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6" r:id="rId4"/>
    <p:sldId id="277" r:id="rId5"/>
    <p:sldId id="278" r:id="rId6"/>
    <p:sldId id="279" r:id="rId7"/>
    <p:sldId id="280" r:id="rId8"/>
    <p:sldId id="281" r:id="rId9"/>
    <p:sldId id="27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6"/>
            <p14:sldId id="277"/>
            <p14:sldId id="278"/>
            <p14:sldId id="279"/>
            <p14:sldId id="280"/>
            <p14:sldId id="281"/>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3</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1064233"/>
            <a:ext cx="7192169" cy="409342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Социальные противоречия второй половины 19 века оказали значительное влияния на развитие всей российской культуры. Демократические идеалы изменили эстетические предпочтения людей. </a:t>
            </a:r>
          </a:p>
          <a:p>
            <a:pPr algn="just"/>
            <a:r>
              <a:rPr lang="ru-RU" sz="2000" i="1" dirty="0">
                <a:latin typeface="Arial" panose="020B0604020202020204" pitchFamily="34" charset="0"/>
                <a:cs typeface="Arial" panose="020B0604020202020204" pitchFamily="34" charset="0"/>
              </a:rPr>
              <a:t>	Все чаще люди искусства вступают в социальную борьбу. Активно развивается критический реализм. Большое значение в культурной жизни России сыграло Товарищество передвижных художественных выставок, движение которых было возглавлено И.Н. Крамским. Появляются попытки  создания национального стиля, что приведет к формированию </a:t>
            </a:r>
            <a:r>
              <a:rPr lang="ru-RU" sz="2000" i="1" dirty="0" err="1">
                <a:latin typeface="Arial" panose="020B0604020202020204" pitchFamily="34" charset="0"/>
                <a:cs typeface="Arial" panose="020B0604020202020204" pitchFamily="34" charset="0"/>
              </a:rPr>
              <a:t>неорусского</a:t>
            </a:r>
            <a:r>
              <a:rPr lang="ru-RU" sz="2000" i="1" dirty="0">
                <a:latin typeface="Arial" panose="020B0604020202020204" pitchFamily="34" charset="0"/>
                <a:cs typeface="Arial" panose="020B0604020202020204" pitchFamily="34" charset="0"/>
              </a:rPr>
              <a:t> направления.</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792085"/>
            <a:ext cx="7192169" cy="501675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Архитектура второй половины 19 века в корне отличается от архитектуры первой половины. К концу 19 века угасает комплексный подход к городской архитектуре. Все чаще видны примеры нарушающие городской ансамбль. Резкая перемена экономической системы России начинает диктовать свои правила в архитектуре. Отмечается рост частных застроек. Большое  внимание уделяется функциональности и целевому подходу. </a:t>
            </a:r>
          </a:p>
          <a:p>
            <a:pPr algn="just"/>
            <a:r>
              <a:rPr lang="ru-RU" sz="2000" i="1" dirty="0">
                <a:latin typeface="Arial" panose="020B0604020202020204" pitchFamily="34" charset="0"/>
                <a:cs typeface="Arial" panose="020B0604020202020204" pitchFamily="34" charset="0"/>
              </a:rPr>
              <a:t>	Среди выдающихся архитекторов второй половины 19 века можно отметить Александра Рязанова, основным произведение которого стал Дворец Великого князя Владимира Александровича на Дворцовой набережной. Во второй половине 19 века можно увидеть попытки возрождения барокко и влияния барокко на русский стиль. </a:t>
            </a:r>
          </a:p>
        </p:txBody>
      </p:sp>
    </p:spTree>
    <p:extLst>
      <p:ext uri="{BB962C8B-B14F-4D97-AF65-F5344CB8AC3E}">
        <p14:creationId xmlns:p14="http://schemas.microsoft.com/office/powerpoint/2010/main" val="125202910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110952"/>
            <a:ext cx="7192169" cy="4708981"/>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Великолепные памятники были оставлены и Константином Быковским. Его авторству принадлежат здание Государственного банка на Неглинной улице и корпус Зоологического музея.  </a:t>
            </a:r>
          </a:p>
          <a:p>
            <a:pPr algn="just"/>
            <a:r>
              <a:rPr lang="ru-RU" sz="2000" i="1" dirty="0">
                <a:latin typeface="Arial" panose="020B0604020202020204" pitchFamily="34" charset="0"/>
                <a:cs typeface="Arial" panose="020B0604020202020204" pitchFamily="34" charset="0"/>
              </a:rPr>
              <a:t>	Многое для возрождения древнерусского стиля было сделано и Алексеем Горностаевым.  Он активно увлекался древнерусской архитектурой, оставил за собой теоретические работы по этому направлению. Идеи </a:t>
            </a:r>
            <a:r>
              <a:rPr lang="ru-RU" sz="2000" i="1" dirty="0" err="1">
                <a:latin typeface="Arial" panose="020B0604020202020204" pitchFamily="34" charset="0"/>
                <a:cs typeface="Arial" panose="020B0604020202020204" pitchFamily="34" charset="0"/>
              </a:rPr>
              <a:t>Горностаева</a:t>
            </a:r>
            <a:r>
              <a:rPr lang="ru-RU" sz="2000" i="1" dirty="0">
                <a:latin typeface="Arial" panose="020B0604020202020204" pitchFamily="34" charset="0"/>
                <a:cs typeface="Arial" panose="020B0604020202020204" pitchFamily="34" charset="0"/>
              </a:rPr>
              <a:t> повлияли на творчество архитекторов В.А. Гартмана и И.П. </a:t>
            </a:r>
            <a:r>
              <a:rPr lang="ru-RU" sz="2000" i="1" dirty="0" err="1">
                <a:latin typeface="Arial" panose="020B0604020202020204" pitchFamily="34" charset="0"/>
                <a:cs typeface="Arial" panose="020B0604020202020204" pitchFamily="34" charset="0"/>
              </a:rPr>
              <a:t>Ропета</a:t>
            </a:r>
            <a:r>
              <a:rPr lang="ru-RU" sz="2000" i="1" dirty="0">
                <a:latin typeface="Arial" panose="020B0604020202020204" pitchFamily="34" charset="0"/>
                <a:cs typeface="Arial" panose="020B0604020202020204" pitchFamily="34" charset="0"/>
              </a:rPr>
              <a:t>. Продолжателем также станет Андрей Гун.</a:t>
            </a:r>
          </a:p>
          <a:p>
            <a:pPr algn="just"/>
            <a:r>
              <a:rPr lang="ru-RU" sz="2000" i="1" dirty="0">
                <a:latin typeface="Arial" panose="020B0604020202020204" pitchFamily="34" charset="0"/>
                <a:cs typeface="Arial" panose="020B0604020202020204" pitchFamily="34" charset="0"/>
              </a:rPr>
              <a:t>	После строительства Исторического музея и Верхних торговых рядов во второй половине 19 века был завершен архитектурный ансамбль Красной площади.</a:t>
            </a:r>
          </a:p>
          <a:p>
            <a:pPr algn="just"/>
            <a:r>
              <a:rPr lang="ru-RU" sz="20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79530753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572617"/>
            <a:ext cx="7192169" cy="3785652"/>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Искусство скульптуры 19 века тесно связано с творчеством Марка Антокольского. Пронизанные реализмом произведения Антокольского были посвящены историческим темам. Среди выдающихся работ скульптора «Петр Первый», «Нестор Летописец», «Мефистофель».</a:t>
            </a:r>
          </a:p>
          <a:p>
            <a:pPr algn="just"/>
            <a:r>
              <a:rPr lang="ru-RU" sz="2000" i="1" dirty="0">
                <a:latin typeface="Arial" panose="020B0604020202020204" pitchFamily="34" charset="0"/>
                <a:cs typeface="Arial" panose="020B0604020202020204" pitchFamily="34" charset="0"/>
              </a:rPr>
              <a:t>	Замечательным мастером скульптуры второй половины 19 века был Опекушин. Памятник А.С. Пушкину – одна из знаменитых его работ. В живописи второй половине 19 века активное развитие получает бытовой жанр.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627336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957064"/>
            <a:ext cx="7192169" cy="501675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 графике второй половины 19 века отчетливо проявляются социально-обличительные и революционные настроения русского общества. Самым популярным жанром графики стала сатирическая иллюстрация. Издаются сатирические альбомы и альманахи; «Знакомые», «Современные шутки», «Искра». Знаменательным событие стало издание иллюстраций Константан </a:t>
            </a:r>
            <a:r>
              <a:rPr lang="ru-RU" sz="2000" i="1" dirty="0" err="1">
                <a:latin typeface="Arial" panose="020B0604020202020204" pitchFamily="34" charset="0"/>
                <a:cs typeface="Arial" panose="020B0604020202020204" pitchFamily="34" charset="0"/>
              </a:rPr>
              <a:t>Трутовского</a:t>
            </a:r>
            <a:r>
              <a:rPr lang="ru-RU" sz="2000" i="1" dirty="0">
                <a:latin typeface="Arial" panose="020B0604020202020204" pitchFamily="34" charset="0"/>
                <a:cs typeface="Arial" panose="020B0604020202020204" pitchFamily="34" charset="0"/>
              </a:rPr>
              <a:t> к басням Крылова. Однако постоянные цензурные гонения сдерживали развитие сатирической иллюстрации. Литературная иллюстрация все еще продолжает свое </a:t>
            </a:r>
            <a:r>
              <a:rPr lang="ru-RU" sz="2000" i="1" dirty="0" err="1">
                <a:latin typeface="Arial" panose="020B0604020202020204" pitchFamily="34" charset="0"/>
                <a:cs typeface="Arial" panose="020B0604020202020204" pitchFamily="34" charset="0"/>
              </a:rPr>
              <a:t>внекнижное</a:t>
            </a:r>
            <a:r>
              <a:rPr lang="ru-RU" sz="2000" i="1" dirty="0">
                <a:latin typeface="Arial" panose="020B0604020202020204" pitchFamily="34" charset="0"/>
                <a:cs typeface="Arial" panose="020B0604020202020204" pitchFamily="34" charset="0"/>
              </a:rPr>
              <a:t> развитие. Иллюстрации к литературным произведениям издавались отдельными альбомами. С 70 -х годов 19 века в России активно развивается автолитография.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411150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195603"/>
            <a:ext cx="7192169" cy="4093428"/>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Отход от единого стилевого решения и распространение эклектики нашло свое отражение и в сфере декоративно-прикладного искусства. Заметное влияние на декоративно-прикладное искусство оказала промышленная революция. Производство, ориентированное на массовость, стало причиной потери художественности и творческого начала. Именно по этой причине можно увидеть первые попытки описать и зафиксировать техники художественных промыслов прошлых периодов. Ярким примером стала книга И.А. </a:t>
            </a:r>
            <a:r>
              <a:rPr lang="ru-RU" sz="2000" i="1" dirty="0" err="1">
                <a:latin typeface="Arial" panose="020B0604020202020204" pitchFamily="34" charset="0"/>
                <a:cs typeface="Arial" panose="020B0604020202020204" pitchFamily="34" charset="0"/>
              </a:rPr>
              <a:t>Галышева</a:t>
            </a:r>
            <a:r>
              <a:rPr lang="ru-RU" sz="2000" i="1" dirty="0">
                <a:latin typeface="Arial" panose="020B0604020202020204" pitchFamily="34" charset="0"/>
                <a:cs typeface="Arial" panose="020B0604020202020204" pitchFamily="34" charset="0"/>
              </a:rPr>
              <a:t> «Памятники старинной резьбы по дереву во Владимирской губернии».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988769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469"/>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379916"/>
            <a:ext cx="7192169" cy="3477875"/>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 стилистическом решении мебели и внутреннего декора преобладает </a:t>
            </a:r>
            <a:r>
              <a:rPr lang="ru-RU" sz="2000" i="1" dirty="0" err="1">
                <a:latin typeface="Arial" panose="020B0604020202020204" pitchFamily="34" charset="0"/>
                <a:cs typeface="Arial" panose="020B0604020202020204" pitchFamily="34" charset="0"/>
              </a:rPr>
              <a:t>необарокко</a:t>
            </a:r>
            <a:r>
              <a:rPr lang="ru-RU" sz="2000" i="1" dirty="0">
                <a:latin typeface="Arial" panose="020B0604020202020204" pitchFamily="34" charset="0"/>
                <a:cs typeface="Arial" panose="020B0604020202020204" pitchFamily="34" charset="0"/>
              </a:rPr>
              <a:t>. Все чаще мастера обращаются к имитации барочного стиля. Можно увидеть инкрустацию деревом, костью. Использование камней снова становится популярным.  Значительных высот достигает ювелирное искусство. Мастера серебряных дел виртуозно отражают фактуру любого материала в своих изделиях. Однако блестящие технические достижения того периода не могут компенсировать упадка художественного начала в изделиях. </a:t>
            </a:r>
          </a:p>
        </p:txBody>
      </p:sp>
    </p:spTree>
    <p:extLst>
      <p:ext uri="{BB962C8B-B14F-4D97-AF65-F5344CB8AC3E}">
        <p14:creationId xmlns:p14="http://schemas.microsoft.com/office/powerpoint/2010/main" val="388118309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815</Words>
  <Application>Microsoft Office PowerPoint</Application>
  <PresentationFormat>Widescreen</PresentationFormat>
  <Paragraphs>23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Avenir Next LT Pro</vt:lpstr>
      <vt:lpstr>Avenir Next LT Pro Light</vt:lpstr>
      <vt:lpstr>Garamond</vt:lpstr>
      <vt:lpstr>SavonVTI</vt:lpstr>
      <vt:lpstr>ИСТОРИЯ РУССКОЙ КУЛЬТУРЫ II</vt:lpstr>
      <vt:lpstr> </vt:lpstr>
      <vt:lpstr> </vt:lpstr>
      <vt:lpstr> </vt:lpstr>
      <vt:lpstr> </vt:lpstr>
      <vt:lpstr> </vt:lpstr>
      <vt:lpstr> </vt:lpstr>
      <vt:lpstr>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2020-03-16T11:26:57Z</dcterms:modified>
</cp:coreProperties>
</file>