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7" r:id="rId8"/>
    <p:sldId id="262" r:id="rId9"/>
    <p:sldId id="263"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76" autoAdjust="0"/>
    <p:restoredTop sz="94660"/>
  </p:normalViewPr>
  <p:slideViewPr>
    <p:cSldViewPr>
      <p:cViewPr varScale="1">
        <p:scale>
          <a:sx n="108" d="100"/>
          <a:sy n="108" d="100"/>
        </p:scale>
        <p:origin x="1386" y="10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212C95-84E5-479B-996E-A11D5EC8C7B9}" type="datetimeFigureOut">
              <a:rPr lang="tr-TR" smtClean="0"/>
              <a:pPr/>
              <a:t>24.02.2020</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780D4-8079-4B27-A676-FF9BF299137B}" type="slidenum">
              <a:rPr lang="tr-TR" smtClean="0"/>
              <a:pPr/>
              <a:t>‹#›</a:t>
            </a:fld>
            <a:endParaRPr lang="tr-T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A43FE18-38E3-4915-9A24-FD7BE7F9AF8E}" type="datetimeFigureOut">
              <a:rPr lang="en-US" smtClean="0"/>
              <a:pPr/>
              <a:t>2/24/2020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158E01A-7A81-4A50-BADA-B3DF7F87F41F}"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158E01A-7A81-4A50-BADA-B3DF7F87F41F}"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24.02.2020</a:t>
            </a:fld>
            <a:endParaRPr lang="tr-TR"/>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r-T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9" name="Slide Number Placeholder 8"/>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Footer Placeholder 9"/>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24.02.2020</a:t>
            </a:fld>
            <a:endParaRPr lang="tr-TR"/>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r-T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7" name="Slide Number Placeholder 6"/>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Footer Placeholder 7"/>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F75050-0E15-4C5B-92B0-66D068882F1F}" type="datetimeFigureOut">
              <a:rPr lang="tr-TR" smtClean="0"/>
              <a:pPr/>
              <a:t>24.02.2020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D9F75050-0E15-4C5B-92B0-66D068882F1F}" type="datetimeFigureOut">
              <a:rPr lang="tr-TR" smtClean="0"/>
              <a:pPr/>
              <a:t>24.02.2020</a:t>
            </a:fld>
            <a:endParaRPr lang="tr-TR"/>
          </a:p>
        </p:txBody>
      </p:sp>
      <p:sp>
        <p:nvSpPr>
          <p:cNvPr id="22" name="Slide Number Placeholder 21"/>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Footer Placeholder 22"/>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D9F75050-0E15-4C5B-92B0-66D068882F1F}" type="datetimeFigureOut">
              <a:rPr lang="tr-TR" smtClean="0"/>
              <a:pPr/>
              <a:t>24.02.2020</a:t>
            </a:fld>
            <a:endParaRPr lang="tr-TR"/>
          </a:p>
        </p:txBody>
      </p:sp>
      <p:sp>
        <p:nvSpPr>
          <p:cNvPr id="18" name="Slide Number Placeholder 17"/>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Footer Placeholder 20"/>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bright="57000" contrast="-16000"/>
          </a:blip>
          <a:srcRect/>
          <a:stretch>
            <a:fillRect l="-27000" r="-27000"/>
          </a:stretch>
        </a:blipFill>
        <a:effectLst/>
      </p:bgPr>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24.02.2020</a:t>
            </a:fld>
            <a:endParaRPr lang="tr-TR"/>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wheel spokes="1"/>
  </p:transition>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928794" y="692696"/>
            <a:ext cx="6172200" cy="4320480"/>
          </a:xfrm>
        </p:spPr>
        <p:txBody>
          <a:bodyPr>
            <a:normAutofit fontScale="90000"/>
          </a:bodyPr>
          <a:lstStyle/>
          <a:p>
            <a:pPr algn="ct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fi-FI" sz="2700" dirty="0">
                <a:solidFill>
                  <a:schemeClr val="accent2">
                    <a:lumMod val="75000"/>
                  </a:schemeClr>
                </a:solidFill>
                <a:effectLst>
                  <a:outerShdw blurRad="38100" dist="38100" dir="2700000" algn="tl">
                    <a:srgbClr val="000000">
                      <a:alpha val="43137"/>
                    </a:srgbClr>
                  </a:outerShdw>
                </a:effectLst>
                <a:latin typeface="Comic Sans MS" pitchFamily="66" charset="0"/>
              </a:rPr>
              <a:t>HİN </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216 ORTAÇAĞ HİNDİSTAN TARİHİ VE KÜLTÜRÜ</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8. Hafta</a:t>
            </a: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b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b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Şunga</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ve </a:t>
            </a:r>
            <a:r>
              <a:rPr lang="tr-TR" sz="2700" dirty="0" err="1">
                <a:solidFill>
                  <a:schemeClr val="accent2">
                    <a:lumMod val="75000"/>
                  </a:schemeClr>
                </a:solidFill>
                <a:effectLst>
                  <a:outerShdw blurRad="38100" dist="38100" dir="2700000" algn="tl">
                    <a:srgbClr val="000000">
                      <a:alpha val="43137"/>
                    </a:srgbClr>
                  </a:outerShdw>
                </a:effectLst>
                <a:latin typeface="Comic Sans MS" pitchFamily="66" charset="0"/>
              </a:rPr>
              <a:t>Kanva</a:t>
            </a:r>
            <a:r>
              <a:rPr lang="tr-TR" sz="2700" dirty="0">
                <a:solidFill>
                  <a:schemeClr val="accent2">
                    <a:lumMod val="75000"/>
                  </a:schemeClr>
                </a:solidFill>
                <a:effectLst>
                  <a:outerShdw blurRad="38100" dist="38100" dir="2700000" algn="tl">
                    <a:srgbClr val="000000">
                      <a:alpha val="43137"/>
                    </a:srgbClr>
                  </a:outerShdw>
                </a:effectLst>
                <a:latin typeface="Comic Sans MS" pitchFamily="66" charset="0"/>
              </a:rPr>
              <a:t> hanedanlıkları dönemi</a:t>
            </a:r>
            <a:br>
              <a:rPr lang="tr-TR" dirty="0">
                <a:solidFill>
                  <a:schemeClr val="accent2">
                    <a:lumMod val="75000"/>
                  </a:schemeClr>
                </a:solidFill>
                <a:effectLst>
                  <a:outerShdw blurRad="38100" dist="38100" dir="2700000" algn="tl">
                    <a:srgbClr val="000000">
                      <a:alpha val="43137"/>
                    </a:srgbClr>
                  </a:outerShdw>
                </a:effectLst>
              </a:rPr>
            </a:br>
            <a:br>
              <a:rPr lang="tr-TR" dirty="0">
                <a:solidFill>
                  <a:schemeClr val="accent2">
                    <a:lumMod val="75000"/>
                  </a:schemeClr>
                </a:solidFill>
                <a:effectLst>
                  <a:outerShdw blurRad="38100" dist="38100" dir="2700000" algn="tl">
                    <a:srgbClr val="000000">
                      <a:alpha val="43137"/>
                    </a:srgbClr>
                  </a:outerShdw>
                </a:effectLst>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br>
              <a:rPr lang="tr-TR" sz="1600" dirty="0">
                <a:solidFill>
                  <a:schemeClr val="accent2">
                    <a:lumMod val="75000"/>
                  </a:schemeClr>
                </a:solidFill>
              </a:rPr>
            </a:br>
            <a:endParaRPr lang="tr-TR" sz="1600" dirty="0">
              <a:solidFill>
                <a:schemeClr val="accent2">
                  <a:lumMod val="75000"/>
                </a:schemeClr>
              </a:solidFill>
            </a:endParaRPr>
          </a:p>
        </p:txBody>
      </p:sp>
      <p:sp>
        <p:nvSpPr>
          <p:cNvPr id="3" name="2 Alt Başlık"/>
          <p:cNvSpPr>
            <a:spLocks noGrp="1"/>
          </p:cNvSpPr>
          <p:nvPr>
            <p:ph type="subTitle" idx="1"/>
          </p:nvPr>
        </p:nvSpPr>
        <p:spPr>
          <a:xfrm>
            <a:off x="2286000" y="3573016"/>
            <a:ext cx="6172200" cy="2801906"/>
          </a:xfrm>
        </p:spPr>
        <p:txBody>
          <a:bodyPr>
            <a:normAutofit/>
          </a:bodyPr>
          <a:lstStyle/>
          <a:p>
            <a:pPr algn="ctr"/>
            <a:endParaRPr lang="tr-TR" dirty="0">
              <a:solidFill>
                <a:schemeClr val="tx1"/>
              </a:solidFill>
              <a:effectLst>
                <a:outerShdw blurRad="38100" dist="38100" dir="2700000" algn="tl">
                  <a:srgbClr val="000000">
                    <a:alpha val="43137"/>
                  </a:srgbClr>
                </a:outerShdw>
              </a:effectLst>
              <a:latin typeface="Comic Sans MS" pitchFamily="66" charset="0"/>
            </a:endParaRPr>
          </a:p>
          <a:p>
            <a:pPr algn="r"/>
            <a:r>
              <a:rPr lang="tr-TR" dirty="0">
                <a:solidFill>
                  <a:schemeClr val="tx1"/>
                </a:solidFill>
                <a:effectLst>
                  <a:outerShdw blurRad="38100" dist="38100" dir="2700000" algn="tl">
                    <a:srgbClr val="000000">
                      <a:alpha val="43137"/>
                    </a:srgbClr>
                  </a:outerShdw>
                </a:effectLst>
                <a:latin typeface="Comic Sans MS" pitchFamily="66" charset="0"/>
              </a:rPr>
              <a:t>Doç. Dr. Yalçın Kayalı</a:t>
            </a:r>
          </a:p>
          <a:p>
            <a:pPr algn="r"/>
            <a:r>
              <a:rPr lang="tr-TR" dirty="0">
                <a:solidFill>
                  <a:schemeClr val="tx1"/>
                </a:solidFill>
                <a:effectLst>
                  <a:outerShdw blurRad="38100" dist="38100" dir="2700000" algn="tl">
                    <a:srgbClr val="000000">
                      <a:alpha val="43137"/>
                    </a:srgbClr>
                  </a:outerShdw>
                </a:effectLst>
                <a:latin typeface="Comic Sans MS" pitchFamily="66" charset="0"/>
              </a:rPr>
              <a:t>Ankara Üniversitesi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Dil ve Tarih-Coğrafya Fakültesi</a:t>
            </a:r>
          </a:p>
          <a:p>
            <a:pPr algn="r"/>
            <a:r>
              <a:rPr lang="tr-TR" dirty="0">
                <a:solidFill>
                  <a:schemeClr val="tx1"/>
                </a:solidFill>
                <a:effectLst>
                  <a:outerShdw blurRad="38100" dist="38100" dir="2700000" algn="tl">
                    <a:srgbClr val="000000">
                      <a:alpha val="43137"/>
                    </a:srgbClr>
                  </a:outerShdw>
                </a:effectLst>
                <a:latin typeface="Comic Sans MS" pitchFamily="66" charset="0"/>
              </a:rPr>
              <a:t>Doğu Dilleri ve Edebiyatları Bölümü</a:t>
            </a:r>
          </a:p>
          <a:p>
            <a:pPr algn="r"/>
            <a:r>
              <a:rPr lang="tr-TR" dirty="0">
                <a:solidFill>
                  <a:schemeClr val="tx1"/>
                </a:solidFill>
                <a:effectLst>
                  <a:outerShdw blurRad="38100" dist="38100" dir="2700000" algn="tl">
                    <a:srgbClr val="000000">
                      <a:alpha val="43137"/>
                    </a:srgbClr>
                  </a:outerShdw>
                </a:effectLst>
                <a:latin typeface="Comic Sans MS" pitchFamily="66" charset="0"/>
              </a:rPr>
              <a:t>Hindoloji Anabilim Dalı</a:t>
            </a:r>
          </a:p>
        </p:txBody>
      </p:sp>
    </p:spTree>
  </p:cSld>
  <p:clrMapOvr>
    <a:masterClrMapping/>
  </p:clrMapOvr>
  <p:transition>
    <p:wheel spokes="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Sakaların Hindistan’daki güçlerinin azalması ve Kuzey Hindistan’da var olan istilacı güçlerin birbirleri arasındaki mücadeleler, sonrasında </a:t>
            </a:r>
            <a:r>
              <a:rPr lang="tr-TR" dirty="0" err="1"/>
              <a:t>Kuşanlar</a:t>
            </a:r>
            <a:r>
              <a:rPr lang="tr-TR" dirty="0"/>
              <a:t> olarak anılacak olan </a:t>
            </a:r>
            <a:r>
              <a:rPr lang="tr-TR" dirty="0" err="1"/>
              <a:t>Yüeçi</a:t>
            </a:r>
            <a:r>
              <a:rPr lang="tr-TR" dirty="0"/>
              <a:t> kabilesinin de anavatanlarından kovularak; Kuzey Hindistan’a kadar sürecek olan göç maceralarını yaşadıkları dönemle eş zamanlı olarak devam etmiştir.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Mauryalılar’ın</a:t>
            </a:r>
            <a:r>
              <a:rPr lang="tr-TR" dirty="0"/>
              <a:t> yıkılmasından sonra </a:t>
            </a:r>
            <a:r>
              <a:rPr lang="tr-TR" dirty="0" err="1"/>
              <a:t>Şunga</a:t>
            </a:r>
            <a:r>
              <a:rPr lang="tr-TR" dirty="0"/>
              <a:t> Hanedanlığı, Hindistan’da egemen olmuş ve yaklaşık yüz on iki yıl Hint alt kıtasının bir bölümünü yönetimleri altında tutmuşlardır. Hanedanlığın ilk kralı </a:t>
            </a:r>
            <a:r>
              <a:rPr lang="tr-TR" dirty="0" err="1"/>
              <a:t>Pushyamitra’dır</a:t>
            </a:r>
            <a:r>
              <a:rPr lang="tr-TR" dirty="0"/>
              <a:t>. Yaklaşık otuz altı yıl boyunca </a:t>
            </a:r>
            <a:r>
              <a:rPr lang="tr-TR" dirty="0" err="1"/>
              <a:t>Şunga</a:t>
            </a:r>
            <a:r>
              <a:rPr lang="tr-TR" dirty="0"/>
              <a:t> </a:t>
            </a:r>
            <a:r>
              <a:rPr lang="tr-TR" dirty="0" err="1"/>
              <a:t>Hanedanlığı’nın</a:t>
            </a:r>
            <a:r>
              <a:rPr lang="tr-TR" dirty="0"/>
              <a:t> hükümdarı olmuş; ancak özellikle Yavanalar olarak da isimlendirilen Yunan istilacılarının, Kuzey Hindistan’a yaptıkları işgallerle mücadele etmiştir.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Sonrasında tahtını, oğlu </a:t>
            </a:r>
            <a:r>
              <a:rPr lang="tr-TR" dirty="0" err="1"/>
              <a:t>Agnimitra’ya</a:t>
            </a:r>
            <a:r>
              <a:rPr lang="tr-TR" dirty="0"/>
              <a:t> bırakmıştır. </a:t>
            </a:r>
            <a:r>
              <a:rPr lang="tr-TR" dirty="0" err="1"/>
              <a:t>Şunga</a:t>
            </a:r>
            <a:r>
              <a:rPr lang="tr-TR" dirty="0"/>
              <a:t> dönemi Hindistan tarihi hakkındaki bilgilerimiz de oldukça sınırlı olmakla birlikte, özellikle sonraki dönem edebî eserlerindeki anlatımlar ve yazıtlar ilgili hanedanlığa dair birtakım ipuçları içermesi açısından oldukça önemlidir. Örneğin MS 4. yüzyılda yaşamış olan büyük Hint Dram yazarı </a:t>
            </a:r>
            <a:r>
              <a:rPr lang="tr-TR" dirty="0" err="1"/>
              <a:t>Kālidāsa</a:t>
            </a:r>
            <a:r>
              <a:rPr lang="tr-TR" dirty="0"/>
              <a:t>, </a:t>
            </a:r>
            <a:r>
              <a:rPr lang="tr-TR" i="1" dirty="0" err="1"/>
              <a:t>Mālavikāgnimitra</a:t>
            </a:r>
            <a:r>
              <a:rPr lang="tr-TR" i="1" dirty="0"/>
              <a:t> </a:t>
            </a:r>
            <a:r>
              <a:rPr lang="tr-TR" dirty="0"/>
              <a:t>adlı eserinde; </a:t>
            </a:r>
            <a:r>
              <a:rPr lang="tr-TR" dirty="0" err="1"/>
              <a:t>Şunga</a:t>
            </a:r>
            <a:r>
              <a:rPr lang="tr-TR" dirty="0"/>
              <a:t> kralı </a:t>
            </a:r>
            <a:r>
              <a:rPr lang="tr-TR" dirty="0" err="1"/>
              <a:t>Agnimitra</a:t>
            </a:r>
            <a:r>
              <a:rPr lang="tr-TR" dirty="0"/>
              <a:t> ile </a:t>
            </a:r>
            <a:r>
              <a:rPr lang="tr-TR" dirty="0" err="1"/>
              <a:t>Mālavika</a:t>
            </a:r>
            <a:r>
              <a:rPr lang="tr-TR" dirty="0"/>
              <a:t> arasındaki aşkı konu edinmiştir.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İlk olarak, MÖ üçüncü yüzyılda </a:t>
            </a:r>
            <a:r>
              <a:rPr lang="tr-TR" dirty="0" err="1"/>
              <a:t>Maurya</a:t>
            </a:r>
            <a:r>
              <a:rPr lang="tr-TR" dirty="0"/>
              <a:t> Kralı </a:t>
            </a:r>
            <a:r>
              <a:rPr lang="tr-TR" dirty="0" err="1"/>
              <a:t>Aşoka</a:t>
            </a:r>
            <a:r>
              <a:rPr lang="tr-TR" dirty="0"/>
              <a:t> tarafından yaptırılmış olduğu ifade edilen </a:t>
            </a:r>
            <a:r>
              <a:rPr lang="tr-TR" dirty="0" err="1"/>
              <a:t>Bharhut’daki</a:t>
            </a:r>
            <a:r>
              <a:rPr lang="tr-TR" dirty="0"/>
              <a:t> </a:t>
            </a:r>
            <a:r>
              <a:rPr lang="tr-TR" dirty="0" err="1"/>
              <a:t>Buddhist</a:t>
            </a:r>
            <a:r>
              <a:rPr lang="tr-TR" dirty="0"/>
              <a:t> </a:t>
            </a:r>
            <a:r>
              <a:rPr lang="tr-TR" dirty="0" err="1"/>
              <a:t>stūpanın</a:t>
            </a:r>
            <a:r>
              <a:rPr lang="tr-TR" dirty="0"/>
              <a:t> giriş kapısındaki yazıtta ise, onun eklenen kısımları ve duvar süsleri ile birlikte </a:t>
            </a:r>
            <a:r>
              <a:rPr lang="tr-TR" dirty="0" err="1"/>
              <a:t>Şunga</a:t>
            </a:r>
            <a:r>
              <a:rPr lang="tr-TR" dirty="0"/>
              <a:t> dönemine ait olduğu ifade edilmektedir.</a:t>
            </a:r>
          </a:p>
          <a:p>
            <a:pPr algn="ct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err="1"/>
              <a:t>Şunga</a:t>
            </a:r>
            <a:r>
              <a:rPr lang="tr-TR" dirty="0"/>
              <a:t> </a:t>
            </a:r>
            <a:r>
              <a:rPr lang="tr-TR" dirty="0" err="1"/>
              <a:t>Hanedanlığı’nın</a:t>
            </a:r>
            <a:r>
              <a:rPr lang="tr-TR" dirty="0"/>
              <a:t> son kralı, veziri </a:t>
            </a:r>
            <a:r>
              <a:rPr lang="tr-TR" dirty="0" err="1"/>
              <a:t>Vasudeva’nın</a:t>
            </a:r>
            <a:r>
              <a:rPr lang="tr-TR" dirty="0"/>
              <a:t> kışkırttığı söylenen köle bir kız tarafından öldürülmüş ve böylece </a:t>
            </a:r>
            <a:r>
              <a:rPr lang="tr-TR" dirty="0" err="1"/>
              <a:t>Şunga</a:t>
            </a:r>
            <a:r>
              <a:rPr lang="tr-TR" dirty="0"/>
              <a:t> </a:t>
            </a:r>
            <a:r>
              <a:rPr lang="tr-TR" dirty="0" err="1"/>
              <a:t>Hanedanlığı’nın</a:t>
            </a:r>
            <a:r>
              <a:rPr lang="tr-TR" dirty="0"/>
              <a:t> son varisi de tahtan indirilmiştir. Yerine, </a:t>
            </a:r>
            <a:r>
              <a:rPr lang="tr-TR" dirty="0" err="1"/>
              <a:t>Vasudeva</a:t>
            </a:r>
            <a:r>
              <a:rPr lang="tr-TR" dirty="0"/>
              <a:t> tarafından kurulan kısa ömürlü </a:t>
            </a:r>
            <a:r>
              <a:rPr lang="tr-TR" dirty="0" err="1"/>
              <a:t>Kanva</a:t>
            </a:r>
            <a:r>
              <a:rPr lang="tr-TR" dirty="0"/>
              <a:t> Hanedanlığı (MÖ 75-30)hüküm sürmüş; ancak son </a:t>
            </a:r>
            <a:r>
              <a:rPr lang="tr-TR" dirty="0" err="1"/>
              <a:t>Kanva</a:t>
            </a:r>
            <a:r>
              <a:rPr lang="tr-TR" dirty="0"/>
              <a:t> kralı da MÖ 28’de, Güney Hindistan’da egemen olan </a:t>
            </a:r>
            <a:r>
              <a:rPr lang="tr-TR" dirty="0" err="1"/>
              <a:t>Satavahana</a:t>
            </a:r>
            <a:r>
              <a:rPr lang="tr-TR" dirty="0"/>
              <a:t> kralı tarafından öldürülmüştür.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Bu dönem, Hint-Grekleri (</a:t>
            </a:r>
            <a:r>
              <a:rPr lang="tr-TR" dirty="0" err="1"/>
              <a:t>Indo</a:t>
            </a:r>
            <a:r>
              <a:rPr lang="tr-TR" dirty="0"/>
              <a:t>-Grek) olarak tanımlanan Grek menşeli istilacı komutanların Kuzey Hindistan’ı yönettikleri, sömürdükleri bir çağ olmuştur. Ancak sonrasında gelen Hint-İskitleri (</a:t>
            </a:r>
            <a:r>
              <a:rPr lang="tr-TR" dirty="0" err="1"/>
              <a:t>Indo-Scythian</a:t>
            </a:r>
            <a:r>
              <a:rPr lang="tr-TR" dirty="0"/>
              <a:t>) ya da Sakalar da bugün çoğu Pakistan sınırları içerisinde kalan Kuzey Hindistan’a girerek buraya yerleşmişlerdir.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Çin kayıtlarına göre, Sakaların bazıları doğrudan </a:t>
            </a:r>
            <a:r>
              <a:rPr lang="tr-TR" dirty="0" err="1"/>
              <a:t>Hindukuş</a:t>
            </a:r>
            <a:r>
              <a:rPr lang="tr-TR" dirty="0"/>
              <a:t> dağlarını geçerek </a:t>
            </a:r>
            <a:r>
              <a:rPr lang="tr-TR" dirty="0" err="1"/>
              <a:t>İndus</a:t>
            </a:r>
            <a:r>
              <a:rPr lang="tr-TR" dirty="0"/>
              <a:t> ovalarına inerken; diğer kolları Doğu İran ve </a:t>
            </a:r>
            <a:r>
              <a:rPr lang="tr-TR" dirty="0" err="1"/>
              <a:t>Baktria’yı</a:t>
            </a:r>
            <a:r>
              <a:rPr lang="tr-TR" dirty="0"/>
              <a:t> işgal etmişlerdir. </a:t>
            </a:r>
          </a:p>
        </p:txBody>
      </p:sp>
    </p:spTree>
    <p:extLst>
      <p:ext uri="{BB962C8B-B14F-4D97-AF65-F5344CB8AC3E}">
        <p14:creationId xmlns:p14="http://schemas.microsoft.com/office/powerpoint/2010/main" val="1599332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Hindistan’daki bilinen ilk Saka kralı ise </a:t>
            </a:r>
            <a:r>
              <a:rPr lang="tr-TR" dirty="0" err="1"/>
              <a:t>Maues’tir</a:t>
            </a:r>
            <a:r>
              <a:rPr lang="tr-TR" dirty="0"/>
              <a:t>. MÖ 94- MS 22 tarihleri arasında hüküm sürdüğü düşünülür. Halefi I. </a:t>
            </a:r>
            <a:r>
              <a:rPr lang="tr-TR" dirty="0" err="1"/>
              <a:t>Azes</a:t>
            </a:r>
            <a:r>
              <a:rPr lang="tr-TR" dirty="0"/>
              <a:t> ise </a:t>
            </a:r>
            <a:r>
              <a:rPr lang="tr-TR" dirty="0" err="1"/>
              <a:t>Sakalar’ın</a:t>
            </a:r>
            <a:r>
              <a:rPr lang="tr-TR" dirty="0"/>
              <a:t> Hindistan’daki sınırlarını, </a:t>
            </a:r>
            <a:r>
              <a:rPr lang="tr-TR" dirty="0" err="1"/>
              <a:t>Gandhara’dan</a:t>
            </a:r>
            <a:r>
              <a:rPr lang="tr-TR" dirty="0"/>
              <a:t>, </a:t>
            </a:r>
            <a:r>
              <a:rPr lang="tr-TR" dirty="0" err="1"/>
              <a:t>Mathura</a:t>
            </a:r>
            <a:r>
              <a:rPr lang="tr-TR" dirty="0"/>
              <a:t> ve </a:t>
            </a:r>
            <a:r>
              <a:rPr lang="tr-TR" dirty="0" err="1"/>
              <a:t>Uccain’e</a:t>
            </a:r>
            <a:r>
              <a:rPr lang="tr-TR" dirty="0"/>
              <a:t> kadar genişletmiştir. Sakaların en önemli faaliyetlerinden biri de, bu coğrafyadaki Hint-Grek krallarını tamamen yok etmeleri olmuştur.</a:t>
            </a:r>
          </a:p>
          <a:p>
            <a:pPr algn="ct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fi-FI" sz="3200" dirty="0">
                <a:effectLst>
                  <a:outerShdw blurRad="38100" dist="38100" dir="2700000" algn="tl">
                    <a:srgbClr val="000000">
                      <a:alpha val="43137"/>
                    </a:srgbClr>
                  </a:outerShdw>
                </a:effectLst>
                <a:latin typeface="Comic Sans MS" pitchFamily="66" charset="0"/>
              </a:rPr>
              <a:t>HİN </a:t>
            </a:r>
            <a:r>
              <a:rPr lang="tr-TR" sz="3200" dirty="0">
                <a:effectLst>
                  <a:outerShdw blurRad="38100" dist="38100" dir="2700000" algn="tl">
                    <a:srgbClr val="000000">
                      <a:alpha val="43137"/>
                    </a:srgbClr>
                  </a:outerShdw>
                </a:effectLst>
                <a:latin typeface="Comic Sans MS" pitchFamily="66" charset="0"/>
              </a:rPr>
              <a:t>216 ORTAÇAĞ HİNDİSTAN TARİHİ VE KÜLTÜRÜ</a:t>
            </a:r>
            <a:endParaRPr lang="tr-TR" dirty="0"/>
          </a:p>
        </p:txBody>
      </p:sp>
      <p:sp>
        <p:nvSpPr>
          <p:cNvPr id="3" name="2 İçerik Yer Tutucusu"/>
          <p:cNvSpPr>
            <a:spLocks noGrp="1"/>
          </p:cNvSpPr>
          <p:nvPr>
            <p:ph sz="quarter" idx="1"/>
          </p:nvPr>
        </p:nvSpPr>
        <p:spPr/>
        <p:txBody>
          <a:bodyPr/>
          <a:lstStyle/>
          <a:p>
            <a:pPr algn="ctr"/>
            <a:r>
              <a:rPr lang="tr-TR" dirty="0"/>
              <a:t>İskender döneminde başlayan ancak </a:t>
            </a:r>
            <a:r>
              <a:rPr lang="tr-TR" dirty="0" err="1"/>
              <a:t>Mauryalıların</a:t>
            </a:r>
            <a:r>
              <a:rPr lang="tr-TR" dirty="0"/>
              <a:t> güçlü saltanatı sebebiyle azalan istilacı göçler; Hindu dönemin canlandığı </a:t>
            </a:r>
            <a:r>
              <a:rPr lang="tr-TR" dirty="0" err="1"/>
              <a:t>Şungalar</a:t>
            </a:r>
            <a:r>
              <a:rPr lang="tr-TR" dirty="0"/>
              <a:t> döneminde hız kazanmıştı. Ancak doğunun zenginliklerine sahip olmak için yarışan </a:t>
            </a:r>
            <a:r>
              <a:rPr lang="tr-TR" dirty="0" err="1"/>
              <a:t>Part</a:t>
            </a:r>
            <a:r>
              <a:rPr lang="tr-TR" dirty="0"/>
              <a:t>, Grek ve İskit kökenli kabileler, Hindistan’da yüzyıllar süren bir otorite boşluğunun yaşanmasına da sebep olmuştur. </a:t>
            </a:r>
          </a:p>
          <a:p>
            <a:pPr algn="ct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1357</TotalTime>
  <Words>546</Words>
  <Application>Microsoft Office PowerPoint</Application>
  <PresentationFormat>Ekran Gösterisi (4:3)</PresentationFormat>
  <Paragraphs>26</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10</vt:i4>
      </vt:variant>
    </vt:vector>
  </HeadingPairs>
  <TitlesOfParts>
    <vt:vector size="16" baseType="lpstr">
      <vt:lpstr>Calibri</vt:lpstr>
      <vt:lpstr>Century Schoolbook</vt:lpstr>
      <vt:lpstr>Comic Sans MS</vt:lpstr>
      <vt:lpstr>Wingdings</vt:lpstr>
      <vt:lpstr>Wingdings 2</vt:lpstr>
      <vt:lpstr>Oriel</vt:lpstr>
      <vt:lpstr>                  HİN 216 ORTAÇAĞ HİNDİSTAN TARİHİ VE KÜLTÜRÜ  8. Hafta  Şunga ve Kanva hanedanlıkları dönemi      </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lpstr>HİN 216 ORTAÇAĞ HİNDİSTAN TARİHİ VE KÜLTÜRÜ</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GENÇ AKADEMİSYENLER SEMPOZYUMU   GAZİ ÜNİVERSİTESİ, 24-25 Kasım 20114</dc:title>
  <dc:creator>Arş. Gör. Y.KAYALI</dc:creator>
  <cp:lastModifiedBy>casper</cp:lastModifiedBy>
  <cp:revision>141</cp:revision>
  <dcterms:created xsi:type="dcterms:W3CDTF">2014-11-21T09:52:05Z</dcterms:created>
  <dcterms:modified xsi:type="dcterms:W3CDTF">2020-02-24T20:25:02Z</dcterms:modified>
</cp:coreProperties>
</file>