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51" r:id="rId2"/>
    <p:sldId id="317" r:id="rId3"/>
    <p:sldId id="413" r:id="rId4"/>
    <p:sldId id="414" r:id="rId5"/>
    <p:sldId id="321" r:id="rId6"/>
    <p:sldId id="322" r:id="rId7"/>
    <p:sldId id="325" r:id="rId8"/>
    <p:sldId id="350" r:id="rId9"/>
    <p:sldId id="364" r:id="rId10"/>
    <p:sldId id="371" r:id="rId11"/>
    <p:sldId id="372" r:id="rId12"/>
    <p:sldId id="373" r:id="rId13"/>
    <p:sldId id="415" r:id="rId14"/>
    <p:sldId id="416" r:id="rId15"/>
    <p:sldId id="378" r:id="rId16"/>
    <p:sldId id="379" r:id="rId17"/>
    <p:sldId id="421" r:id="rId18"/>
    <p:sldId id="387" r:id="rId19"/>
    <p:sldId id="389" r:id="rId20"/>
    <p:sldId id="390" r:id="rId21"/>
    <p:sldId id="392" r:id="rId22"/>
    <p:sldId id="393" r:id="rId23"/>
    <p:sldId id="394" r:id="rId24"/>
    <p:sldId id="422" r:id="rId25"/>
    <p:sldId id="397" r:id="rId26"/>
    <p:sldId id="399" r:id="rId27"/>
    <p:sldId id="401" r:id="rId28"/>
    <p:sldId id="40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C9F"/>
    <a:srgbClr val="FFB400"/>
    <a:srgbClr val="FFFFFF"/>
    <a:srgbClr val="000000"/>
    <a:srgbClr val="E8ECF0"/>
    <a:srgbClr val="CDD7DF"/>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29" autoAdjust="0"/>
  </p:normalViewPr>
  <p:slideViewPr>
    <p:cSldViewPr>
      <p:cViewPr varScale="1">
        <p:scale>
          <a:sx n="82" d="100"/>
          <a:sy n="82" d="100"/>
        </p:scale>
        <p:origin x="752" y="168"/>
      </p:cViewPr>
      <p:guideLst>
        <p:guide orient="horz" pos="2160"/>
        <p:guide pos="2880"/>
      </p:guideLst>
    </p:cSldViewPr>
  </p:slideViewPr>
  <p:outlineViewPr>
    <p:cViewPr>
      <p:scale>
        <a:sx n="33" d="100"/>
        <a:sy n="33" d="100"/>
      </p:scale>
      <p:origin x="0" y="1908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83" d="100"/>
          <a:sy n="83" d="100"/>
        </p:scale>
        <p:origin x="-138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005141290\Documents\My%20Classes\Principles%20of%20Macro\Handouts\Maddison%20world%20data%200-2008.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World-Wide Average Real GDP per capita (2005 dollars)</a:t>
            </a:r>
          </a:p>
        </c:rich>
      </c:tx>
      <c:layout>
        <c:manualLayout>
          <c:xMode val="edge"/>
          <c:yMode val="edge"/>
          <c:x val="0.2065420267900738"/>
          <c:y val="5.2275658430627175E-2"/>
        </c:manualLayout>
      </c:layout>
      <c:overlay val="0"/>
      <c:spPr>
        <a:noFill/>
        <a:ln w="25400">
          <a:noFill/>
        </a:ln>
      </c:spPr>
    </c:title>
    <c:autoTitleDeleted val="0"/>
    <c:plotArea>
      <c:layout>
        <c:manualLayout>
          <c:layoutTarget val="inner"/>
          <c:xMode val="edge"/>
          <c:yMode val="edge"/>
          <c:x val="8.7875417130144601E-2"/>
          <c:y val="0.12703583061889201"/>
          <c:w val="0.90100111234705305"/>
          <c:h val="0.80618892508143269"/>
        </c:manualLayout>
      </c:layout>
      <c:lineChart>
        <c:grouping val="standard"/>
        <c:varyColors val="0"/>
        <c:ser>
          <c:idx val="0"/>
          <c:order val="0"/>
          <c:tx>
            <c:strRef>
              <c:f>'PerCapita GDP'!$A$198</c:f>
              <c:strCache>
                <c:ptCount val="1"/>
                <c:pt idx="0">
                  <c:v>World Average</c:v>
                </c:pt>
              </c:strCache>
            </c:strRef>
          </c:tx>
          <c:spPr>
            <a:ln>
              <a:noFill/>
            </a:ln>
          </c:spPr>
          <c:marker>
            <c:spPr>
              <a:solidFill>
                <a:schemeClr val="accent1"/>
              </a:solidFill>
              <a:ln w="9525">
                <a:noFill/>
              </a:ln>
            </c:spPr>
          </c:marker>
          <c:dPt>
            <c:idx val="0"/>
            <c:marker>
              <c:spPr>
                <a:solidFill>
                  <a:srgbClr val="FF0000"/>
                </a:solidFill>
                <a:ln w="9525">
                  <a:noFill/>
                </a:ln>
              </c:spPr>
            </c:marker>
            <c:bubble3D val="0"/>
            <c:extLst>
              <c:ext xmlns:c16="http://schemas.microsoft.com/office/drawing/2014/chart" uri="{C3380CC4-5D6E-409C-BE32-E72D297353CC}">
                <c16:uniqueId val="{00000000-0DB7-854C-A3E2-FC8487EAFA10}"/>
              </c:ext>
            </c:extLst>
          </c:dPt>
          <c:dPt>
            <c:idx val="8"/>
            <c:marker>
              <c:spPr>
                <a:solidFill>
                  <a:srgbClr val="FF0000"/>
                </a:solidFill>
                <a:ln w="9525">
                  <a:noFill/>
                </a:ln>
              </c:spPr>
            </c:marker>
            <c:bubble3D val="0"/>
            <c:extLst>
              <c:ext xmlns:c16="http://schemas.microsoft.com/office/drawing/2014/chart" uri="{C3380CC4-5D6E-409C-BE32-E72D297353CC}">
                <c16:uniqueId val="{00000001-0DB7-854C-A3E2-FC8487EAFA10}"/>
              </c:ext>
            </c:extLst>
          </c:dPt>
          <c:dPt>
            <c:idx val="10"/>
            <c:marker>
              <c:spPr>
                <a:solidFill>
                  <a:srgbClr val="0070C0"/>
                </a:solidFill>
                <a:ln w="9525">
                  <a:noFill/>
                </a:ln>
              </c:spPr>
            </c:marker>
            <c:bubble3D val="0"/>
            <c:extLst>
              <c:ext xmlns:c16="http://schemas.microsoft.com/office/drawing/2014/chart" uri="{C3380CC4-5D6E-409C-BE32-E72D297353CC}">
                <c16:uniqueId val="{00000002-0DB7-854C-A3E2-FC8487EAFA10}"/>
              </c:ext>
            </c:extLst>
          </c:dPt>
          <c:dPt>
            <c:idx val="60"/>
            <c:marker>
              <c:spPr>
                <a:solidFill>
                  <a:srgbClr val="FF0000"/>
                </a:solidFill>
                <a:ln w="9525">
                  <a:noFill/>
                </a:ln>
              </c:spPr>
            </c:marker>
            <c:bubble3D val="0"/>
            <c:extLst>
              <c:ext xmlns:c16="http://schemas.microsoft.com/office/drawing/2014/chart" uri="{C3380CC4-5D6E-409C-BE32-E72D297353CC}">
                <c16:uniqueId val="{00000003-0DB7-854C-A3E2-FC8487EAFA10}"/>
              </c:ext>
            </c:extLst>
          </c:dPt>
          <c:dPt>
            <c:idx val="103"/>
            <c:marker>
              <c:spPr>
                <a:solidFill>
                  <a:srgbClr val="FF0000"/>
                </a:solidFill>
                <a:ln w="9525">
                  <a:noFill/>
                </a:ln>
              </c:spPr>
            </c:marker>
            <c:bubble3D val="0"/>
            <c:extLst>
              <c:ext xmlns:c16="http://schemas.microsoft.com/office/drawing/2014/chart" uri="{C3380CC4-5D6E-409C-BE32-E72D297353CC}">
                <c16:uniqueId val="{00000004-0DB7-854C-A3E2-FC8487EAFA10}"/>
              </c:ext>
            </c:extLst>
          </c:dPt>
          <c:dPt>
            <c:idx val="130"/>
            <c:marker>
              <c:spPr>
                <a:solidFill>
                  <a:srgbClr val="FF0000"/>
                </a:solidFill>
                <a:ln w="9525">
                  <a:noFill/>
                </a:ln>
              </c:spPr>
            </c:marker>
            <c:bubble3D val="0"/>
            <c:extLst>
              <c:ext xmlns:c16="http://schemas.microsoft.com/office/drawing/2014/chart" uri="{C3380CC4-5D6E-409C-BE32-E72D297353CC}">
                <c16:uniqueId val="{00000005-0DB7-854C-A3E2-FC8487EAFA10}"/>
              </c:ext>
            </c:extLst>
          </c:dPt>
          <c:cat>
            <c:numRef>
              <c:f>'PerCapita GDP'!$B$3:$GT$3</c:f>
              <c:numCache>
                <c:formatCode>General</c:formatCode>
                <c:ptCount val="201"/>
                <c:pt idx="0">
                  <c:v>1</c:v>
                </c:pt>
                <c:pt idx="2">
                  <c:v>1000</c:v>
                </c:pt>
                <c:pt idx="4">
                  <c:v>1500</c:v>
                </c:pt>
                <c:pt idx="6">
                  <c:v>1600</c:v>
                </c:pt>
                <c:pt idx="8">
                  <c:v>1700</c:v>
                </c:pt>
                <c:pt idx="10">
                  <c:v>1820</c:v>
                </c:pt>
                <c:pt idx="11">
                  <c:v>1821</c:v>
                </c:pt>
                <c:pt idx="12">
                  <c:v>1822</c:v>
                </c:pt>
                <c:pt idx="13">
                  <c:v>1823</c:v>
                </c:pt>
                <c:pt idx="14">
                  <c:v>1824</c:v>
                </c:pt>
                <c:pt idx="15">
                  <c:v>1825</c:v>
                </c:pt>
                <c:pt idx="16">
                  <c:v>1826</c:v>
                </c:pt>
                <c:pt idx="17">
                  <c:v>1827</c:v>
                </c:pt>
                <c:pt idx="18">
                  <c:v>1828</c:v>
                </c:pt>
                <c:pt idx="19">
                  <c:v>1829</c:v>
                </c:pt>
                <c:pt idx="20">
                  <c:v>1830</c:v>
                </c:pt>
                <c:pt idx="21">
                  <c:v>1831</c:v>
                </c:pt>
                <c:pt idx="22">
                  <c:v>1832</c:v>
                </c:pt>
                <c:pt idx="23">
                  <c:v>1833</c:v>
                </c:pt>
                <c:pt idx="24">
                  <c:v>1834</c:v>
                </c:pt>
                <c:pt idx="25">
                  <c:v>1835</c:v>
                </c:pt>
                <c:pt idx="26">
                  <c:v>1836</c:v>
                </c:pt>
                <c:pt idx="27">
                  <c:v>1837</c:v>
                </c:pt>
                <c:pt idx="28">
                  <c:v>1838</c:v>
                </c:pt>
                <c:pt idx="29">
                  <c:v>1839</c:v>
                </c:pt>
                <c:pt idx="30">
                  <c:v>1840</c:v>
                </c:pt>
                <c:pt idx="31">
                  <c:v>1841</c:v>
                </c:pt>
                <c:pt idx="32">
                  <c:v>1842</c:v>
                </c:pt>
                <c:pt idx="33">
                  <c:v>1843</c:v>
                </c:pt>
                <c:pt idx="34">
                  <c:v>1844</c:v>
                </c:pt>
                <c:pt idx="35">
                  <c:v>1845</c:v>
                </c:pt>
                <c:pt idx="36">
                  <c:v>1846</c:v>
                </c:pt>
                <c:pt idx="37">
                  <c:v>1847</c:v>
                </c:pt>
                <c:pt idx="38">
                  <c:v>1848</c:v>
                </c:pt>
                <c:pt idx="39">
                  <c:v>1849</c:v>
                </c:pt>
                <c:pt idx="40">
                  <c:v>1850</c:v>
                </c:pt>
                <c:pt idx="41">
                  <c:v>1851</c:v>
                </c:pt>
                <c:pt idx="42">
                  <c:v>1852</c:v>
                </c:pt>
                <c:pt idx="43">
                  <c:v>1853</c:v>
                </c:pt>
                <c:pt idx="44">
                  <c:v>1854</c:v>
                </c:pt>
                <c:pt idx="45">
                  <c:v>1855</c:v>
                </c:pt>
                <c:pt idx="46">
                  <c:v>1856</c:v>
                </c:pt>
                <c:pt idx="47">
                  <c:v>1857</c:v>
                </c:pt>
                <c:pt idx="48">
                  <c:v>1858</c:v>
                </c:pt>
                <c:pt idx="49">
                  <c:v>1859</c:v>
                </c:pt>
                <c:pt idx="50">
                  <c:v>1860</c:v>
                </c:pt>
                <c:pt idx="51">
                  <c:v>1861</c:v>
                </c:pt>
                <c:pt idx="52">
                  <c:v>1862</c:v>
                </c:pt>
                <c:pt idx="53">
                  <c:v>1863</c:v>
                </c:pt>
                <c:pt idx="54">
                  <c:v>1864</c:v>
                </c:pt>
                <c:pt idx="55">
                  <c:v>1865</c:v>
                </c:pt>
                <c:pt idx="56">
                  <c:v>1866</c:v>
                </c:pt>
                <c:pt idx="57">
                  <c:v>1867</c:v>
                </c:pt>
                <c:pt idx="58">
                  <c:v>1868</c:v>
                </c:pt>
                <c:pt idx="59">
                  <c:v>1869</c:v>
                </c:pt>
                <c:pt idx="60">
                  <c:v>1870</c:v>
                </c:pt>
                <c:pt idx="61">
                  <c:v>1871</c:v>
                </c:pt>
                <c:pt idx="62">
                  <c:v>1872</c:v>
                </c:pt>
                <c:pt idx="63">
                  <c:v>1873</c:v>
                </c:pt>
                <c:pt idx="64">
                  <c:v>1874</c:v>
                </c:pt>
                <c:pt idx="65">
                  <c:v>1875</c:v>
                </c:pt>
                <c:pt idx="66">
                  <c:v>1876</c:v>
                </c:pt>
                <c:pt idx="67">
                  <c:v>1877</c:v>
                </c:pt>
                <c:pt idx="68">
                  <c:v>1878</c:v>
                </c:pt>
                <c:pt idx="69">
                  <c:v>1879</c:v>
                </c:pt>
                <c:pt idx="70">
                  <c:v>1880</c:v>
                </c:pt>
                <c:pt idx="71">
                  <c:v>1881</c:v>
                </c:pt>
                <c:pt idx="72">
                  <c:v>1882</c:v>
                </c:pt>
                <c:pt idx="73">
                  <c:v>1883</c:v>
                </c:pt>
                <c:pt idx="74">
                  <c:v>1884</c:v>
                </c:pt>
                <c:pt idx="75">
                  <c:v>1885</c:v>
                </c:pt>
                <c:pt idx="76">
                  <c:v>1886</c:v>
                </c:pt>
                <c:pt idx="77">
                  <c:v>1887</c:v>
                </c:pt>
                <c:pt idx="78">
                  <c:v>1888</c:v>
                </c:pt>
                <c:pt idx="79">
                  <c:v>1889</c:v>
                </c:pt>
                <c:pt idx="80">
                  <c:v>1890</c:v>
                </c:pt>
                <c:pt idx="81">
                  <c:v>1891</c:v>
                </c:pt>
                <c:pt idx="82">
                  <c:v>1892</c:v>
                </c:pt>
                <c:pt idx="83">
                  <c:v>1893</c:v>
                </c:pt>
                <c:pt idx="84">
                  <c:v>1894</c:v>
                </c:pt>
                <c:pt idx="85">
                  <c:v>1895</c:v>
                </c:pt>
                <c:pt idx="86">
                  <c:v>1896</c:v>
                </c:pt>
                <c:pt idx="87">
                  <c:v>1897</c:v>
                </c:pt>
                <c:pt idx="88">
                  <c:v>1898</c:v>
                </c:pt>
                <c:pt idx="89">
                  <c:v>1899</c:v>
                </c:pt>
                <c:pt idx="90">
                  <c:v>1900</c:v>
                </c:pt>
                <c:pt idx="91">
                  <c:v>1901</c:v>
                </c:pt>
                <c:pt idx="92">
                  <c:v>1902</c:v>
                </c:pt>
                <c:pt idx="93">
                  <c:v>1903</c:v>
                </c:pt>
                <c:pt idx="94">
                  <c:v>1904</c:v>
                </c:pt>
                <c:pt idx="95">
                  <c:v>1905</c:v>
                </c:pt>
                <c:pt idx="96">
                  <c:v>1906</c:v>
                </c:pt>
                <c:pt idx="97">
                  <c:v>1907</c:v>
                </c:pt>
                <c:pt idx="98">
                  <c:v>1908</c:v>
                </c:pt>
                <c:pt idx="99">
                  <c:v>1909</c:v>
                </c:pt>
                <c:pt idx="100">
                  <c:v>1910</c:v>
                </c:pt>
                <c:pt idx="101">
                  <c:v>1911</c:v>
                </c:pt>
                <c:pt idx="102">
                  <c:v>1912</c:v>
                </c:pt>
                <c:pt idx="103">
                  <c:v>1913</c:v>
                </c:pt>
                <c:pt idx="104">
                  <c:v>1914</c:v>
                </c:pt>
                <c:pt idx="105">
                  <c:v>1915</c:v>
                </c:pt>
                <c:pt idx="106">
                  <c:v>1916</c:v>
                </c:pt>
                <c:pt idx="107">
                  <c:v>1917</c:v>
                </c:pt>
                <c:pt idx="108">
                  <c:v>1918</c:v>
                </c:pt>
                <c:pt idx="109">
                  <c:v>1919</c:v>
                </c:pt>
                <c:pt idx="110">
                  <c:v>1920</c:v>
                </c:pt>
                <c:pt idx="111">
                  <c:v>1921</c:v>
                </c:pt>
                <c:pt idx="112">
                  <c:v>1922</c:v>
                </c:pt>
                <c:pt idx="113">
                  <c:v>1923</c:v>
                </c:pt>
                <c:pt idx="114">
                  <c:v>1924</c:v>
                </c:pt>
                <c:pt idx="115">
                  <c:v>1925</c:v>
                </c:pt>
                <c:pt idx="116">
                  <c:v>1926</c:v>
                </c:pt>
                <c:pt idx="117">
                  <c:v>1927</c:v>
                </c:pt>
                <c:pt idx="118">
                  <c:v>1928</c:v>
                </c:pt>
                <c:pt idx="119">
                  <c:v>1929</c:v>
                </c:pt>
                <c:pt idx="120">
                  <c:v>1930</c:v>
                </c:pt>
                <c:pt idx="121">
                  <c:v>1931</c:v>
                </c:pt>
                <c:pt idx="122">
                  <c:v>1932</c:v>
                </c:pt>
                <c:pt idx="123">
                  <c:v>1933</c:v>
                </c:pt>
                <c:pt idx="124">
                  <c:v>1934</c:v>
                </c:pt>
                <c:pt idx="125">
                  <c:v>1935</c:v>
                </c:pt>
                <c:pt idx="126">
                  <c:v>1936</c:v>
                </c:pt>
                <c:pt idx="127">
                  <c:v>1937</c:v>
                </c:pt>
                <c:pt idx="128">
                  <c:v>1938</c:v>
                </c:pt>
                <c:pt idx="129">
                  <c:v>1939</c:v>
                </c:pt>
                <c:pt idx="130">
                  <c:v>1940</c:v>
                </c:pt>
                <c:pt idx="131">
                  <c:v>1941</c:v>
                </c:pt>
                <c:pt idx="132">
                  <c:v>1942</c:v>
                </c:pt>
                <c:pt idx="133">
                  <c:v>1943</c:v>
                </c:pt>
                <c:pt idx="134">
                  <c:v>1944</c:v>
                </c:pt>
                <c:pt idx="135">
                  <c:v>1945</c:v>
                </c:pt>
                <c:pt idx="136">
                  <c:v>1946</c:v>
                </c:pt>
                <c:pt idx="137">
                  <c:v>1947</c:v>
                </c:pt>
                <c:pt idx="138">
                  <c:v>1948</c:v>
                </c:pt>
                <c:pt idx="139">
                  <c:v>1949</c:v>
                </c:pt>
                <c:pt idx="140">
                  <c:v>1950</c:v>
                </c:pt>
                <c:pt idx="141">
                  <c:v>1951</c:v>
                </c:pt>
                <c:pt idx="142">
                  <c:v>1952</c:v>
                </c:pt>
                <c:pt idx="143">
                  <c:v>1953</c:v>
                </c:pt>
                <c:pt idx="144">
                  <c:v>1954</c:v>
                </c:pt>
                <c:pt idx="145">
                  <c:v>1955</c:v>
                </c:pt>
                <c:pt idx="146">
                  <c:v>1956</c:v>
                </c:pt>
                <c:pt idx="147">
                  <c:v>1957</c:v>
                </c:pt>
                <c:pt idx="148">
                  <c:v>1958</c:v>
                </c:pt>
                <c:pt idx="149">
                  <c:v>1959</c:v>
                </c:pt>
                <c:pt idx="150">
                  <c:v>1960</c:v>
                </c:pt>
                <c:pt idx="151">
                  <c:v>1961</c:v>
                </c:pt>
                <c:pt idx="152">
                  <c:v>1962</c:v>
                </c:pt>
                <c:pt idx="153">
                  <c:v>1963</c:v>
                </c:pt>
                <c:pt idx="154">
                  <c:v>1964</c:v>
                </c:pt>
                <c:pt idx="155">
                  <c:v>1965</c:v>
                </c:pt>
                <c:pt idx="156">
                  <c:v>1966</c:v>
                </c:pt>
                <c:pt idx="157">
                  <c:v>1967</c:v>
                </c:pt>
                <c:pt idx="158">
                  <c:v>1968</c:v>
                </c:pt>
                <c:pt idx="159">
                  <c:v>1969</c:v>
                </c:pt>
                <c:pt idx="160">
                  <c:v>1970</c:v>
                </c:pt>
                <c:pt idx="161">
                  <c:v>1971</c:v>
                </c:pt>
                <c:pt idx="162">
                  <c:v>1972</c:v>
                </c:pt>
                <c:pt idx="163">
                  <c:v>1973</c:v>
                </c:pt>
                <c:pt idx="164">
                  <c:v>1974</c:v>
                </c:pt>
                <c:pt idx="165">
                  <c:v>1975</c:v>
                </c:pt>
                <c:pt idx="166">
                  <c:v>1976</c:v>
                </c:pt>
                <c:pt idx="167">
                  <c:v>1977</c:v>
                </c:pt>
                <c:pt idx="168">
                  <c:v>1978</c:v>
                </c:pt>
                <c:pt idx="169">
                  <c:v>1979</c:v>
                </c:pt>
                <c:pt idx="170">
                  <c:v>1980</c:v>
                </c:pt>
                <c:pt idx="171">
                  <c:v>1981</c:v>
                </c:pt>
                <c:pt idx="172">
                  <c:v>1982</c:v>
                </c:pt>
                <c:pt idx="173">
                  <c:v>1983</c:v>
                </c:pt>
                <c:pt idx="174">
                  <c:v>1984</c:v>
                </c:pt>
                <c:pt idx="175">
                  <c:v>1985</c:v>
                </c:pt>
                <c:pt idx="176">
                  <c:v>1986</c:v>
                </c:pt>
                <c:pt idx="177">
                  <c:v>1987</c:v>
                </c:pt>
                <c:pt idx="178">
                  <c:v>1988</c:v>
                </c:pt>
                <c:pt idx="179">
                  <c:v>1989</c:v>
                </c:pt>
                <c:pt idx="180">
                  <c:v>1990</c:v>
                </c:pt>
                <c:pt idx="181">
                  <c:v>1991</c:v>
                </c:pt>
                <c:pt idx="182">
                  <c:v>1992</c:v>
                </c:pt>
                <c:pt idx="183">
                  <c:v>1993</c:v>
                </c:pt>
                <c:pt idx="184">
                  <c:v>1994</c:v>
                </c:pt>
                <c:pt idx="185">
                  <c:v>1995</c:v>
                </c:pt>
                <c:pt idx="186">
                  <c:v>1996</c:v>
                </c:pt>
                <c:pt idx="187">
                  <c:v>1997</c:v>
                </c:pt>
                <c:pt idx="188">
                  <c:v>1998</c:v>
                </c:pt>
                <c:pt idx="189">
                  <c:v>1999</c:v>
                </c:pt>
                <c:pt idx="190">
                  <c:v>2000</c:v>
                </c:pt>
                <c:pt idx="191">
                  <c:v>2001</c:v>
                </c:pt>
                <c:pt idx="192">
                  <c:v>2002</c:v>
                </c:pt>
                <c:pt idx="193">
                  <c:v>2003</c:v>
                </c:pt>
                <c:pt idx="194">
                  <c:v>2004</c:v>
                </c:pt>
                <c:pt idx="195">
                  <c:v>2005</c:v>
                </c:pt>
                <c:pt idx="196">
                  <c:v>2006</c:v>
                </c:pt>
                <c:pt idx="197">
                  <c:v>2007</c:v>
                </c:pt>
                <c:pt idx="198">
                  <c:v>2008</c:v>
                </c:pt>
                <c:pt idx="199">
                  <c:v>2009</c:v>
                </c:pt>
                <c:pt idx="200">
                  <c:v>2010</c:v>
                </c:pt>
              </c:numCache>
            </c:numRef>
          </c:cat>
          <c:val>
            <c:numRef>
              <c:f>'PerCapita GDP'!$B$198:$GT$198</c:f>
              <c:numCache>
                <c:formatCode>General</c:formatCode>
                <c:ptCount val="201"/>
                <c:pt idx="0" formatCode="#,##0">
                  <c:v>642.33688466928515</c:v>
                </c:pt>
                <c:pt idx="2" formatCode="#,##0">
                  <c:v>623.96466913728818</c:v>
                </c:pt>
                <c:pt idx="4" formatCode="#,##0">
                  <c:v>779.45595354901843</c:v>
                </c:pt>
                <c:pt idx="6" formatCode="#,##0">
                  <c:v>819.9080368443224</c:v>
                </c:pt>
                <c:pt idx="8" formatCode="#,##0">
                  <c:v>846.15150987443087</c:v>
                </c:pt>
                <c:pt idx="10" formatCode="#,##0">
                  <c:v>979.34544797949752</c:v>
                </c:pt>
                <c:pt idx="60" formatCode="#,##0">
                  <c:v>1216.8975013217287</c:v>
                </c:pt>
                <c:pt idx="103" formatCode="#,##0">
                  <c:v>2123.6702434981289</c:v>
                </c:pt>
                <c:pt idx="130" formatCode="#,##0">
                  <c:v>3000.7912247786917</c:v>
                </c:pt>
                <c:pt idx="140" formatCode="#,##0">
                  <c:v>2895.2505293359832</c:v>
                </c:pt>
                <c:pt idx="141" formatCode="#,##0">
                  <c:v>3015.6913736176912</c:v>
                </c:pt>
                <c:pt idx="142" formatCode="#,##0">
                  <c:v>3096.7558481526562</c:v>
                </c:pt>
                <c:pt idx="143" formatCode="#,##0">
                  <c:v>3192.7431877510157</c:v>
                </c:pt>
                <c:pt idx="144" formatCode="#,##0">
                  <c:v>3238.2985963790502</c:v>
                </c:pt>
                <c:pt idx="145" formatCode="#,##0">
                  <c:v>3381.3861784854012</c:v>
                </c:pt>
                <c:pt idx="146" formatCode="#,##0">
                  <c:v>3473.8570471908502</c:v>
                </c:pt>
                <c:pt idx="147" formatCode="#,##0">
                  <c:v>3533.0726574315122</c:v>
                </c:pt>
                <c:pt idx="148" formatCode="#,##0">
                  <c:v>3573.016858025524</c:v>
                </c:pt>
                <c:pt idx="149" formatCode="#,##0">
                  <c:v>3667.6840874918812</c:v>
                </c:pt>
                <c:pt idx="150" formatCode="#,##0">
                  <c:v>3803.838987954116</c:v>
                </c:pt>
                <c:pt idx="151" formatCode="#,##0">
                  <c:v>3882.4691282966169</c:v>
                </c:pt>
                <c:pt idx="152" formatCode="#,##0">
                  <c:v>3994.2325185768145</c:v>
                </c:pt>
                <c:pt idx="153" formatCode="#,##0">
                  <c:v>4080.4449965573012</c:v>
                </c:pt>
                <c:pt idx="154" formatCode="#,##0">
                  <c:v>4290.4560246415167</c:v>
                </c:pt>
                <c:pt idx="155" formatCode="#,##0">
                  <c:v>4428.2926349051731</c:v>
                </c:pt>
                <c:pt idx="156" formatCode="#,##0">
                  <c:v>4576.75815410418</c:v>
                </c:pt>
                <c:pt idx="157" formatCode="#,##0">
                  <c:v>4653.0812323123164</c:v>
                </c:pt>
                <c:pt idx="158" formatCode="#,##0">
                  <c:v>4808.2478736821486</c:v>
                </c:pt>
                <c:pt idx="159" formatCode="#,##0">
                  <c:v>4972.0227245966144</c:v>
                </c:pt>
                <c:pt idx="160" formatCode="#,##0">
                  <c:v>5126.912017686228</c:v>
                </c:pt>
                <c:pt idx="161" formatCode="#,##0">
                  <c:v>5225.7953548903615</c:v>
                </c:pt>
                <c:pt idx="162" formatCode="#,##0">
                  <c:v>5368.1027314174853</c:v>
                </c:pt>
                <c:pt idx="163" formatCode="#,##0">
                  <c:v>5616.2020884407784</c:v>
                </c:pt>
                <c:pt idx="164" formatCode="#,##0">
                  <c:v>5638.0694467071644</c:v>
                </c:pt>
                <c:pt idx="165" formatCode="#,##0">
                  <c:v>5623.4141587659342</c:v>
                </c:pt>
                <c:pt idx="166" formatCode="#,##0">
                  <c:v>5798.0278322737258</c:v>
                </c:pt>
                <c:pt idx="167" formatCode="#,##0">
                  <c:v>5929.2568333703248</c:v>
                </c:pt>
                <c:pt idx="168" formatCode="#,##0">
                  <c:v>6085.1452430960726</c:v>
                </c:pt>
                <c:pt idx="169" formatCode="#,##0">
                  <c:v>6192.1841843967322</c:v>
                </c:pt>
                <c:pt idx="170" formatCode="#,##0">
                  <c:v>6207.6713896134488</c:v>
                </c:pt>
                <c:pt idx="171" formatCode="#,##0">
                  <c:v>6223.8721200779555</c:v>
                </c:pt>
                <c:pt idx="172" formatCode="#,##0">
                  <c:v>6193.0795328981076</c:v>
                </c:pt>
                <c:pt idx="173" formatCode="#,##0">
                  <c:v>6246.5055180554564</c:v>
                </c:pt>
                <c:pt idx="174" formatCode="#,##0">
                  <c:v>6423.340989039375</c:v>
                </c:pt>
                <c:pt idx="175" formatCode="#,##0">
                  <c:v>6533.4587733349417</c:v>
                </c:pt>
                <c:pt idx="176" formatCode="#,##0">
                  <c:v>6650.0186736031583</c:v>
                </c:pt>
                <c:pt idx="177" formatCode="#,##0">
                  <c:v>6787.1449027558965</c:v>
                </c:pt>
                <c:pt idx="178" formatCode="#,##0">
                  <c:v>6958.4515369322789</c:v>
                </c:pt>
                <c:pt idx="179" formatCode="#,##0">
                  <c:v>7063.9828766361161</c:v>
                </c:pt>
                <c:pt idx="180" formatCode="#,##0">
                  <c:v>7086.5919291748432</c:v>
                </c:pt>
                <c:pt idx="181" formatCode="#,##0">
                  <c:v>7075.5871405492026</c:v>
                </c:pt>
                <c:pt idx="182" formatCode="#,##0">
                  <c:v>7105.2959018228703</c:v>
                </c:pt>
                <c:pt idx="183" formatCode="#,##0">
                  <c:v>7158.0701928791004</c:v>
                </c:pt>
                <c:pt idx="184" formatCode="#,##0">
                  <c:v>7300.6336957802414</c:v>
                </c:pt>
                <c:pt idx="185" formatCode="#,##0">
                  <c:v>7491.2029009062389</c:v>
                </c:pt>
                <c:pt idx="186" formatCode="#,##0">
                  <c:v>7633.4450157366146</c:v>
                </c:pt>
                <c:pt idx="187" formatCode="#,##0">
                  <c:v>7827.5782060134698</c:v>
                </c:pt>
                <c:pt idx="188" formatCode="#,##0">
                  <c:v>7868.3392189550814</c:v>
                </c:pt>
                <c:pt idx="189" formatCode="#,##0">
                  <c:v>8051.0518748198228</c:v>
                </c:pt>
                <c:pt idx="190" formatCode="#,##0">
                  <c:v>8335.6477182796752</c:v>
                </c:pt>
                <c:pt idx="191" formatCode="#,##0">
                  <c:v>8478.3678950727772</c:v>
                </c:pt>
                <c:pt idx="192" formatCode="#,##0">
                  <c:v>8674.7419712284318</c:v>
                </c:pt>
                <c:pt idx="193" formatCode="#,##0">
                  <c:v>8980.5994659468342</c:v>
                </c:pt>
                <c:pt idx="194" formatCode="#,##0">
                  <c:v>9333.0426050740152</c:v>
                </c:pt>
                <c:pt idx="195" formatCode="#,##0">
                  <c:v>9635.0314922801099</c:v>
                </c:pt>
                <c:pt idx="196" formatCode="#,##0">
                  <c:v>10012.783293750424</c:v>
                </c:pt>
                <c:pt idx="197" formatCode="#,##0">
                  <c:v>10326.235108915715</c:v>
                </c:pt>
                <c:pt idx="198" formatCode="#,##0">
                  <c:v>10494.584979106299</c:v>
                </c:pt>
                <c:pt idx="199" formatCode="#,##0">
                  <c:v>10291.249048012776</c:v>
                </c:pt>
                <c:pt idx="200" formatCode="#,##0">
                  <c:v>10753.3377193215</c:v>
                </c:pt>
              </c:numCache>
            </c:numRef>
          </c:val>
          <c:smooth val="0"/>
          <c:extLst>
            <c:ext xmlns:c16="http://schemas.microsoft.com/office/drawing/2014/chart" uri="{C3380CC4-5D6E-409C-BE32-E72D297353CC}">
              <c16:uniqueId val="{00000006-0DB7-854C-A3E2-FC8487EAFA10}"/>
            </c:ext>
          </c:extLst>
        </c:ser>
        <c:dLbls>
          <c:showLegendKey val="0"/>
          <c:showVal val="0"/>
          <c:showCatName val="0"/>
          <c:showSerName val="0"/>
          <c:showPercent val="0"/>
          <c:showBubbleSize val="0"/>
        </c:dLbls>
        <c:marker val="1"/>
        <c:smooth val="0"/>
        <c:axId val="98882688"/>
        <c:axId val="98884224"/>
      </c:lineChart>
      <c:catAx>
        <c:axId val="9888268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Times New Roman" panose="02020603050405020304" pitchFamily="18" charset="0"/>
                <a:ea typeface="Arial"/>
                <a:cs typeface="Times New Roman" panose="02020603050405020304" pitchFamily="18" charset="0"/>
              </a:defRPr>
            </a:pPr>
            <a:endParaRPr lang="tr-TR"/>
          </a:p>
        </c:txPr>
        <c:crossAx val="98884224"/>
        <c:crosses val="autoZero"/>
        <c:auto val="1"/>
        <c:lblAlgn val="ctr"/>
        <c:lblOffset val="100"/>
        <c:tickLblSkip val="10"/>
        <c:tickMarkSkip val="10"/>
        <c:noMultiLvlLbl val="0"/>
      </c:catAx>
      <c:valAx>
        <c:axId val="98884224"/>
        <c:scaling>
          <c:orientation val="minMax"/>
          <c:max val="10000"/>
        </c:scaling>
        <c:delete val="0"/>
        <c:axPos val="l"/>
        <c:majorGridlines>
          <c:spPr>
            <a:ln w="9525">
              <a:solidFill>
                <a:srgbClr val="000000"/>
              </a:solidFill>
              <a:prstDash val="lgDash"/>
            </a:ln>
          </c:spPr>
        </c:majorGridlines>
        <c:numFmt formatCode="#,##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Times New Roman" panose="02020603050405020304" pitchFamily="18" charset="0"/>
                <a:ea typeface="Arial"/>
                <a:cs typeface="Times New Roman" panose="02020603050405020304" pitchFamily="18" charset="0"/>
              </a:defRPr>
            </a:pPr>
            <a:endParaRPr lang="tr-TR"/>
          </a:p>
        </c:txPr>
        <c:crossAx val="98882688"/>
        <c:crosses val="autoZero"/>
        <c:crossBetween val="between"/>
      </c:valAx>
    </c:plotArea>
    <c:plotVisOnly val="1"/>
    <c:dispBlanksAs val="span"/>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tr-TR"/>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0.05882</cdr:x>
      <cdr:y>0.72509</cdr:y>
    </cdr:from>
    <cdr:to>
      <cdr:x>0.11853</cdr:x>
      <cdr:y>0.78091</cdr:y>
    </cdr:to>
    <cdr:sp macro="" textlink="">
      <cdr:nvSpPr>
        <cdr:cNvPr id="3" name="TextBox 2"/>
        <cdr:cNvSpPr txBox="1"/>
      </cdr:nvSpPr>
      <cdr:spPr>
        <a:xfrm xmlns:a="http://schemas.openxmlformats.org/drawingml/2006/main">
          <a:off x="355600" y="2454656"/>
          <a:ext cx="360937" cy="1889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latin typeface="Times New Roman" panose="02020603050405020304" pitchFamily="18" charset="0"/>
              <a:cs typeface="Times New Roman" panose="02020603050405020304" pitchFamily="18" charset="0"/>
            </a:rPr>
            <a:t>$642</a:t>
          </a:r>
        </a:p>
      </cdr:txBody>
    </cdr:sp>
  </cdr:relSizeAnchor>
  <cdr:relSizeAnchor xmlns:cdr="http://schemas.openxmlformats.org/drawingml/2006/chartDrawing">
    <cdr:from>
      <cdr:x>0.07999</cdr:x>
      <cdr:y>0.78135</cdr:y>
    </cdr:from>
    <cdr:to>
      <cdr:x>0.10624</cdr:x>
      <cdr:y>0.87065</cdr:y>
    </cdr:to>
    <cdr:sp macro="" textlink="">
      <cdr:nvSpPr>
        <cdr:cNvPr id="5" name="Straight Arrow Connector 4"/>
        <cdr:cNvSpPr/>
      </cdr:nvSpPr>
      <cdr:spPr>
        <a:xfrm xmlns:a="http://schemas.openxmlformats.org/drawingml/2006/main" rot="5400000">
          <a:off x="536628" y="4710493"/>
          <a:ext cx="521394" cy="224762"/>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0.34747</cdr:x>
      <cdr:y>0.6368</cdr:y>
    </cdr:from>
    <cdr:to>
      <cdr:x>0.41121</cdr:x>
      <cdr:y>0.67522</cdr:y>
    </cdr:to>
    <cdr:sp macro="" textlink="">
      <cdr:nvSpPr>
        <cdr:cNvPr id="6" name="TextBox 1"/>
        <cdr:cNvSpPr txBox="1"/>
      </cdr:nvSpPr>
      <cdr:spPr>
        <a:xfrm xmlns:a="http://schemas.openxmlformats.org/drawingml/2006/main">
          <a:off x="2978648" y="3721086"/>
          <a:ext cx="546412" cy="2245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latin typeface="Times New Roman" panose="02020603050405020304" pitchFamily="18" charset="0"/>
              <a:cs typeface="Times New Roman" panose="02020603050405020304" pitchFamily="18" charset="0"/>
            </a:rPr>
            <a:t>$1,217</a:t>
          </a:r>
        </a:p>
      </cdr:txBody>
    </cdr:sp>
  </cdr:relSizeAnchor>
  <cdr:relSizeAnchor xmlns:cdr="http://schemas.openxmlformats.org/drawingml/2006/chartDrawing">
    <cdr:from>
      <cdr:x>0.34995</cdr:x>
      <cdr:y>0.68865</cdr:y>
    </cdr:from>
    <cdr:to>
      <cdr:x>0.37328</cdr:x>
      <cdr:y>0.81805</cdr:y>
    </cdr:to>
    <cdr:sp macro="" textlink="">
      <cdr:nvSpPr>
        <cdr:cNvPr id="7" name="Straight Arrow Connector 6"/>
        <cdr:cNvSpPr/>
      </cdr:nvSpPr>
      <cdr:spPr>
        <a:xfrm xmlns:a="http://schemas.openxmlformats.org/drawingml/2006/main" rot="5400000">
          <a:off x="2721875" y="4302120"/>
          <a:ext cx="756168" cy="200026"/>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0.47868</cdr:x>
      <cdr:y>0.62404</cdr:y>
    </cdr:from>
    <cdr:to>
      <cdr:x>0.54242</cdr:x>
      <cdr:y>0.66247</cdr:y>
    </cdr:to>
    <cdr:sp macro="" textlink="">
      <cdr:nvSpPr>
        <cdr:cNvPr id="8" name="TextBox 1"/>
        <cdr:cNvSpPr txBox="1"/>
      </cdr:nvSpPr>
      <cdr:spPr>
        <a:xfrm xmlns:a="http://schemas.openxmlformats.org/drawingml/2006/main">
          <a:off x="4103484" y="3646520"/>
          <a:ext cx="546411" cy="2245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latin typeface="Times New Roman" panose="02020603050405020304" pitchFamily="18" charset="0"/>
              <a:cs typeface="Times New Roman" panose="02020603050405020304" pitchFamily="18" charset="0"/>
            </a:rPr>
            <a:t>$2,124</a:t>
          </a:r>
        </a:p>
      </cdr:txBody>
    </cdr:sp>
  </cdr:relSizeAnchor>
  <cdr:relSizeAnchor xmlns:cdr="http://schemas.openxmlformats.org/drawingml/2006/chartDrawing">
    <cdr:from>
      <cdr:x>0.52243</cdr:x>
      <cdr:y>0.66538</cdr:y>
    </cdr:from>
    <cdr:to>
      <cdr:x>0.53493</cdr:x>
      <cdr:y>0.74053</cdr:y>
    </cdr:to>
    <cdr:sp macro="" textlink="">
      <cdr:nvSpPr>
        <cdr:cNvPr id="9" name="Straight Arrow Connector 8"/>
        <cdr:cNvSpPr/>
      </cdr:nvSpPr>
      <cdr:spPr>
        <a:xfrm xmlns:a="http://schemas.openxmlformats.org/drawingml/2006/main" rot="5400000" flipV="1">
          <a:off x="4312569" y="4054059"/>
          <a:ext cx="439133" cy="107157"/>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0.83178</cdr:x>
      <cdr:y>0</cdr:y>
    </cdr:from>
    <cdr:to>
      <cdr:x>0.91985</cdr:x>
      <cdr:y>0.07499</cdr:y>
    </cdr:to>
    <cdr:sp macro="" textlink="">
      <cdr:nvSpPr>
        <cdr:cNvPr id="10" name="TextBox 1"/>
        <cdr:cNvSpPr txBox="1"/>
      </cdr:nvSpPr>
      <cdr:spPr>
        <a:xfrm xmlns:a="http://schemas.openxmlformats.org/drawingml/2006/main">
          <a:off x="6477000" y="0"/>
          <a:ext cx="685800" cy="3270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dirty="0">
              <a:latin typeface="Times New Roman" panose="02020603050405020304" pitchFamily="18" charset="0"/>
              <a:cs typeface="Times New Roman" panose="02020603050405020304" pitchFamily="18" charset="0"/>
            </a:rPr>
            <a:t>$10,753</a:t>
          </a:r>
        </a:p>
      </cdr:txBody>
    </cdr:sp>
  </cdr:relSizeAnchor>
  <cdr:relSizeAnchor xmlns:cdr="http://schemas.openxmlformats.org/drawingml/2006/chartDrawing">
    <cdr:from>
      <cdr:x>0.91985</cdr:x>
      <cdr:y>0.05242</cdr:y>
    </cdr:from>
    <cdr:to>
      <cdr:x>0.95728</cdr:x>
      <cdr:y>0.10477</cdr:y>
    </cdr:to>
    <cdr:sp macro="" textlink="">
      <cdr:nvSpPr>
        <cdr:cNvPr id="11" name="Straight Arrow Connector 10"/>
        <cdr:cNvSpPr/>
      </cdr:nvSpPr>
      <cdr:spPr>
        <a:xfrm xmlns:a="http://schemas.openxmlformats.org/drawingml/2006/main" rot="5400000" flipV="1">
          <a:off x="7194394" y="197005"/>
          <a:ext cx="228267" cy="291457"/>
        </a:xfrm>
        <a:prstGeom xmlns:a="http://schemas.openxmlformats.org/drawingml/2006/main" prst="straightConnector1">
          <a:avLst/>
        </a:prstGeom>
        <a:noFill xmlns:a="http://schemas.openxmlformats.org/drawingml/2006/main"/>
        <a:ln xmlns:a="http://schemas.openxmlformats.org/drawingml/2006/main" w="12700" cap="flat" cmpd="sng" algn="ctr">
          <a:solidFill>
            <a:sysClr val="windowText" lastClr="00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0.008</cdr:x>
      <cdr:y>0.05025</cdr:y>
    </cdr:from>
    <cdr:to>
      <cdr:x>0.0945</cdr:x>
      <cdr:y>0.07944</cdr:y>
    </cdr:to>
    <cdr:sp macro="" textlink="">
      <cdr:nvSpPr>
        <cdr:cNvPr id="2" name="Text Box 1"/>
        <cdr:cNvSpPr txBox="1">
          <a:spLocks xmlns:a="http://schemas.openxmlformats.org/drawingml/2006/main" noChangeArrowheads="1"/>
        </cdr:cNvSpPr>
      </cdr:nvSpPr>
      <cdr:spPr bwMode="auto">
        <a:xfrm xmlns:a="http://schemas.openxmlformats.org/drawingml/2006/main">
          <a:off x="68580" y="293632"/>
          <a:ext cx="741485" cy="17056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1000" b="0" i="0" u="none" strike="noStrike" baseline="0" dirty="0">
              <a:solidFill>
                <a:srgbClr val="000000"/>
              </a:solidFill>
              <a:latin typeface="Times New Roman" panose="02020603050405020304" pitchFamily="18" charset="0"/>
              <a:cs typeface="Times New Roman" panose="02020603050405020304" pitchFamily="18" charset="0"/>
            </a:rPr>
            <a:t>(2005 dollars)</a:t>
          </a:r>
        </a:p>
      </cdr:txBody>
    </cdr:sp>
  </cdr:relSizeAnchor>
  <cdr:relSizeAnchor xmlns:cdr="http://schemas.openxmlformats.org/drawingml/2006/chartDrawing">
    <cdr:from>
      <cdr:x>0.59618</cdr:x>
      <cdr:y>0.54991</cdr:y>
    </cdr:from>
    <cdr:to>
      <cdr:x>0.65992</cdr:x>
      <cdr:y>0.58834</cdr:y>
    </cdr:to>
    <cdr:sp macro="" textlink="">
      <cdr:nvSpPr>
        <cdr:cNvPr id="12" name="TextBox 1"/>
        <cdr:cNvSpPr txBox="1"/>
      </cdr:nvSpPr>
      <cdr:spPr>
        <a:xfrm xmlns:a="http://schemas.openxmlformats.org/drawingml/2006/main">
          <a:off x="5110788" y="3213335"/>
          <a:ext cx="546411" cy="22456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latin typeface="Times New Roman" panose="02020603050405020304" pitchFamily="18" charset="0"/>
              <a:cs typeface="Times New Roman" panose="02020603050405020304" pitchFamily="18" charset="0"/>
            </a:rPr>
            <a:t>$3,001</a:t>
          </a:r>
        </a:p>
      </cdr:txBody>
    </cdr:sp>
  </cdr:relSizeAnchor>
  <cdr:relSizeAnchor xmlns:cdr="http://schemas.openxmlformats.org/drawingml/2006/chartDrawing">
    <cdr:from>
      <cdr:x>0.63742</cdr:x>
      <cdr:y>0.59309</cdr:y>
    </cdr:from>
    <cdr:to>
      <cdr:x>0.64992</cdr:x>
      <cdr:y>0.66824</cdr:y>
    </cdr:to>
    <cdr:sp macro="" textlink="">
      <cdr:nvSpPr>
        <cdr:cNvPr id="13" name="Straight Arrow Connector 12"/>
        <cdr:cNvSpPr/>
      </cdr:nvSpPr>
      <cdr:spPr>
        <a:xfrm xmlns:a="http://schemas.openxmlformats.org/drawingml/2006/main" rot="5400000" flipV="1">
          <a:off x="5298276" y="3631643"/>
          <a:ext cx="439133" cy="107157"/>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0.12591</cdr:x>
      <cdr:y>0.6951</cdr:y>
    </cdr:from>
    <cdr:to>
      <cdr:x>0.18965</cdr:x>
      <cdr:y>0.73353</cdr:y>
    </cdr:to>
    <cdr:sp macro="" textlink="">
      <cdr:nvSpPr>
        <cdr:cNvPr id="14" name="TextBox 1"/>
        <cdr:cNvSpPr txBox="1"/>
      </cdr:nvSpPr>
      <cdr:spPr>
        <a:xfrm xmlns:a="http://schemas.openxmlformats.org/drawingml/2006/main">
          <a:off x="990600" y="3682112"/>
          <a:ext cx="501484" cy="2035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latin typeface="Times New Roman" panose="02020603050405020304" pitchFamily="18" charset="0"/>
              <a:cs typeface="Times New Roman" panose="02020603050405020304" pitchFamily="18" charset="0"/>
            </a:rPr>
            <a:t>$846</a:t>
          </a:r>
        </a:p>
      </cdr:txBody>
    </cdr:sp>
  </cdr:relSizeAnchor>
  <cdr:relSizeAnchor xmlns:cdr="http://schemas.openxmlformats.org/drawingml/2006/chartDrawing">
    <cdr:from>
      <cdr:x>0.11622</cdr:x>
      <cdr:y>0.75264</cdr:y>
    </cdr:from>
    <cdr:to>
      <cdr:x>0.14247</cdr:x>
      <cdr:y>0.84194</cdr:y>
    </cdr:to>
    <cdr:sp macro="" textlink="">
      <cdr:nvSpPr>
        <cdr:cNvPr id="15" name="Straight Arrow Connector 14"/>
        <cdr:cNvSpPr/>
      </cdr:nvSpPr>
      <cdr:spPr>
        <a:xfrm xmlns:a="http://schemas.openxmlformats.org/drawingml/2006/main" rot="5400000">
          <a:off x="781140" y="4120172"/>
          <a:ext cx="473046" cy="206526"/>
        </a:xfrm>
        <a:prstGeom xmlns:a="http://schemas.openxmlformats.org/drawingml/2006/main" prst="straightConnector1">
          <a:avLst/>
        </a:prstGeom>
        <a:ln xmlns:a="http://schemas.openxmlformats.org/drawingml/2006/main" w="1270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0.95884</cdr:x>
      <cdr:y>0.10532</cdr:y>
    </cdr:from>
    <cdr:to>
      <cdr:x>0.96852</cdr:x>
      <cdr:y>0.11971</cdr:y>
    </cdr:to>
    <cdr:sp macro="" textlink="">
      <cdr:nvSpPr>
        <cdr:cNvPr id="4" name="Diamond 3"/>
        <cdr:cNvSpPr/>
      </cdr:nvSpPr>
      <cdr:spPr>
        <a:xfrm xmlns:a="http://schemas.openxmlformats.org/drawingml/2006/main">
          <a:off x="7543800" y="557912"/>
          <a:ext cx="76200" cy="76200"/>
        </a:xfrm>
        <a:prstGeom xmlns:a="http://schemas.openxmlformats.org/drawingml/2006/main" prst="diamond">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3/13/20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3/13/20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PowerPoint presentation contains mathematical equations, you may need to check</a:t>
            </a:r>
            <a:r>
              <a:rPr lang="en-US" baseline="0" dirty="0"/>
              <a:t> that your computer has the following installed:</a:t>
            </a:r>
          </a:p>
          <a:p>
            <a:pPr marL="0" indent="0">
              <a:buNone/>
            </a:pPr>
            <a:r>
              <a:rPr lang="en-US" baseline="0" dirty="0"/>
              <a:t>1) </a:t>
            </a:r>
            <a:r>
              <a:rPr lang="en-US" baseline="0" dirty="0" err="1"/>
              <a:t>MathType</a:t>
            </a:r>
            <a:r>
              <a:rPr lang="en-US" baseline="0" dirty="0"/>
              <a:t> Plugin</a:t>
            </a:r>
          </a:p>
          <a:p>
            <a:pPr marL="0" indent="0">
              <a:buNone/>
            </a:pPr>
            <a:r>
              <a:rPr lang="en-US" baseline="0" dirty="0"/>
              <a:t>2) Math Player (free versions available)</a:t>
            </a:r>
          </a:p>
          <a:p>
            <a:pPr marL="0" indent="0">
              <a:buNone/>
            </a:pPr>
            <a:r>
              <a:rPr lang="en-US" baseline="0" dirty="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13236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3284392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4085228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We start with capital accumulation first.</a:t>
            </a:r>
          </a:p>
          <a:p>
            <a:endParaRPr lang="en-US" dirty="0"/>
          </a:p>
          <a:p>
            <a:r>
              <a:rPr lang="en-US" dirty="0"/>
              <a:t>The investment-saving identity at the bottom implies that all resources saved by households will be allocated to firms for investment in physical capital.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1178928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We start with capital accumulation first.</a:t>
            </a:r>
          </a:p>
          <a:p>
            <a:endParaRPr lang="en-US" dirty="0"/>
          </a:p>
          <a:p>
            <a:r>
              <a:rPr lang="en-US" dirty="0"/>
              <a:t>The investment-saving identity at the bottom implies that all resources saved by households will be allocated to firms for investment in physical capital.</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4161494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2961260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t>
            </a:r>
            <a:r>
              <a:rPr lang="en-US" i="1" dirty="0"/>
              <a:t>Sustained growth </a:t>
            </a:r>
            <a:r>
              <a:rPr lang="en-US" dirty="0"/>
              <a:t>refers to the growth process whereby GDP per capita grows at a positive and relatively stable rate for a relatively long period of time.  Also, remind students </a:t>
            </a:r>
            <a:r>
              <a:rPr lang="en-US" dirty="0" err="1"/>
              <a:t>students</a:t>
            </a:r>
            <a:r>
              <a:rPr lang="en-US" dirty="0"/>
              <a:t> of the aggregate production function graph from Chapter 6.</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3828944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t>
            </a:r>
            <a:r>
              <a:rPr lang="en-US" i="1" dirty="0"/>
              <a:t>Sustained growth </a:t>
            </a:r>
            <a:r>
              <a:rPr lang="en-US" dirty="0"/>
              <a:t>refers to the growth process whereby GDP per capita grows at a positive and relatively stable rate for a relatively long period of time. Also, remind students </a:t>
            </a:r>
            <a:r>
              <a:rPr lang="en-US" dirty="0" err="1"/>
              <a:t>students</a:t>
            </a:r>
            <a:r>
              <a:rPr lang="en-US" dirty="0"/>
              <a:t> of the aggregate production function graph from Chapter 6.</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995983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t>
            </a:r>
            <a:r>
              <a:rPr lang="en-US" i="1" dirty="0"/>
              <a:t>Sustained growth </a:t>
            </a:r>
            <a:r>
              <a:rPr lang="en-US" dirty="0"/>
              <a:t>refers to the growth process whereby GDP per capita grows at a positive and relatively stable rate for a relatively long period of time.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1086772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The last decade is measured 2000–2007 to remove the impact of the Great Recession.</a:t>
            </a:r>
          </a:p>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18</a:t>
            </a:fld>
            <a:endParaRPr lang="en-US" dirty="0"/>
          </a:p>
        </p:txBody>
      </p:sp>
    </p:spTree>
    <p:extLst>
      <p:ext uri="{BB962C8B-B14F-4D97-AF65-F5344CB8AC3E}">
        <p14:creationId xmlns:p14="http://schemas.microsoft.com/office/powerpoint/2010/main" val="3802370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a:solidFill>
                  <a:srgbClr val="000000"/>
                </a:solidFill>
              </a:rPr>
              <a:t>Figure 13.7   Thematic Apperception</a:t>
            </a:r>
            <a:br>
              <a:rPr lang="en-US" b="1" dirty="0">
                <a:solidFill>
                  <a:srgbClr val="000000"/>
                </a:solidFill>
              </a:rPr>
            </a:br>
            <a:r>
              <a:rPr lang="en-US" dirty="0">
                <a:solidFill>
                  <a:srgbClr val="000000"/>
                </a:solidFill>
              </a:rPr>
              <a:t>Test Example A sample from the Thematic Apperception Test (TAT). When you look at this picture, what story does it suggest to you? Who is the person? Why is he climbing a rope?</a:t>
            </a:r>
          </a:p>
          <a:p>
            <a:endParaRPr 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19</a:t>
            </a:fld>
            <a:endParaRPr lang="en-US" dirty="0"/>
          </a:p>
        </p:txBody>
      </p:sp>
    </p:spTree>
    <p:extLst>
      <p:ext uri="{BB962C8B-B14F-4D97-AF65-F5344CB8AC3E}">
        <p14:creationId xmlns:p14="http://schemas.microsoft.com/office/powerpoint/2010/main" val="291335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The vertical axis has a </a:t>
            </a:r>
            <a:r>
              <a:rPr lang="en-US" i="1" dirty="0"/>
              <a:t>proportional</a:t>
            </a:r>
            <a:r>
              <a:rPr lang="en-US" dirty="0"/>
              <a:t> scale, where the distance between $500 and $2,500 is the same as that between $2,500 and $12,500.</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2261089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a:t>
            </a:r>
            <a:r>
              <a:rPr lang="en-US" dirty="0">
                <a:latin typeface="Times New Roman" pitchFamily="18" charset="0"/>
                <a:cs typeface="Times New Roman" pitchFamily="18" charset="0"/>
              </a:rPr>
              <a:t>The joint contribution of physical capital </a:t>
            </a:r>
            <a:r>
              <a:rPr lang="en-US" i="1" dirty="0">
                <a:latin typeface="Times New Roman" pitchFamily="18" charset="0"/>
                <a:cs typeface="Times New Roman" pitchFamily="18" charset="0"/>
              </a:rPr>
              <a:t>plus</a:t>
            </a:r>
            <a:r>
              <a:rPr lang="en-US" dirty="0">
                <a:latin typeface="Times New Roman" pitchFamily="18" charset="0"/>
                <a:cs typeface="Times New Roman" pitchFamily="18" charset="0"/>
              </a:rPr>
              <a:t> human capital has been relatively steady, at 0.9%‒to 1.2%.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However, the contribution of technology has varied from a low of 0.45% in the 1980s to a high of 2.4% in the 1950s.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3580369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496146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This graph shows an estimate of world-wide real GDP per capita from AD 1 to 2010, taken from the Maddison Project.  During the pre-modern period, there was essentially no growth in the world economy, as it went from $642 in AD 1 to $846 in 1800.  The world economy then began to grow to $1,217 in 1870 to $2,124 in 1913 to $3,001 in 1940.</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1031065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4277964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19018350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1986997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The figure shows the percentage of total income in the United States accruing to the top 10% of income earners.  It is a measure of income inequality.</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918341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The figure shows that there is a negative relationship between the change in the poverty rate (on vertical axis) and the average growth rate of GDP per capita (on the horizontal axis).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2021532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315944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the numerator is the change in the quantity of GDP per capita between time t+1 and t, and the denominator is the level of GDP per capita at time 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3196430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The years were selected to show how growth becomes negative during recessions.  Data is from FRED, St. Louis Federal Reserve  .</a:t>
            </a:r>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a:t>
            </a:fld>
            <a:endParaRPr lang="en-US" dirty="0"/>
          </a:p>
        </p:txBody>
      </p:sp>
    </p:spTree>
    <p:extLst>
      <p:ext uri="{BB962C8B-B14F-4D97-AF65-F5344CB8AC3E}">
        <p14:creationId xmlns:p14="http://schemas.microsoft.com/office/powerpoint/2010/main" val="173639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The red line is the average growth rate of GDP per capita of 2.03%.</a:t>
            </a:r>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05717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499288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2235082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It could be useful to ask students at this point to apply this formula on the example in the previous slide by changing the maturity date and/or the interest rate.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162138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965453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3/13/20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4" name="TextBox 13"/>
          <p:cNvSpPr txBox="1"/>
          <p:nvPr userDrawn="1"/>
        </p:nvSpPr>
        <p:spPr>
          <a:xfrm>
            <a:off x="3581400" y="6504801"/>
            <a:ext cx="5486400"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3/13/20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2" name="TextBox 11"/>
          <p:cNvSpPr txBox="1"/>
          <p:nvPr userDrawn="1"/>
        </p:nvSpPr>
        <p:spPr>
          <a:xfrm>
            <a:off x="3581400" y="6477000"/>
            <a:ext cx="5486400"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3/13/20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2" name="Rectangle 1"/>
          <p:cNvSpPr/>
          <p:nvPr userDrawn="1"/>
        </p:nvSpPr>
        <p:spPr>
          <a:xfrm>
            <a:off x="3558987" y="6446530"/>
            <a:ext cx="5471153" cy="276999"/>
          </a:xfrm>
          <a:prstGeom prst="rect">
            <a:avLst/>
          </a:prstGeom>
        </p:spPr>
        <p:txBody>
          <a:bodyPr wrap="square">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3/13/20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7" name="TextBox 16"/>
          <p:cNvSpPr txBox="1"/>
          <p:nvPr userDrawn="1"/>
        </p:nvSpPr>
        <p:spPr>
          <a:xfrm>
            <a:off x="3581400" y="6504801"/>
            <a:ext cx="5486400"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3/13/20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3"/>
          </p:nvPr>
        </p:nvSpPr>
        <p:spPr>
          <a:xfrm>
            <a:off x="2362200" y="533400"/>
            <a:ext cx="3581400" cy="304800"/>
          </a:xfrm>
        </p:spPr>
        <p:txBody>
          <a:bodyPr/>
          <a:lstStyle>
            <a:lvl1pPr marL="0" indent="0">
              <a:buNone/>
              <a:defRPr/>
            </a:lvl1pPr>
          </a:lstStyle>
          <a:p>
            <a:pPr lvl="0"/>
            <a:endParaRPr lang="en-US" dirty="0"/>
          </a:p>
        </p:txBody>
      </p:sp>
      <p:sp>
        <p:nvSpPr>
          <p:cNvPr id="7" name="Content Placeholder 6"/>
          <p:cNvSpPr>
            <a:spLocks noGrp="1"/>
          </p:cNvSpPr>
          <p:nvPr>
            <p:ph sz="quarter" idx="14"/>
          </p:nvPr>
        </p:nvSpPr>
        <p:spPr>
          <a:xfrm>
            <a:off x="2362200" y="914400"/>
            <a:ext cx="3581400" cy="228600"/>
          </a:xfrm>
        </p:spPr>
        <p:txBody>
          <a:bodyPr/>
          <a:lstStyle>
            <a:lvl1pPr marL="0" indent="0">
              <a:buNone/>
              <a:defRPr/>
            </a:lvl1pPr>
          </a:lstStyle>
          <a:p>
            <a:pPr lvl="0"/>
            <a:endParaRPr lang="en-US" dirty="0"/>
          </a:p>
        </p:txBody>
      </p:sp>
      <p:sp>
        <p:nvSpPr>
          <p:cNvPr id="12" name="Content Placeholder 11"/>
          <p:cNvSpPr>
            <a:spLocks noGrp="1"/>
          </p:cNvSpPr>
          <p:nvPr>
            <p:ph sz="quarter" idx="15"/>
          </p:nvPr>
        </p:nvSpPr>
        <p:spPr>
          <a:xfrm>
            <a:off x="2438400" y="1371600"/>
            <a:ext cx="3581400" cy="228600"/>
          </a:xfrm>
        </p:spPr>
        <p:txBody>
          <a:bodyPr/>
          <a:lstStyle/>
          <a:p>
            <a:pPr lvl="0"/>
            <a:endParaRPr lang="en-US" dirty="0"/>
          </a:p>
        </p:txBody>
      </p:sp>
      <p:sp>
        <p:nvSpPr>
          <p:cNvPr id="14" name="Content Placeholder 13"/>
          <p:cNvSpPr>
            <a:spLocks noGrp="1"/>
          </p:cNvSpPr>
          <p:nvPr>
            <p:ph sz="quarter" idx="16"/>
          </p:nvPr>
        </p:nvSpPr>
        <p:spPr>
          <a:xfrm>
            <a:off x="2514600" y="1752600"/>
            <a:ext cx="5181600" cy="304800"/>
          </a:xfrm>
        </p:spPr>
        <p:txBody>
          <a:bodyPr/>
          <a:lstStyle/>
          <a:p>
            <a:pPr lvl="0"/>
            <a:endParaRPr lang="en-US" dirty="0"/>
          </a:p>
        </p:txBody>
      </p:sp>
      <p:sp>
        <p:nvSpPr>
          <p:cNvPr id="16" name="Content Placeholder 15"/>
          <p:cNvSpPr>
            <a:spLocks noGrp="1"/>
          </p:cNvSpPr>
          <p:nvPr>
            <p:ph sz="quarter" idx="17"/>
          </p:nvPr>
        </p:nvSpPr>
        <p:spPr>
          <a:xfrm>
            <a:off x="2514600" y="2209800"/>
            <a:ext cx="4953000" cy="304800"/>
          </a:xfrm>
        </p:spPr>
        <p:txBody>
          <a:bodyPr/>
          <a:lstStyle/>
          <a:p>
            <a:pPr lvl="0"/>
            <a:endParaRPr lang="en-US" dirty="0"/>
          </a:p>
        </p:txBody>
      </p:sp>
      <p:sp>
        <p:nvSpPr>
          <p:cNvPr id="18" name="Content Placeholder 17"/>
          <p:cNvSpPr>
            <a:spLocks noGrp="1"/>
          </p:cNvSpPr>
          <p:nvPr>
            <p:ph sz="quarter" idx="18"/>
          </p:nvPr>
        </p:nvSpPr>
        <p:spPr>
          <a:xfrm>
            <a:off x="2656114" y="2667000"/>
            <a:ext cx="5257800" cy="304800"/>
          </a:xfrm>
        </p:spPr>
        <p:txBody>
          <a:bodyPr/>
          <a:lstStyle/>
          <a:p>
            <a:pPr lvl="0"/>
            <a:endParaRPr lang="en-US" dirty="0"/>
          </a:p>
        </p:txBody>
      </p:sp>
      <p:sp>
        <p:nvSpPr>
          <p:cNvPr id="20" name="Content Placeholder 19"/>
          <p:cNvSpPr>
            <a:spLocks noGrp="1"/>
          </p:cNvSpPr>
          <p:nvPr>
            <p:ph sz="quarter" idx="19"/>
          </p:nvPr>
        </p:nvSpPr>
        <p:spPr>
          <a:xfrm>
            <a:off x="2514600" y="3124200"/>
            <a:ext cx="5486400" cy="457200"/>
          </a:xfrm>
        </p:spPr>
        <p:txBody>
          <a:bodyPr/>
          <a:lstStyle/>
          <a:p>
            <a:pPr lvl="0"/>
            <a:endParaRPr lang="en-US" dirty="0"/>
          </a:p>
        </p:txBody>
      </p:sp>
      <p:sp>
        <p:nvSpPr>
          <p:cNvPr id="22" name="Content Placeholder 21"/>
          <p:cNvSpPr>
            <a:spLocks noGrp="1"/>
          </p:cNvSpPr>
          <p:nvPr>
            <p:ph sz="quarter" idx="20"/>
          </p:nvPr>
        </p:nvSpPr>
        <p:spPr>
          <a:xfrm>
            <a:off x="2438400" y="3733800"/>
            <a:ext cx="5562600" cy="381000"/>
          </a:xfrm>
        </p:spPr>
        <p:txBody>
          <a:bodyPr/>
          <a:lstStyle/>
          <a:p>
            <a:pPr lvl="0"/>
            <a:endParaRPr lang="en-US" dirty="0"/>
          </a:p>
        </p:txBody>
      </p:sp>
      <p:sp>
        <p:nvSpPr>
          <p:cNvPr id="2" name="Rectangle 1"/>
          <p:cNvSpPr/>
          <p:nvPr userDrawn="1"/>
        </p:nvSpPr>
        <p:spPr>
          <a:xfrm>
            <a:off x="2652756" y="3244334"/>
            <a:ext cx="3838487" cy="369332"/>
          </a:xfrm>
          <a:prstGeom prst="rect">
            <a:avLst/>
          </a:prstGeom>
        </p:spPr>
        <p:txBody>
          <a:bodyPr wrap="none">
            <a:spAutoFit/>
          </a:bodyPr>
          <a:lstStyle/>
          <a:p>
            <a:r>
              <a:rPr lang="en-US" sz="1800" dirty="0">
                <a:solidFill>
                  <a:schemeClr val="bg1"/>
                </a:solidFill>
                <a:latin typeface="Times New Roman" pitchFamily="18" charset="0"/>
                <a:cs typeface="Times New Roman" pitchFamily="18" charset="0"/>
              </a:rPr>
              <a:t>The History of Growth and Technology</a:t>
            </a:r>
            <a:endParaRPr lang="en-IN"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3/13/20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3/13/20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15" name="TextBox 14"/>
          <p:cNvSpPr txBox="1"/>
          <p:nvPr userDrawn="1"/>
        </p:nvSpPr>
        <p:spPr>
          <a:xfrm>
            <a:off x="3594847" y="6542225"/>
            <a:ext cx="5486400"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3/13/20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2133600" y="1371600"/>
            <a:ext cx="304800" cy="152400"/>
          </a:xfrm>
        </p:spPr>
        <p:txBody>
          <a:bodyPr/>
          <a:lstStyle/>
          <a:p>
            <a:pPr lvl="0"/>
            <a:endParaRPr lang="en-IN" dirty="0"/>
          </a:p>
        </p:txBody>
      </p:sp>
      <p:sp>
        <p:nvSpPr>
          <p:cNvPr id="10" name="Content Placeholder 9"/>
          <p:cNvSpPr>
            <a:spLocks noGrp="1"/>
          </p:cNvSpPr>
          <p:nvPr>
            <p:ph sz="quarter" idx="15"/>
          </p:nvPr>
        </p:nvSpPr>
        <p:spPr>
          <a:xfrm>
            <a:off x="3124200" y="1371600"/>
            <a:ext cx="762000" cy="152400"/>
          </a:xfrm>
        </p:spPr>
        <p:txBody>
          <a:bodyPr/>
          <a:lstStyle/>
          <a:p>
            <a:pPr lvl="0"/>
            <a:endParaRPr lang="en-IN" dirty="0"/>
          </a:p>
        </p:txBody>
      </p:sp>
      <p:sp>
        <p:nvSpPr>
          <p:cNvPr id="13" name="Content Placeholder 12"/>
          <p:cNvSpPr>
            <a:spLocks noGrp="1"/>
          </p:cNvSpPr>
          <p:nvPr>
            <p:ph sz="quarter" idx="16"/>
          </p:nvPr>
        </p:nvSpPr>
        <p:spPr>
          <a:xfrm>
            <a:off x="4191000" y="1371600"/>
            <a:ext cx="762000" cy="152400"/>
          </a:xfrm>
        </p:spPr>
        <p:txBody>
          <a:bodyPr/>
          <a:lstStyle/>
          <a:p>
            <a:pPr lvl="0"/>
            <a:endParaRPr lang="en-IN" dirty="0"/>
          </a:p>
        </p:txBody>
      </p:sp>
      <p:sp>
        <p:nvSpPr>
          <p:cNvPr id="15" name="Content Placeholder 14"/>
          <p:cNvSpPr>
            <a:spLocks noGrp="1"/>
          </p:cNvSpPr>
          <p:nvPr>
            <p:ph sz="quarter" idx="17"/>
          </p:nvPr>
        </p:nvSpPr>
        <p:spPr>
          <a:xfrm>
            <a:off x="5562600" y="1371600"/>
            <a:ext cx="990600" cy="152400"/>
          </a:xfrm>
        </p:spPr>
        <p:txBody>
          <a:bodyPr/>
          <a:lstStyle/>
          <a:p>
            <a:pPr lvl="0"/>
            <a:endParaRPr lang="en-IN" dirty="0"/>
          </a:p>
        </p:txBody>
      </p:sp>
      <p:sp>
        <p:nvSpPr>
          <p:cNvPr id="17" name="Content Placeholder 16"/>
          <p:cNvSpPr>
            <a:spLocks noGrp="1"/>
          </p:cNvSpPr>
          <p:nvPr>
            <p:ph sz="quarter" idx="18" hasCustomPrompt="1"/>
          </p:nvPr>
        </p:nvSpPr>
        <p:spPr>
          <a:xfrm>
            <a:off x="838200" y="1371600"/>
            <a:ext cx="838200" cy="152400"/>
          </a:xfrm>
        </p:spPr>
        <p:txBody>
          <a:bodyPr/>
          <a:lstStyle/>
          <a:p>
            <a:pPr lvl="0"/>
            <a:r>
              <a:rPr lang="en-US" dirty="0"/>
              <a:t>Click l</a:t>
            </a:r>
            <a:endParaRPr lang="en-IN" dirty="0"/>
          </a:p>
        </p:txBody>
      </p:sp>
      <p:sp>
        <p:nvSpPr>
          <p:cNvPr id="19" name="Content Placeholder 18"/>
          <p:cNvSpPr>
            <a:spLocks noGrp="1"/>
          </p:cNvSpPr>
          <p:nvPr>
            <p:ph sz="quarter" idx="19"/>
          </p:nvPr>
        </p:nvSpPr>
        <p:spPr>
          <a:xfrm>
            <a:off x="6858000" y="1371600"/>
            <a:ext cx="685800" cy="228600"/>
          </a:xfrm>
        </p:spPr>
        <p:txBody>
          <a:bodyPr/>
          <a:lstStyle/>
          <a:p>
            <a:pPr lvl="0"/>
            <a:endParaRPr lang="en-IN"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3/13/20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3/13/20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3/13/20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425685"/>
            <a:ext cx="918000" cy="279915"/>
          </a:xfrm>
          <a:prstGeom prst="rect">
            <a:avLst/>
          </a:prstGeom>
        </p:spPr>
      </p:pic>
      <p:sp>
        <p:nvSpPr>
          <p:cNvPr id="8" name="TextBox 7"/>
          <p:cNvSpPr txBox="1"/>
          <p:nvPr userDrawn="1"/>
        </p:nvSpPr>
        <p:spPr>
          <a:xfrm>
            <a:off x="3581400" y="6553200"/>
            <a:ext cx="5486400"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4.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emf"/><Relationship Id="rId4" Type="http://schemas.openxmlformats.org/officeDocument/2006/relationships/oleObject" Target="../embeddings/oleObject2.bin"/><Relationship Id="rId9"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22828"/>
          </a:xfrm>
        </p:spPr>
        <p:txBody>
          <a:bodyPr anchor="b"/>
          <a:lstStyle/>
          <a:p>
            <a:r>
              <a:rPr lang="en-US" altLang="en-US" sz="3600" dirty="0" err="1"/>
              <a:t>Makroiktisat</a:t>
            </a:r>
            <a:endParaRPr lang="en-IN" sz="3600" dirty="0"/>
          </a:p>
        </p:txBody>
      </p:sp>
      <p:sp>
        <p:nvSpPr>
          <p:cNvPr id="3" name="Text Placeholder 2"/>
          <p:cNvSpPr>
            <a:spLocks noGrp="1"/>
          </p:cNvSpPr>
          <p:nvPr>
            <p:ph type="body" sz="quarter" idx="13"/>
          </p:nvPr>
        </p:nvSpPr>
        <p:spPr>
          <a:xfrm>
            <a:off x="457200" y="753458"/>
            <a:ext cx="8229600" cy="478970"/>
          </a:xfrm>
        </p:spPr>
        <p:txBody>
          <a:bodyPr/>
          <a:lstStyle/>
          <a:p>
            <a:r>
              <a:rPr lang="en-US" sz="2400" dirty="0" err="1">
                <a:latin typeface="Times New Roman" panose="02020603050405020304" pitchFamily="18" charset="0"/>
                <a:cs typeface="Times New Roman" panose="02020603050405020304" pitchFamily="18" charset="0"/>
              </a:rPr>
              <a:t>Acemoğlu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vd</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İkinci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basım</a:t>
            </a:r>
            <a:r>
              <a:rPr lang="en-US" sz="2400" dirty="0">
                <a:latin typeface="Times New Roman" panose="02020603050405020304" pitchFamily="18" charset="0"/>
                <a:cs typeface="Times New Roman" panose="02020603050405020304" pitchFamily="18" charset="0"/>
              </a:rPr>
              <a:t>)</a:t>
            </a:r>
          </a:p>
        </p:txBody>
      </p:sp>
      <p:sp>
        <p:nvSpPr>
          <p:cNvPr id="4" name="Text Placeholder 3"/>
          <p:cNvSpPr>
            <a:spLocks noGrp="1"/>
          </p:cNvSpPr>
          <p:nvPr>
            <p:ph type="body" sz="quarter" idx="14"/>
          </p:nvPr>
        </p:nvSpPr>
        <p:spPr>
          <a:xfrm>
            <a:off x="5029200" y="2819400"/>
            <a:ext cx="3657600" cy="685800"/>
          </a:xfrm>
        </p:spPr>
        <p:txBody>
          <a:bodyPr/>
          <a:lstStyle/>
          <a:p>
            <a:pPr algn="ctr"/>
            <a:r>
              <a:rPr lang="en-US" sz="3600" b="1" dirty="0" err="1">
                <a:solidFill>
                  <a:srgbClr val="000000"/>
                </a:solidFill>
                <a:cs typeface="Times New Roman" pitchFamily="18" charset="0"/>
              </a:rPr>
              <a:t>Bölüm</a:t>
            </a:r>
            <a:r>
              <a:rPr lang="en-US" sz="3600" b="1" dirty="0">
                <a:solidFill>
                  <a:srgbClr val="000000"/>
                </a:solidFill>
                <a:cs typeface="Times New Roman" pitchFamily="18" charset="0"/>
              </a:rPr>
              <a:t> 7</a:t>
            </a:r>
          </a:p>
        </p:txBody>
      </p:sp>
      <p:sp>
        <p:nvSpPr>
          <p:cNvPr id="5" name="Text Placeholder 4"/>
          <p:cNvSpPr>
            <a:spLocks noGrp="1"/>
          </p:cNvSpPr>
          <p:nvPr>
            <p:ph type="body" sz="quarter" idx="15"/>
          </p:nvPr>
        </p:nvSpPr>
        <p:spPr>
          <a:xfrm>
            <a:off x="5029200" y="3581400"/>
            <a:ext cx="3657600" cy="533400"/>
          </a:xfrm>
        </p:spPr>
        <p:txBody>
          <a:bodyPr/>
          <a:lstStyle/>
          <a:p>
            <a:pPr algn="ctr"/>
            <a:r>
              <a:rPr lang="en-US" sz="3200" dirty="0" err="1"/>
              <a:t>İktisadi</a:t>
            </a:r>
            <a:r>
              <a:rPr lang="en-US" sz="3200" dirty="0"/>
              <a:t> </a:t>
            </a:r>
            <a:r>
              <a:rPr lang="en-US" sz="3200" dirty="0" err="1"/>
              <a:t>Büyüme</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372170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err="1">
                <a:solidFill>
                  <a:schemeClr val="bg2"/>
                </a:solidFill>
              </a:rPr>
              <a:t>Büyümenin</a:t>
            </a:r>
            <a:r>
              <a:rPr lang="en-US" sz="3600" dirty="0">
                <a:solidFill>
                  <a:schemeClr val="bg2"/>
                </a:solidFill>
              </a:rPr>
              <a:t> </a:t>
            </a:r>
            <a:r>
              <a:rPr lang="en-US" sz="3600" dirty="0" err="1">
                <a:solidFill>
                  <a:schemeClr val="bg2"/>
                </a:solidFill>
              </a:rPr>
              <a:t>Kaynakları</a:t>
            </a:r>
            <a:endParaRPr lang="en-IN" sz="2000" dirty="0">
              <a:solidFill>
                <a:schemeClr val="bg2"/>
              </a:solidFill>
            </a:endParaRPr>
          </a:p>
        </p:txBody>
      </p:sp>
      <p:sp>
        <p:nvSpPr>
          <p:cNvPr id="2" name="Text Box 1"/>
          <p:cNvSpPr>
            <a:spLocks noGrp="1"/>
          </p:cNvSpPr>
          <p:nvPr>
            <p:ph idx="1"/>
          </p:nvPr>
        </p:nvSpPr>
        <p:spPr>
          <a:xfrm>
            <a:off x="457200" y="1600201"/>
            <a:ext cx="8229600" cy="1295400"/>
          </a:xfrm>
        </p:spPr>
        <p:txBody>
          <a:bodyPr>
            <a:noAutofit/>
          </a:bodyPr>
          <a:lstStyle/>
          <a:p>
            <a:pPr marL="0" indent="0">
              <a:buNone/>
            </a:pPr>
            <a:r>
              <a:rPr lang="en-US" sz="2400" dirty="0">
                <a:cs typeface="Times New Roman" pitchFamily="18" charset="0"/>
              </a:rPr>
              <a:t>Bir </a:t>
            </a:r>
            <a:r>
              <a:rPr lang="en-US" sz="2400" dirty="0" err="1">
                <a:cs typeface="Times New Roman" pitchFamily="18" charset="0"/>
              </a:rPr>
              <a:t>ekonomi</a:t>
            </a:r>
            <a:r>
              <a:rPr lang="en-US" sz="2400" dirty="0">
                <a:cs typeface="Times New Roman" pitchFamily="18" charset="0"/>
              </a:rPr>
              <a:t> </a:t>
            </a:r>
            <a:r>
              <a:rPr lang="en-US" sz="2400" dirty="0" err="1">
                <a:cs typeface="Times New Roman" pitchFamily="18" charset="0"/>
              </a:rPr>
              <a:t>nasıl</a:t>
            </a:r>
            <a:r>
              <a:rPr lang="en-US" sz="2400" dirty="0">
                <a:cs typeface="Times New Roman" pitchFamily="18" charset="0"/>
              </a:rPr>
              <a:t> </a:t>
            </a:r>
            <a:r>
              <a:rPr lang="en-US" sz="2400" dirty="0" err="1">
                <a:cs typeface="Times New Roman" pitchFamily="18" charset="0"/>
              </a:rPr>
              <a:t>büyür</a:t>
            </a:r>
            <a:r>
              <a:rPr lang="en-US" sz="2400" dirty="0">
                <a:cs typeface="Times New Roman" pitchFamily="18" charset="0"/>
              </a:rPr>
              <a:t>?</a:t>
            </a:r>
          </a:p>
          <a:p>
            <a:pPr marL="0" indent="0">
              <a:spcBef>
                <a:spcPts val="3500"/>
              </a:spcBef>
              <a:buNone/>
            </a:pPr>
            <a:r>
              <a:rPr lang="en-US" sz="2400" i="1" dirty="0" err="1">
                <a:cs typeface="Times New Roman" pitchFamily="18" charset="0"/>
              </a:rPr>
              <a:t>Toplam</a:t>
            </a:r>
            <a:r>
              <a:rPr lang="en-US" sz="2400" i="1" dirty="0">
                <a:cs typeface="Times New Roman" pitchFamily="18" charset="0"/>
              </a:rPr>
              <a:t> </a:t>
            </a:r>
            <a:r>
              <a:rPr lang="en-US" sz="2400" i="1" dirty="0" err="1">
                <a:cs typeface="Times New Roman" pitchFamily="18" charset="0"/>
              </a:rPr>
              <a:t>üretim</a:t>
            </a:r>
            <a:r>
              <a:rPr lang="en-US" sz="2400" i="1" dirty="0">
                <a:cs typeface="Times New Roman" pitchFamily="18" charset="0"/>
              </a:rPr>
              <a:t> </a:t>
            </a:r>
            <a:r>
              <a:rPr lang="en-US" sz="2400" i="1" dirty="0" err="1">
                <a:cs typeface="Times New Roman" pitchFamily="18" charset="0"/>
              </a:rPr>
              <a:t>fonksiyonu</a:t>
            </a:r>
            <a:endParaRPr lang="en-US" sz="2400" i="1" dirty="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377281546"/>
              </p:ext>
            </p:extLst>
          </p:nvPr>
        </p:nvGraphicFramePr>
        <p:xfrm>
          <a:off x="1676400" y="3200400"/>
          <a:ext cx="3473450" cy="533400"/>
        </p:xfrm>
        <a:graphic>
          <a:graphicData uri="http://schemas.openxmlformats.org/presentationml/2006/ole">
            <mc:AlternateContent xmlns:mc="http://schemas.openxmlformats.org/markup-compatibility/2006">
              <mc:Choice xmlns:v="urn:schemas-microsoft-com:vml" Requires="v">
                <p:oleObj spid="_x0000_s8283" name="Equation" r:id="rId4" imgW="1028520" imgH="203040" progId="Equation.DSMT4">
                  <p:embed/>
                </p:oleObj>
              </mc:Choice>
              <mc:Fallback>
                <p:oleObj name="Equation" r:id="rId4" imgW="1028520" imgH="203040" progId="Equation.DSMT4">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200400"/>
                        <a:ext cx="347345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Content Placeholder 11"/>
          <p:cNvSpPr>
            <a:spLocks noGrp="1"/>
          </p:cNvSpPr>
          <p:nvPr>
            <p:ph idx="13"/>
          </p:nvPr>
        </p:nvSpPr>
        <p:spPr>
          <a:xfrm>
            <a:off x="609600" y="4267200"/>
            <a:ext cx="8229600" cy="1752600"/>
          </a:xfrm>
        </p:spPr>
        <p:txBody>
          <a:bodyPr/>
          <a:lstStyle/>
          <a:p>
            <a:pPr marL="0" lvl="0" indent="0">
              <a:spcBef>
                <a:spcPts val="3500"/>
              </a:spcBef>
              <a:buNone/>
            </a:pPr>
            <a:r>
              <a:rPr lang="en-US" sz="2400" i="1" dirty="0">
                <a:solidFill>
                  <a:prstClr val="black"/>
                </a:solidFill>
                <a:cs typeface="Times New Roman" pitchFamily="18" charset="0"/>
              </a:rPr>
              <a:t>Y</a:t>
            </a:r>
            <a:r>
              <a:rPr lang="en-US" sz="2400" dirty="0">
                <a:solidFill>
                  <a:prstClr val="black"/>
                </a:solidFill>
                <a:cs typeface="Times New Roman" pitchFamily="18" charset="0"/>
              </a:rPr>
              <a:t>:	GSYİH</a:t>
            </a:r>
          </a:p>
          <a:p>
            <a:pPr marL="0" lvl="0" indent="0">
              <a:spcBef>
                <a:spcPts val="0"/>
              </a:spcBef>
              <a:buNone/>
            </a:pPr>
            <a:r>
              <a:rPr lang="en-US" sz="2400" i="1" dirty="0">
                <a:solidFill>
                  <a:prstClr val="black"/>
                </a:solidFill>
                <a:cs typeface="Times New Roman" pitchFamily="18" charset="0"/>
              </a:rPr>
              <a:t>K</a:t>
            </a:r>
            <a:r>
              <a:rPr lang="en-US" sz="2400" dirty="0">
                <a:solidFill>
                  <a:prstClr val="black"/>
                </a:solidFill>
                <a:cs typeface="Times New Roman" pitchFamily="18" charset="0"/>
              </a:rPr>
              <a:t>:	</a:t>
            </a:r>
            <a:r>
              <a:rPr lang="en-US" sz="2400" dirty="0" err="1">
                <a:solidFill>
                  <a:prstClr val="black"/>
                </a:solidFill>
                <a:cs typeface="Times New Roman" pitchFamily="18" charset="0"/>
              </a:rPr>
              <a:t>Fiziksel</a:t>
            </a:r>
            <a:r>
              <a:rPr lang="en-US" sz="2400" dirty="0">
                <a:solidFill>
                  <a:prstClr val="black"/>
                </a:solidFill>
                <a:cs typeface="Times New Roman" pitchFamily="18" charset="0"/>
              </a:rPr>
              <a:t> </a:t>
            </a:r>
            <a:r>
              <a:rPr lang="en-US" sz="2400" dirty="0" err="1">
                <a:solidFill>
                  <a:prstClr val="black"/>
                </a:solidFill>
                <a:cs typeface="Times New Roman" pitchFamily="18" charset="0"/>
              </a:rPr>
              <a:t>sermaye</a:t>
            </a:r>
            <a:endParaRPr lang="en-US" sz="2400" dirty="0">
              <a:solidFill>
                <a:prstClr val="black"/>
              </a:solidFill>
              <a:cs typeface="Times New Roman" pitchFamily="18" charset="0"/>
            </a:endParaRPr>
          </a:p>
          <a:p>
            <a:pPr marL="0" lvl="0" indent="0">
              <a:spcBef>
                <a:spcPts val="0"/>
              </a:spcBef>
              <a:buNone/>
            </a:pPr>
            <a:r>
              <a:rPr lang="en-US" sz="2400" i="1" dirty="0">
                <a:solidFill>
                  <a:prstClr val="black"/>
                </a:solidFill>
                <a:cs typeface="Times New Roman" pitchFamily="18" charset="0"/>
              </a:rPr>
              <a:t>H</a:t>
            </a:r>
            <a:r>
              <a:rPr lang="en-US" sz="2400" dirty="0">
                <a:solidFill>
                  <a:prstClr val="black"/>
                </a:solidFill>
                <a:cs typeface="Times New Roman" pitchFamily="18" charset="0"/>
              </a:rPr>
              <a:t>:	</a:t>
            </a:r>
            <a:r>
              <a:rPr lang="en-US" sz="2400" dirty="0" err="1">
                <a:solidFill>
                  <a:prstClr val="black"/>
                </a:solidFill>
                <a:cs typeface="Times New Roman" pitchFamily="18" charset="0"/>
              </a:rPr>
              <a:t>Birim</a:t>
            </a:r>
            <a:r>
              <a:rPr lang="en-US" sz="2400" dirty="0">
                <a:solidFill>
                  <a:prstClr val="black"/>
                </a:solidFill>
                <a:cs typeface="Times New Roman" pitchFamily="18" charset="0"/>
              </a:rPr>
              <a:t> </a:t>
            </a:r>
            <a:r>
              <a:rPr lang="en-US" sz="2400" dirty="0" err="1">
                <a:solidFill>
                  <a:prstClr val="black"/>
                </a:solidFill>
                <a:cs typeface="Times New Roman" pitchFamily="18" charset="0"/>
              </a:rPr>
              <a:t>etkin</a:t>
            </a:r>
            <a:r>
              <a:rPr lang="en-US" sz="2400" dirty="0">
                <a:solidFill>
                  <a:prstClr val="black"/>
                </a:solidFill>
                <a:cs typeface="Times New Roman" pitchFamily="18" charset="0"/>
              </a:rPr>
              <a:t> </a:t>
            </a:r>
            <a:r>
              <a:rPr lang="en-US" sz="2400" dirty="0" err="1">
                <a:solidFill>
                  <a:prstClr val="black"/>
                </a:solidFill>
                <a:cs typeface="Times New Roman" pitchFamily="18" charset="0"/>
              </a:rPr>
              <a:t>emek</a:t>
            </a:r>
            <a:r>
              <a:rPr lang="en-US" sz="2400" dirty="0">
                <a:solidFill>
                  <a:prstClr val="black"/>
                </a:solidFill>
                <a:cs typeface="Times New Roman" pitchFamily="18" charset="0"/>
              </a:rPr>
              <a:t> </a:t>
            </a:r>
          </a:p>
          <a:p>
            <a:pPr marL="0" lvl="0" indent="0">
              <a:spcBef>
                <a:spcPts val="0"/>
              </a:spcBef>
              <a:buNone/>
            </a:pPr>
            <a:r>
              <a:rPr lang="en-US" sz="2400" i="1" dirty="0">
                <a:solidFill>
                  <a:prstClr val="black"/>
                </a:solidFill>
                <a:cs typeface="Times New Roman" pitchFamily="18" charset="0"/>
              </a:rPr>
              <a:t>A</a:t>
            </a:r>
            <a:r>
              <a:rPr lang="en-US" sz="2400" dirty="0">
                <a:solidFill>
                  <a:prstClr val="black"/>
                </a:solidFill>
                <a:cs typeface="Times New Roman" pitchFamily="18" charset="0"/>
              </a:rPr>
              <a:t>:	</a:t>
            </a:r>
            <a:r>
              <a:rPr lang="en-US" sz="2400" dirty="0" err="1">
                <a:solidFill>
                  <a:prstClr val="black"/>
                </a:solidFill>
                <a:cs typeface="Times New Roman" pitchFamily="18" charset="0"/>
              </a:rPr>
              <a:t>Teknoloji</a:t>
            </a:r>
            <a:r>
              <a:rPr lang="en-US" sz="2400" dirty="0">
                <a:solidFill>
                  <a:prstClr val="black"/>
                </a:solidFill>
                <a:cs typeface="Times New Roman" pitchFamily="18" charset="0"/>
              </a:rPr>
              <a:t> </a:t>
            </a:r>
            <a:r>
              <a:rPr lang="en-US" sz="2400" dirty="0" err="1">
                <a:solidFill>
                  <a:prstClr val="black"/>
                </a:solidFill>
                <a:cs typeface="Times New Roman" pitchFamily="18" charset="0"/>
              </a:rPr>
              <a:t>düzeyi</a:t>
            </a:r>
            <a:endParaRPr lang="en-US" sz="2400" dirty="0">
              <a:solidFill>
                <a:prstClr val="black"/>
              </a:solidFill>
              <a:cs typeface="Times New Roman" pitchFamily="18" charset="0"/>
            </a:endParaRPr>
          </a:p>
          <a:p>
            <a:endParaRPr lang="en-IN" dirty="0"/>
          </a:p>
        </p:txBody>
      </p:sp>
    </p:spTree>
    <p:extLst>
      <p:ext uri="{BB962C8B-B14F-4D97-AF65-F5344CB8AC3E}">
        <p14:creationId xmlns:p14="http://schemas.microsoft.com/office/powerpoint/2010/main" val="388604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838200"/>
          </a:xfrm>
        </p:spPr>
        <p:txBody>
          <a:bodyPr/>
          <a:lstStyle/>
          <a:p>
            <a:r>
              <a:rPr lang="en-US" sz="3600" dirty="0" err="1">
                <a:solidFill>
                  <a:schemeClr val="bg2"/>
                </a:solidFill>
              </a:rPr>
              <a:t>Büyümenin</a:t>
            </a:r>
            <a:r>
              <a:rPr lang="en-US" sz="3600" dirty="0">
                <a:solidFill>
                  <a:schemeClr val="bg2"/>
                </a:solidFill>
              </a:rPr>
              <a:t> </a:t>
            </a:r>
            <a:r>
              <a:rPr lang="en-US" sz="3600" dirty="0" err="1">
                <a:solidFill>
                  <a:schemeClr val="bg2"/>
                </a:solidFill>
              </a:rPr>
              <a:t>belirleyicileri</a:t>
            </a:r>
            <a:endParaRPr lang="en-IN" sz="2000" dirty="0">
              <a:solidFill>
                <a:schemeClr val="bg2"/>
              </a:solidFill>
            </a:endParaRPr>
          </a:p>
        </p:txBody>
      </p:sp>
      <p:sp>
        <p:nvSpPr>
          <p:cNvPr id="2" name="Text Box 1"/>
          <p:cNvSpPr>
            <a:spLocks noGrp="1"/>
          </p:cNvSpPr>
          <p:nvPr>
            <p:ph idx="1"/>
          </p:nvPr>
        </p:nvSpPr>
        <p:spPr>
          <a:xfrm>
            <a:off x="457200" y="2209800"/>
            <a:ext cx="8229600" cy="3505200"/>
          </a:xfrm>
          <a:noFill/>
        </p:spPr>
        <p:txBody>
          <a:bodyPr/>
          <a:lstStyle/>
          <a:p>
            <a:pPr marL="514350" indent="-514350">
              <a:lnSpc>
                <a:spcPct val="150000"/>
              </a:lnSpc>
              <a:buFont typeface="+mj-lt"/>
              <a:buAutoNum type="arabicPeriod"/>
            </a:pPr>
            <a:r>
              <a:rPr lang="en-US" sz="2800" dirty="0" err="1">
                <a:cs typeface="Times New Roman" panose="02020603050405020304" pitchFamily="18" charset="0"/>
              </a:rPr>
              <a:t>Fiziksel</a:t>
            </a:r>
            <a:r>
              <a:rPr lang="en-US" sz="2800" dirty="0">
                <a:cs typeface="Times New Roman" panose="02020603050405020304" pitchFamily="18" charset="0"/>
              </a:rPr>
              <a:t> </a:t>
            </a:r>
            <a:r>
              <a:rPr lang="en-US" sz="2800" dirty="0" err="1">
                <a:cs typeface="Times New Roman" panose="02020603050405020304" pitchFamily="18" charset="0"/>
              </a:rPr>
              <a:t>sermayenin</a:t>
            </a:r>
            <a:r>
              <a:rPr lang="en-US" sz="2800" dirty="0">
                <a:cs typeface="Times New Roman" panose="02020603050405020304" pitchFamily="18" charset="0"/>
              </a:rPr>
              <a:t> </a:t>
            </a:r>
            <a:r>
              <a:rPr lang="en-US" sz="2800" dirty="0" err="1">
                <a:cs typeface="Times New Roman" panose="02020603050405020304" pitchFamily="18" charset="0"/>
              </a:rPr>
              <a:t>birikimi</a:t>
            </a:r>
            <a:r>
              <a:rPr lang="en-US" sz="2800" dirty="0">
                <a:cs typeface="Times New Roman" panose="02020603050405020304" pitchFamily="18" charset="0"/>
              </a:rPr>
              <a:t>, </a:t>
            </a:r>
            <a:r>
              <a:rPr lang="en-US" sz="2800" i="1" dirty="0">
                <a:cs typeface="Times New Roman" panose="02020603050405020304" pitchFamily="18" charset="0"/>
              </a:rPr>
              <a:t>K</a:t>
            </a:r>
            <a:r>
              <a:rPr lang="en-US" sz="2800" dirty="0">
                <a:cs typeface="Times New Roman" panose="02020603050405020304" pitchFamily="18" charset="0"/>
              </a:rPr>
              <a:t>  </a:t>
            </a:r>
          </a:p>
          <a:p>
            <a:pPr marL="514350" indent="-514350">
              <a:lnSpc>
                <a:spcPct val="150000"/>
              </a:lnSpc>
              <a:buFont typeface="+mj-lt"/>
              <a:buAutoNum type="arabicPeriod"/>
            </a:pPr>
            <a:r>
              <a:rPr lang="en-US" sz="2800" dirty="0" err="1">
                <a:cs typeface="Times New Roman" panose="02020603050405020304" pitchFamily="18" charset="0"/>
              </a:rPr>
              <a:t>Birim</a:t>
            </a:r>
            <a:r>
              <a:rPr lang="en-US" sz="2800" dirty="0">
                <a:cs typeface="Times New Roman" panose="02020603050405020304" pitchFamily="18" charset="0"/>
              </a:rPr>
              <a:t> </a:t>
            </a:r>
            <a:r>
              <a:rPr lang="en-US" sz="2800" dirty="0" err="1">
                <a:cs typeface="Times New Roman" panose="02020603050405020304" pitchFamily="18" charset="0"/>
              </a:rPr>
              <a:t>etkin</a:t>
            </a:r>
            <a:r>
              <a:rPr lang="en-US" sz="2800" dirty="0">
                <a:cs typeface="Times New Roman" panose="02020603050405020304" pitchFamily="18" charset="0"/>
              </a:rPr>
              <a:t> </a:t>
            </a:r>
            <a:r>
              <a:rPr lang="en-US" sz="2800" dirty="0" err="1">
                <a:cs typeface="Times New Roman" panose="02020603050405020304" pitchFamily="18" charset="0"/>
              </a:rPr>
              <a:t>emeğin</a:t>
            </a:r>
            <a:r>
              <a:rPr lang="en-US" sz="2800" dirty="0">
                <a:cs typeface="Times New Roman" panose="02020603050405020304" pitchFamily="18" charset="0"/>
              </a:rPr>
              <a:t> </a:t>
            </a:r>
            <a:r>
              <a:rPr lang="en-US" sz="2800" dirty="0" err="1">
                <a:cs typeface="Times New Roman" panose="02020603050405020304" pitchFamily="18" charset="0"/>
              </a:rPr>
              <a:t>arttırılmasıyla</a:t>
            </a:r>
            <a:r>
              <a:rPr lang="en-US" sz="2800" dirty="0">
                <a:cs typeface="Times New Roman" panose="02020603050405020304" pitchFamily="18" charset="0"/>
              </a:rPr>
              <a:t>, </a:t>
            </a:r>
            <a:r>
              <a:rPr lang="en-US" sz="2800" i="1" dirty="0">
                <a:cs typeface="Times New Roman" panose="02020603050405020304" pitchFamily="18" charset="0"/>
              </a:rPr>
              <a:t>H </a:t>
            </a:r>
            <a:endParaRPr lang="en-US" sz="2800" dirty="0">
              <a:cs typeface="Times New Roman" panose="02020603050405020304" pitchFamily="18" charset="0"/>
            </a:endParaRPr>
          </a:p>
          <a:p>
            <a:pPr marL="514350" indent="-514350">
              <a:lnSpc>
                <a:spcPct val="150000"/>
              </a:lnSpc>
              <a:buFont typeface="+mj-lt"/>
              <a:buAutoNum type="arabicPeriod"/>
            </a:pPr>
            <a:r>
              <a:rPr lang="en-US" sz="2800" dirty="0" err="1">
                <a:cs typeface="Times New Roman" panose="02020603050405020304" pitchFamily="18" charset="0"/>
              </a:rPr>
              <a:t>Teknolojik</a:t>
            </a:r>
            <a:r>
              <a:rPr lang="en-US" sz="2800" dirty="0">
                <a:cs typeface="Times New Roman" panose="02020603050405020304" pitchFamily="18" charset="0"/>
              </a:rPr>
              <a:t> </a:t>
            </a:r>
            <a:r>
              <a:rPr lang="en-US" sz="2800" dirty="0" err="1">
                <a:cs typeface="Times New Roman" panose="02020603050405020304" pitchFamily="18" charset="0"/>
              </a:rPr>
              <a:t>gelişme</a:t>
            </a:r>
            <a:r>
              <a:rPr lang="en-US" sz="2800" dirty="0">
                <a:cs typeface="Times New Roman" panose="02020603050405020304" pitchFamily="18" charset="0"/>
              </a:rPr>
              <a:t>, </a:t>
            </a:r>
            <a:r>
              <a:rPr lang="en-US" sz="2800" i="1" dirty="0">
                <a:cs typeface="Times New Roman" panose="02020603050405020304" pitchFamily="18" charset="0"/>
              </a:rPr>
              <a:t>A</a:t>
            </a:r>
            <a:endParaRPr lang="en-US" sz="2800" dirty="0">
              <a:cs typeface="Times New Roman" pitchFamily="18" charset="0"/>
            </a:endParaRPr>
          </a:p>
        </p:txBody>
      </p:sp>
    </p:spTree>
    <p:extLst>
      <p:ext uri="{BB962C8B-B14F-4D97-AF65-F5344CB8AC3E}">
        <p14:creationId xmlns:p14="http://schemas.microsoft.com/office/powerpoint/2010/main" val="1320013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7280"/>
          </a:xfrm>
        </p:spPr>
        <p:txBody>
          <a:bodyPr/>
          <a:lstStyle/>
          <a:p>
            <a:r>
              <a:rPr lang="en-US" sz="3600" dirty="0" err="1">
                <a:solidFill>
                  <a:schemeClr val="bg2"/>
                </a:solidFill>
              </a:rPr>
              <a:t>Sermaye</a:t>
            </a:r>
            <a:r>
              <a:rPr lang="en-US" sz="3600" dirty="0">
                <a:solidFill>
                  <a:schemeClr val="bg2"/>
                </a:solidFill>
              </a:rPr>
              <a:t> </a:t>
            </a:r>
            <a:r>
              <a:rPr lang="en-US" sz="3600" dirty="0" err="1">
                <a:solidFill>
                  <a:schemeClr val="bg2"/>
                </a:solidFill>
              </a:rPr>
              <a:t>Birikimi</a:t>
            </a:r>
            <a:endParaRPr lang="en-IN" sz="2000" dirty="0">
              <a:solidFill>
                <a:schemeClr val="bg2"/>
              </a:solidFill>
            </a:endParaRPr>
          </a:p>
        </p:txBody>
      </p:sp>
      <p:sp>
        <p:nvSpPr>
          <p:cNvPr id="3" name="Text Box 1"/>
          <p:cNvSpPr>
            <a:spLocks noGrp="1"/>
          </p:cNvSpPr>
          <p:nvPr>
            <p:ph idx="1"/>
          </p:nvPr>
        </p:nvSpPr>
        <p:spPr>
          <a:xfrm>
            <a:off x="457200" y="1828800"/>
            <a:ext cx="8229600" cy="4495800"/>
          </a:xfrm>
        </p:spPr>
        <p:txBody>
          <a:bodyPr>
            <a:noAutofit/>
          </a:bodyPr>
          <a:lstStyle/>
          <a:p>
            <a:pPr marL="0" indent="0">
              <a:lnSpc>
                <a:spcPct val="170000"/>
              </a:lnSpc>
              <a:buNone/>
            </a:pPr>
            <a:r>
              <a:rPr lang="en-US" sz="2600" dirty="0" err="1">
                <a:cs typeface="Times New Roman"/>
              </a:rPr>
              <a:t>Fiziksel</a:t>
            </a:r>
            <a:r>
              <a:rPr lang="en-US" sz="2600" dirty="0">
                <a:cs typeface="Times New Roman"/>
              </a:rPr>
              <a:t> </a:t>
            </a:r>
            <a:r>
              <a:rPr lang="en-US" sz="2600" dirty="0" err="1">
                <a:cs typeface="Times New Roman"/>
              </a:rPr>
              <a:t>sermaye</a:t>
            </a:r>
            <a:r>
              <a:rPr lang="en-US" sz="2600" dirty="0">
                <a:cs typeface="Times New Roman"/>
              </a:rPr>
              <a:t>, </a:t>
            </a:r>
            <a:r>
              <a:rPr lang="en-US" sz="2600" i="1" dirty="0">
                <a:cs typeface="Times New Roman"/>
              </a:rPr>
              <a:t>K</a:t>
            </a:r>
            <a:endParaRPr lang="en-US" sz="2600" dirty="0">
              <a:cs typeface="Times New Roman"/>
            </a:endParaRPr>
          </a:p>
          <a:p>
            <a:pPr marL="0" indent="0">
              <a:spcBef>
                <a:spcPts val="2500"/>
              </a:spcBef>
              <a:buNone/>
            </a:pPr>
            <a:r>
              <a:rPr lang="en-US" sz="2600" i="1" dirty="0">
                <a:cs typeface="Times New Roman"/>
              </a:rPr>
              <a:t>K </a:t>
            </a:r>
            <a:r>
              <a:rPr lang="en-US" sz="2600" i="1" dirty="0" err="1">
                <a:cs typeface="Times New Roman"/>
              </a:rPr>
              <a:t>yatırım</a:t>
            </a:r>
            <a:r>
              <a:rPr lang="en-US" sz="2600" i="1" dirty="0">
                <a:cs typeface="Times New Roman"/>
              </a:rPr>
              <a:t> </a:t>
            </a:r>
            <a:r>
              <a:rPr lang="en-US" sz="2600" i="1" dirty="0" err="1">
                <a:cs typeface="Times New Roman"/>
              </a:rPr>
              <a:t>ile</a:t>
            </a:r>
            <a:r>
              <a:rPr lang="en-US" sz="2600" i="1" dirty="0">
                <a:cs typeface="Times New Roman"/>
              </a:rPr>
              <a:t> </a:t>
            </a:r>
            <a:r>
              <a:rPr lang="en-US" sz="2600" i="1" dirty="0" err="1">
                <a:cs typeface="Times New Roman"/>
              </a:rPr>
              <a:t>artar</a:t>
            </a:r>
            <a:r>
              <a:rPr lang="en-US" sz="2600" dirty="0">
                <a:cs typeface="Times New Roman"/>
              </a:rPr>
              <a:t>, </a:t>
            </a:r>
            <a:r>
              <a:rPr lang="en-US" sz="2600" i="1" dirty="0">
                <a:cs typeface="Times New Roman"/>
              </a:rPr>
              <a:t>I</a:t>
            </a:r>
            <a:r>
              <a:rPr lang="en-US" sz="2600" dirty="0">
                <a:cs typeface="Times New Roman"/>
              </a:rPr>
              <a:t>, </a:t>
            </a:r>
            <a:r>
              <a:rPr lang="en-US" sz="2600" dirty="0" err="1">
                <a:cs typeface="Times New Roman"/>
              </a:rPr>
              <a:t>fiziksel</a:t>
            </a:r>
            <a:r>
              <a:rPr lang="en-US" sz="2600" dirty="0">
                <a:cs typeface="Times New Roman"/>
              </a:rPr>
              <a:t> </a:t>
            </a:r>
            <a:r>
              <a:rPr lang="en-US" sz="2600" dirty="0" err="1">
                <a:cs typeface="Times New Roman"/>
              </a:rPr>
              <a:t>sermayenin</a:t>
            </a:r>
            <a:r>
              <a:rPr lang="en-US" sz="2600" dirty="0">
                <a:cs typeface="Times New Roman"/>
              </a:rPr>
              <a:t> </a:t>
            </a:r>
            <a:r>
              <a:rPr lang="en-US" sz="2600" dirty="0" err="1">
                <a:cs typeface="Times New Roman"/>
              </a:rPr>
              <a:t>birikimi</a:t>
            </a:r>
            <a:endParaRPr lang="en-US" sz="2600" dirty="0">
              <a:cs typeface="Times New Roman"/>
            </a:endParaRPr>
          </a:p>
          <a:p>
            <a:pPr marL="0" indent="0">
              <a:spcBef>
                <a:spcPts val="2500"/>
              </a:spcBef>
              <a:buNone/>
            </a:pPr>
            <a:r>
              <a:rPr lang="en-US" sz="2600" dirty="0" err="1">
                <a:cs typeface="Times New Roman"/>
              </a:rPr>
              <a:t>Ulusal</a:t>
            </a:r>
            <a:r>
              <a:rPr lang="en-US" sz="2600" dirty="0">
                <a:cs typeface="Times New Roman"/>
              </a:rPr>
              <a:t> </a:t>
            </a:r>
            <a:r>
              <a:rPr lang="en-US" sz="2600" dirty="0" err="1">
                <a:cs typeface="Times New Roman"/>
              </a:rPr>
              <a:t>gelir</a:t>
            </a:r>
            <a:r>
              <a:rPr lang="en-US" sz="2600" dirty="0">
                <a:cs typeface="Times New Roman"/>
              </a:rPr>
              <a:t> </a:t>
            </a:r>
            <a:r>
              <a:rPr lang="en-US" sz="2600" dirty="0" err="1">
                <a:cs typeface="Times New Roman"/>
              </a:rPr>
              <a:t>hesapları</a:t>
            </a:r>
            <a:r>
              <a:rPr lang="en-US" sz="2600" dirty="0">
                <a:cs typeface="Times New Roman"/>
              </a:rPr>
              <a:t>:</a:t>
            </a:r>
          </a:p>
          <a:p>
            <a:pPr marL="0" indent="0">
              <a:buNone/>
            </a:pPr>
            <a:r>
              <a:rPr lang="en-US" sz="2600" i="1" dirty="0">
                <a:cs typeface="Times New Roman"/>
              </a:rPr>
              <a:t>Y = C+I+G+NX</a:t>
            </a:r>
            <a:r>
              <a:rPr lang="en-US" sz="2600" dirty="0">
                <a:cs typeface="Times New Roman"/>
              </a:rPr>
              <a:t>.  </a:t>
            </a:r>
            <a:r>
              <a:rPr lang="en-US" sz="2600" dirty="0" err="1">
                <a:cs typeface="Times New Roman"/>
              </a:rPr>
              <a:t>Varsayalım</a:t>
            </a:r>
            <a:r>
              <a:rPr lang="en-US" sz="2600" dirty="0">
                <a:cs typeface="Times New Roman"/>
              </a:rPr>
              <a:t> </a:t>
            </a:r>
            <a:r>
              <a:rPr lang="en-US" sz="2600" i="1" dirty="0">
                <a:cs typeface="Times New Roman"/>
              </a:rPr>
              <a:t>G</a:t>
            </a:r>
            <a:r>
              <a:rPr lang="en-US" sz="2600" dirty="0">
                <a:cs typeface="Times New Roman"/>
              </a:rPr>
              <a:t> = </a:t>
            </a:r>
            <a:r>
              <a:rPr lang="en-US" sz="2600" i="1" dirty="0">
                <a:cs typeface="Times New Roman"/>
              </a:rPr>
              <a:t>X</a:t>
            </a:r>
            <a:r>
              <a:rPr lang="en-US" sz="2600" dirty="0">
                <a:cs typeface="Times New Roman"/>
              </a:rPr>
              <a:t> = </a:t>
            </a:r>
            <a:r>
              <a:rPr lang="en-US" sz="2600" i="1" dirty="0">
                <a:cs typeface="Times New Roman"/>
              </a:rPr>
              <a:t>M</a:t>
            </a:r>
            <a:r>
              <a:rPr lang="en-US" sz="2600" dirty="0">
                <a:cs typeface="Times New Roman"/>
              </a:rPr>
              <a:t> = 0.</a:t>
            </a:r>
          </a:p>
          <a:p>
            <a:pPr marL="0" indent="0">
              <a:buNone/>
            </a:pPr>
            <a:r>
              <a:rPr lang="en-US" sz="2600" dirty="0" err="1">
                <a:cs typeface="Times New Roman"/>
              </a:rPr>
              <a:t>Dolayısıyla</a:t>
            </a:r>
            <a:r>
              <a:rPr lang="en-US" sz="2600" dirty="0">
                <a:cs typeface="Times New Roman"/>
              </a:rPr>
              <a:t> </a:t>
            </a:r>
            <a:r>
              <a:rPr lang="en-US" sz="2600" dirty="0" err="1">
                <a:cs typeface="Times New Roman"/>
              </a:rPr>
              <a:t>harcama</a:t>
            </a:r>
            <a:r>
              <a:rPr lang="en-US" sz="2600" dirty="0">
                <a:cs typeface="Times New Roman"/>
              </a:rPr>
              <a:t> </a:t>
            </a:r>
            <a:r>
              <a:rPr lang="en-US" sz="2600" dirty="0" err="1">
                <a:cs typeface="Times New Roman"/>
              </a:rPr>
              <a:t>denkelemi</a:t>
            </a:r>
            <a:r>
              <a:rPr lang="en-US" sz="2600" dirty="0">
                <a:cs typeface="Times New Roman"/>
              </a:rPr>
              <a:t> </a:t>
            </a:r>
            <a:r>
              <a:rPr lang="en-US" sz="2600" dirty="0" err="1">
                <a:cs typeface="Times New Roman"/>
              </a:rPr>
              <a:t>şöyle</a:t>
            </a:r>
            <a:r>
              <a:rPr lang="en-US" sz="2600" dirty="0">
                <a:cs typeface="Times New Roman"/>
              </a:rPr>
              <a:t> </a:t>
            </a:r>
            <a:r>
              <a:rPr lang="en-US" sz="2600" dirty="0" err="1">
                <a:cs typeface="Times New Roman"/>
              </a:rPr>
              <a:t>olur</a:t>
            </a:r>
            <a:r>
              <a:rPr lang="en-US" sz="2600" dirty="0">
                <a:cs typeface="Times New Roman"/>
              </a:rPr>
              <a:t>: </a:t>
            </a:r>
            <a:r>
              <a:rPr lang="en-US" sz="2600" i="1" dirty="0">
                <a:cs typeface="Times New Roman"/>
              </a:rPr>
              <a:t>Y</a:t>
            </a:r>
            <a:r>
              <a:rPr lang="en-US" sz="2600" dirty="0">
                <a:cs typeface="Times New Roman"/>
              </a:rPr>
              <a:t> = </a:t>
            </a:r>
            <a:r>
              <a:rPr lang="en-US" sz="2600" i="1" dirty="0">
                <a:cs typeface="Times New Roman"/>
              </a:rPr>
              <a:t>C</a:t>
            </a:r>
            <a:r>
              <a:rPr lang="en-US" sz="2600" dirty="0">
                <a:cs typeface="Times New Roman"/>
              </a:rPr>
              <a:t> + </a:t>
            </a:r>
            <a:r>
              <a:rPr lang="en-US" sz="2600" i="1" dirty="0">
                <a:cs typeface="Times New Roman"/>
              </a:rPr>
              <a:t>I.</a:t>
            </a:r>
            <a:endParaRPr lang="en-US" sz="2600" dirty="0">
              <a:cs typeface="Times New Roman"/>
            </a:endParaRPr>
          </a:p>
          <a:p>
            <a:pPr marL="0" indent="0">
              <a:buNone/>
            </a:pPr>
            <a:r>
              <a:rPr lang="en-US" sz="2600" dirty="0" err="1">
                <a:cs typeface="Times New Roman"/>
              </a:rPr>
              <a:t>Gelir</a:t>
            </a:r>
            <a:r>
              <a:rPr lang="en-US" sz="2600" dirty="0">
                <a:cs typeface="Times New Roman"/>
              </a:rPr>
              <a:t> </a:t>
            </a:r>
            <a:r>
              <a:rPr lang="en-US" sz="2600" dirty="0" err="1">
                <a:cs typeface="Times New Roman"/>
              </a:rPr>
              <a:t>harcama</a:t>
            </a:r>
            <a:r>
              <a:rPr lang="en-US" sz="2600" dirty="0">
                <a:cs typeface="Times New Roman"/>
              </a:rPr>
              <a:t> </a:t>
            </a:r>
            <a:r>
              <a:rPr lang="en-US" sz="2600" dirty="0" err="1">
                <a:cs typeface="Times New Roman"/>
              </a:rPr>
              <a:t>denkliği</a:t>
            </a:r>
            <a:r>
              <a:rPr lang="en-US" sz="2600" dirty="0">
                <a:cs typeface="Times New Roman"/>
              </a:rPr>
              <a:t> </a:t>
            </a:r>
            <a:r>
              <a:rPr lang="en-US" sz="2600" i="1" dirty="0">
                <a:cs typeface="Times New Roman"/>
              </a:rPr>
              <a:t>Y</a:t>
            </a:r>
            <a:r>
              <a:rPr lang="en-US" sz="2600" dirty="0">
                <a:cs typeface="Times New Roman"/>
              </a:rPr>
              <a:t> = </a:t>
            </a:r>
            <a:r>
              <a:rPr lang="en-US" sz="2600" i="1" dirty="0">
                <a:cs typeface="Times New Roman"/>
              </a:rPr>
              <a:t>C</a:t>
            </a:r>
            <a:r>
              <a:rPr lang="en-US" sz="2600" dirty="0">
                <a:cs typeface="Times New Roman"/>
              </a:rPr>
              <a:t> + </a:t>
            </a:r>
            <a:r>
              <a:rPr lang="en-US" sz="2600" i="1" dirty="0">
                <a:cs typeface="Times New Roman"/>
              </a:rPr>
              <a:t>S.</a:t>
            </a:r>
            <a:endParaRPr lang="en-US" sz="2600" dirty="0">
              <a:cs typeface="Times New Roman"/>
            </a:endParaRPr>
          </a:p>
        </p:txBody>
      </p:sp>
    </p:spTree>
    <p:extLst>
      <p:ext uri="{BB962C8B-B14F-4D97-AF65-F5344CB8AC3E}">
        <p14:creationId xmlns:p14="http://schemas.microsoft.com/office/powerpoint/2010/main" val="1676219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097280"/>
          </a:xfrm>
        </p:spPr>
        <p:txBody>
          <a:bodyPr/>
          <a:lstStyle/>
          <a:p>
            <a:r>
              <a:rPr lang="en-US" sz="3600" dirty="0" err="1">
                <a:solidFill>
                  <a:schemeClr val="bg2"/>
                </a:solidFill>
              </a:rPr>
              <a:t>Sermaye</a:t>
            </a:r>
            <a:r>
              <a:rPr lang="en-US" sz="3600" dirty="0">
                <a:solidFill>
                  <a:schemeClr val="bg2"/>
                </a:solidFill>
              </a:rPr>
              <a:t> </a:t>
            </a:r>
            <a:r>
              <a:rPr lang="en-US" sz="3600" dirty="0" err="1">
                <a:solidFill>
                  <a:schemeClr val="bg2"/>
                </a:solidFill>
              </a:rPr>
              <a:t>birikimi</a:t>
            </a:r>
            <a:endParaRPr lang="en-IN" sz="2000" dirty="0">
              <a:solidFill>
                <a:schemeClr val="bg2"/>
              </a:solidFill>
            </a:endParaRPr>
          </a:p>
        </p:txBody>
      </p:sp>
      <p:sp>
        <p:nvSpPr>
          <p:cNvPr id="2" name="Content Placeholder 1"/>
          <p:cNvSpPr>
            <a:spLocks noGrp="1"/>
          </p:cNvSpPr>
          <p:nvPr>
            <p:ph idx="1"/>
          </p:nvPr>
        </p:nvSpPr>
        <p:spPr>
          <a:xfrm>
            <a:off x="457200" y="2514600"/>
            <a:ext cx="8229600" cy="3352800"/>
          </a:xfrm>
        </p:spPr>
        <p:txBody>
          <a:bodyPr/>
          <a:lstStyle/>
          <a:p>
            <a:pPr marL="0" indent="0">
              <a:buNone/>
            </a:pPr>
            <a:r>
              <a:rPr lang="en-US" sz="2800" dirty="0" err="1">
                <a:cs typeface="Times New Roman"/>
              </a:rPr>
              <a:t>İki</a:t>
            </a:r>
            <a:r>
              <a:rPr lang="en-US" sz="2800" dirty="0">
                <a:cs typeface="Times New Roman"/>
              </a:rPr>
              <a:t> </a:t>
            </a:r>
            <a:r>
              <a:rPr lang="en-US" sz="2800" dirty="0" err="1">
                <a:cs typeface="Times New Roman"/>
              </a:rPr>
              <a:t>denklemi</a:t>
            </a:r>
            <a:r>
              <a:rPr lang="en-US" sz="2800" dirty="0">
                <a:cs typeface="Times New Roman"/>
              </a:rPr>
              <a:t> </a:t>
            </a:r>
            <a:r>
              <a:rPr lang="en-US" sz="2800" dirty="0" err="1">
                <a:cs typeface="Times New Roman"/>
              </a:rPr>
              <a:t>biraraya</a:t>
            </a:r>
            <a:r>
              <a:rPr lang="en-US" sz="2800" dirty="0">
                <a:cs typeface="Times New Roman"/>
              </a:rPr>
              <a:t> </a:t>
            </a:r>
            <a:r>
              <a:rPr lang="en-US" sz="2800" dirty="0" err="1">
                <a:cs typeface="Times New Roman"/>
              </a:rPr>
              <a:t>getirelim</a:t>
            </a:r>
            <a:r>
              <a:rPr lang="en-US" sz="2800" dirty="0">
                <a:cs typeface="Times New Roman"/>
              </a:rPr>
              <a:t>, </a:t>
            </a:r>
            <a:endParaRPr lang="en-US" sz="2800" i="1" dirty="0">
              <a:cs typeface="Times New Roman"/>
            </a:endParaRPr>
          </a:p>
          <a:p>
            <a:pPr marL="0" indent="0">
              <a:buNone/>
            </a:pPr>
            <a:r>
              <a:rPr lang="en-US" sz="2800" i="1" dirty="0">
                <a:cs typeface="Times New Roman"/>
              </a:rPr>
              <a:t>		C+I = Y = C+S</a:t>
            </a:r>
          </a:p>
          <a:p>
            <a:pPr marL="0" indent="0">
              <a:buNone/>
            </a:pPr>
            <a:r>
              <a:rPr lang="en-US" sz="2800" i="1" dirty="0">
                <a:cs typeface="Times New Roman"/>
              </a:rPr>
              <a:t>		I</a:t>
            </a:r>
            <a:r>
              <a:rPr lang="en-US" sz="2800" dirty="0">
                <a:cs typeface="Times New Roman"/>
              </a:rPr>
              <a:t> = </a:t>
            </a:r>
            <a:r>
              <a:rPr lang="en-US" sz="2800" i="1" dirty="0">
                <a:cs typeface="Times New Roman"/>
              </a:rPr>
              <a:t>S</a:t>
            </a:r>
          </a:p>
          <a:p>
            <a:pPr marL="0" indent="0">
              <a:spcBef>
                <a:spcPts val="2500"/>
              </a:spcBef>
              <a:buNone/>
            </a:pPr>
            <a:r>
              <a:rPr lang="en-US" sz="2800" dirty="0" err="1">
                <a:cs typeface="Times New Roman"/>
              </a:rPr>
              <a:t>Süreç</a:t>
            </a:r>
            <a:r>
              <a:rPr lang="en-US" sz="2800" dirty="0">
                <a:cs typeface="Times New Roman"/>
              </a:rPr>
              <a:t>:</a:t>
            </a:r>
            <a:endParaRPr lang="en-US" sz="2800" i="1" dirty="0">
              <a:cs typeface="Times New Roman"/>
            </a:endParaRPr>
          </a:p>
          <a:p>
            <a:pPr marL="0" indent="0">
              <a:buNone/>
            </a:pPr>
            <a:r>
              <a:rPr lang="en-US" sz="2800" dirty="0">
                <a:cs typeface="Times New Roman"/>
              </a:rPr>
              <a:t>		</a:t>
            </a:r>
            <a:r>
              <a:rPr lang="en-US" sz="2800" i="1" dirty="0">
                <a:cs typeface="Times New Roman"/>
              </a:rPr>
              <a:t>S	  I	   K	    GDP</a:t>
            </a:r>
          </a:p>
        </p:txBody>
      </p:sp>
      <p:grpSp>
        <p:nvGrpSpPr>
          <p:cNvPr id="11" name="Group 10"/>
          <p:cNvGrpSpPr/>
          <p:nvPr/>
        </p:nvGrpSpPr>
        <p:grpSpPr>
          <a:xfrm>
            <a:off x="2209800" y="4953000"/>
            <a:ext cx="3124200" cy="609600"/>
            <a:chOff x="2209800" y="4953000"/>
            <a:chExt cx="3201988" cy="609600"/>
          </a:xfrm>
        </p:grpSpPr>
        <p:cxnSp>
          <p:nvCxnSpPr>
            <p:cNvPr id="4" name="Straight Arrow Connector 3"/>
            <p:cNvCxnSpPr/>
            <p:nvPr/>
          </p:nvCxnSpPr>
          <p:spPr>
            <a:xfrm rot="5400000" flipH="1" flipV="1">
              <a:off x="1905794" y="5257006"/>
              <a:ext cx="609600" cy="1588"/>
            </a:xfrm>
            <a:prstGeom prst="straightConnector1">
              <a:avLst/>
            </a:prstGeom>
            <a:ln>
              <a:solidFill>
                <a:srgbClr val="2C7C9F"/>
              </a:solidFill>
              <a:tailEnd type="arrow"/>
            </a:ln>
          </p:spPr>
          <p:style>
            <a:lnRef idx="2">
              <a:schemeClr val="accent1"/>
            </a:lnRef>
            <a:fillRef idx="0">
              <a:schemeClr val="accent1"/>
            </a:fillRef>
            <a:effectRef idx="1">
              <a:schemeClr val="accent1"/>
            </a:effectRef>
            <a:fontRef idx="minor">
              <a:schemeClr val="tx1"/>
            </a:fontRef>
          </p:style>
        </p:cxnSp>
        <p:sp>
          <p:nvSpPr>
            <p:cNvPr id="5" name="Notched Right Arrow 4"/>
            <p:cNvSpPr/>
            <p:nvPr/>
          </p:nvSpPr>
          <p:spPr>
            <a:xfrm>
              <a:off x="2590800" y="5257800"/>
              <a:ext cx="533400" cy="152400"/>
            </a:xfrm>
            <a:prstGeom prst="notchedRightArrow">
              <a:avLst/>
            </a:prstGeom>
            <a:solidFill>
              <a:srgbClr val="FFB4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rot="5400000" flipH="1" flipV="1">
              <a:off x="2974182" y="5257006"/>
              <a:ext cx="609600" cy="1588"/>
            </a:xfrm>
            <a:prstGeom prst="straightConnector1">
              <a:avLst/>
            </a:prstGeom>
            <a:ln>
              <a:solidFill>
                <a:srgbClr val="2C7C9F"/>
              </a:solidFill>
              <a:tailEnd type="arrow"/>
            </a:ln>
          </p:spPr>
          <p:style>
            <a:lnRef idx="2">
              <a:schemeClr val="accent1"/>
            </a:lnRef>
            <a:fillRef idx="0">
              <a:schemeClr val="accent1"/>
            </a:fillRef>
            <a:effectRef idx="1">
              <a:schemeClr val="accent1"/>
            </a:effectRef>
            <a:fontRef idx="minor">
              <a:schemeClr val="tx1"/>
            </a:fontRef>
          </p:style>
        </p:cxnSp>
        <p:sp>
          <p:nvSpPr>
            <p:cNvPr id="9" name="Notched Right Arrow 8"/>
            <p:cNvSpPr/>
            <p:nvPr/>
          </p:nvSpPr>
          <p:spPr>
            <a:xfrm flipV="1">
              <a:off x="3657600" y="5257800"/>
              <a:ext cx="533400" cy="152400"/>
            </a:xfrm>
            <a:prstGeom prst="notchedRightArrow">
              <a:avLst/>
            </a:prstGeom>
            <a:solidFill>
              <a:srgbClr val="FFB4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5400000" flipH="1" flipV="1">
              <a:off x="3985196" y="5257006"/>
              <a:ext cx="609600" cy="1588"/>
            </a:xfrm>
            <a:prstGeom prst="straightConnector1">
              <a:avLst/>
            </a:prstGeom>
            <a:ln>
              <a:solidFill>
                <a:srgbClr val="2C7C9F"/>
              </a:solidFill>
              <a:tailEnd type="arrow"/>
            </a:ln>
          </p:spPr>
          <p:style>
            <a:lnRef idx="2">
              <a:schemeClr val="accent1"/>
            </a:lnRef>
            <a:fillRef idx="0">
              <a:schemeClr val="accent1"/>
            </a:fillRef>
            <a:effectRef idx="1">
              <a:schemeClr val="accent1"/>
            </a:effectRef>
            <a:fontRef idx="minor">
              <a:schemeClr val="tx1"/>
            </a:fontRef>
          </p:style>
        </p:cxnSp>
        <p:sp>
          <p:nvSpPr>
            <p:cNvPr id="10" name="Notched Right Arrow 9"/>
            <p:cNvSpPr/>
            <p:nvPr/>
          </p:nvSpPr>
          <p:spPr>
            <a:xfrm>
              <a:off x="4800600" y="5257800"/>
              <a:ext cx="533400" cy="152400"/>
            </a:xfrm>
            <a:prstGeom prst="notchedRightArrow">
              <a:avLst/>
            </a:prstGeom>
            <a:solidFill>
              <a:srgbClr val="FFB4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rot="5400000" flipH="1" flipV="1">
              <a:off x="5106194" y="5257006"/>
              <a:ext cx="609600" cy="1588"/>
            </a:xfrm>
            <a:prstGeom prst="straightConnector1">
              <a:avLst/>
            </a:prstGeom>
            <a:ln>
              <a:solidFill>
                <a:srgbClr val="2C7C9F"/>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20144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613428"/>
          </a:xfrm>
        </p:spPr>
        <p:txBody>
          <a:bodyPr/>
          <a:lstStyle/>
          <a:p>
            <a:r>
              <a:rPr lang="en-US" sz="3600" dirty="0" err="1">
                <a:solidFill>
                  <a:schemeClr val="bg2"/>
                </a:solidFill>
              </a:rPr>
              <a:t>Tüketim</a:t>
            </a:r>
            <a:r>
              <a:rPr lang="en-US" sz="3600" dirty="0">
                <a:solidFill>
                  <a:schemeClr val="bg2"/>
                </a:solidFill>
              </a:rPr>
              <a:t> </a:t>
            </a:r>
            <a:r>
              <a:rPr lang="en-US" sz="3600" dirty="0" err="1">
                <a:solidFill>
                  <a:schemeClr val="bg2"/>
                </a:solidFill>
              </a:rPr>
              <a:t>ve</a:t>
            </a:r>
            <a:r>
              <a:rPr lang="en-US" sz="3600" dirty="0">
                <a:solidFill>
                  <a:schemeClr val="bg2"/>
                </a:solidFill>
              </a:rPr>
              <a:t> </a:t>
            </a:r>
            <a:r>
              <a:rPr lang="en-US" sz="3600" dirty="0" err="1">
                <a:solidFill>
                  <a:schemeClr val="bg2"/>
                </a:solidFill>
              </a:rPr>
              <a:t>Tasarruf</a:t>
            </a:r>
            <a:r>
              <a:rPr lang="en-US" sz="3600" dirty="0">
                <a:solidFill>
                  <a:schemeClr val="bg2"/>
                </a:solidFill>
              </a:rPr>
              <a:t> </a:t>
            </a:r>
            <a:r>
              <a:rPr lang="en-US" sz="3600" dirty="0" err="1">
                <a:solidFill>
                  <a:schemeClr val="bg2"/>
                </a:solidFill>
              </a:rPr>
              <a:t>Tercihi</a:t>
            </a:r>
            <a:endParaRPr lang="en-IN" sz="2000" dirty="0">
              <a:solidFill>
                <a:schemeClr val="bg2"/>
              </a:solidFill>
            </a:endParaRPr>
          </a:p>
        </p:txBody>
      </p:sp>
      <p:sp>
        <p:nvSpPr>
          <p:cNvPr id="2" name="Content Placeholder 1"/>
          <p:cNvSpPr>
            <a:spLocks noGrp="1"/>
          </p:cNvSpPr>
          <p:nvPr>
            <p:ph idx="1"/>
          </p:nvPr>
        </p:nvSpPr>
        <p:spPr>
          <a:xfrm>
            <a:off x="457200" y="2209800"/>
            <a:ext cx="8305800" cy="3810000"/>
          </a:xfrm>
        </p:spPr>
        <p:txBody>
          <a:bodyPr/>
          <a:lstStyle/>
          <a:p>
            <a:pPr marL="0" indent="0">
              <a:spcBef>
                <a:spcPts val="0"/>
              </a:spcBef>
              <a:buNone/>
            </a:pPr>
            <a:r>
              <a:rPr lang="en-US" sz="2400" dirty="0" err="1">
                <a:cs typeface="Times New Roman" pitchFamily="18" charset="0"/>
              </a:rPr>
              <a:t>Tasarrufun</a:t>
            </a:r>
            <a:r>
              <a:rPr lang="en-US" sz="2400" dirty="0">
                <a:cs typeface="Times New Roman" pitchFamily="18" charset="0"/>
              </a:rPr>
              <a:t> </a:t>
            </a:r>
            <a:r>
              <a:rPr lang="en-US" sz="2400" dirty="0" err="1">
                <a:cs typeface="Times New Roman" pitchFamily="18" charset="0"/>
              </a:rPr>
              <a:t>belirleyicileri</a:t>
            </a:r>
            <a:r>
              <a:rPr lang="en-US" sz="2400" dirty="0">
                <a:cs typeface="Times New Roman" pitchFamily="18" charset="0"/>
              </a:rPr>
              <a:t>, </a:t>
            </a:r>
            <a:r>
              <a:rPr lang="en-US" sz="2400" i="1" dirty="0">
                <a:cs typeface="Times New Roman" pitchFamily="18" charset="0"/>
              </a:rPr>
              <a:t>S</a:t>
            </a:r>
            <a:r>
              <a:rPr lang="en-US" sz="2400" dirty="0">
                <a:cs typeface="Times New Roman" pitchFamily="18" charset="0"/>
              </a:rPr>
              <a:t>?</a:t>
            </a:r>
          </a:p>
          <a:p>
            <a:pPr marL="0" indent="0">
              <a:spcBef>
                <a:spcPts val="4000"/>
              </a:spcBef>
              <a:buNone/>
            </a:pPr>
            <a:r>
              <a:rPr lang="en-US" sz="2400" dirty="0">
                <a:cs typeface="Times New Roman" pitchFamily="18" charset="0"/>
              </a:rPr>
              <a:t>Ne </a:t>
            </a:r>
            <a:r>
              <a:rPr lang="en-US" sz="2400" dirty="0" err="1">
                <a:cs typeface="Times New Roman" pitchFamily="18" charset="0"/>
              </a:rPr>
              <a:t>kadar</a:t>
            </a:r>
            <a:r>
              <a:rPr lang="en-US" sz="2400" dirty="0">
                <a:cs typeface="Times New Roman" pitchFamily="18" charset="0"/>
              </a:rPr>
              <a:t> </a:t>
            </a:r>
            <a:r>
              <a:rPr lang="en-US" sz="2400" dirty="0" err="1">
                <a:cs typeface="Times New Roman" pitchFamily="18" charset="0"/>
              </a:rPr>
              <a:t>tüketeceğiz</a:t>
            </a:r>
            <a:r>
              <a:rPr lang="en-US" sz="2400" dirty="0">
                <a:cs typeface="Times New Roman" pitchFamily="18" charset="0"/>
              </a:rPr>
              <a:t> ne </a:t>
            </a:r>
            <a:r>
              <a:rPr lang="en-US" sz="2400" dirty="0" err="1">
                <a:cs typeface="Times New Roman" pitchFamily="18" charset="0"/>
              </a:rPr>
              <a:t>kadar</a:t>
            </a:r>
            <a:r>
              <a:rPr lang="en-US" sz="2400" dirty="0">
                <a:cs typeface="Times New Roman" pitchFamily="18" charset="0"/>
              </a:rPr>
              <a:t> </a:t>
            </a:r>
          </a:p>
          <a:p>
            <a:pPr marL="0" indent="0">
              <a:spcBef>
                <a:spcPts val="4000"/>
              </a:spcBef>
              <a:buNone/>
            </a:pPr>
            <a:r>
              <a:rPr lang="en-US" sz="2400" dirty="0" err="1">
                <a:cs typeface="Times New Roman" pitchFamily="18" charset="0"/>
              </a:rPr>
              <a:t>tasarruf</a:t>
            </a:r>
            <a:r>
              <a:rPr lang="en-US" sz="2400" dirty="0">
                <a:cs typeface="Times New Roman" pitchFamily="18" charset="0"/>
              </a:rPr>
              <a:t> </a:t>
            </a:r>
            <a:r>
              <a:rPr lang="en-US" sz="2400" dirty="0" err="1">
                <a:cs typeface="Times New Roman" pitchFamily="18" charset="0"/>
              </a:rPr>
              <a:t>edeceğiz</a:t>
            </a:r>
            <a:r>
              <a:rPr lang="en-US" sz="2400" dirty="0">
                <a:cs typeface="Times New Roman" pitchFamily="18" charset="0"/>
              </a:rPr>
              <a:t>, </a:t>
            </a:r>
            <a:r>
              <a:rPr lang="en-US" sz="2400" dirty="0" err="1">
                <a:cs typeface="Times New Roman" pitchFamily="18" charset="0"/>
              </a:rPr>
              <a:t>bu</a:t>
            </a:r>
            <a:r>
              <a:rPr lang="en-US" sz="2400" dirty="0">
                <a:cs typeface="Times New Roman" pitchFamily="18" charset="0"/>
              </a:rPr>
              <a:t> </a:t>
            </a:r>
            <a:r>
              <a:rPr lang="en-US" sz="2400" dirty="0" err="1">
                <a:cs typeface="Times New Roman" pitchFamily="18" charset="0"/>
              </a:rPr>
              <a:t>kararı</a:t>
            </a:r>
            <a:r>
              <a:rPr lang="en-US" sz="2400" dirty="0">
                <a:cs typeface="Times New Roman" pitchFamily="18" charset="0"/>
              </a:rPr>
              <a:t> </a:t>
            </a:r>
            <a:r>
              <a:rPr lang="en-US" sz="2400" dirty="0" err="1">
                <a:cs typeface="Times New Roman" pitchFamily="18" charset="0"/>
              </a:rPr>
              <a:t>alırken</a:t>
            </a:r>
            <a:r>
              <a:rPr lang="en-US" sz="2400" dirty="0">
                <a:cs typeface="Times New Roman" pitchFamily="18" charset="0"/>
              </a:rPr>
              <a:t> </a:t>
            </a:r>
            <a:r>
              <a:rPr lang="en-US" sz="2400" dirty="0" err="1">
                <a:cs typeface="Times New Roman" pitchFamily="18" charset="0"/>
              </a:rPr>
              <a:t>dikkate</a:t>
            </a:r>
            <a:r>
              <a:rPr lang="en-US" sz="2400" dirty="0">
                <a:cs typeface="Times New Roman" pitchFamily="18" charset="0"/>
              </a:rPr>
              <a:t> </a:t>
            </a:r>
            <a:r>
              <a:rPr lang="en-US" sz="2400" dirty="0" err="1">
                <a:cs typeface="Times New Roman" pitchFamily="18" charset="0"/>
              </a:rPr>
              <a:t>alınan</a:t>
            </a:r>
            <a:r>
              <a:rPr lang="en-US" sz="2400" dirty="0">
                <a:cs typeface="Times New Roman" pitchFamily="18" charset="0"/>
              </a:rPr>
              <a:t> </a:t>
            </a:r>
            <a:r>
              <a:rPr lang="en-US" sz="2400" dirty="0" err="1">
                <a:cs typeface="Times New Roman" pitchFamily="18" charset="0"/>
              </a:rPr>
              <a:t>faktörler</a:t>
            </a:r>
            <a:r>
              <a:rPr lang="en-US" sz="2400" dirty="0">
                <a:cs typeface="Times New Roman" pitchFamily="18" charset="0"/>
              </a:rPr>
              <a:t> </a:t>
            </a:r>
            <a:r>
              <a:rPr lang="en-US" sz="2400" dirty="0" err="1">
                <a:cs typeface="Times New Roman" pitchFamily="18" charset="0"/>
              </a:rPr>
              <a:t>nelerdir</a:t>
            </a:r>
            <a:r>
              <a:rPr lang="en-US" sz="2400" dirty="0">
                <a:cs typeface="Times New Roman" pitchFamily="18" charset="0"/>
              </a:rPr>
              <a:t>? </a:t>
            </a:r>
          </a:p>
          <a:p>
            <a:pPr marL="0" indent="0">
              <a:spcBef>
                <a:spcPts val="4000"/>
              </a:spcBef>
              <a:buNone/>
            </a:pPr>
            <a:r>
              <a:rPr lang="en-US" sz="2400" dirty="0" err="1">
                <a:cs typeface="Times New Roman" pitchFamily="18" charset="0"/>
              </a:rPr>
              <a:t>Tüketim</a:t>
            </a:r>
            <a:r>
              <a:rPr lang="en-US" sz="2400" dirty="0">
                <a:cs typeface="Times New Roman" pitchFamily="18" charset="0"/>
              </a:rPr>
              <a:t> </a:t>
            </a:r>
            <a:r>
              <a:rPr lang="en-US" sz="2400" dirty="0" err="1">
                <a:cs typeface="Times New Roman" pitchFamily="18" charset="0"/>
              </a:rPr>
              <a:t>cari</a:t>
            </a:r>
            <a:r>
              <a:rPr lang="en-US" sz="2400" dirty="0">
                <a:cs typeface="Times New Roman" pitchFamily="18" charset="0"/>
              </a:rPr>
              <a:t> </a:t>
            </a:r>
            <a:r>
              <a:rPr lang="en-US" sz="2400" dirty="0" err="1">
                <a:cs typeface="Times New Roman" pitchFamily="18" charset="0"/>
              </a:rPr>
              <a:t>dönemde</a:t>
            </a:r>
            <a:r>
              <a:rPr lang="en-US" sz="2400" dirty="0">
                <a:cs typeface="Times New Roman" pitchFamily="18" charset="0"/>
              </a:rPr>
              <a:t> </a:t>
            </a:r>
            <a:r>
              <a:rPr lang="en-US" sz="2400" dirty="0" err="1">
                <a:cs typeface="Times New Roman" pitchFamily="18" charset="0"/>
              </a:rPr>
              <a:t>yararı</a:t>
            </a:r>
            <a:r>
              <a:rPr lang="en-US" sz="2400" dirty="0">
                <a:cs typeface="Times New Roman" pitchFamily="18" charset="0"/>
              </a:rPr>
              <a:t> </a:t>
            </a:r>
            <a:r>
              <a:rPr lang="en-US" sz="2400" dirty="0" err="1">
                <a:cs typeface="Times New Roman" pitchFamily="18" charset="0"/>
              </a:rPr>
              <a:t>arttırırken</a:t>
            </a:r>
            <a:r>
              <a:rPr lang="en-US" sz="2400" dirty="0">
                <a:cs typeface="Times New Roman" pitchFamily="18" charset="0"/>
              </a:rPr>
              <a:t> </a:t>
            </a:r>
            <a:r>
              <a:rPr lang="en-US" sz="2400" dirty="0" err="1">
                <a:cs typeface="Times New Roman" pitchFamily="18" charset="0"/>
              </a:rPr>
              <a:t>tasarruf</a:t>
            </a:r>
            <a:r>
              <a:rPr lang="en-US" sz="2400" dirty="0">
                <a:cs typeface="Times New Roman" pitchFamily="18" charset="0"/>
              </a:rPr>
              <a:t> </a:t>
            </a:r>
            <a:r>
              <a:rPr lang="en-US" sz="2400" dirty="0" err="1">
                <a:cs typeface="Times New Roman" pitchFamily="18" charset="0"/>
              </a:rPr>
              <a:t>gelecek</a:t>
            </a:r>
            <a:r>
              <a:rPr lang="en-US" sz="2400" dirty="0">
                <a:cs typeface="Times New Roman" pitchFamily="18" charset="0"/>
              </a:rPr>
              <a:t> </a:t>
            </a:r>
            <a:r>
              <a:rPr lang="en-US" sz="2400" dirty="0" err="1">
                <a:cs typeface="Times New Roman" pitchFamily="18" charset="0"/>
              </a:rPr>
              <a:t>dönemdeki</a:t>
            </a:r>
            <a:r>
              <a:rPr lang="en-US" sz="2400" dirty="0">
                <a:cs typeface="Times New Roman" pitchFamily="18" charset="0"/>
              </a:rPr>
              <a:t> </a:t>
            </a:r>
            <a:r>
              <a:rPr lang="en-US" sz="2400" dirty="0" err="1">
                <a:cs typeface="Times New Roman" pitchFamily="18" charset="0"/>
              </a:rPr>
              <a:t>tüketim</a:t>
            </a:r>
            <a:r>
              <a:rPr lang="en-US" sz="2400" dirty="0">
                <a:cs typeface="Times New Roman" pitchFamily="18" charset="0"/>
              </a:rPr>
              <a:t> </a:t>
            </a:r>
            <a:r>
              <a:rPr lang="en-US" sz="2400" dirty="0" err="1">
                <a:cs typeface="Times New Roman" pitchFamily="18" charset="0"/>
              </a:rPr>
              <a:t>ve</a:t>
            </a:r>
            <a:r>
              <a:rPr lang="en-US" sz="2400" dirty="0">
                <a:cs typeface="Times New Roman" pitchFamily="18" charset="0"/>
              </a:rPr>
              <a:t> </a:t>
            </a:r>
            <a:r>
              <a:rPr lang="en-US" sz="2400" dirty="0" err="1">
                <a:cs typeface="Times New Roman" pitchFamily="18" charset="0"/>
              </a:rPr>
              <a:t>dolayısıyla</a:t>
            </a:r>
            <a:r>
              <a:rPr lang="en-US" sz="2400" dirty="0">
                <a:cs typeface="Times New Roman" pitchFamily="18" charset="0"/>
              </a:rPr>
              <a:t> </a:t>
            </a:r>
            <a:r>
              <a:rPr lang="en-US" sz="2400" dirty="0" err="1">
                <a:cs typeface="Times New Roman" pitchFamily="18" charset="0"/>
              </a:rPr>
              <a:t>gelecek</a:t>
            </a:r>
            <a:r>
              <a:rPr lang="en-US" sz="2400" dirty="0">
                <a:cs typeface="Times New Roman" pitchFamily="18" charset="0"/>
              </a:rPr>
              <a:t> </a:t>
            </a:r>
            <a:r>
              <a:rPr lang="en-US" sz="2400" dirty="0" err="1">
                <a:cs typeface="Times New Roman" pitchFamily="18" charset="0"/>
              </a:rPr>
              <a:t>dönemde</a:t>
            </a:r>
            <a:r>
              <a:rPr lang="en-US" sz="2400" dirty="0">
                <a:cs typeface="Times New Roman" pitchFamily="18" charset="0"/>
              </a:rPr>
              <a:t> </a:t>
            </a:r>
            <a:r>
              <a:rPr lang="en-US" sz="2400" dirty="0" err="1">
                <a:cs typeface="Times New Roman" pitchFamily="18" charset="0"/>
              </a:rPr>
              <a:t>elde</a:t>
            </a:r>
            <a:r>
              <a:rPr lang="en-US" sz="2400" dirty="0">
                <a:cs typeface="Times New Roman" pitchFamily="18" charset="0"/>
              </a:rPr>
              <a:t> </a:t>
            </a:r>
            <a:r>
              <a:rPr lang="en-US" sz="2400" dirty="0" err="1">
                <a:cs typeface="Times New Roman" pitchFamily="18" charset="0"/>
              </a:rPr>
              <a:t>edilecek</a:t>
            </a:r>
            <a:r>
              <a:rPr lang="en-US" sz="2400" dirty="0">
                <a:cs typeface="Times New Roman" pitchFamily="18" charset="0"/>
              </a:rPr>
              <a:t> </a:t>
            </a:r>
            <a:r>
              <a:rPr lang="en-US" sz="2400" dirty="0" err="1">
                <a:cs typeface="Times New Roman" pitchFamily="18" charset="0"/>
              </a:rPr>
              <a:t>yararı</a:t>
            </a:r>
            <a:r>
              <a:rPr lang="en-US" sz="2400" dirty="0">
                <a:cs typeface="Times New Roman" pitchFamily="18" charset="0"/>
              </a:rPr>
              <a:t> </a:t>
            </a:r>
            <a:r>
              <a:rPr lang="en-US" sz="2400" dirty="0" err="1">
                <a:cs typeface="Times New Roman" pitchFamily="18" charset="0"/>
              </a:rPr>
              <a:t>etkiler</a:t>
            </a:r>
            <a:endParaRPr lang="en-US" sz="2400" dirty="0">
              <a:cs typeface="Times New Roman" pitchFamily="18" charset="0"/>
            </a:endParaRPr>
          </a:p>
        </p:txBody>
      </p:sp>
      <p:pic>
        <p:nvPicPr>
          <p:cNvPr id="4" name="Picture 3" descr="Photo shows power level conceptual indicator me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828800"/>
            <a:ext cx="3029919" cy="2001495"/>
          </a:xfrm>
          <a:prstGeom prst="rect">
            <a:avLst/>
          </a:prstGeom>
          <a:ln>
            <a:solidFill>
              <a:srgbClr val="000000"/>
            </a:solidFill>
          </a:ln>
        </p:spPr>
      </p:pic>
    </p:spTree>
    <p:extLst>
      <p:ext uri="{BB962C8B-B14F-4D97-AF65-F5344CB8AC3E}">
        <p14:creationId xmlns:p14="http://schemas.microsoft.com/office/powerpoint/2010/main" val="336172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775228"/>
          </a:xfrm>
        </p:spPr>
        <p:txBody>
          <a:bodyPr/>
          <a:lstStyle/>
          <a:p>
            <a:r>
              <a:rPr lang="en-IN" sz="3200" dirty="0" err="1">
                <a:solidFill>
                  <a:schemeClr val="bg2"/>
                </a:solidFill>
              </a:rPr>
              <a:t>Sürdürülebilir</a:t>
            </a:r>
            <a:r>
              <a:rPr lang="en-IN" sz="3200" dirty="0">
                <a:solidFill>
                  <a:schemeClr val="bg2"/>
                </a:solidFill>
              </a:rPr>
              <a:t> </a:t>
            </a:r>
            <a:r>
              <a:rPr lang="en-IN" sz="3200" dirty="0" err="1">
                <a:solidFill>
                  <a:schemeClr val="bg2"/>
                </a:solidFill>
              </a:rPr>
              <a:t>Büyüme</a:t>
            </a:r>
            <a:endParaRPr lang="en-IN" sz="3200" dirty="0">
              <a:solidFill>
                <a:schemeClr val="bg2"/>
              </a:solidFill>
            </a:endParaRPr>
          </a:p>
        </p:txBody>
      </p:sp>
      <p:sp>
        <p:nvSpPr>
          <p:cNvPr id="3" name="Text Box 1"/>
          <p:cNvSpPr>
            <a:spLocks noGrp="1"/>
          </p:cNvSpPr>
          <p:nvPr>
            <p:ph idx="1"/>
          </p:nvPr>
        </p:nvSpPr>
        <p:spPr>
          <a:xfrm>
            <a:off x="457200" y="2133600"/>
            <a:ext cx="8229600" cy="3352800"/>
          </a:xfrm>
        </p:spPr>
        <p:txBody>
          <a:bodyPr>
            <a:noAutofit/>
          </a:bodyPr>
          <a:lstStyle/>
          <a:p>
            <a:pPr marL="0" indent="0">
              <a:buNone/>
            </a:pPr>
            <a:r>
              <a:rPr lang="en-US" sz="2800" dirty="0" err="1">
                <a:cs typeface="Times New Roman" pitchFamily="18" charset="0"/>
              </a:rPr>
              <a:t>Fiziksel</a:t>
            </a:r>
            <a:r>
              <a:rPr lang="en-US" sz="2800" dirty="0">
                <a:cs typeface="Times New Roman" pitchFamily="18" charset="0"/>
              </a:rPr>
              <a:t> </a:t>
            </a:r>
            <a:r>
              <a:rPr lang="en-US" sz="2800" dirty="0" err="1">
                <a:cs typeface="Times New Roman" pitchFamily="18" charset="0"/>
              </a:rPr>
              <a:t>sermaye</a:t>
            </a:r>
            <a:r>
              <a:rPr lang="en-US" sz="2800" dirty="0">
                <a:cs typeface="Times New Roman" pitchFamily="18" charset="0"/>
              </a:rPr>
              <a:t> </a:t>
            </a:r>
            <a:r>
              <a:rPr lang="en-US" sz="2800" dirty="0" err="1">
                <a:cs typeface="Times New Roman" pitchFamily="18" charset="0"/>
              </a:rPr>
              <a:t>birikimi</a:t>
            </a:r>
            <a:r>
              <a:rPr lang="en-US" sz="2800" dirty="0">
                <a:cs typeface="Times New Roman" pitchFamily="18" charset="0"/>
              </a:rPr>
              <a:t> </a:t>
            </a:r>
            <a:r>
              <a:rPr lang="en-US" sz="2800" dirty="0" err="1">
                <a:cs typeface="Times New Roman" pitchFamily="18" charset="0"/>
              </a:rPr>
              <a:t>tek</a:t>
            </a:r>
            <a:r>
              <a:rPr lang="en-US" sz="2800" dirty="0">
                <a:cs typeface="Times New Roman" pitchFamily="18" charset="0"/>
              </a:rPr>
              <a:t> </a:t>
            </a:r>
            <a:r>
              <a:rPr lang="en-US" sz="2800" dirty="0" err="1">
                <a:cs typeface="Times New Roman" pitchFamily="18" charset="0"/>
              </a:rPr>
              <a:t>başına</a:t>
            </a:r>
            <a:r>
              <a:rPr lang="en-US" sz="2800" dirty="0">
                <a:cs typeface="Times New Roman" pitchFamily="18" charset="0"/>
              </a:rPr>
              <a:t> </a:t>
            </a:r>
            <a:r>
              <a:rPr lang="en-US" sz="2800" dirty="0" err="1">
                <a:cs typeface="Times New Roman" pitchFamily="18" charset="0"/>
              </a:rPr>
              <a:t>sürdürülebilir</a:t>
            </a:r>
            <a:r>
              <a:rPr lang="en-US" sz="2800" dirty="0">
                <a:cs typeface="Times New Roman" pitchFamily="18" charset="0"/>
              </a:rPr>
              <a:t> </a:t>
            </a:r>
            <a:r>
              <a:rPr lang="en-US" sz="2800" dirty="0" err="1">
                <a:cs typeface="Times New Roman" pitchFamily="18" charset="0"/>
              </a:rPr>
              <a:t>büyüme</a:t>
            </a:r>
            <a:r>
              <a:rPr lang="en-US" sz="2800" dirty="0">
                <a:cs typeface="Times New Roman" pitchFamily="18" charset="0"/>
              </a:rPr>
              <a:t> </a:t>
            </a:r>
            <a:r>
              <a:rPr lang="en-US" sz="2800" dirty="0" err="1">
                <a:cs typeface="Times New Roman" pitchFamily="18" charset="0"/>
              </a:rPr>
              <a:t>için</a:t>
            </a:r>
            <a:r>
              <a:rPr lang="en-US" sz="2800" dirty="0">
                <a:cs typeface="Times New Roman" pitchFamily="18" charset="0"/>
              </a:rPr>
              <a:t> </a:t>
            </a:r>
            <a:r>
              <a:rPr lang="en-US" sz="2800" dirty="0" err="1">
                <a:cs typeface="Times New Roman" pitchFamily="18" charset="0"/>
              </a:rPr>
              <a:t>sağlar</a:t>
            </a:r>
            <a:r>
              <a:rPr lang="en-US" sz="2800" dirty="0">
                <a:cs typeface="Times New Roman" pitchFamily="18" charset="0"/>
              </a:rPr>
              <a:t> </a:t>
            </a:r>
            <a:r>
              <a:rPr lang="en-US" sz="2800" dirty="0" err="1">
                <a:cs typeface="Times New Roman" pitchFamily="18" charset="0"/>
              </a:rPr>
              <a:t>mı</a:t>
            </a:r>
            <a:r>
              <a:rPr lang="en-US" sz="2800" dirty="0">
                <a:cs typeface="Times New Roman" pitchFamily="18" charset="0"/>
              </a:rPr>
              <a:t>?</a:t>
            </a:r>
          </a:p>
          <a:p>
            <a:pPr marL="0" indent="0">
              <a:spcBef>
                <a:spcPts val="2500"/>
              </a:spcBef>
              <a:buNone/>
            </a:pPr>
            <a:r>
              <a:rPr lang="en-US" sz="2800" i="1" dirty="0" err="1">
                <a:cs typeface="Times New Roman" pitchFamily="18" charset="0"/>
              </a:rPr>
              <a:t>Azalan</a:t>
            </a:r>
            <a:r>
              <a:rPr lang="en-US" sz="2800" i="1" dirty="0">
                <a:cs typeface="Times New Roman" pitchFamily="18" charset="0"/>
              </a:rPr>
              <a:t> </a:t>
            </a:r>
            <a:r>
              <a:rPr lang="en-US" sz="2800" i="1" dirty="0" err="1">
                <a:cs typeface="Times New Roman" pitchFamily="18" charset="0"/>
              </a:rPr>
              <a:t>marjinal</a:t>
            </a:r>
            <a:r>
              <a:rPr lang="en-US" sz="2800" i="1" dirty="0">
                <a:cs typeface="Times New Roman" pitchFamily="18" charset="0"/>
              </a:rPr>
              <a:t> </a:t>
            </a:r>
            <a:r>
              <a:rPr lang="en-US" sz="2800" i="1" dirty="0" err="1">
                <a:cs typeface="Times New Roman" pitchFamily="18" charset="0"/>
              </a:rPr>
              <a:t>verimler</a:t>
            </a:r>
            <a:r>
              <a:rPr lang="en-US" sz="2800" i="1" dirty="0">
                <a:cs typeface="Times New Roman" pitchFamily="18" charset="0"/>
              </a:rPr>
              <a:t> </a:t>
            </a:r>
            <a:r>
              <a:rPr lang="en-US" sz="2800" i="1" dirty="0" err="1">
                <a:cs typeface="Times New Roman" pitchFamily="18" charset="0"/>
              </a:rPr>
              <a:t>yasası</a:t>
            </a:r>
            <a:r>
              <a:rPr lang="en-US" sz="2800" i="1" dirty="0">
                <a:cs typeface="Times New Roman" pitchFamily="18" charset="0"/>
              </a:rPr>
              <a:t> </a:t>
            </a:r>
            <a:r>
              <a:rPr lang="en-US" sz="2800" i="1" dirty="0" err="1">
                <a:cs typeface="Times New Roman" pitchFamily="18" charset="0"/>
              </a:rPr>
              <a:t>nedeniyle</a:t>
            </a:r>
            <a:r>
              <a:rPr lang="en-US" sz="2800" i="1" dirty="0">
                <a:cs typeface="Times New Roman" pitchFamily="18" charset="0"/>
              </a:rPr>
              <a:t> </a:t>
            </a:r>
            <a:r>
              <a:rPr lang="en-US" sz="2800" i="1" dirty="0" err="1">
                <a:cs typeface="Times New Roman" pitchFamily="18" charset="0"/>
              </a:rPr>
              <a:t>cevap</a:t>
            </a:r>
            <a:r>
              <a:rPr lang="en-US" sz="2800" i="1" dirty="0">
                <a:cs typeface="Times New Roman" pitchFamily="18" charset="0"/>
              </a:rPr>
              <a:t> </a:t>
            </a:r>
            <a:r>
              <a:rPr lang="en-US" sz="2800" dirty="0">
                <a:cs typeface="Times New Roman" pitchFamily="18" charset="0"/>
              </a:rPr>
              <a:t>HAYIR.</a:t>
            </a:r>
          </a:p>
          <a:p>
            <a:pPr marL="0" indent="0">
              <a:spcBef>
                <a:spcPts val="2500"/>
              </a:spcBef>
              <a:buNone/>
            </a:pPr>
            <a:r>
              <a:rPr lang="en-US" sz="2800" dirty="0" err="1">
                <a:cs typeface="Times New Roman" pitchFamily="18" charset="0"/>
              </a:rPr>
              <a:t>Dolayısıyla</a:t>
            </a:r>
            <a:r>
              <a:rPr lang="en-US" sz="2800" dirty="0">
                <a:cs typeface="Times New Roman" pitchFamily="18" charset="0"/>
              </a:rPr>
              <a:t> </a:t>
            </a:r>
            <a:r>
              <a:rPr lang="en-US" sz="2800" dirty="0" err="1">
                <a:cs typeface="Times New Roman" pitchFamily="18" charset="0"/>
              </a:rPr>
              <a:t>sürekli</a:t>
            </a:r>
            <a:r>
              <a:rPr lang="en-US" sz="2800" dirty="0">
                <a:cs typeface="Times New Roman" pitchFamily="18" charset="0"/>
              </a:rPr>
              <a:t> </a:t>
            </a:r>
            <a:r>
              <a:rPr lang="en-US" sz="2800" dirty="0" err="1">
                <a:cs typeface="Times New Roman" pitchFamily="18" charset="0"/>
              </a:rPr>
              <a:t>sabit</a:t>
            </a:r>
            <a:r>
              <a:rPr lang="en-US" sz="2800" dirty="0">
                <a:cs typeface="Times New Roman" pitchFamily="18" charset="0"/>
              </a:rPr>
              <a:t> </a:t>
            </a:r>
            <a:r>
              <a:rPr lang="en-US" sz="2800" dirty="0" err="1">
                <a:cs typeface="Times New Roman" pitchFamily="18" charset="0"/>
              </a:rPr>
              <a:t>bir</a:t>
            </a:r>
            <a:r>
              <a:rPr lang="en-US" sz="2800" dirty="0">
                <a:cs typeface="Times New Roman" pitchFamily="18" charset="0"/>
              </a:rPr>
              <a:t> </a:t>
            </a:r>
            <a:r>
              <a:rPr lang="en-US" sz="2800" dirty="0" err="1">
                <a:cs typeface="Times New Roman" pitchFamily="18" charset="0"/>
              </a:rPr>
              <a:t>büyüme</a:t>
            </a:r>
            <a:r>
              <a:rPr lang="en-US" sz="2800" dirty="0">
                <a:cs typeface="Times New Roman" pitchFamily="18" charset="0"/>
              </a:rPr>
              <a:t> </a:t>
            </a:r>
            <a:r>
              <a:rPr lang="en-US" sz="2800" dirty="0" err="1">
                <a:cs typeface="Times New Roman" pitchFamily="18" charset="0"/>
              </a:rPr>
              <a:t>oranı</a:t>
            </a:r>
            <a:r>
              <a:rPr lang="en-US" sz="2800" dirty="0">
                <a:cs typeface="Times New Roman" pitchFamily="18" charset="0"/>
              </a:rPr>
              <a:t> </a:t>
            </a:r>
            <a:r>
              <a:rPr lang="en-US" sz="2800" dirty="0" err="1">
                <a:cs typeface="Times New Roman" pitchFamily="18" charset="0"/>
              </a:rPr>
              <a:t>mümkün</a:t>
            </a:r>
            <a:r>
              <a:rPr lang="en-US" sz="2800" dirty="0">
                <a:cs typeface="Times New Roman" pitchFamily="18" charset="0"/>
              </a:rPr>
              <a:t> </a:t>
            </a:r>
            <a:r>
              <a:rPr lang="en-US" sz="2800" dirty="0" err="1">
                <a:cs typeface="Times New Roman" pitchFamily="18" charset="0"/>
              </a:rPr>
              <a:t>değildir</a:t>
            </a:r>
            <a:r>
              <a:rPr lang="en-US" sz="2800" dirty="0">
                <a:cs typeface="Times New Roman" pitchFamily="18" charset="0"/>
              </a:rPr>
              <a:t>.</a:t>
            </a:r>
          </a:p>
        </p:txBody>
      </p:sp>
    </p:spTree>
    <p:extLst>
      <p:ext uri="{BB962C8B-B14F-4D97-AF65-F5344CB8AC3E}">
        <p14:creationId xmlns:p14="http://schemas.microsoft.com/office/powerpoint/2010/main" val="2770179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838200"/>
          </a:xfrm>
        </p:spPr>
        <p:txBody>
          <a:bodyPr/>
          <a:lstStyle/>
          <a:p>
            <a:r>
              <a:rPr lang="en-US" sz="3600" dirty="0" err="1">
                <a:solidFill>
                  <a:schemeClr val="bg2"/>
                </a:solidFill>
              </a:rPr>
              <a:t>Sürdürülebilir</a:t>
            </a:r>
            <a:r>
              <a:rPr lang="en-US" sz="3600" dirty="0">
                <a:solidFill>
                  <a:schemeClr val="bg2"/>
                </a:solidFill>
              </a:rPr>
              <a:t> </a:t>
            </a:r>
            <a:r>
              <a:rPr lang="en-US" sz="3600" dirty="0" err="1">
                <a:solidFill>
                  <a:schemeClr val="bg2"/>
                </a:solidFill>
              </a:rPr>
              <a:t>Büyüme</a:t>
            </a:r>
            <a:endParaRPr lang="en-IN" sz="2000" dirty="0">
              <a:solidFill>
                <a:schemeClr val="bg2"/>
              </a:solidFill>
            </a:endParaRPr>
          </a:p>
        </p:txBody>
      </p:sp>
      <p:sp>
        <p:nvSpPr>
          <p:cNvPr id="2" name="Content Placeholder 1"/>
          <p:cNvSpPr>
            <a:spLocks noGrp="1"/>
          </p:cNvSpPr>
          <p:nvPr>
            <p:ph idx="1"/>
          </p:nvPr>
        </p:nvSpPr>
        <p:spPr>
          <a:xfrm>
            <a:off x="457200" y="1905000"/>
            <a:ext cx="8229600" cy="4267200"/>
          </a:xfrm>
        </p:spPr>
        <p:txBody>
          <a:bodyPr/>
          <a:lstStyle/>
          <a:p>
            <a:pPr marL="0" indent="0">
              <a:buNone/>
            </a:pPr>
            <a:r>
              <a:rPr lang="en-US" sz="2800" dirty="0" err="1">
                <a:cs typeface="Times New Roman" pitchFamily="18" charset="0"/>
              </a:rPr>
              <a:t>Benzer</a:t>
            </a:r>
            <a:r>
              <a:rPr lang="en-US" sz="2800" dirty="0">
                <a:cs typeface="Times New Roman" pitchFamily="18" charset="0"/>
              </a:rPr>
              <a:t> </a:t>
            </a:r>
            <a:r>
              <a:rPr lang="en-US" sz="2800" dirty="0" err="1">
                <a:cs typeface="Times New Roman" pitchFamily="18" charset="0"/>
              </a:rPr>
              <a:t>şekilde</a:t>
            </a:r>
            <a:r>
              <a:rPr lang="en-US" sz="2800" dirty="0">
                <a:cs typeface="Times New Roman" pitchFamily="18" charset="0"/>
              </a:rPr>
              <a:t> </a:t>
            </a:r>
            <a:r>
              <a:rPr lang="en-US" sz="2800" dirty="0" err="1">
                <a:cs typeface="Times New Roman" pitchFamily="18" charset="0"/>
              </a:rPr>
              <a:t>nüfus</a:t>
            </a:r>
            <a:r>
              <a:rPr lang="en-US" sz="2800" dirty="0">
                <a:cs typeface="Times New Roman" pitchFamily="18" charset="0"/>
              </a:rPr>
              <a:t> </a:t>
            </a:r>
            <a:r>
              <a:rPr lang="en-US" sz="2800" dirty="0" err="1">
                <a:cs typeface="Times New Roman" pitchFamily="18" charset="0"/>
              </a:rPr>
              <a:t>artışı</a:t>
            </a:r>
            <a:r>
              <a:rPr lang="en-US" sz="2800" dirty="0">
                <a:cs typeface="Times New Roman" pitchFamily="18" charset="0"/>
              </a:rPr>
              <a:t> </a:t>
            </a:r>
            <a:r>
              <a:rPr lang="en-US" sz="2800" dirty="0" err="1">
                <a:cs typeface="Times New Roman" pitchFamily="18" charset="0"/>
              </a:rPr>
              <a:t>veya</a:t>
            </a:r>
            <a:r>
              <a:rPr lang="en-US" sz="2800" dirty="0">
                <a:cs typeface="Times New Roman" pitchFamily="18" charset="0"/>
              </a:rPr>
              <a:t> </a:t>
            </a:r>
            <a:r>
              <a:rPr lang="en-US" sz="2800" dirty="0" err="1">
                <a:cs typeface="Times New Roman" pitchFamily="18" charset="0"/>
              </a:rPr>
              <a:t>eğitim</a:t>
            </a:r>
            <a:r>
              <a:rPr lang="en-US" sz="2800" dirty="0">
                <a:cs typeface="Times New Roman" pitchFamily="18" charset="0"/>
              </a:rPr>
              <a:t> </a:t>
            </a:r>
            <a:r>
              <a:rPr lang="en-US" sz="2800" dirty="0" err="1">
                <a:cs typeface="Times New Roman" pitchFamily="18" charset="0"/>
              </a:rPr>
              <a:t>tek</a:t>
            </a:r>
            <a:r>
              <a:rPr lang="en-US" sz="2800" dirty="0">
                <a:cs typeface="Times New Roman" pitchFamily="18" charset="0"/>
              </a:rPr>
              <a:t> </a:t>
            </a:r>
            <a:r>
              <a:rPr lang="en-US" sz="2800" dirty="0" err="1">
                <a:cs typeface="Times New Roman" pitchFamily="18" charset="0"/>
              </a:rPr>
              <a:t>başına</a:t>
            </a:r>
            <a:r>
              <a:rPr lang="en-US" sz="2800" dirty="0">
                <a:cs typeface="Times New Roman" pitchFamily="18" charset="0"/>
              </a:rPr>
              <a:t> </a:t>
            </a:r>
            <a:r>
              <a:rPr lang="en-US" sz="2800" dirty="0" err="1">
                <a:cs typeface="Times New Roman" pitchFamily="18" charset="0"/>
              </a:rPr>
              <a:t>sürdürülebilir</a:t>
            </a:r>
            <a:r>
              <a:rPr lang="en-US" sz="2800" dirty="0">
                <a:cs typeface="Times New Roman" pitchFamily="18" charset="0"/>
              </a:rPr>
              <a:t> </a:t>
            </a:r>
            <a:r>
              <a:rPr lang="en-US" sz="2800" dirty="0" err="1">
                <a:cs typeface="Times New Roman" pitchFamily="18" charset="0"/>
              </a:rPr>
              <a:t>büyüme</a:t>
            </a:r>
            <a:r>
              <a:rPr lang="en-US" sz="2800" dirty="0">
                <a:cs typeface="Times New Roman" pitchFamily="18" charset="0"/>
              </a:rPr>
              <a:t> </a:t>
            </a:r>
            <a:r>
              <a:rPr lang="en-US" sz="2800" dirty="0" err="1">
                <a:cs typeface="Times New Roman" pitchFamily="18" charset="0"/>
              </a:rPr>
              <a:t>için</a:t>
            </a:r>
            <a:r>
              <a:rPr lang="en-US" sz="2800" dirty="0">
                <a:cs typeface="Times New Roman" pitchFamily="18" charset="0"/>
              </a:rPr>
              <a:t> </a:t>
            </a:r>
            <a:r>
              <a:rPr lang="en-US" sz="2800" dirty="0" err="1">
                <a:cs typeface="Times New Roman" pitchFamily="18" charset="0"/>
              </a:rPr>
              <a:t>yeter</a:t>
            </a:r>
            <a:r>
              <a:rPr lang="en-US" sz="2800" dirty="0">
                <a:cs typeface="Times New Roman" pitchFamily="18" charset="0"/>
              </a:rPr>
              <a:t> </a:t>
            </a:r>
            <a:r>
              <a:rPr lang="en-US" sz="2800" dirty="0" err="1">
                <a:cs typeface="Times New Roman" pitchFamily="18" charset="0"/>
              </a:rPr>
              <a:t>şart</a:t>
            </a:r>
            <a:r>
              <a:rPr lang="en-US" sz="2800" dirty="0">
                <a:cs typeface="Times New Roman" pitchFamily="18" charset="0"/>
              </a:rPr>
              <a:t> </a:t>
            </a:r>
            <a:r>
              <a:rPr lang="en-US" sz="2800" dirty="0" err="1">
                <a:cs typeface="Times New Roman" pitchFamily="18" charset="0"/>
              </a:rPr>
              <a:t>oluşturmazlar</a:t>
            </a:r>
            <a:endParaRPr lang="en-US" sz="2800" dirty="0">
              <a:cs typeface="Times New Roman" pitchFamily="18" charset="0"/>
            </a:endParaRPr>
          </a:p>
          <a:p>
            <a:pPr marL="0" indent="0">
              <a:spcBef>
                <a:spcPts val="3000"/>
              </a:spcBef>
              <a:buNone/>
            </a:pPr>
            <a:r>
              <a:rPr lang="en-US" sz="2800" dirty="0" err="1">
                <a:cs typeface="Times New Roman" pitchFamily="18" charset="0"/>
              </a:rPr>
              <a:t>Neden</a:t>
            </a:r>
            <a:r>
              <a:rPr lang="en-US" sz="2800" dirty="0">
                <a:cs typeface="Times New Roman" pitchFamily="18" charset="0"/>
              </a:rPr>
              <a:t>? </a:t>
            </a:r>
            <a:r>
              <a:rPr lang="en-US" sz="2800" dirty="0" err="1">
                <a:cs typeface="Times New Roman" pitchFamily="18" charset="0"/>
              </a:rPr>
              <a:t>Emeğin</a:t>
            </a:r>
            <a:r>
              <a:rPr lang="en-US" sz="2800" dirty="0">
                <a:cs typeface="Times New Roman" pitchFamily="18" charset="0"/>
              </a:rPr>
              <a:t> </a:t>
            </a:r>
            <a:r>
              <a:rPr lang="en-US" sz="2800" dirty="0" err="1">
                <a:cs typeface="Times New Roman" pitchFamily="18" charset="0"/>
              </a:rPr>
              <a:t>azalan</a:t>
            </a:r>
            <a:r>
              <a:rPr lang="en-US" sz="2800" dirty="0">
                <a:cs typeface="Times New Roman" pitchFamily="18" charset="0"/>
              </a:rPr>
              <a:t> </a:t>
            </a:r>
            <a:r>
              <a:rPr lang="en-US" sz="2800" dirty="0" err="1">
                <a:cs typeface="Times New Roman" pitchFamily="18" charset="0"/>
              </a:rPr>
              <a:t>marjinal</a:t>
            </a:r>
            <a:r>
              <a:rPr lang="en-US" sz="2800" dirty="0">
                <a:cs typeface="Times New Roman" pitchFamily="18" charset="0"/>
              </a:rPr>
              <a:t> </a:t>
            </a:r>
            <a:r>
              <a:rPr lang="en-US" sz="2800" dirty="0" err="1">
                <a:cs typeface="Times New Roman" pitchFamily="18" charset="0"/>
              </a:rPr>
              <a:t>ürünü</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beceri</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yeterliliklerin</a:t>
            </a:r>
            <a:r>
              <a:rPr lang="en-US" sz="2800" dirty="0">
                <a:cs typeface="Times New Roman" pitchFamily="18" charset="0"/>
              </a:rPr>
              <a:t> </a:t>
            </a:r>
            <a:r>
              <a:rPr lang="en-US" sz="2800" dirty="0" err="1">
                <a:cs typeface="Times New Roman" pitchFamily="18" charset="0"/>
              </a:rPr>
              <a:t>azalan</a:t>
            </a:r>
            <a:r>
              <a:rPr lang="en-US" sz="2800" dirty="0">
                <a:cs typeface="Times New Roman" pitchFamily="18" charset="0"/>
              </a:rPr>
              <a:t> </a:t>
            </a:r>
            <a:r>
              <a:rPr lang="en-US" sz="2800" dirty="0" err="1">
                <a:cs typeface="Times New Roman" pitchFamily="18" charset="0"/>
              </a:rPr>
              <a:t>marjinal</a:t>
            </a:r>
            <a:r>
              <a:rPr lang="en-US" sz="2800" dirty="0">
                <a:cs typeface="Times New Roman" pitchFamily="18" charset="0"/>
              </a:rPr>
              <a:t> </a:t>
            </a:r>
            <a:r>
              <a:rPr lang="en-US" sz="2800" dirty="0" err="1">
                <a:cs typeface="Times New Roman" pitchFamily="18" charset="0"/>
              </a:rPr>
              <a:t>ürüne</a:t>
            </a:r>
            <a:r>
              <a:rPr lang="en-US" sz="2800" dirty="0">
                <a:cs typeface="Times New Roman" pitchFamily="18" charset="0"/>
              </a:rPr>
              <a:t> </a:t>
            </a:r>
            <a:r>
              <a:rPr lang="en-US" sz="2800" dirty="0" err="1">
                <a:cs typeface="Times New Roman" pitchFamily="18" charset="0"/>
              </a:rPr>
              <a:t>tabii</a:t>
            </a:r>
            <a:r>
              <a:rPr lang="en-US" sz="2800" dirty="0">
                <a:cs typeface="Times New Roman" pitchFamily="18" charset="0"/>
              </a:rPr>
              <a:t> </a:t>
            </a:r>
            <a:r>
              <a:rPr lang="en-US" sz="2800" dirty="0" err="1">
                <a:cs typeface="Times New Roman" pitchFamily="18" charset="0"/>
              </a:rPr>
              <a:t>olması</a:t>
            </a:r>
            <a:r>
              <a:rPr lang="en-US" sz="2800" dirty="0">
                <a:cs typeface="Times New Roman" pitchFamily="18" charset="0"/>
              </a:rPr>
              <a:t>.  </a:t>
            </a:r>
          </a:p>
          <a:p>
            <a:pPr marL="0" indent="0">
              <a:spcBef>
                <a:spcPts val="3000"/>
              </a:spcBef>
              <a:buNone/>
            </a:pPr>
            <a:r>
              <a:rPr lang="en-US" sz="2800" dirty="0" err="1">
                <a:cs typeface="Times New Roman" pitchFamily="18" charset="0"/>
              </a:rPr>
              <a:t>Dolayısıyla</a:t>
            </a:r>
            <a:r>
              <a:rPr lang="en-US" sz="2800" dirty="0">
                <a:cs typeface="Times New Roman" pitchFamily="18" charset="0"/>
              </a:rPr>
              <a:t> </a:t>
            </a:r>
            <a:r>
              <a:rPr lang="en-US" sz="2800" dirty="0" err="1">
                <a:cs typeface="Times New Roman" pitchFamily="18" charset="0"/>
              </a:rPr>
              <a:t>yien</a:t>
            </a:r>
            <a:r>
              <a:rPr lang="en-US" sz="2800" dirty="0">
                <a:cs typeface="Times New Roman" pitchFamily="18" charset="0"/>
              </a:rPr>
              <a:t> </a:t>
            </a:r>
            <a:r>
              <a:rPr lang="en-US" sz="2800" dirty="0" err="1">
                <a:cs typeface="Times New Roman" pitchFamily="18" charset="0"/>
              </a:rPr>
              <a:t>sürekli</a:t>
            </a:r>
            <a:r>
              <a:rPr lang="en-US" sz="2800" dirty="0">
                <a:cs typeface="Times New Roman" pitchFamily="18" charset="0"/>
              </a:rPr>
              <a:t> </a:t>
            </a:r>
            <a:r>
              <a:rPr lang="en-US" sz="2800" dirty="0" err="1">
                <a:cs typeface="Times New Roman" pitchFamily="18" charset="0"/>
              </a:rPr>
              <a:t>sabit</a:t>
            </a:r>
            <a:r>
              <a:rPr lang="en-US" sz="2800" dirty="0">
                <a:cs typeface="Times New Roman" pitchFamily="18" charset="0"/>
              </a:rPr>
              <a:t> </a:t>
            </a:r>
            <a:r>
              <a:rPr lang="en-US" sz="2800" dirty="0" err="1">
                <a:cs typeface="Times New Roman" pitchFamily="18" charset="0"/>
              </a:rPr>
              <a:t>bir</a:t>
            </a:r>
            <a:r>
              <a:rPr lang="en-US" sz="2800" dirty="0">
                <a:cs typeface="Times New Roman" pitchFamily="18" charset="0"/>
              </a:rPr>
              <a:t> </a:t>
            </a:r>
            <a:r>
              <a:rPr lang="en-US" sz="2800" dirty="0" err="1">
                <a:cs typeface="Times New Roman" pitchFamily="18" charset="0"/>
              </a:rPr>
              <a:t>büyüme</a:t>
            </a:r>
            <a:r>
              <a:rPr lang="en-US" sz="2800" dirty="0">
                <a:cs typeface="Times New Roman" pitchFamily="18" charset="0"/>
              </a:rPr>
              <a:t> </a:t>
            </a:r>
            <a:r>
              <a:rPr lang="en-US" sz="2800" dirty="0" err="1">
                <a:cs typeface="Times New Roman" pitchFamily="18" charset="0"/>
              </a:rPr>
              <a:t>oranı</a:t>
            </a:r>
            <a:r>
              <a:rPr lang="en-US" sz="2800" dirty="0">
                <a:cs typeface="Times New Roman" pitchFamily="18" charset="0"/>
              </a:rPr>
              <a:t> </a:t>
            </a:r>
            <a:r>
              <a:rPr lang="en-US" sz="2800" dirty="0" err="1">
                <a:cs typeface="Times New Roman" pitchFamily="18" charset="0"/>
              </a:rPr>
              <a:t>mümkün</a:t>
            </a:r>
            <a:r>
              <a:rPr lang="en-US" sz="2800" dirty="0">
                <a:cs typeface="Times New Roman" pitchFamily="18" charset="0"/>
              </a:rPr>
              <a:t> </a:t>
            </a:r>
            <a:r>
              <a:rPr lang="en-US" sz="2800" dirty="0" err="1">
                <a:cs typeface="Times New Roman" pitchFamily="18" charset="0"/>
              </a:rPr>
              <a:t>değildir</a:t>
            </a:r>
            <a:r>
              <a:rPr lang="en-US" sz="2800" dirty="0">
                <a:cs typeface="Times New Roman" pitchFamily="18" charset="0"/>
              </a:rPr>
              <a:t>.</a:t>
            </a:r>
          </a:p>
        </p:txBody>
      </p:sp>
    </p:spTree>
    <p:extLst>
      <p:ext uri="{BB962C8B-B14F-4D97-AF65-F5344CB8AC3E}">
        <p14:creationId xmlns:p14="http://schemas.microsoft.com/office/powerpoint/2010/main" val="374019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304800"/>
            <a:ext cx="8229600" cy="838200"/>
          </a:xfrm>
        </p:spPr>
        <p:txBody>
          <a:bodyPr/>
          <a:lstStyle/>
          <a:p>
            <a:r>
              <a:rPr lang="en-US" sz="3600" dirty="0" err="1">
                <a:solidFill>
                  <a:schemeClr val="bg2"/>
                </a:solidFill>
              </a:rPr>
              <a:t>Sürdürülebilir</a:t>
            </a:r>
            <a:r>
              <a:rPr lang="en-US" sz="3600" dirty="0">
                <a:solidFill>
                  <a:schemeClr val="bg2"/>
                </a:solidFill>
              </a:rPr>
              <a:t> </a:t>
            </a:r>
            <a:r>
              <a:rPr lang="en-US" sz="3600" dirty="0" err="1">
                <a:solidFill>
                  <a:schemeClr val="bg2"/>
                </a:solidFill>
              </a:rPr>
              <a:t>Büyüme</a:t>
            </a:r>
            <a:endParaRPr lang="en-US" sz="2000" b="1" dirty="0">
              <a:solidFill>
                <a:schemeClr val="bg2"/>
              </a:solidFill>
              <a:latin typeface="+mj-lt"/>
            </a:endParaRPr>
          </a:p>
        </p:txBody>
      </p:sp>
      <p:sp>
        <p:nvSpPr>
          <p:cNvPr id="2" name="Content Placeholder 1"/>
          <p:cNvSpPr>
            <a:spLocks noGrp="1"/>
          </p:cNvSpPr>
          <p:nvPr>
            <p:ph idx="4294967295"/>
          </p:nvPr>
        </p:nvSpPr>
        <p:spPr>
          <a:xfrm>
            <a:off x="457200" y="1524000"/>
            <a:ext cx="8229600" cy="4724400"/>
          </a:xfrm>
        </p:spPr>
        <p:txBody>
          <a:bodyPr/>
          <a:lstStyle/>
          <a:p>
            <a:pPr marL="0" indent="0">
              <a:lnSpc>
                <a:spcPct val="150000"/>
              </a:lnSpc>
              <a:buNone/>
            </a:pPr>
            <a:r>
              <a:rPr lang="en-US" sz="2800" b="1" dirty="0" err="1">
                <a:latin typeface="Times New Roman"/>
                <a:cs typeface="Times New Roman"/>
              </a:rPr>
              <a:t>Teknolojik</a:t>
            </a:r>
            <a:r>
              <a:rPr lang="en-US" sz="2800" b="1" dirty="0">
                <a:latin typeface="Times New Roman"/>
                <a:cs typeface="Times New Roman"/>
              </a:rPr>
              <a:t> </a:t>
            </a:r>
            <a:r>
              <a:rPr lang="en-US" sz="2800" b="1" dirty="0" err="1">
                <a:latin typeface="Times New Roman"/>
                <a:cs typeface="Times New Roman"/>
              </a:rPr>
              <a:t>değişim</a:t>
            </a:r>
            <a:endParaRPr lang="en-US" sz="2800" b="1" dirty="0">
              <a:cs typeface="Times New Roman"/>
            </a:endParaRPr>
          </a:p>
          <a:p>
            <a:pPr marL="720000" indent="0">
              <a:lnSpc>
                <a:spcPct val="150000"/>
              </a:lnSpc>
              <a:buNone/>
            </a:pPr>
            <a:r>
              <a:rPr lang="en-US" sz="2800" dirty="0" err="1">
                <a:cs typeface="Times New Roman"/>
              </a:rPr>
              <a:t>Yeni</a:t>
            </a:r>
            <a:r>
              <a:rPr lang="en-US" sz="2800" dirty="0">
                <a:cs typeface="Times New Roman"/>
              </a:rPr>
              <a:t> </a:t>
            </a:r>
            <a:r>
              <a:rPr lang="en-US" sz="2800" dirty="0" err="1">
                <a:cs typeface="Times New Roman"/>
              </a:rPr>
              <a:t>teknolojilerin</a:t>
            </a:r>
            <a:r>
              <a:rPr lang="en-US" sz="2800" dirty="0">
                <a:cs typeface="Times New Roman"/>
              </a:rPr>
              <a:t> </a:t>
            </a:r>
            <a:r>
              <a:rPr lang="en-US" sz="2800" dirty="0" err="1">
                <a:cs typeface="Times New Roman"/>
              </a:rPr>
              <a:t>ve</a:t>
            </a:r>
            <a:r>
              <a:rPr lang="en-US" sz="2800" dirty="0">
                <a:cs typeface="Times New Roman"/>
              </a:rPr>
              <a:t> </a:t>
            </a:r>
            <a:r>
              <a:rPr lang="en-US" sz="2800" dirty="0" err="1">
                <a:cs typeface="Times New Roman"/>
              </a:rPr>
              <a:t>inovasyon</a:t>
            </a:r>
            <a:r>
              <a:rPr lang="en-US" sz="2800" dirty="0">
                <a:cs typeface="Times New Roman"/>
              </a:rPr>
              <a:t> </a:t>
            </a:r>
            <a:r>
              <a:rPr lang="en-US" sz="2800" dirty="0" err="1">
                <a:cs typeface="Times New Roman"/>
              </a:rPr>
              <a:t>sayesinde</a:t>
            </a:r>
            <a:r>
              <a:rPr lang="en-US" sz="2800" dirty="0">
                <a:cs typeface="Times New Roman"/>
              </a:rPr>
              <a:t> </a:t>
            </a:r>
            <a:r>
              <a:rPr lang="en-US" sz="2800" dirty="0" err="1">
                <a:cs typeface="Times New Roman"/>
              </a:rPr>
              <a:t>aynı</a:t>
            </a:r>
            <a:r>
              <a:rPr lang="en-US" sz="2800" dirty="0">
                <a:cs typeface="Times New Roman"/>
              </a:rPr>
              <a:t> </a:t>
            </a:r>
            <a:r>
              <a:rPr lang="en-US" sz="2800" dirty="0" err="1">
                <a:cs typeface="Times New Roman"/>
              </a:rPr>
              <a:t>miktarda</a:t>
            </a:r>
            <a:r>
              <a:rPr lang="en-US" sz="2800" dirty="0">
                <a:cs typeface="Times New Roman"/>
              </a:rPr>
              <a:t> </a:t>
            </a:r>
            <a:r>
              <a:rPr lang="en-US" sz="2800" dirty="0" err="1">
                <a:cs typeface="Times New Roman"/>
              </a:rPr>
              <a:t>fiziksel</a:t>
            </a:r>
            <a:r>
              <a:rPr lang="en-US" sz="2800" dirty="0">
                <a:cs typeface="Times New Roman"/>
              </a:rPr>
              <a:t> </a:t>
            </a:r>
            <a:r>
              <a:rPr lang="en-US" sz="2800" dirty="0" err="1">
                <a:cs typeface="Times New Roman"/>
              </a:rPr>
              <a:t>sermaye</a:t>
            </a:r>
            <a:r>
              <a:rPr lang="en-US" sz="2800" dirty="0">
                <a:cs typeface="Times New Roman"/>
              </a:rPr>
              <a:t>, </a:t>
            </a:r>
            <a:r>
              <a:rPr lang="en-US" sz="2800" i="1" dirty="0">
                <a:cs typeface="Times New Roman"/>
              </a:rPr>
              <a:t>K</a:t>
            </a:r>
            <a:r>
              <a:rPr lang="en-US" sz="2800" dirty="0">
                <a:cs typeface="Times New Roman"/>
              </a:rPr>
              <a:t>, </a:t>
            </a:r>
            <a:r>
              <a:rPr lang="en-US" sz="2800" dirty="0" err="1">
                <a:cs typeface="Times New Roman"/>
              </a:rPr>
              <a:t>ve</a:t>
            </a:r>
            <a:r>
              <a:rPr lang="en-US" sz="2800" dirty="0">
                <a:cs typeface="Times New Roman"/>
              </a:rPr>
              <a:t> </a:t>
            </a:r>
            <a:r>
              <a:rPr lang="en-US" sz="2800" dirty="0" err="1">
                <a:cs typeface="Times New Roman"/>
              </a:rPr>
              <a:t>etkin</a:t>
            </a:r>
            <a:r>
              <a:rPr lang="en-US" sz="2800" dirty="0">
                <a:cs typeface="Times New Roman"/>
              </a:rPr>
              <a:t> </a:t>
            </a:r>
            <a:r>
              <a:rPr lang="en-US" sz="2800" dirty="0" err="1">
                <a:cs typeface="Times New Roman"/>
              </a:rPr>
              <a:t>emek</a:t>
            </a:r>
            <a:r>
              <a:rPr lang="en-US" sz="2800" dirty="0">
                <a:cs typeface="Times New Roman"/>
              </a:rPr>
              <a:t> </a:t>
            </a:r>
            <a:r>
              <a:rPr lang="en-US" sz="2800" dirty="0" err="1">
                <a:cs typeface="Times New Roman"/>
              </a:rPr>
              <a:t>birimi</a:t>
            </a:r>
            <a:r>
              <a:rPr lang="en-US" sz="2800" dirty="0">
                <a:cs typeface="Times New Roman"/>
              </a:rPr>
              <a:t>, </a:t>
            </a:r>
            <a:r>
              <a:rPr lang="en-US" sz="2800" i="1" dirty="0">
                <a:cs typeface="Times New Roman"/>
              </a:rPr>
              <a:t>H </a:t>
            </a:r>
            <a:r>
              <a:rPr lang="en-US" sz="2800" i="1" dirty="0" err="1">
                <a:cs typeface="Times New Roman"/>
              </a:rPr>
              <a:t>ile</a:t>
            </a:r>
            <a:r>
              <a:rPr lang="en-US" sz="2800" i="1" dirty="0">
                <a:cs typeface="Times New Roman"/>
              </a:rPr>
              <a:t> </a:t>
            </a:r>
            <a:r>
              <a:rPr lang="en-US" sz="2800" i="1" dirty="0" err="1">
                <a:cs typeface="Times New Roman"/>
              </a:rPr>
              <a:t>daha</a:t>
            </a:r>
            <a:r>
              <a:rPr lang="en-US" sz="2800" i="1" dirty="0">
                <a:cs typeface="Times New Roman"/>
              </a:rPr>
              <a:t> </a:t>
            </a:r>
            <a:r>
              <a:rPr lang="en-US" sz="2800" i="1" dirty="0" err="1">
                <a:cs typeface="Times New Roman"/>
              </a:rPr>
              <a:t>yüksek</a:t>
            </a:r>
            <a:r>
              <a:rPr lang="en-US" sz="2800" i="1" dirty="0">
                <a:cs typeface="Times New Roman"/>
              </a:rPr>
              <a:t> </a:t>
            </a:r>
            <a:r>
              <a:rPr lang="en-US" sz="2800" i="1" dirty="0" err="1">
                <a:cs typeface="Times New Roman"/>
              </a:rPr>
              <a:t>düzeyde</a:t>
            </a:r>
            <a:r>
              <a:rPr lang="en-US" sz="2800" i="1" dirty="0">
                <a:cs typeface="Times New Roman"/>
              </a:rPr>
              <a:t> GSYİH </a:t>
            </a:r>
            <a:r>
              <a:rPr lang="en-US" sz="2800" i="1" dirty="0" err="1">
                <a:cs typeface="Times New Roman"/>
              </a:rPr>
              <a:t>üretebilmek</a:t>
            </a:r>
            <a:endParaRPr lang="en-US" sz="2800" dirty="0"/>
          </a:p>
        </p:txBody>
      </p:sp>
    </p:spTree>
    <p:extLst>
      <p:ext uri="{BB962C8B-B14F-4D97-AF65-F5344CB8AC3E}">
        <p14:creationId xmlns:p14="http://schemas.microsoft.com/office/powerpoint/2010/main" val="1300833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22828"/>
          </a:xfrm>
        </p:spPr>
        <p:txBody>
          <a:bodyPr/>
          <a:lstStyle/>
          <a:p>
            <a:r>
              <a:rPr lang="en-US" sz="3600" dirty="0" err="1">
                <a:solidFill>
                  <a:schemeClr val="bg2"/>
                </a:solidFill>
              </a:rPr>
              <a:t>Ekonomik</a:t>
            </a:r>
            <a:r>
              <a:rPr lang="en-US" sz="3600" dirty="0">
                <a:solidFill>
                  <a:schemeClr val="bg2"/>
                </a:solidFill>
              </a:rPr>
              <a:t> </a:t>
            </a:r>
            <a:r>
              <a:rPr lang="en-US" sz="3600" dirty="0" err="1">
                <a:solidFill>
                  <a:schemeClr val="bg2"/>
                </a:solidFill>
              </a:rPr>
              <a:t>Büyüme</a:t>
            </a:r>
            <a:endParaRPr lang="en-US" sz="2000" dirty="0">
              <a:solidFill>
                <a:schemeClr val="bg2"/>
              </a:solidFill>
            </a:endParaRPr>
          </a:p>
        </p:txBody>
      </p:sp>
      <p:sp>
        <p:nvSpPr>
          <p:cNvPr id="2" name="Content Placeholder 1"/>
          <p:cNvSpPr>
            <a:spLocks noGrp="1"/>
          </p:cNvSpPr>
          <p:nvPr>
            <p:ph idx="1"/>
          </p:nvPr>
        </p:nvSpPr>
        <p:spPr>
          <a:xfrm>
            <a:off x="457200" y="1295400"/>
            <a:ext cx="8229600" cy="914400"/>
          </a:xfrm>
        </p:spPr>
        <p:txBody>
          <a:bodyPr/>
          <a:lstStyle/>
          <a:p>
            <a:pPr marL="0" indent="0" algn="ctr">
              <a:buNone/>
            </a:pPr>
            <a:r>
              <a:rPr lang="en-US" sz="2000" dirty="0"/>
              <a:t>1950 – 2007 ABD  (2011 </a:t>
            </a:r>
            <a:r>
              <a:rPr lang="en-US" sz="2000" dirty="0" err="1"/>
              <a:t>Sabit</a:t>
            </a:r>
            <a:r>
              <a:rPr lang="en-US" sz="2000" dirty="0"/>
              <a:t> </a:t>
            </a:r>
            <a:r>
              <a:rPr lang="en-US" sz="2000" dirty="0" err="1"/>
              <a:t>fiyatlarla</a:t>
            </a:r>
            <a:r>
              <a:rPr lang="en-US" sz="2000" dirty="0"/>
              <a:t>)</a:t>
            </a:r>
            <a:endParaRPr lang="en-IN" sz="2000" dirty="0"/>
          </a:p>
        </p:txBody>
      </p:sp>
      <p:graphicFrame>
        <p:nvGraphicFramePr>
          <p:cNvPr id="8" name="Table 7" descr="A table shows the contributions of several factors to the growth of GDP per hour worked in the U.S. between 1950 and 2007.&#10;See Table tab.  "/>
          <p:cNvGraphicFramePr>
            <a:graphicFrameLocks noGrp="1"/>
          </p:cNvGraphicFramePr>
          <p:nvPr>
            <p:extLst>
              <p:ext uri="{D42A27DB-BD31-4B8C-83A1-F6EECF244321}">
                <p14:modId xmlns:p14="http://schemas.microsoft.com/office/powerpoint/2010/main" val="118977227"/>
              </p:ext>
            </p:extLst>
          </p:nvPr>
        </p:nvGraphicFramePr>
        <p:xfrm>
          <a:off x="1032911" y="2438400"/>
          <a:ext cx="7125571" cy="3841318"/>
        </p:xfrm>
        <a:graphic>
          <a:graphicData uri="http://schemas.openxmlformats.org/drawingml/2006/table">
            <a:tbl>
              <a:tblPr firstRow="1" bandRow="1">
                <a:tableStyleId>{3B4B98B0-60AC-42C2-AFA5-B58CD77FA1E5}</a:tableStyleId>
              </a:tblPr>
              <a:tblGrid>
                <a:gridCol w="681577">
                  <a:extLst>
                    <a:ext uri="{9D8B030D-6E8A-4147-A177-3AD203B41FA5}">
                      <a16:colId xmlns:a16="http://schemas.microsoft.com/office/drawing/2014/main" val="20000"/>
                    </a:ext>
                  </a:extLst>
                </a:gridCol>
                <a:gridCol w="867461">
                  <a:extLst>
                    <a:ext uri="{9D8B030D-6E8A-4147-A177-3AD203B41FA5}">
                      <a16:colId xmlns:a16="http://schemas.microsoft.com/office/drawing/2014/main" val="20001"/>
                    </a:ext>
                  </a:extLst>
                </a:gridCol>
                <a:gridCol w="929422">
                  <a:extLst>
                    <a:ext uri="{9D8B030D-6E8A-4147-A177-3AD203B41FA5}">
                      <a16:colId xmlns:a16="http://schemas.microsoft.com/office/drawing/2014/main" val="20002"/>
                    </a:ext>
                  </a:extLst>
                </a:gridCol>
                <a:gridCol w="805499">
                  <a:extLst>
                    <a:ext uri="{9D8B030D-6E8A-4147-A177-3AD203B41FA5}">
                      <a16:colId xmlns:a16="http://schemas.microsoft.com/office/drawing/2014/main" val="20003"/>
                    </a:ext>
                  </a:extLst>
                </a:gridCol>
                <a:gridCol w="991384">
                  <a:extLst>
                    <a:ext uri="{9D8B030D-6E8A-4147-A177-3AD203B41FA5}">
                      <a16:colId xmlns:a16="http://schemas.microsoft.com/office/drawing/2014/main" val="20004"/>
                    </a:ext>
                  </a:extLst>
                </a:gridCol>
                <a:gridCol w="805499">
                  <a:extLst>
                    <a:ext uri="{9D8B030D-6E8A-4147-A177-3AD203B41FA5}">
                      <a16:colId xmlns:a16="http://schemas.microsoft.com/office/drawing/2014/main" val="20005"/>
                    </a:ext>
                  </a:extLst>
                </a:gridCol>
                <a:gridCol w="929422">
                  <a:extLst>
                    <a:ext uri="{9D8B030D-6E8A-4147-A177-3AD203B41FA5}">
                      <a16:colId xmlns:a16="http://schemas.microsoft.com/office/drawing/2014/main" val="20006"/>
                    </a:ext>
                  </a:extLst>
                </a:gridCol>
                <a:gridCol w="1115307">
                  <a:extLst>
                    <a:ext uri="{9D8B030D-6E8A-4147-A177-3AD203B41FA5}">
                      <a16:colId xmlns:a16="http://schemas.microsoft.com/office/drawing/2014/main" val="20007"/>
                    </a:ext>
                  </a:extLst>
                </a:gridCol>
              </a:tblGrid>
              <a:tr h="1503148">
                <a:tc>
                  <a:txBody>
                    <a:bodyPr/>
                    <a:lstStyle/>
                    <a:p>
                      <a:pPr algn="ctr"/>
                      <a:r>
                        <a:rPr lang="en-US" sz="1100" b="1" i="0" u="none" strike="noStrike" kern="1200" baseline="0" dirty="0" err="1">
                          <a:solidFill>
                            <a:schemeClr val="tx1"/>
                          </a:solidFill>
                          <a:latin typeface="+mn-lt"/>
                          <a:ea typeface="+mn-ea"/>
                          <a:cs typeface="+mn-cs"/>
                        </a:rPr>
                        <a:t>Dönem</a:t>
                      </a:r>
                      <a:endParaRPr lang="en-US" sz="11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1" i="0" u="none" strike="noStrike" kern="1200" baseline="0" dirty="0">
                        <a:solidFill>
                          <a:schemeClr val="tx1"/>
                        </a:solidFill>
                        <a:latin typeface="+mn-lt"/>
                        <a:ea typeface="+mn-ea"/>
                        <a:cs typeface="+mn-cs"/>
                      </a:endParaRPr>
                    </a:p>
                    <a:p>
                      <a:pPr algn="ctr"/>
                      <a:endParaRPr lang="en-US" sz="1100" b="1" i="0" u="none" strike="noStrike" kern="1200" baseline="0" dirty="0">
                        <a:solidFill>
                          <a:schemeClr val="tx1"/>
                        </a:solidFill>
                        <a:latin typeface="+mn-lt"/>
                        <a:ea typeface="+mn-ea"/>
                        <a:cs typeface="+mn-cs"/>
                      </a:endParaRPr>
                    </a:p>
                    <a:p>
                      <a:pPr algn="ctr"/>
                      <a:endParaRPr lang="en-US" sz="1100" b="1" i="0" u="none" strike="noStrike" kern="1200" baseline="0" dirty="0">
                        <a:solidFill>
                          <a:schemeClr val="tx1"/>
                        </a:solidFill>
                        <a:latin typeface="+mn-lt"/>
                        <a:ea typeface="+mn-ea"/>
                        <a:cs typeface="+mn-cs"/>
                      </a:endParaRPr>
                    </a:p>
                    <a:p>
                      <a:pPr algn="ctr"/>
                      <a:r>
                        <a:rPr lang="en-US" sz="1100" b="1" i="0" u="none" strike="noStrike" kern="1200" baseline="0" dirty="0">
                          <a:solidFill>
                            <a:schemeClr val="tx1"/>
                          </a:solidFill>
                          <a:latin typeface="+mn-lt"/>
                          <a:ea typeface="+mn-ea"/>
                          <a:cs typeface="+mn-cs"/>
                        </a:rPr>
                        <a:t>(1)</a:t>
                      </a:r>
                    </a:p>
                    <a:p>
                      <a:pPr algn="ctr"/>
                      <a:r>
                        <a:rPr lang="en-US" sz="1100" b="1" i="0" u="none" strike="noStrike" kern="1200" baseline="0" dirty="0" err="1">
                          <a:solidFill>
                            <a:schemeClr val="tx1"/>
                          </a:solidFill>
                          <a:latin typeface="+mn-lt"/>
                          <a:ea typeface="+mn-ea"/>
                          <a:cs typeface="+mn-cs"/>
                        </a:rPr>
                        <a:t>Emek</a:t>
                      </a:r>
                      <a:r>
                        <a:rPr lang="en-US" sz="1100" b="1" i="0" u="none" strike="noStrike" kern="1200" baseline="0" dirty="0">
                          <a:solidFill>
                            <a:schemeClr val="tx1"/>
                          </a:solidFill>
                          <a:latin typeface="+mn-lt"/>
                          <a:ea typeface="+mn-ea"/>
                          <a:cs typeface="+mn-cs"/>
                        </a:rPr>
                        <a:t> </a:t>
                      </a:r>
                      <a:r>
                        <a:rPr lang="en-US" sz="1100" b="1" i="0" u="none" strike="noStrike" kern="1200" baseline="0" dirty="0" err="1">
                          <a:solidFill>
                            <a:schemeClr val="tx1"/>
                          </a:solidFill>
                          <a:latin typeface="+mn-lt"/>
                          <a:ea typeface="+mn-ea"/>
                          <a:cs typeface="+mn-cs"/>
                        </a:rPr>
                        <a:t>Saat</a:t>
                      </a:r>
                      <a:r>
                        <a:rPr lang="en-US" sz="1100" b="1" i="0" u="none" strike="noStrike" kern="1200" baseline="0" dirty="0">
                          <a:solidFill>
                            <a:schemeClr val="tx1"/>
                          </a:solidFill>
                          <a:latin typeface="+mn-lt"/>
                          <a:ea typeface="+mn-ea"/>
                          <a:cs typeface="+mn-cs"/>
                        </a:rPr>
                        <a:t> </a:t>
                      </a:r>
                      <a:r>
                        <a:rPr lang="en-US" sz="1100" b="1" i="0" u="none" strike="noStrike" kern="1200" baseline="0" dirty="0" err="1">
                          <a:solidFill>
                            <a:schemeClr val="tx1"/>
                          </a:solidFill>
                          <a:latin typeface="+mn-lt"/>
                          <a:ea typeface="+mn-ea"/>
                          <a:cs typeface="+mn-cs"/>
                        </a:rPr>
                        <a:t>Başına</a:t>
                      </a:r>
                      <a:r>
                        <a:rPr lang="en-US" sz="1100" b="1" i="0" u="none" strike="noStrike" kern="1200" baseline="0" dirty="0">
                          <a:solidFill>
                            <a:schemeClr val="tx1"/>
                          </a:solidFill>
                          <a:latin typeface="+mn-lt"/>
                          <a:ea typeface="+mn-ea"/>
                          <a:cs typeface="+mn-cs"/>
                        </a:rPr>
                        <a:t> Reel GSYİH</a:t>
                      </a:r>
                      <a:endParaRPr lang="en-US" sz="11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1" i="0" u="none" strike="noStrike" kern="1200" baseline="0" dirty="0">
                        <a:solidFill>
                          <a:schemeClr val="tx1"/>
                        </a:solidFill>
                        <a:latin typeface="+mn-lt"/>
                        <a:ea typeface="+mn-ea"/>
                        <a:cs typeface="+mn-cs"/>
                      </a:endParaRPr>
                    </a:p>
                    <a:p>
                      <a:pPr algn="ctr"/>
                      <a:r>
                        <a:rPr lang="en-US" sz="1100" b="1" i="0" u="none" strike="noStrike" kern="1200" baseline="0" dirty="0">
                          <a:solidFill>
                            <a:schemeClr val="tx1"/>
                          </a:solidFill>
                          <a:latin typeface="+mn-lt"/>
                          <a:ea typeface="+mn-ea"/>
                          <a:cs typeface="+mn-cs"/>
                        </a:rPr>
                        <a:t>(2)</a:t>
                      </a:r>
                    </a:p>
                    <a:p>
                      <a:pPr algn="ctr"/>
                      <a:r>
                        <a:rPr lang="en-US" sz="1100" b="1" i="0" u="none" strike="noStrike" kern="1200" baseline="0" dirty="0" err="1">
                          <a:solidFill>
                            <a:schemeClr val="tx1"/>
                          </a:solidFill>
                          <a:latin typeface="+mn-lt"/>
                          <a:ea typeface="+mn-ea"/>
                          <a:cs typeface="+mn-cs"/>
                        </a:rPr>
                        <a:t>Emek</a:t>
                      </a:r>
                      <a:r>
                        <a:rPr lang="en-US" sz="1100" b="1" i="0" u="none" strike="noStrike" kern="1200" baseline="0" dirty="0">
                          <a:solidFill>
                            <a:schemeClr val="tx1"/>
                          </a:solidFill>
                          <a:latin typeface="+mn-lt"/>
                          <a:ea typeface="+mn-ea"/>
                          <a:cs typeface="+mn-cs"/>
                        </a:rPr>
                        <a:t> </a:t>
                      </a:r>
                      <a:r>
                        <a:rPr lang="en-US" sz="1100" b="1" i="0" u="none" strike="noStrike" kern="1200" baseline="0" dirty="0" err="1">
                          <a:solidFill>
                            <a:schemeClr val="tx1"/>
                          </a:solidFill>
                          <a:latin typeface="+mn-lt"/>
                          <a:ea typeface="+mn-ea"/>
                          <a:cs typeface="+mn-cs"/>
                        </a:rPr>
                        <a:t>Saat</a:t>
                      </a:r>
                      <a:r>
                        <a:rPr lang="en-US" sz="1100" b="1" i="0" u="none" strike="noStrike" kern="1200" baseline="0" dirty="0">
                          <a:solidFill>
                            <a:schemeClr val="tx1"/>
                          </a:solidFill>
                          <a:latin typeface="+mn-lt"/>
                          <a:ea typeface="+mn-ea"/>
                          <a:cs typeface="+mn-cs"/>
                        </a:rPr>
                        <a:t> </a:t>
                      </a:r>
                      <a:r>
                        <a:rPr lang="en-US" sz="1100" b="1" i="0" u="none" strike="noStrike" kern="1200" baseline="0" dirty="0" err="1">
                          <a:solidFill>
                            <a:schemeClr val="tx1"/>
                          </a:solidFill>
                          <a:latin typeface="+mn-lt"/>
                          <a:ea typeface="+mn-ea"/>
                          <a:cs typeface="+mn-cs"/>
                        </a:rPr>
                        <a:t>Başına</a:t>
                      </a:r>
                      <a:r>
                        <a:rPr lang="en-US" sz="1100" b="1" i="0" u="none" strike="noStrike" kern="1200" baseline="0" dirty="0">
                          <a:solidFill>
                            <a:schemeClr val="tx1"/>
                          </a:solidFill>
                          <a:latin typeface="+mn-lt"/>
                          <a:ea typeface="+mn-ea"/>
                          <a:cs typeface="+mn-cs"/>
                        </a:rPr>
                        <a:t> </a:t>
                      </a:r>
                      <a:r>
                        <a:rPr lang="en-US" sz="1100" b="1" i="0" u="none" strike="noStrike" kern="1200" baseline="0" dirty="0" err="1">
                          <a:solidFill>
                            <a:schemeClr val="tx1"/>
                          </a:solidFill>
                          <a:latin typeface="+mn-lt"/>
                          <a:ea typeface="+mn-ea"/>
                          <a:cs typeface="+mn-cs"/>
                        </a:rPr>
                        <a:t>Fiziksel</a:t>
                      </a:r>
                      <a:r>
                        <a:rPr lang="en-US" sz="1100" b="1" i="0" u="none" strike="noStrike" kern="1200" baseline="0" dirty="0">
                          <a:solidFill>
                            <a:schemeClr val="tx1"/>
                          </a:solidFill>
                          <a:latin typeface="+mn-lt"/>
                          <a:ea typeface="+mn-ea"/>
                          <a:cs typeface="+mn-cs"/>
                        </a:rPr>
                        <a:t> </a:t>
                      </a:r>
                      <a:r>
                        <a:rPr lang="en-US" sz="1100" b="1" i="0" u="none" strike="noStrike" kern="1200" baseline="0" dirty="0" err="1">
                          <a:solidFill>
                            <a:schemeClr val="tx1"/>
                          </a:solidFill>
                          <a:latin typeface="+mn-lt"/>
                          <a:ea typeface="+mn-ea"/>
                          <a:cs typeface="+mn-cs"/>
                        </a:rPr>
                        <a:t>Sermaye</a:t>
                      </a:r>
                      <a:r>
                        <a:rPr lang="en-US" sz="1100" b="1" i="0" u="none" strike="noStrike" kern="1200" baseline="0" dirty="0">
                          <a:solidFill>
                            <a:schemeClr val="tx1"/>
                          </a:solidFill>
                          <a:latin typeface="+mn-lt"/>
                          <a:ea typeface="+mn-ea"/>
                          <a:cs typeface="+mn-cs"/>
                        </a:rPr>
                        <a:t> </a:t>
                      </a:r>
                      <a:r>
                        <a:rPr lang="en-US" sz="1100" b="1" i="0" u="none" strike="noStrike" kern="1200" baseline="0" dirty="0" err="1">
                          <a:solidFill>
                            <a:schemeClr val="tx1"/>
                          </a:solidFill>
                          <a:latin typeface="+mn-lt"/>
                          <a:ea typeface="+mn-ea"/>
                          <a:cs typeface="+mn-cs"/>
                        </a:rPr>
                        <a:t>Miktarı</a:t>
                      </a:r>
                      <a:endParaRPr lang="en-US" sz="11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1" i="0" u="none" strike="noStrike" kern="1200" baseline="0" dirty="0">
                        <a:solidFill>
                          <a:schemeClr val="tx1"/>
                        </a:solidFill>
                        <a:latin typeface="+mn-lt"/>
                        <a:ea typeface="+mn-ea"/>
                        <a:cs typeface="+mn-cs"/>
                      </a:endParaRPr>
                    </a:p>
                    <a:p>
                      <a:pPr algn="ctr"/>
                      <a:endParaRPr lang="en-US" sz="1100" b="1" i="0" u="none" strike="noStrike" kern="1200" baseline="0" dirty="0">
                        <a:solidFill>
                          <a:schemeClr val="tx1"/>
                        </a:solidFill>
                        <a:latin typeface="+mn-lt"/>
                        <a:ea typeface="+mn-ea"/>
                        <a:cs typeface="+mn-cs"/>
                      </a:endParaRPr>
                    </a:p>
                    <a:p>
                      <a:pPr algn="ctr"/>
                      <a:r>
                        <a:rPr lang="en-US" sz="1100" b="1" i="0" u="none" strike="noStrike" kern="1200" baseline="0" dirty="0">
                          <a:solidFill>
                            <a:schemeClr val="tx1"/>
                          </a:solidFill>
                          <a:latin typeface="+mn-lt"/>
                          <a:ea typeface="+mn-ea"/>
                          <a:cs typeface="+mn-cs"/>
                        </a:rPr>
                        <a:t>(3)</a:t>
                      </a:r>
                    </a:p>
                    <a:p>
                      <a:pPr algn="ctr"/>
                      <a:r>
                        <a:rPr lang="en-US" sz="1100" b="1" i="0" u="none" strike="noStrike" kern="1200" baseline="0" dirty="0" err="1">
                          <a:solidFill>
                            <a:schemeClr val="tx1"/>
                          </a:solidFill>
                          <a:latin typeface="+mn-lt"/>
                          <a:ea typeface="+mn-ea"/>
                          <a:cs typeface="+mn-cs"/>
                        </a:rPr>
                        <a:t>Ortalama</a:t>
                      </a:r>
                      <a:r>
                        <a:rPr lang="en-US" sz="1100" b="1" i="0" u="none" strike="noStrike" kern="1200" baseline="0" dirty="0">
                          <a:solidFill>
                            <a:schemeClr val="tx1"/>
                          </a:solidFill>
                          <a:latin typeface="+mn-lt"/>
                          <a:ea typeface="+mn-ea"/>
                          <a:cs typeface="+mn-cs"/>
                        </a:rPr>
                        <a:t> </a:t>
                      </a:r>
                      <a:r>
                        <a:rPr lang="en-US" sz="1100" b="1" i="0" u="none" strike="noStrike" kern="1200" baseline="0" dirty="0" err="1">
                          <a:solidFill>
                            <a:schemeClr val="tx1"/>
                          </a:solidFill>
                          <a:latin typeface="+mn-lt"/>
                          <a:ea typeface="+mn-ea"/>
                          <a:cs typeface="+mn-cs"/>
                        </a:rPr>
                        <a:t>Eğitim</a:t>
                      </a:r>
                      <a:r>
                        <a:rPr lang="en-US" sz="1100" b="1" i="0" u="none" strike="noStrike" kern="1200" baseline="0" dirty="0">
                          <a:solidFill>
                            <a:schemeClr val="tx1"/>
                          </a:solidFill>
                          <a:latin typeface="+mn-lt"/>
                          <a:ea typeface="+mn-ea"/>
                          <a:cs typeface="+mn-cs"/>
                        </a:rPr>
                        <a:t> </a:t>
                      </a:r>
                      <a:r>
                        <a:rPr lang="en-US" sz="1100" b="1" i="0" u="none" strike="noStrike" kern="1200" baseline="0" dirty="0" err="1">
                          <a:solidFill>
                            <a:schemeClr val="tx1"/>
                          </a:solidFill>
                          <a:latin typeface="+mn-lt"/>
                          <a:ea typeface="+mn-ea"/>
                          <a:cs typeface="+mn-cs"/>
                        </a:rPr>
                        <a:t>Yılı</a:t>
                      </a:r>
                      <a:endParaRPr lang="en-US" sz="11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1" i="0" u="none" strike="noStrike" kern="1200" baseline="0" dirty="0">
                        <a:solidFill>
                          <a:schemeClr val="tx1"/>
                        </a:solidFill>
                        <a:latin typeface="+mn-lt"/>
                        <a:ea typeface="+mn-ea"/>
                        <a:cs typeface="+mn-cs"/>
                      </a:endParaRPr>
                    </a:p>
                    <a:p>
                      <a:pPr algn="ctr"/>
                      <a:r>
                        <a:rPr lang="en-US" sz="1100" b="1" i="0" u="none" strike="noStrike" kern="1200" baseline="0" dirty="0">
                          <a:solidFill>
                            <a:schemeClr val="tx1"/>
                          </a:solidFill>
                          <a:latin typeface="+mn-lt"/>
                          <a:ea typeface="+mn-ea"/>
                          <a:cs typeface="+mn-cs"/>
                        </a:rPr>
                        <a:t>(4)</a:t>
                      </a:r>
                    </a:p>
                    <a:p>
                      <a:pPr algn="ctr"/>
                      <a:r>
                        <a:rPr lang="en-US" sz="1100" b="1" i="0" u="none" strike="noStrike" kern="1200" baseline="0" dirty="0" err="1">
                          <a:solidFill>
                            <a:schemeClr val="tx1"/>
                          </a:solidFill>
                          <a:latin typeface="+mn-lt"/>
                          <a:ea typeface="+mn-ea"/>
                          <a:cs typeface="+mn-cs"/>
                        </a:rPr>
                        <a:t>Sermaye</a:t>
                      </a:r>
                      <a:r>
                        <a:rPr lang="en-US" sz="1100" b="1" i="0" u="none" strike="noStrike" kern="1200" baseline="0" dirty="0">
                          <a:solidFill>
                            <a:schemeClr val="tx1"/>
                          </a:solidFill>
                          <a:latin typeface="+mn-lt"/>
                          <a:ea typeface="+mn-ea"/>
                          <a:cs typeface="+mn-cs"/>
                        </a:rPr>
                        <a:t> </a:t>
                      </a:r>
                      <a:r>
                        <a:rPr lang="en-US" sz="1100" b="1" i="0" u="none" strike="noStrike" kern="1200" baseline="0" dirty="0" err="1">
                          <a:solidFill>
                            <a:schemeClr val="tx1"/>
                          </a:solidFill>
                          <a:latin typeface="+mn-lt"/>
                          <a:ea typeface="+mn-ea"/>
                          <a:cs typeface="+mn-cs"/>
                        </a:rPr>
                        <a:t>Kaynaklı</a:t>
                      </a:r>
                      <a:r>
                        <a:rPr lang="en-US" sz="1100" b="1" i="0" u="none" strike="noStrike" kern="1200" baseline="0" dirty="0">
                          <a:solidFill>
                            <a:schemeClr val="tx1"/>
                          </a:solidFill>
                          <a:latin typeface="+mn-lt"/>
                          <a:ea typeface="+mn-ea"/>
                          <a:cs typeface="+mn-cs"/>
                        </a:rPr>
                        <a:t> </a:t>
                      </a:r>
                      <a:r>
                        <a:rPr lang="en-US" sz="1100" b="1" i="0" u="none" strike="noStrike" kern="1200" baseline="0" dirty="0" err="1">
                          <a:solidFill>
                            <a:schemeClr val="tx1"/>
                          </a:solidFill>
                          <a:latin typeface="+mn-lt"/>
                          <a:ea typeface="+mn-ea"/>
                          <a:cs typeface="+mn-cs"/>
                        </a:rPr>
                        <a:t>Büyüme</a:t>
                      </a:r>
                      <a:r>
                        <a:rPr lang="en-US" sz="1100" b="1" i="0" u="none" strike="noStrike" kern="1200" baseline="0" dirty="0">
                          <a:solidFill>
                            <a:schemeClr val="tx1"/>
                          </a:solidFill>
                          <a:latin typeface="+mn-lt"/>
                          <a:ea typeface="+mn-ea"/>
                          <a:cs typeface="+mn-cs"/>
                        </a:rPr>
                        <a:t> (</a:t>
                      </a:r>
                      <a:r>
                        <a:rPr lang="en-US" sz="1100" b="1" i="1" u="none" strike="noStrike" kern="1200" baseline="0" dirty="0">
                          <a:solidFill>
                            <a:schemeClr val="tx1"/>
                          </a:solidFill>
                          <a:latin typeface="+mn-lt"/>
                          <a:ea typeface="+mn-ea"/>
                          <a:cs typeface="+mn-cs"/>
                        </a:rPr>
                        <a:t>K</a:t>
                      </a:r>
                      <a:r>
                        <a:rPr lang="en-US" sz="1100" b="1" i="0" u="none" strike="noStrike" kern="1200" baseline="0" dirty="0">
                          <a:solidFill>
                            <a:schemeClr val="tx1"/>
                          </a:solidFill>
                          <a:latin typeface="+mn-lt"/>
                          <a:ea typeface="+mn-ea"/>
                          <a:cs typeface="+mn-cs"/>
                        </a:rPr>
                        <a:t>)</a:t>
                      </a:r>
                      <a:endParaRPr lang="en-US" sz="11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i="0" u="none" strike="noStrike" kern="1200" baseline="0" dirty="0">
                          <a:solidFill>
                            <a:schemeClr val="tx1"/>
                          </a:solidFill>
                          <a:latin typeface="+mn-lt"/>
                          <a:ea typeface="+mn-ea"/>
                          <a:cs typeface="+mn-cs"/>
                        </a:rPr>
                        <a:t>(5)</a:t>
                      </a:r>
                    </a:p>
                    <a:p>
                      <a:pPr algn="ctr"/>
                      <a:r>
                        <a:rPr lang="en-US" sz="1100" b="1" i="0" u="none" strike="noStrike" kern="1200" baseline="0" dirty="0" err="1">
                          <a:solidFill>
                            <a:schemeClr val="tx1"/>
                          </a:solidFill>
                          <a:latin typeface="+mn-lt"/>
                          <a:ea typeface="+mn-ea"/>
                          <a:cs typeface="+mn-cs"/>
                        </a:rPr>
                        <a:t>Beşeri</a:t>
                      </a:r>
                      <a:r>
                        <a:rPr lang="en-US" sz="1100" b="1" i="0" u="none" strike="noStrike" kern="1200" baseline="0" dirty="0">
                          <a:solidFill>
                            <a:schemeClr val="tx1"/>
                          </a:solidFill>
                          <a:latin typeface="+mn-lt"/>
                          <a:ea typeface="+mn-ea"/>
                          <a:cs typeface="+mn-cs"/>
                        </a:rPr>
                        <a:t> </a:t>
                      </a:r>
                      <a:r>
                        <a:rPr lang="en-US" sz="1100" b="1" i="0" u="none" strike="noStrike" kern="1200" baseline="0" dirty="0" err="1">
                          <a:solidFill>
                            <a:schemeClr val="tx1"/>
                          </a:solidFill>
                          <a:latin typeface="+mn-lt"/>
                          <a:ea typeface="+mn-ea"/>
                          <a:cs typeface="+mn-cs"/>
                        </a:rPr>
                        <a:t>Sermaye</a:t>
                      </a:r>
                      <a:r>
                        <a:rPr lang="en-US" sz="1100" b="1" i="0" u="none" strike="noStrike" kern="1200" baseline="0" dirty="0">
                          <a:solidFill>
                            <a:schemeClr val="tx1"/>
                          </a:solidFill>
                          <a:latin typeface="+mn-lt"/>
                          <a:ea typeface="+mn-ea"/>
                          <a:cs typeface="+mn-cs"/>
                        </a:rPr>
                        <a:t> </a:t>
                      </a:r>
                      <a:r>
                        <a:rPr lang="en-US" sz="1100" b="1" i="0" u="none" strike="noStrike" kern="1200" baseline="0" dirty="0" err="1">
                          <a:solidFill>
                            <a:schemeClr val="tx1"/>
                          </a:solidFill>
                          <a:latin typeface="+mn-lt"/>
                          <a:ea typeface="+mn-ea"/>
                          <a:cs typeface="+mn-cs"/>
                        </a:rPr>
                        <a:t>Kaynaklı</a:t>
                      </a:r>
                      <a:r>
                        <a:rPr lang="en-US" sz="1100" b="1" i="0" u="none" strike="noStrike" kern="1200" baseline="0" dirty="0">
                          <a:solidFill>
                            <a:schemeClr val="tx1"/>
                          </a:solidFill>
                          <a:latin typeface="+mn-lt"/>
                          <a:ea typeface="+mn-ea"/>
                          <a:cs typeface="+mn-cs"/>
                        </a:rPr>
                        <a:t> </a:t>
                      </a:r>
                      <a:r>
                        <a:rPr lang="en-US" sz="1100" b="1" i="0" u="none" strike="noStrike" kern="1200" baseline="0" dirty="0" err="1">
                          <a:solidFill>
                            <a:schemeClr val="tx1"/>
                          </a:solidFill>
                          <a:latin typeface="+mn-lt"/>
                          <a:ea typeface="+mn-ea"/>
                          <a:cs typeface="+mn-cs"/>
                        </a:rPr>
                        <a:t>Büyüme</a:t>
                      </a:r>
                      <a:r>
                        <a:rPr lang="en-US" sz="1100" b="1" i="0" u="none" strike="noStrike" kern="1200" baseline="0" dirty="0">
                          <a:solidFill>
                            <a:schemeClr val="tx1"/>
                          </a:solidFill>
                          <a:latin typeface="+mn-lt"/>
                          <a:ea typeface="+mn-ea"/>
                          <a:cs typeface="+mn-cs"/>
                        </a:rPr>
                        <a:t>(</a:t>
                      </a:r>
                      <a:r>
                        <a:rPr lang="en-US" sz="1100" b="1" i="1" u="none" strike="noStrike" kern="1200" baseline="0" dirty="0">
                          <a:solidFill>
                            <a:schemeClr val="tx1"/>
                          </a:solidFill>
                          <a:latin typeface="+mn-lt"/>
                          <a:ea typeface="+mn-ea"/>
                          <a:cs typeface="+mn-cs"/>
                        </a:rPr>
                        <a:t>H</a:t>
                      </a:r>
                      <a:r>
                        <a:rPr lang="en-US" sz="1100" b="1" i="0" u="none" strike="noStrike" kern="1200" baseline="0" dirty="0">
                          <a:solidFill>
                            <a:schemeClr val="tx1"/>
                          </a:solidFill>
                          <a:latin typeface="+mn-lt"/>
                          <a:ea typeface="+mn-ea"/>
                          <a:cs typeface="+mn-cs"/>
                        </a:rPr>
                        <a:t>)</a:t>
                      </a:r>
                      <a:endParaRPr lang="en-US" sz="11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1" i="0" u="none" strike="noStrike" kern="1200" baseline="0" dirty="0">
                        <a:solidFill>
                          <a:schemeClr val="tx1"/>
                        </a:solidFill>
                        <a:latin typeface="+mn-lt"/>
                        <a:ea typeface="+mn-ea"/>
                        <a:cs typeface="+mn-cs"/>
                      </a:endParaRPr>
                    </a:p>
                    <a:p>
                      <a:pPr algn="ctr"/>
                      <a:r>
                        <a:rPr lang="en-US" sz="1100" b="1" i="0" u="none" strike="noStrike" kern="1200" baseline="0" dirty="0">
                          <a:solidFill>
                            <a:schemeClr val="tx1"/>
                          </a:solidFill>
                          <a:latin typeface="+mn-lt"/>
                          <a:ea typeface="+mn-ea"/>
                          <a:cs typeface="+mn-cs"/>
                        </a:rPr>
                        <a:t>(6)</a:t>
                      </a:r>
                    </a:p>
                    <a:p>
                      <a:pPr algn="ctr"/>
                      <a:r>
                        <a:rPr lang="en-US" sz="1100" b="1" i="0" u="none" strike="noStrike" kern="1200" baseline="0" dirty="0" err="1">
                          <a:solidFill>
                            <a:schemeClr val="tx1"/>
                          </a:solidFill>
                          <a:latin typeface="+mn-lt"/>
                          <a:ea typeface="+mn-ea"/>
                          <a:cs typeface="+mn-cs"/>
                        </a:rPr>
                        <a:t>Teknoloji</a:t>
                      </a:r>
                      <a:r>
                        <a:rPr lang="en-US" sz="1100" b="1" i="0" u="none" strike="noStrike" kern="1200" baseline="0" dirty="0">
                          <a:solidFill>
                            <a:schemeClr val="tx1"/>
                          </a:solidFill>
                          <a:latin typeface="+mn-lt"/>
                          <a:ea typeface="+mn-ea"/>
                          <a:cs typeface="+mn-cs"/>
                        </a:rPr>
                        <a:t> </a:t>
                      </a:r>
                      <a:r>
                        <a:rPr lang="en-US" sz="1100" b="1" i="0" u="none" strike="noStrike" kern="1200" baseline="0" dirty="0" err="1">
                          <a:solidFill>
                            <a:schemeClr val="tx1"/>
                          </a:solidFill>
                          <a:latin typeface="+mn-lt"/>
                          <a:ea typeface="+mn-ea"/>
                          <a:cs typeface="+mn-cs"/>
                        </a:rPr>
                        <a:t>Kaynaklı</a:t>
                      </a:r>
                      <a:r>
                        <a:rPr lang="en-US" sz="1100" b="1" i="0" u="none" strike="noStrike" kern="1200" baseline="0" dirty="0">
                          <a:solidFill>
                            <a:schemeClr val="tx1"/>
                          </a:solidFill>
                          <a:latin typeface="+mn-lt"/>
                          <a:ea typeface="+mn-ea"/>
                          <a:cs typeface="+mn-cs"/>
                        </a:rPr>
                        <a:t> </a:t>
                      </a:r>
                      <a:r>
                        <a:rPr lang="en-US" sz="1100" b="1" i="0" u="none" strike="noStrike" kern="1200" baseline="0" dirty="0" err="1">
                          <a:solidFill>
                            <a:schemeClr val="tx1"/>
                          </a:solidFill>
                          <a:latin typeface="+mn-lt"/>
                          <a:ea typeface="+mn-ea"/>
                          <a:cs typeface="+mn-cs"/>
                        </a:rPr>
                        <a:t>Büyüme</a:t>
                      </a:r>
                      <a:r>
                        <a:rPr lang="en-US" sz="1100" b="1" i="0" u="none" strike="noStrike" kern="1200" baseline="0" dirty="0">
                          <a:solidFill>
                            <a:schemeClr val="tx1"/>
                          </a:solidFill>
                          <a:latin typeface="+mn-lt"/>
                          <a:ea typeface="+mn-ea"/>
                          <a:cs typeface="+mn-cs"/>
                        </a:rPr>
                        <a:t>(</a:t>
                      </a:r>
                      <a:r>
                        <a:rPr lang="en-US" sz="1100" b="1" i="1" u="none" strike="noStrike" kern="1200" baseline="0" dirty="0">
                          <a:solidFill>
                            <a:schemeClr val="tx1"/>
                          </a:solidFill>
                          <a:latin typeface="+mn-lt"/>
                          <a:ea typeface="+mn-ea"/>
                          <a:cs typeface="+mn-cs"/>
                        </a:rPr>
                        <a:t>A</a:t>
                      </a:r>
                      <a:r>
                        <a:rPr lang="en-US" sz="1100" b="1" i="0" u="none" strike="noStrike" kern="1200" baseline="0" dirty="0">
                          <a:solidFill>
                            <a:schemeClr val="tx1"/>
                          </a:solidFill>
                          <a:latin typeface="+mn-lt"/>
                          <a:ea typeface="+mn-ea"/>
                          <a:cs typeface="+mn-cs"/>
                        </a:rPr>
                        <a:t>)</a:t>
                      </a:r>
                      <a:endParaRPr lang="en-US" sz="11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1" i="0" u="none" strike="noStrike" kern="1200" baseline="0" dirty="0">
                        <a:solidFill>
                          <a:schemeClr val="tx1"/>
                        </a:solidFill>
                        <a:latin typeface="+mn-lt"/>
                        <a:ea typeface="+mn-ea"/>
                        <a:cs typeface="+mn-cs"/>
                      </a:endParaRPr>
                    </a:p>
                    <a:p>
                      <a:pPr algn="ctr"/>
                      <a:r>
                        <a:rPr lang="en-US" sz="1100" b="1" i="0" u="none" strike="noStrike" kern="1200" baseline="0" dirty="0">
                          <a:solidFill>
                            <a:schemeClr val="tx1"/>
                          </a:solidFill>
                          <a:latin typeface="+mn-lt"/>
                          <a:ea typeface="+mn-ea"/>
                          <a:cs typeface="+mn-cs"/>
                        </a:rPr>
                        <a:t>(7)</a:t>
                      </a:r>
                    </a:p>
                    <a:p>
                      <a:pPr algn="ctr"/>
                      <a:r>
                        <a:rPr lang="en-US" sz="1100" b="1" i="0" u="none" strike="noStrike" kern="1200" baseline="0" dirty="0" err="1">
                          <a:solidFill>
                            <a:schemeClr val="tx1"/>
                          </a:solidFill>
                          <a:latin typeface="+mn-lt"/>
                          <a:ea typeface="+mn-ea"/>
                          <a:cs typeface="+mn-cs"/>
                        </a:rPr>
                        <a:t>Yıllık</a:t>
                      </a:r>
                      <a:r>
                        <a:rPr lang="en-US" sz="1100" b="1" i="0" u="none" strike="noStrike" kern="1200" baseline="0" dirty="0">
                          <a:solidFill>
                            <a:schemeClr val="tx1"/>
                          </a:solidFill>
                          <a:latin typeface="+mn-lt"/>
                          <a:ea typeface="+mn-ea"/>
                          <a:cs typeface="+mn-cs"/>
                        </a:rPr>
                        <a:t> Reel GSYİH </a:t>
                      </a:r>
                      <a:r>
                        <a:rPr lang="en-US" sz="1100" b="1" i="0" u="none" strike="noStrike" kern="1200" baseline="0" dirty="0" err="1">
                          <a:solidFill>
                            <a:schemeClr val="tx1"/>
                          </a:solidFill>
                          <a:latin typeface="+mn-lt"/>
                          <a:ea typeface="+mn-ea"/>
                          <a:cs typeface="+mn-cs"/>
                        </a:rPr>
                        <a:t>Büyümesi</a:t>
                      </a:r>
                      <a:endParaRPr lang="en-US" sz="11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9695">
                <a:tc>
                  <a:txBody>
                    <a:bodyPr/>
                    <a:lstStyle/>
                    <a:p>
                      <a:pPr algn="ctr"/>
                      <a:r>
                        <a:rPr lang="en-US" sz="1000" b="0" i="0" u="none" strike="noStrike" kern="1200" baseline="0" dirty="0">
                          <a:solidFill>
                            <a:schemeClr val="tx1"/>
                          </a:solidFill>
                          <a:latin typeface="+mn-lt"/>
                          <a:ea typeface="+mn-ea"/>
                          <a:cs typeface="+mn-cs"/>
                        </a:rPr>
                        <a:t>1950–1959</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$9.31</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$115,042.24</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9.38</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0.89%</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0.28%</a:t>
                      </a:r>
                      <a:endParaRPr lang="en-US" sz="1000"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2.37%</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3.54%</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9695">
                <a:tc>
                  <a:txBody>
                    <a:bodyPr/>
                    <a:lstStyle/>
                    <a:p>
                      <a:pPr algn="ctr"/>
                      <a:r>
                        <a:rPr lang="en-US" sz="1000" b="0" i="0" u="none" strike="noStrike" kern="1200" baseline="0" dirty="0">
                          <a:solidFill>
                            <a:schemeClr val="tx1"/>
                          </a:solidFill>
                          <a:latin typeface="+mn-lt"/>
                          <a:ea typeface="+mn-ea"/>
                          <a:cs typeface="+mn-cs"/>
                        </a:rPr>
                        <a:t>1960–1969</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$12.90</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$134,163.97</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10.16</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0.89%</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0.17%</a:t>
                      </a:r>
                      <a:endParaRPr lang="en-US" sz="1000"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2.20%</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3.26%</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9695">
                <a:tc>
                  <a:txBody>
                    <a:bodyPr/>
                    <a:lstStyle/>
                    <a:p>
                      <a:pPr algn="ctr"/>
                      <a:r>
                        <a:rPr lang="en-US" sz="1000" b="0" i="0" u="none" strike="noStrike" kern="1200" baseline="0" dirty="0">
                          <a:solidFill>
                            <a:schemeClr val="tx1"/>
                          </a:solidFill>
                          <a:latin typeface="+mn-lt"/>
                          <a:ea typeface="+mn-ea"/>
                          <a:cs typeface="+mn-cs"/>
                        </a:rPr>
                        <a:t>1970–1979</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$16.78</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$144,258.27</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11.15</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0.88%</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0.01%</a:t>
                      </a:r>
                      <a:endParaRPr lang="en-US" sz="1000"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1.22%</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2.11%</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9695">
                <a:tc>
                  <a:txBody>
                    <a:bodyPr/>
                    <a:lstStyle/>
                    <a:p>
                      <a:pPr algn="ctr"/>
                      <a:r>
                        <a:rPr lang="en-US" sz="1000" b="0" i="0" u="none" strike="noStrike" kern="1200" baseline="0" dirty="0">
                          <a:solidFill>
                            <a:schemeClr val="tx1"/>
                          </a:solidFill>
                          <a:latin typeface="+mn-lt"/>
                          <a:ea typeface="+mn-ea"/>
                          <a:cs typeface="+mn-cs"/>
                        </a:rPr>
                        <a:t>1980–1989</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$19.59</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$154,406.42</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12.07</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0.86%</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0.30%</a:t>
                      </a:r>
                      <a:endParaRPr lang="en-US" sz="1000"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0.45%</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1.61%</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89695">
                <a:tc>
                  <a:txBody>
                    <a:bodyPr/>
                    <a:lstStyle/>
                    <a:p>
                      <a:pPr algn="ctr"/>
                      <a:r>
                        <a:rPr lang="en-US" sz="1000" b="0" i="0" u="none" strike="noStrike" kern="1200" baseline="0" dirty="0">
                          <a:solidFill>
                            <a:schemeClr val="tx1"/>
                          </a:solidFill>
                          <a:latin typeface="+mn-lt"/>
                          <a:ea typeface="+mn-ea"/>
                          <a:cs typeface="+mn-cs"/>
                        </a:rPr>
                        <a:t>1990–1999</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$23.50</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$161,941.80</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12.77</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0.84%</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0.36%</a:t>
                      </a:r>
                      <a:endParaRPr lang="en-US" sz="1000"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0.87%</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2.07%</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89695">
                <a:tc>
                  <a:txBody>
                    <a:bodyPr/>
                    <a:lstStyle/>
                    <a:p>
                      <a:pPr algn="ctr"/>
                      <a:r>
                        <a:rPr lang="en-US" sz="1000" b="0" i="0" u="none" strike="noStrike" kern="1200" baseline="0" dirty="0">
                          <a:solidFill>
                            <a:schemeClr val="tx1"/>
                          </a:solidFill>
                          <a:latin typeface="+mn-lt"/>
                          <a:ea typeface="+mn-ea"/>
                          <a:cs typeface="+mn-cs"/>
                        </a:rPr>
                        <a:t>2000–2007</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$30.36</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$178,097.39</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13.22</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0.99%</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0.19%</a:t>
                      </a:r>
                      <a:endParaRPr lang="en-US" sz="1000"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1.29%</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b="0" i="0" u="none" strike="noStrike" kern="1200" baseline="0" dirty="0">
                          <a:solidFill>
                            <a:schemeClr val="tx1"/>
                          </a:solidFill>
                          <a:latin typeface="+mn-lt"/>
                          <a:ea typeface="+mn-ea"/>
                          <a:cs typeface="+mn-cs"/>
                        </a:rPr>
                        <a:t>2.47%</a:t>
                      </a:r>
                      <a:endParaRPr lang="en-US" sz="1000" b="1" dirty="0"/>
                    </a:p>
                  </a:txBody>
                  <a:tcPr marL="71791" marR="71791" marT="35894" marB="3589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91257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22828"/>
          </a:xfrm>
        </p:spPr>
        <p:txBody>
          <a:bodyPr/>
          <a:lstStyle/>
          <a:p>
            <a:r>
              <a:rPr lang="en-US" sz="3600" dirty="0" err="1">
                <a:solidFill>
                  <a:schemeClr val="bg2"/>
                </a:solidFill>
              </a:rPr>
              <a:t>Ekonomik</a:t>
            </a:r>
            <a:r>
              <a:rPr lang="en-US" sz="3600" dirty="0">
                <a:solidFill>
                  <a:schemeClr val="bg2"/>
                </a:solidFill>
              </a:rPr>
              <a:t> </a:t>
            </a:r>
            <a:r>
              <a:rPr lang="en-US" sz="3600" dirty="0" err="1">
                <a:solidFill>
                  <a:schemeClr val="bg2"/>
                </a:solidFill>
              </a:rPr>
              <a:t>Büyüme</a:t>
            </a:r>
            <a:endParaRPr lang="en-IN" sz="2000" dirty="0">
              <a:solidFill>
                <a:schemeClr val="bg2"/>
              </a:solidFill>
            </a:endParaRPr>
          </a:p>
        </p:txBody>
      </p:sp>
      <p:sp>
        <p:nvSpPr>
          <p:cNvPr id="9" name="Content Placeholder 8"/>
          <p:cNvSpPr>
            <a:spLocks noGrp="1"/>
          </p:cNvSpPr>
          <p:nvPr>
            <p:ph idx="1"/>
          </p:nvPr>
        </p:nvSpPr>
        <p:spPr>
          <a:xfrm>
            <a:off x="457200" y="2362200"/>
            <a:ext cx="8229600" cy="2819400"/>
          </a:xfrm>
        </p:spPr>
        <p:txBody>
          <a:bodyPr/>
          <a:lstStyle/>
          <a:p>
            <a:pPr marL="0" indent="0">
              <a:lnSpc>
                <a:spcPct val="150000"/>
              </a:lnSpc>
              <a:buNone/>
            </a:pPr>
            <a:r>
              <a:rPr lang="en-US" sz="2800" b="1" dirty="0" err="1">
                <a:cs typeface="Times New Roman" pitchFamily="18" charset="0"/>
              </a:rPr>
              <a:t>Veri</a:t>
            </a:r>
            <a:r>
              <a:rPr lang="en-US" sz="2800" b="1" dirty="0">
                <a:cs typeface="Times New Roman" pitchFamily="18" charset="0"/>
              </a:rPr>
              <a:t>:</a:t>
            </a:r>
            <a:r>
              <a:rPr lang="en-US" sz="2800" dirty="0">
                <a:cs typeface="Times New Roman" pitchFamily="18" charset="0"/>
              </a:rPr>
              <a:t> </a:t>
            </a:r>
            <a:r>
              <a:rPr lang="en-US" sz="2800" dirty="0" err="1">
                <a:cs typeface="Times New Roman" pitchFamily="18" charset="0"/>
              </a:rPr>
              <a:t>Emek</a:t>
            </a:r>
            <a:r>
              <a:rPr lang="en-US" sz="2800" dirty="0">
                <a:cs typeface="Times New Roman" pitchFamily="18" charset="0"/>
              </a:rPr>
              <a:t> </a:t>
            </a:r>
            <a:r>
              <a:rPr lang="en-US" sz="2800" dirty="0" err="1">
                <a:cs typeface="Times New Roman" pitchFamily="18" charset="0"/>
              </a:rPr>
              <a:t>saat</a:t>
            </a:r>
            <a:r>
              <a:rPr lang="en-US" sz="2800" dirty="0">
                <a:cs typeface="Times New Roman" pitchFamily="18" charset="0"/>
              </a:rPr>
              <a:t> </a:t>
            </a:r>
            <a:r>
              <a:rPr lang="en-US" sz="2800" dirty="0" err="1">
                <a:cs typeface="Times New Roman" pitchFamily="18" charset="0"/>
              </a:rPr>
              <a:t>başınal</a:t>
            </a:r>
            <a:r>
              <a:rPr lang="en-US" sz="2800" dirty="0">
                <a:cs typeface="Times New Roman" pitchFamily="18" charset="0"/>
              </a:rPr>
              <a:t> Reel GSYİH </a:t>
            </a:r>
            <a:r>
              <a:rPr lang="en-US" sz="2800" dirty="0" err="1">
                <a:cs typeface="Times New Roman" pitchFamily="18" charset="0"/>
              </a:rPr>
              <a:t>büyümesinin</a:t>
            </a:r>
            <a:r>
              <a:rPr lang="en-US" sz="2800" dirty="0">
                <a:cs typeface="Times New Roman" pitchFamily="18" charset="0"/>
              </a:rPr>
              <a:t> </a:t>
            </a:r>
            <a:r>
              <a:rPr lang="en-US" sz="2800" dirty="0" err="1">
                <a:cs typeface="Times New Roman" pitchFamily="18" charset="0"/>
              </a:rPr>
              <a:t>kaynaklarının</a:t>
            </a:r>
            <a:r>
              <a:rPr lang="en-US" sz="2800" dirty="0">
                <a:cs typeface="Times New Roman" pitchFamily="18" charset="0"/>
              </a:rPr>
              <a:t> </a:t>
            </a:r>
            <a:r>
              <a:rPr lang="en-US" sz="2800" dirty="0" err="1">
                <a:cs typeface="Times New Roman" pitchFamily="18" charset="0"/>
              </a:rPr>
              <a:t>ayrıştırılması</a:t>
            </a:r>
            <a:r>
              <a:rPr lang="en-US" sz="2800" dirty="0">
                <a:cs typeface="Times New Roman" pitchFamily="18" charset="0"/>
              </a:rPr>
              <a:t>: </a:t>
            </a:r>
            <a:r>
              <a:rPr lang="en-US" sz="2800" dirty="0" err="1">
                <a:cs typeface="Times New Roman" pitchFamily="18" charset="0"/>
              </a:rPr>
              <a:t>fiziksel</a:t>
            </a:r>
            <a:r>
              <a:rPr lang="en-US" sz="2800" dirty="0">
                <a:cs typeface="Times New Roman" pitchFamily="18" charset="0"/>
              </a:rPr>
              <a:t> </a:t>
            </a:r>
            <a:r>
              <a:rPr lang="en-US" sz="2800" dirty="0" err="1">
                <a:cs typeface="Times New Roman" pitchFamily="18" charset="0"/>
              </a:rPr>
              <a:t>sermaye</a:t>
            </a:r>
            <a:r>
              <a:rPr lang="en-US" sz="2800" dirty="0">
                <a:cs typeface="Times New Roman" pitchFamily="18" charset="0"/>
              </a:rPr>
              <a:t>  (</a:t>
            </a:r>
            <a:r>
              <a:rPr lang="en-US" sz="2800" i="1" dirty="0">
                <a:cs typeface="Times New Roman" pitchFamily="18" charset="0"/>
              </a:rPr>
              <a:t>K</a:t>
            </a:r>
            <a:r>
              <a:rPr lang="en-US" sz="2800" dirty="0">
                <a:cs typeface="Times New Roman" pitchFamily="18" charset="0"/>
              </a:rPr>
              <a:t>), </a:t>
            </a:r>
            <a:r>
              <a:rPr lang="en-US" sz="2800" dirty="0" err="1">
                <a:cs typeface="Times New Roman" pitchFamily="18" charset="0"/>
              </a:rPr>
              <a:t>beşeri</a:t>
            </a:r>
            <a:r>
              <a:rPr lang="en-US" sz="2800" dirty="0">
                <a:cs typeface="Times New Roman" pitchFamily="18" charset="0"/>
              </a:rPr>
              <a:t> </a:t>
            </a:r>
            <a:r>
              <a:rPr lang="en-US" sz="2800" dirty="0" err="1">
                <a:cs typeface="Times New Roman" pitchFamily="18" charset="0"/>
              </a:rPr>
              <a:t>sermaye</a:t>
            </a:r>
            <a:r>
              <a:rPr lang="en-US" sz="2800" dirty="0">
                <a:cs typeface="Times New Roman" pitchFamily="18" charset="0"/>
              </a:rPr>
              <a:t> (</a:t>
            </a:r>
            <a:r>
              <a:rPr lang="en-US" sz="2800" i="1" dirty="0">
                <a:cs typeface="Times New Roman" pitchFamily="18" charset="0"/>
              </a:rPr>
              <a:t>H</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teknoloji</a:t>
            </a:r>
            <a:r>
              <a:rPr lang="en-US" sz="2800" dirty="0">
                <a:cs typeface="Times New Roman" pitchFamily="18" charset="0"/>
              </a:rPr>
              <a:t> </a:t>
            </a:r>
            <a:r>
              <a:rPr lang="en-US" sz="2800" dirty="0" err="1">
                <a:cs typeface="Times New Roman" pitchFamily="18" charset="0"/>
              </a:rPr>
              <a:t>faktörü</a:t>
            </a:r>
            <a:r>
              <a:rPr lang="en-US" sz="2800" dirty="0">
                <a:cs typeface="Times New Roman" pitchFamily="18" charset="0"/>
              </a:rPr>
              <a:t> (</a:t>
            </a:r>
            <a:r>
              <a:rPr lang="en-US" sz="2800" i="1" dirty="0">
                <a:cs typeface="Times New Roman" pitchFamily="18" charset="0"/>
              </a:rPr>
              <a:t>A</a:t>
            </a:r>
            <a:r>
              <a:rPr lang="en-US" sz="2800" dirty="0">
                <a:cs typeface="Times New Roman" pitchFamily="18" charset="0"/>
              </a:rPr>
              <a:t>)</a:t>
            </a:r>
          </a:p>
        </p:txBody>
      </p:sp>
    </p:spTree>
    <p:extLst>
      <p:ext uri="{BB962C8B-B14F-4D97-AF65-F5344CB8AC3E}">
        <p14:creationId xmlns:p14="http://schemas.microsoft.com/office/powerpoint/2010/main" val="1465326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457200" y="304800"/>
            <a:ext cx="8229600" cy="699028"/>
          </a:xfrm>
        </p:spPr>
        <p:txBody>
          <a:bodyPr/>
          <a:lstStyle/>
          <a:p>
            <a:r>
              <a:rPr lang="en-US" sz="3600" dirty="0" err="1">
                <a:solidFill>
                  <a:schemeClr val="bg2"/>
                </a:solidFill>
              </a:rPr>
              <a:t>İktisadi</a:t>
            </a:r>
            <a:r>
              <a:rPr lang="en-US" sz="3600" dirty="0">
                <a:solidFill>
                  <a:schemeClr val="bg2"/>
                </a:solidFill>
              </a:rPr>
              <a:t> </a:t>
            </a:r>
            <a:r>
              <a:rPr lang="en-US" sz="3600" dirty="0" err="1">
                <a:solidFill>
                  <a:schemeClr val="bg2"/>
                </a:solidFill>
              </a:rPr>
              <a:t>Büyüme</a:t>
            </a:r>
            <a:r>
              <a:rPr lang="en-US" sz="3600" dirty="0">
                <a:solidFill>
                  <a:schemeClr val="bg2"/>
                </a:solidFill>
              </a:rPr>
              <a:t> </a:t>
            </a:r>
            <a:r>
              <a:rPr lang="en-US" sz="3600" dirty="0" err="1">
                <a:solidFill>
                  <a:schemeClr val="bg2"/>
                </a:solidFill>
              </a:rPr>
              <a:t>Trendi</a:t>
            </a:r>
            <a:endParaRPr lang="en-US" sz="2000" dirty="0">
              <a:solidFill>
                <a:schemeClr val="bg2"/>
              </a:solidFill>
              <a:latin typeface="+mj-lt"/>
            </a:endParaRPr>
          </a:p>
        </p:txBody>
      </p:sp>
      <p:sp>
        <p:nvSpPr>
          <p:cNvPr id="4" name="Content Placeholder 3"/>
          <p:cNvSpPr>
            <a:spLocks noGrp="1"/>
          </p:cNvSpPr>
          <p:nvPr>
            <p:ph idx="1"/>
          </p:nvPr>
        </p:nvSpPr>
        <p:spPr>
          <a:xfrm>
            <a:off x="685800" y="1752600"/>
            <a:ext cx="7848600" cy="914400"/>
          </a:xfrm>
        </p:spPr>
        <p:txBody>
          <a:bodyPr/>
          <a:lstStyle/>
          <a:p>
            <a:pPr marL="0" indent="0" algn="ctr">
              <a:buNone/>
            </a:pPr>
            <a:r>
              <a:rPr lang="en-IN" sz="2400" dirty="0" err="1"/>
              <a:t>Kişi</a:t>
            </a:r>
            <a:r>
              <a:rPr lang="en-IN" sz="2400" dirty="0"/>
              <a:t> </a:t>
            </a:r>
            <a:r>
              <a:rPr lang="en-IN" sz="2400" dirty="0" err="1"/>
              <a:t>Başı</a:t>
            </a:r>
            <a:r>
              <a:rPr lang="en-IN" sz="2400" dirty="0"/>
              <a:t> Reel GSYİH ABD (2011 </a:t>
            </a:r>
            <a:r>
              <a:rPr lang="en-IN" sz="2400" dirty="0" err="1"/>
              <a:t>Sabit</a:t>
            </a:r>
            <a:r>
              <a:rPr lang="en-IN" sz="2400" dirty="0"/>
              <a:t> </a:t>
            </a:r>
            <a:r>
              <a:rPr lang="en-IN" sz="2400" dirty="0" err="1"/>
              <a:t>Fiyatlarıyla</a:t>
            </a:r>
            <a:r>
              <a:rPr lang="en-IN" sz="2400" dirty="0"/>
              <a:t>)</a:t>
            </a:r>
          </a:p>
        </p:txBody>
      </p:sp>
      <p:pic>
        <p:nvPicPr>
          <p:cNvPr id="3074" name="Picture 2" descr="A line graph shows the real GDP per capita in the United States between 1820 and 2012.&#10;The x axis plots the years between 1820 and 2012 in increments of 16. The y axis plots GDP per capita in dollars, ranging between 500 and 62,500, with 2,500 and 12,500 marked in between. The graph shows a zig-zag curve which starts just below 2,500 on the y axis at 1820, and rises up on a steady and consistent upward slope. The curve fluctuates around 1932, and ends at approximately 55,000 in 2012.&#10;See Table tab for a yearly breakup of GDP per capita.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700" y="3469054"/>
            <a:ext cx="6235700" cy="239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7191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457200" y="304800"/>
            <a:ext cx="8229600" cy="622828"/>
          </a:xfrm>
        </p:spPr>
        <p:txBody>
          <a:bodyPr/>
          <a:lstStyle/>
          <a:p>
            <a:r>
              <a:rPr lang="en-US" sz="3600" dirty="0" err="1">
                <a:solidFill>
                  <a:schemeClr val="bg2"/>
                </a:solidFill>
              </a:rPr>
              <a:t>Ekonomik</a:t>
            </a:r>
            <a:r>
              <a:rPr lang="en-US" sz="3600" dirty="0">
                <a:solidFill>
                  <a:schemeClr val="bg2"/>
                </a:solidFill>
              </a:rPr>
              <a:t> </a:t>
            </a:r>
            <a:r>
              <a:rPr lang="en-US" sz="3600" dirty="0" err="1">
                <a:solidFill>
                  <a:schemeClr val="bg2"/>
                </a:solidFill>
              </a:rPr>
              <a:t>Büyüme</a:t>
            </a:r>
            <a:endParaRPr lang="en-US" sz="2000" dirty="0">
              <a:solidFill>
                <a:schemeClr val="bg2"/>
              </a:solidFill>
              <a:latin typeface="+mj-lt"/>
            </a:endParaRPr>
          </a:p>
        </p:txBody>
      </p:sp>
      <p:sp>
        <p:nvSpPr>
          <p:cNvPr id="2" name="Content Placeholder 1"/>
          <p:cNvSpPr>
            <a:spLocks noGrp="1"/>
          </p:cNvSpPr>
          <p:nvPr>
            <p:ph idx="1"/>
          </p:nvPr>
        </p:nvSpPr>
        <p:spPr>
          <a:xfrm>
            <a:off x="457200" y="1295400"/>
            <a:ext cx="8229600" cy="685799"/>
          </a:xfrm>
        </p:spPr>
        <p:txBody>
          <a:bodyPr/>
          <a:lstStyle/>
          <a:p>
            <a:pPr marL="0" indent="0" algn="ctr">
              <a:buNone/>
            </a:pPr>
            <a:r>
              <a:rPr lang="en-US" sz="2000" dirty="0"/>
              <a:t>1950 – 2007 ABD </a:t>
            </a:r>
            <a:r>
              <a:rPr lang="en-US" sz="2000" dirty="0" err="1"/>
              <a:t>Yıllık</a:t>
            </a:r>
            <a:r>
              <a:rPr lang="en-US" sz="2000" dirty="0"/>
              <a:t> </a:t>
            </a:r>
            <a:r>
              <a:rPr lang="en-US" sz="2000" dirty="0" err="1"/>
              <a:t>İktisadi</a:t>
            </a:r>
            <a:r>
              <a:rPr lang="en-US" sz="2000" dirty="0"/>
              <a:t> </a:t>
            </a:r>
            <a:r>
              <a:rPr lang="en-US" sz="2000" dirty="0" err="1"/>
              <a:t>Büyüme</a:t>
            </a:r>
            <a:r>
              <a:rPr lang="en-US" sz="2000" dirty="0"/>
              <a:t> </a:t>
            </a:r>
            <a:endParaRPr lang="en-IN" sz="2000" dirty="0"/>
          </a:p>
        </p:txBody>
      </p:sp>
      <p:pic>
        <p:nvPicPr>
          <p:cNvPr id="12290" name="Picture 2" descr="A bar graph shows the contributions of physical capital, human capital, and technology to the growth of GDP per hour worked in the U.S. between 1950 and 2007.&#10;The x axis shows 6 bars, one for each decade starting from 1950. Each bar is divided into three parts which represent the share of human capital, physical capital, and technology in the growth of GDP.&#10;See Table tab for the individual values of these factors for each decad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459" y="2743200"/>
            <a:ext cx="6651082" cy="2879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293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91572"/>
            <a:ext cx="8229600" cy="927628"/>
          </a:xfrm>
        </p:spPr>
        <p:txBody>
          <a:bodyPr/>
          <a:lstStyle/>
          <a:p>
            <a:r>
              <a:rPr lang="en-US" sz="3600" dirty="0" err="1">
                <a:solidFill>
                  <a:schemeClr val="bg2"/>
                </a:solidFill>
              </a:rPr>
              <a:t>Büyüme</a:t>
            </a:r>
            <a:r>
              <a:rPr lang="en-US" sz="3600" dirty="0">
                <a:solidFill>
                  <a:schemeClr val="bg2"/>
                </a:solidFill>
              </a:rPr>
              <a:t> </a:t>
            </a:r>
            <a:r>
              <a:rPr lang="en-US" sz="3600" dirty="0" err="1">
                <a:solidFill>
                  <a:schemeClr val="bg2"/>
                </a:solidFill>
              </a:rPr>
              <a:t>ve</a:t>
            </a:r>
            <a:r>
              <a:rPr lang="en-US" sz="3600" dirty="0">
                <a:solidFill>
                  <a:schemeClr val="bg2"/>
                </a:solidFill>
              </a:rPr>
              <a:t> </a:t>
            </a:r>
            <a:r>
              <a:rPr lang="en-US" sz="3600" dirty="0" err="1">
                <a:solidFill>
                  <a:schemeClr val="bg2"/>
                </a:solidFill>
              </a:rPr>
              <a:t>Teknoloji</a:t>
            </a:r>
            <a:endParaRPr lang="en-IN" sz="2000" dirty="0">
              <a:solidFill>
                <a:schemeClr val="bg2"/>
              </a:solidFill>
            </a:endParaRPr>
          </a:p>
        </p:txBody>
      </p:sp>
      <p:sp>
        <p:nvSpPr>
          <p:cNvPr id="2" name="Text Box 1"/>
          <p:cNvSpPr>
            <a:spLocks noGrp="1"/>
          </p:cNvSpPr>
          <p:nvPr>
            <p:ph idx="1"/>
          </p:nvPr>
        </p:nvSpPr>
        <p:spPr>
          <a:xfrm>
            <a:off x="457200" y="2057400"/>
            <a:ext cx="8229600" cy="3505200"/>
          </a:xfrm>
        </p:spPr>
        <p:txBody>
          <a:bodyPr/>
          <a:lstStyle/>
          <a:p>
            <a:pPr marL="0" indent="0">
              <a:buNone/>
            </a:pPr>
            <a:r>
              <a:rPr lang="en-US" sz="2800" dirty="0" err="1">
                <a:cs typeface="Times New Roman" pitchFamily="18" charset="0"/>
              </a:rPr>
              <a:t>Küresel</a:t>
            </a:r>
            <a:r>
              <a:rPr lang="en-US" sz="2800" dirty="0">
                <a:cs typeface="Times New Roman" pitchFamily="18" charset="0"/>
              </a:rPr>
              <a:t> </a:t>
            </a:r>
            <a:r>
              <a:rPr lang="en-US" sz="2800" dirty="0" err="1">
                <a:cs typeface="Times New Roman" pitchFamily="18" charset="0"/>
              </a:rPr>
              <a:t>büyüme</a:t>
            </a:r>
            <a:r>
              <a:rPr lang="en-US" sz="2800" dirty="0">
                <a:cs typeface="Times New Roman" pitchFamily="18" charset="0"/>
              </a:rPr>
              <a:t>:</a:t>
            </a:r>
          </a:p>
          <a:p>
            <a:pPr marL="0" indent="0">
              <a:lnSpc>
                <a:spcPct val="150000"/>
              </a:lnSpc>
              <a:buNone/>
            </a:pPr>
            <a:r>
              <a:rPr lang="en-US" sz="2800" b="1" dirty="0">
                <a:cs typeface="Times New Roman" pitchFamily="18" charset="0"/>
              </a:rPr>
              <a:t>1.  </a:t>
            </a:r>
            <a:r>
              <a:rPr lang="en-US" sz="2800" b="1" dirty="0" err="1">
                <a:cs typeface="Times New Roman" pitchFamily="18" charset="0"/>
              </a:rPr>
              <a:t>Modernite</a:t>
            </a:r>
            <a:r>
              <a:rPr lang="en-US" sz="2800" b="1" dirty="0">
                <a:cs typeface="Times New Roman" pitchFamily="18" charset="0"/>
              </a:rPr>
              <a:t> </a:t>
            </a:r>
            <a:r>
              <a:rPr lang="en-US" sz="2800" b="1" dirty="0" err="1">
                <a:cs typeface="Times New Roman" pitchFamily="18" charset="0"/>
              </a:rPr>
              <a:t>öncesi</a:t>
            </a:r>
            <a:r>
              <a:rPr lang="en-US" sz="2800" b="1" dirty="0">
                <a:cs typeface="Times New Roman" pitchFamily="18" charset="0"/>
              </a:rPr>
              <a:t>: </a:t>
            </a:r>
            <a:r>
              <a:rPr lang="en-US" sz="2800" dirty="0">
                <a:cs typeface="Times New Roman" pitchFamily="18" charset="0"/>
              </a:rPr>
              <a:t>-1800</a:t>
            </a:r>
          </a:p>
          <a:p>
            <a:pPr marL="0" indent="0">
              <a:lnSpc>
                <a:spcPct val="150000"/>
              </a:lnSpc>
              <a:buNone/>
            </a:pPr>
            <a:r>
              <a:rPr lang="en-US" sz="2800" b="1" dirty="0">
                <a:cs typeface="Times New Roman" pitchFamily="18" charset="0"/>
              </a:rPr>
              <a:t>2.  Sanayi </a:t>
            </a:r>
            <a:r>
              <a:rPr lang="en-US" sz="2800" b="1" dirty="0" err="1">
                <a:cs typeface="Times New Roman" pitchFamily="18" charset="0"/>
              </a:rPr>
              <a:t>devrimi</a:t>
            </a:r>
            <a:r>
              <a:rPr lang="en-US" sz="2800" b="1" dirty="0">
                <a:cs typeface="Times New Roman" pitchFamily="18" charset="0"/>
              </a:rPr>
              <a:t>: </a:t>
            </a:r>
            <a:r>
              <a:rPr lang="en-US" sz="2800" dirty="0">
                <a:cs typeface="Times New Roman" pitchFamily="18" charset="0"/>
              </a:rPr>
              <a:t>1800 - 1820</a:t>
            </a:r>
          </a:p>
          <a:p>
            <a:pPr marL="0" indent="0">
              <a:lnSpc>
                <a:spcPct val="150000"/>
              </a:lnSpc>
              <a:buNone/>
            </a:pPr>
            <a:r>
              <a:rPr lang="en-US" sz="2800" b="1" dirty="0">
                <a:cs typeface="Times New Roman" pitchFamily="18" charset="0"/>
              </a:rPr>
              <a:t>3.  Sanayi </a:t>
            </a:r>
            <a:r>
              <a:rPr lang="en-US" sz="2800" b="1" dirty="0" err="1">
                <a:cs typeface="Times New Roman" pitchFamily="18" charset="0"/>
              </a:rPr>
              <a:t>devrimi</a:t>
            </a:r>
            <a:r>
              <a:rPr lang="en-US" sz="2800" b="1" dirty="0">
                <a:cs typeface="Times New Roman" pitchFamily="18" charset="0"/>
              </a:rPr>
              <a:t> </a:t>
            </a:r>
            <a:r>
              <a:rPr lang="en-US" sz="2800" b="1" dirty="0" err="1">
                <a:cs typeface="Times New Roman" pitchFamily="18" charset="0"/>
              </a:rPr>
              <a:t>sonrası</a:t>
            </a:r>
            <a:r>
              <a:rPr lang="en-US" sz="2800" b="1" dirty="0">
                <a:cs typeface="Times New Roman" pitchFamily="18" charset="0"/>
              </a:rPr>
              <a:t>: </a:t>
            </a:r>
            <a:r>
              <a:rPr lang="en-US" sz="2800" dirty="0">
                <a:cs typeface="Times New Roman" pitchFamily="18" charset="0"/>
              </a:rPr>
              <a:t>1820 -</a:t>
            </a:r>
          </a:p>
        </p:txBody>
      </p:sp>
    </p:spTree>
    <p:extLst>
      <p:ext uri="{BB962C8B-B14F-4D97-AF65-F5344CB8AC3E}">
        <p14:creationId xmlns:p14="http://schemas.microsoft.com/office/powerpoint/2010/main" val="1060792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91572"/>
            <a:ext cx="8229600" cy="775228"/>
          </a:xfrm>
        </p:spPr>
        <p:txBody>
          <a:bodyPr/>
          <a:lstStyle/>
          <a:p>
            <a:r>
              <a:rPr lang="en-US" sz="3600" dirty="0" err="1">
                <a:solidFill>
                  <a:schemeClr val="bg2"/>
                </a:solidFill>
              </a:rPr>
              <a:t>Büyüme</a:t>
            </a:r>
            <a:r>
              <a:rPr lang="en-US" sz="3600" dirty="0">
                <a:solidFill>
                  <a:schemeClr val="bg2"/>
                </a:solidFill>
              </a:rPr>
              <a:t> </a:t>
            </a:r>
            <a:r>
              <a:rPr lang="en-US" sz="3600" dirty="0" err="1">
                <a:solidFill>
                  <a:schemeClr val="bg2"/>
                </a:solidFill>
              </a:rPr>
              <a:t>ve</a:t>
            </a:r>
            <a:r>
              <a:rPr lang="en-US" sz="3600" dirty="0">
                <a:solidFill>
                  <a:schemeClr val="bg2"/>
                </a:solidFill>
              </a:rPr>
              <a:t> </a:t>
            </a:r>
            <a:r>
              <a:rPr lang="en-US" sz="3600" dirty="0" err="1">
                <a:solidFill>
                  <a:schemeClr val="bg2"/>
                </a:solidFill>
              </a:rPr>
              <a:t>Teknoloji</a:t>
            </a:r>
            <a:endParaRPr lang="en-IN" sz="2000" dirty="0">
              <a:solidFill>
                <a:schemeClr val="bg2"/>
              </a:solidFill>
            </a:endParaRPr>
          </a:p>
        </p:txBody>
      </p:sp>
      <p:graphicFrame>
        <p:nvGraphicFramePr>
          <p:cNvPr id="27" name="Chart 26"/>
          <p:cNvGraphicFramePr>
            <a:graphicFrameLocks noGrp="1"/>
          </p:cNvGraphicFramePr>
          <p:nvPr>
            <p:extLst>
              <p:ext uri="{D42A27DB-BD31-4B8C-83A1-F6EECF244321}">
                <p14:modId xmlns:p14="http://schemas.microsoft.com/office/powerpoint/2010/main" val="891092659"/>
              </p:ext>
            </p:extLst>
          </p:nvPr>
        </p:nvGraphicFramePr>
        <p:xfrm>
          <a:off x="685800" y="1447800"/>
          <a:ext cx="7786914" cy="4360672"/>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10"/>
          <p:cNvSpPr>
            <a:spLocks noGrp="1"/>
          </p:cNvSpPr>
          <p:nvPr>
            <p:ph idx="1"/>
          </p:nvPr>
        </p:nvSpPr>
        <p:spPr>
          <a:xfrm>
            <a:off x="838200" y="5867400"/>
            <a:ext cx="7924800" cy="304800"/>
          </a:xfrm>
        </p:spPr>
        <p:txBody>
          <a:bodyPr/>
          <a:lstStyle/>
          <a:p>
            <a:pPr marL="0" indent="0" algn="ctr">
              <a:buNone/>
            </a:pPr>
            <a:r>
              <a:rPr lang="en-US" b="1" dirty="0">
                <a:latin typeface="Times New Roman" panose="02020603050405020304" pitchFamily="18" charset="0"/>
                <a:cs typeface="Times New Roman" panose="02020603050405020304" pitchFamily="18" charset="0"/>
              </a:rPr>
              <a:t>Source</a:t>
            </a:r>
            <a:r>
              <a:rPr lang="en-US" dirty="0">
                <a:latin typeface="Times New Roman" panose="02020603050405020304" pitchFamily="18" charset="0"/>
                <a:cs typeface="Times New Roman" panose="02020603050405020304" pitchFamily="18" charset="0"/>
              </a:rPr>
              <a:t>: The Maddison Project, at http://www.ggdc.net/maddison/maddison-project/data.htm  </a:t>
            </a:r>
          </a:p>
        </p:txBody>
      </p:sp>
    </p:spTree>
    <p:extLst>
      <p:ext uri="{BB962C8B-B14F-4D97-AF65-F5344CB8AC3E}">
        <p14:creationId xmlns:p14="http://schemas.microsoft.com/office/powerpoint/2010/main" val="1069215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838200"/>
          </a:xfrm>
        </p:spPr>
        <p:txBody>
          <a:bodyPr/>
          <a:lstStyle/>
          <a:p>
            <a:r>
              <a:rPr lang="en-US" sz="3600" dirty="0" err="1">
                <a:solidFill>
                  <a:schemeClr val="bg2"/>
                </a:solidFill>
              </a:rPr>
              <a:t>Büyüme</a:t>
            </a:r>
            <a:r>
              <a:rPr lang="en-US" sz="3600" dirty="0">
                <a:solidFill>
                  <a:schemeClr val="bg2"/>
                </a:solidFill>
              </a:rPr>
              <a:t> </a:t>
            </a:r>
            <a:r>
              <a:rPr lang="en-US" sz="3600" dirty="0" err="1">
                <a:solidFill>
                  <a:schemeClr val="bg2"/>
                </a:solidFill>
              </a:rPr>
              <a:t>ve</a:t>
            </a:r>
            <a:r>
              <a:rPr lang="en-US" sz="3600" dirty="0">
                <a:solidFill>
                  <a:schemeClr val="bg2"/>
                </a:solidFill>
              </a:rPr>
              <a:t> </a:t>
            </a:r>
            <a:r>
              <a:rPr lang="en-US" sz="3600" dirty="0" err="1">
                <a:solidFill>
                  <a:schemeClr val="bg2"/>
                </a:solidFill>
              </a:rPr>
              <a:t>Teknoloji</a:t>
            </a:r>
            <a:endParaRPr lang="en-IN" sz="2000" dirty="0">
              <a:solidFill>
                <a:schemeClr val="bg2"/>
              </a:solidFill>
            </a:endParaRPr>
          </a:p>
        </p:txBody>
      </p:sp>
      <p:sp>
        <p:nvSpPr>
          <p:cNvPr id="2" name="Text Box 1"/>
          <p:cNvSpPr>
            <a:spLocks noGrp="1"/>
          </p:cNvSpPr>
          <p:nvPr>
            <p:ph idx="1"/>
          </p:nvPr>
        </p:nvSpPr>
        <p:spPr>
          <a:xfrm>
            <a:off x="457200" y="2209800"/>
            <a:ext cx="8229600" cy="3886200"/>
          </a:xfrm>
        </p:spPr>
        <p:txBody>
          <a:bodyPr>
            <a:noAutofit/>
          </a:bodyPr>
          <a:lstStyle/>
          <a:p>
            <a:pPr marL="0" indent="0">
              <a:lnSpc>
                <a:spcPct val="150000"/>
              </a:lnSpc>
              <a:buNone/>
            </a:pPr>
            <a:r>
              <a:rPr lang="en-US" sz="2400" dirty="0">
                <a:cs typeface="Times New Roman" pitchFamily="18" charset="0"/>
              </a:rPr>
              <a:t>Thomas Malthus, ----1798, </a:t>
            </a:r>
            <a:r>
              <a:rPr lang="en-US" sz="2400" dirty="0" err="1">
                <a:cs typeface="Times New Roman" pitchFamily="18" charset="0"/>
              </a:rPr>
              <a:t>asgari</a:t>
            </a:r>
            <a:r>
              <a:rPr lang="en-US" sz="2400" dirty="0">
                <a:cs typeface="Times New Roman" pitchFamily="18" charset="0"/>
              </a:rPr>
              <a:t> </a:t>
            </a:r>
            <a:r>
              <a:rPr lang="en-US" sz="2400" dirty="0" err="1">
                <a:cs typeface="Times New Roman" pitchFamily="18" charset="0"/>
              </a:rPr>
              <a:t>geçim</a:t>
            </a:r>
            <a:r>
              <a:rPr lang="en-US" sz="2400" dirty="0">
                <a:cs typeface="Times New Roman" pitchFamily="18" charset="0"/>
              </a:rPr>
              <a:t> </a:t>
            </a:r>
            <a:r>
              <a:rPr lang="en-US" sz="2400" dirty="0" err="1">
                <a:cs typeface="Times New Roman" pitchFamily="18" charset="0"/>
              </a:rPr>
              <a:t>düzeyi</a:t>
            </a:r>
            <a:r>
              <a:rPr lang="en-US" sz="2400" dirty="0">
                <a:cs typeface="Times New Roman" pitchFamily="18" charset="0"/>
              </a:rPr>
              <a:t> </a:t>
            </a:r>
            <a:r>
              <a:rPr lang="en-US" sz="2400" dirty="0" err="1">
                <a:cs typeface="Times New Roman" pitchFamily="18" charset="0"/>
              </a:rPr>
              <a:t>gelire</a:t>
            </a:r>
            <a:r>
              <a:rPr lang="en-US" sz="2400" dirty="0">
                <a:cs typeface="Times New Roman" pitchFamily="18" charset="0"/>
              </a:rPr>
              <a:t> </a:t>
            </a:r>
            <a:r>
              <a:rPr lang="en-US" sz="2400" dirty="0" err="1">
                <a:cs typeface="Times New Roman" pitchFamily="18" charset="0"/>
              </a:rPr>
              <a:t>mahkum</a:t>
            </a:r>
            <a:r>
              <a:rPr lang="en-US" sz="2400" dirty="0">
                <a:cs typeface="Times New Roman" pitchFamily="18" charset="0"/>
              </a:rPr>
              <a:t> </a:t>
            </a:r>
            <a:r>
              <a:rPr lang="en-US" sz="2400" dirty="0" err="1">
                <a:cs typeface="Times New Roman" pitchFamily="18" charset="0"/>
              </a:rPr>
              <a:t>olunması</a:t>
            </a:r>
            <a:r>
              <a:rPr lang="en-US" sz="2400" dirty="0">
                <a:cs typeface="Times New Roman" pitchFamily="18" charset="0"/>
              </a:rPr>
              <a:t> —the </a:t>
            </a:r>
            <a:r>
              <a:rPr lang="en-US" sz="2400" dirty="0" err="1">
                <a:cs typeface="Times New Roman" pitchFamily="18" charset="0"/>
              </a:rPr>
              <a:t>yaşam</a:t>
            </a:r>
            <a:r>
              <a:rPr lang="en-US" sz="2400" dirty="0">
                <a:cs typeface="Times New Roman" pitchFamily="18" charset="0"/>
              </a:rPr>
              <a:t> </a:t>
            </a:r>
            <a:r>
              <a:rPr lang="en-US" sz="2400" dirty="0" err="1">
                <a:cs typeface="Times New Roman" pitchFamily="18" charset="0"/>
              </a:rPr>
              <a:t>için</a:t>
            </a:r>
            <a:r>
              <a:rPr lang="en-US" sz="2400" dirty="0">
                <a:cs typeface="Times New Roman" pitchFamily="18" charset="0"/>
              </a:rPr>
              <a:t> </a:t>
            </a:r>
            <a:r>
              <a:rPr lang="en-US" sz="2400" dirty="0" err="1">
                <a:cs typeface="Times New Roman" pitchFamily="18" charset="0"/>
              </a:rPr>
              <a:t>gerekli</a:t>
            </a:r>
            <a:r>
              <a:rPr lang="en-US" sz="2400" dirty="0">
                <a:cs typeface="Times New Roman" pitchFamily="18" charset="0"/>
              </a:rPr>
              <a:t> </a:t>
            </a:r>
            <a:r>
              <a:rPr lang="en-US" sz="2400" dirty="0" err="1">
                <a:cs typeface="Times New Roman" pitchFamily="18" charset="0"/>
              </a:rPr>
              <a:t>kişi</a:t>
            </a:r>
            <a:r>
              <a:rPr lang="en-US" sz="2400" dirty="0">
                <a:cs typeface="Times New Roman" pitchFamily="18" charset="0"/>
              </a:rPr>
              <a:t> </a:t>
            </a:r>
            <a:r>
              <a:rPr lang="en-US" sz="2400" dirty="0" err="1">
                <a:cs typeface="Times New Roman" pitchFamily="18" charset="0"/>
              </a:rPr>
              <a:t>asgari</a:t>
            </a:r>
            <a:r>
              <a:rPr lang="en-US" sz="2400" dirty="0">
                <a:cs typeface="Times New Roman" pitchFamily="18" charset="0"/>
              </a:rPr>
              <a:t> </a:t>
            </a:r>
            <a:r>
              <a:rPr lang="en-US" sz="2400" dirty="0" err="1">
                <a:cs typeface="Times New Roman" pitchFamily="18" charset="0"/>
              </a:rPr>
              <a:t>geçim</a:t>
            </a:r>
            <a:r>
              <a:rPr lang="en-US" sz="2400" dirty="0">
                <a:cs typeface="Times New Roman" pitchFamily="18" charset="0"/>
              </a:rPr>
              <a:t> </a:t>
            </a:r>
            <a:r>
              <a:rPr lang="en-US" sz="2400" dirty="0" err="1">
                <a:cs typeface="Times New Roman" pitchFamily="18" charset="0"/>
              </a:rPr>
              <a:t>geliri</a:t>
            </a:r>
            <a:r>
              <a:rPr lang="en-US" sz="2400" dirty="0">
                <a:cs typeface="Times New Roman" pitchFamily="18" charset="0"/>
              </a:rPr>
              <a:t>.</a:t>
            </a:r>
          </a:p>
          <a:p>
            <a:pPr marL="0" indent="0">
              <a:lnSpc>
                <a:spcPct val="150000"/>
              </a:lnSpc>
              <a:spcBef>
                <a:spcPts val="2500"/>
              </a:spcBef>
              <a:buNone/>
            </a:pPr>
            <a:r>
              <a:rPr lang="en-US" sz="2400" b="1" dirty="0" err="1">
                <a:cs typeface="Times New Roman" pitchFamily="18" charset="0"/>
              </a:rPr>
              <a:t>Malthusyan</a:t>
            </a:r>
            <a:r>
              <a:rPr lang="en-US" sz="2400" b="1" dirty="0">
                <a:cs typeface="Times New Roman" pitchFamily="18" charset="0"/>
              </a:rPr>
              <a:t> </a:t>
            </a:r>
            <a:r>
              <a:rPr lang="en-US" sz="2400" b="1" dirty="0" err="1">
                <a:cs typeface="Times New Roman" pitchFamily="18" charset="0"/>
              </a:rPr>
              <a:t>döngü</a:t>
            </a:r>
            <a:r>
              <a:rPr lang="en-US" sz="2400" dirty="0">
                <a:cs typeface="Times New Roman" pitchFamily="18" charset="0"/>
              </a:rPr>
              <a:t>, </a:t>
            </a:r>
            <a:r>
              <a:rPr lang="en-US" sz="2400" dirty="0" err="1">
                <a:cs typeface="Times New Roman" pitchFamily="18" charset="0"/>
              </a:rPr>
              <a:t>kişi</a:t>
            </a:r>
            <a:r>
              <a:rPr lang="en-US" sz="2400" dirty="0">
                <a:cs typeface="Times New Roman" pitchFamily="18" charset="0"/>
              </a:rPr>
              <a:t> </a:t>
            </a:r>
            <a:r>
              <a:rPr lang="en-US" sz="2400" dirty="0" err="1">
                <a:cs typeface="Times New Roman" pitchFamily="18" charset="0"/>
              </a:rPr>
              <a:t>başı</a:t>
            </a:r>
            <a:r>
              <a:rPr lang="en-US" sz="2400" dirty="0">
                <a:cs typeface="Times New Roman" pitchFamily="18" charset="0"/>
              </a:rPr>
              <a:t> </a:t>
            </a:r>
            <a:r>
              <a:rPr lang="en-US" sz="2400" dirty="0" err="1">
                <a:cs typeface="Times New Roman" pitchFamily="18" charset="0"/>
              </a:rPr>
              <a:t>hasılada</a:t>
            </a:r>
            <a:r>
              <a:rPr lang="en-US" sz="2400" dirty="0">
                <a:cs typeface="Times New Roman" pitchFamily="18" charset="0"/>
              </a:rPr>
              <a:t> </a:t>
            </a:r>
            <a:r>
              <a:rPr lang="en-US" sz="2400" dirty="0" err="1">
                <a:cs typeface="Times New Roman" pitchFamily="18" charset="0"/>
              </a:rPr>
              <a:t>gerçekleşecek</a:t>
            </a:r>
            <a:r>
              <a:rPr lang="en-US" sz="2400" dirty="0">
                <a:cs typeface="Times New Roman" pitchFamily="18" charset="0"/>
              </a:rPr>
              <a:t> </a:t>
            </a:r>
            <a:r>
              <a:rPr lang="en-US" sz="2400" dirty="0" err="1">
                <a:cs typeface="Times New Roman" pitchFamily="18" charset="0"/>
              </a:rPr>
              <a:t>en</a:t>
            </a:r>
            <a:r>
              <a:rPr lang="en-US" sz="2400" dirty="0">
                <a:cs typeface="Times New Roman" pitchFamily="18" charset="0"/>
              </a:rPr>
              <a:t> </a:t>
            </a:r>
            <a:r>
              <a:rPr lang="en-US" sz="2400" dirty="0" err="1">
                <a:cs typeface="Times New Roman" pitchFamily="18" charset="0"/>
              </a:rPr>
              <a:t>küçük</a:t>
            </a:r>
            <a:r>
              <a:rPr lang="en-US" sz="2400" dirty="0">
                <a:cs typeface="Times New Roman" pitchFamily="18" charset="0"/>
              </a:rPr>
              <a:t> </a:t>
            </a:r>
            <a:r>
              <a:rPr lang="en-US" sz="2400" dirty="0" err="1">
                <a:cs typeface="Times New Roman" pitchFamily="18" charset="0"/>
              </a:rPr>
              <a:t>bir</a:t>
            </a:r>
            <a:r>
              <a:rPr lang="en-US" sz="2400" dirty="0">
                <a:cs typeface="Times New Roman" pitchFamily="18" charset="0"/>
              </a:rPr>
              <a:t> </a:t>
            </a:r>
            <a:r>
              <a:rPr lang="en-US" sz="2400" dirty="0" err="1">
                <a:cs typeface="Times New Roman" pitchFamily="18" charset="0"/>
              </a:rPr>
              <a:t>artış</a:t>
            </a:r>
            <a:r>
              <a:rPr lang="en-US" sz="2400" dirty="0">
                <a:cs typeface="Times New Roman" pitchFamily="18" charset="0"/>
              </a:rPr>
              <a:t> </a:t>
            </a:r>
            <a:r>
              <a:rPr lang="en-US" sz="2400" dirty="0" err="1">
                <a:cs typeface="Times New Roman" pitchFamily="18" charset="0"/>
              </a:rPr>
              <a:t>doğurganlığı</a:t>
            </a:r>
            <a:r>
              <a:rPr lang="en-US" sz="2400" dirty="0">
                <a:cs typeface="Times New Roman" pitchFamily="18" charset="0"/>
              </a:rPr>
              <a:t> </a:t>
            </a:r>
            <a:r>
              <a:rPr lang="en-US" sz="2400" dirty="0" err="1">
                <a:cs typeface="Times New Roman" pitchFamily="18" charset="0"/>
              </a:rPr>
              <a:t>arttıracak</a:t>
            </a:r>
            <a:endParaRPr lang="en-US" sz="2400" dirty="0">
              <a:cs typeface="Times New Roman" pitchFamily="18" charset="0"/>
            </a:endParaRPr>
          </a:p>
        </p:txBody>
      </p:sp>
    </p:spTree>
    <p:extLst>
      <p:ext uri="{BB962C8B-B14F-4D97-AF65-F5344CB8AC3E}">
        <p14:creationId xmlns:p14="http://schemas.microsoft.com/office/powerpoint/2010/main" val="438087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sz="3600" dirty="0">
                <a:solidFill>
                  <a:schemeClr val="bg2"/>
                </a:solidFill>
              </a:rPr>
              <a:t>The History of Growth and Technology </a:t>
            </a:r>
            <a:br>
              <a:rPr lang="en-US" sz="3600" dirty="0">
                <a:solidFill>
                  <a:schemeClr val="bg2"/>
                </a:solidFill>
              </a:rPr>
            </a:br>
            <a:r>
              <a:rPr lang="en-US" sz="2000" dirty="0">
                <a:solidFill>
                  <a:schemeClr val="bg2"/>
                </a:solidFill>
              </a:rPr>
              <a:t>(4 of 7)</a:t>
            </a:r>
            <a:endParaRPr lang="en-IN" sz="2000" dirty="0">
              <a:solidFill>
                <a:schemeClr val="bg2"/>
              </a:solidFill>
            </a:endParaRPr>
          </a:p>
        </p:txBody>
      </p:sp>
      <p:sp>
        <p:nvSpPr>
          <p:cNvPr id="3" name="Content Placeholder 2"/>
          <p:cNvSpPr>
            <a:spLocks noGrp="1"/>
          </p:cNvSpPr>
          <p:nvPr>
            <p:ph idx="1"/>
          </p:nvPr>
        </p:nvSpPr>
        <p:spPr>
          <a:xfrm>
            <a:off x="457200" y="2209800"/>
            <a:ext cx="8229600" cy="3886200"/>
          </a:xfrm>
        </p:spPr>
        <p:txBody>
          <a:bodyPr/>
          <a:lstStyle/>
          <a:p>
            <a:pPr marL="0" indent="0">
              <a:lnSpc>
                <a:spcPct val="150000"/>
              </a:lnSpc>
              <a:buNone/>
            </a:pPr>
            <a:r>
              <a:rPr lang="en-US" sz="2400" dirty="0" err="1">
                <a:cs typeface="Times New Roman" pitchFamily="18" charset="0"/>
              </a:rPr>
              <a:t>Yükselen</a:t>
            </a:r>
            <a:r>
              <a:rPr lang="en-US" sz="2400" dirty="0">
                <a:cs typeface="Times New Roman" pitchFamily="18" charset="0"/>
              </a:rPr>
              <a:t> </a:t>
            </a:r>
            <a:r>
              <a:rPr lang="en-US" sz="2400" dirty="0" err="1">
                <a:cs typeface="Times New Roman" pitchFamily="18" charset="0"/>
              </a:rPr>
              <a:t>doğurganlık</a:t>
            </a:r>
            <a:r>
              <a:rPr lang="en-US" sz="2400" dirty="0">
                <a:cs typeface="Times New Roman" pitchFamily="18" charset="0"/>
              </a:rPr>
              <a:t> </a:t>
            </a:r>
            <a:r>
              <a:rPr lang="en-US" sz="2400" dirty="0" err="1">
                <a:cs typeface="Times New Roman" pitchFamily="18" charset="0"/>
              </a:rPr>
              <a:t>oranı</a:t>
            </a:r>
            <a:r>
              <a:rPr lang="en-US" sz="2400" dirty="0">
                <a:cs typeface="Times New Roman" pitchFamily="18" charset="0"/>
              </a:rPr>
              <a:t> </a:t>
            </a:r>
            <a:r>
              <a:rPr lang="en-US" sz="2400" dirty="0" err="1">
                <a:cs typeface="Times New Roman" pitchFamily="18" charset="0"/>
              </a:rPr>
              <a:t>nüfusu</a:t>
            </a:r>
            <a:r>
              <a:rPr lang="en-US" sz="2400" dirty="0">
                <a:cs typeface="Times New Roman" pitchFamily="18" charset="0"/>
              </a:rPr>
              <a:t> </a:t>
            </a:r>
            <a:r>
              <a:rPr lang="en-US" sz="2400" dirty="0" err="1">
                <a:cs typeface="Times New Roman" pitchFamily="18" charset="0"/>
              </a:rPr>
              <a:t>arttıracak</a:t>
            </a:r>
            <a:r>
              <a:rPr lang="en-US" sz="2400" dirty="0">
                <a:cs typeface="Times New Roman" pitchFamily="18" charset="0"/>
              </a:rPr>
              <a:t> </a:t>
            </a:r>
            <a:r>
              <a:rPr lang="en-US" sz="2400" dirty="0" err="1">
                <a:cs typeface="Times New Roman" pitchFamily="18" charset="0"/>
              </a:rPr>
              <a:t>ve</a:t>
            </a:r>
            <a:r>
              <a:rPr lang="en-US" sz="2400" dirty="0">
                <a:cs typeface="Times New Roman" pitchFamily="18" charset="0"/>
              </a:rPr>
              <a:t> </a:t>
            </a:r>
            <a:r>
              <a:rPr lang="en-US" sz="2400" dirty="0" err="1">
                <a:cs typeface="Times New Roman" pitchFamily="18" charset="0"/>
              </a:rPr>
              <a:t>kişi</a:t>
            </a:r>
            <a:r>
              <a:rPr lang="en-US" sz="2400" dirty="0">
                <a:cs typeface="Times New Roman" pitchFamily="18" charset="0"/>
              </a:rPr>
              <a:t> </a:t>
            </a:r>
            <a:r>
              <a:rPr lang="en-US" sz="2400" dirty="0" err="1">
                <a:cs typeface="Times New Roman" pitchFamily="18" charset="0"/>
              </a:rPr>
              <a:t>başı</a:t>
            </a:r>
            <a:r>
              <a:rPr lang="en-US" sz="2400" dirty="0">
                <a:cs typeface="Times New Roman" pitchFamily="18" charset="0"/>
              </a:rPr>
              <a:t> </a:t>
            </a:r>
            <a:r>
              <a:rPr lang="en-US" sz="2400" dirty="0" err="1">
                <a:cs typeface="Times New Roman" pitchFamily="18" charset="0"/>
              </a:rPr>
              <a:t>gelirde</a:t>
            </a:r>
            <a:r>
              <a:rPr lang="en-US" sz="2400" dirty="0">
                <a:cs typeface="Times New Roman" pitchFamily="18" charset="0"/>
              </a:rPr>
              <a:t> </a:t>
            </a:r>
            <a:r>
              <a:rPr lang="en-US" sz="2400" dirty="0" err="1">
                <a:cs typeface="Times New Roman" pitchFamily="18" charset="0"/>
              </a:rPr>
              <a:t>yeniden</a:t>
            </a:r>
            <a:r>
              <a:rPr lang="en-US" sz="2400" dirty="0">
                <a:cs typeface="Times New Roman" pitchFamily="18" charset="0"/>
              </a:rPr>
              <a:t> </a:t>
            </a:r>
            <a:r>
              <a:rPr lang="en-US" sz="2400" dirty="0" err="1">
                <a:cs typeface="Times New Roman" pitchFamily="18" charset="0"/>
              </a:rPr>
              <a:t>asgari</a:t>
            </a:r>
            <a:r>
              <a:rPr lang="en-US" sz="2400" dirty="0">
                <a:cs typeface="Times New Roman" pitchFamily="18" charset="0"/>
              </a:rPr>
              <a:t> </a:t>
            </a:r>
            <a:r>
              <a:rPr lang="en-US" sz="2400" dirty="0" err="1">
                <a:cs typeface="Times New Roman" pitchFamily="18" charset="0"/>
              </a:rPr>
              <a:t>geçim</a:t>
            </a:r>
            <a:r>
              <a:rPr lang="en-US" sz="2400" dirty="0">
                <a:cs typeface="Times New Roman" pitchFamily="18" charset="0"/>
              </a:rPr>
              <a:t> </a:t>
            </a:r>
            <a:r>
              <a:rPr lang="en-US" sz="2400" dirty="0" err="1">
                <a:cs typeface="Times New Roman" pitchFamily="18" charset="0"/>
              </a:rPr>
              <a:t>gelirine</a:t>
            </a:r>
            <a:r>
              <a:rPr lang="en-US" sz="2400" dirty="0">
                <a:cs typeface="Times New Roman" pitchFamily="18" charset="0"/>
              </a:rPr>
              <a:t> </a:t>
            </a:r>
            <a:r>
              <a:rPr lang="en-US" sz="2400" dirty="0" err="1">
                <a:cs typeface="Times New Roman" pitchFamily="18" charset="0"/>
              </a:rPr>
              <a:t>geri</a:t>
            </a:r>
            <a:r>
              <a:rPr lang="en-US" sz="2400" dirty="0">
                <a:cs typeface="Times New Roman" pitchFamily="18" charset="0"/>
              </a:rPr>
              <a:t> </a:t>
            </a:r>
            <a:r>
              <a:rPr lang="en-US" sz="2400" dirty="0" err="1">
                <a:cs typeface="Times New Roman" pitchFamily="18" charset="0"/>
              </a:rPr>
              <a:t>dönüş</a:t>
            </a:r>
            <a:r>
              <a:rPr lang="en-US" sz="2400" dirty="0">
                <a:cs typeface="Times New Roman" pitchFamily="18" charset="0"/>
              </a:rPr>
              <a:t> </a:t>
            </a:r>
            <a:r>
              <a:rPr lang="en-US" sz="2400" dirty="0" err="1">
                <a:cs typeface="Times New Roman" pitchFamily="18" charset="0"/>
              </a:rPr>
              <a:t>gerçekleşecek</a:t>
            </a:r>
            <a:r>
              <a:rPr lang="en-US" sz="2400" dirty="0">
                <a:cs typeface="Times New Roman" pitchFamily="18" charset="0"/>
              </a:rPr>
              <a:t>..</a:t>
            </a:r>
          </a:p>
          <a:p>
            <a:pPr marL="0" indent="0">
              <a:lnSpc>
                <a:spcPct val="150000"/>
              </a:lnSpc>
              <a:spcBef>
                <a:spcPts val="2500"/>
              </a:spcBef>
              <a:buNone/>
            </a:pPr>
            <a:r>
              <a:rPr lang="en-US" sz="2400" dirty="0">
                <a:cs typeface="Times New Roman" pitchFamily="18" charset="0"/>
              </a:rPr>
              <a:t>Without any technological advances, </a:t>
            </a:r>
            <a:r>
              <a:rPr lang="en-US" sz="2400" i="1" dirty="0">
                <a:cs typeface="Times New Roman" pitchFamily="18" charset="0"/>
              </a:rPr>
              <a:t>pre-modern</a:t>
            </a:r>
            <a:r>
              <a:rPr lang="en-US" sz="2400" dirty="0">
                <a:cs typeface="Times New Roman" pitchFamily="18" charset="0"/>
              </a:rPr>
              <a:t> </a:t>
            </a:r>
            <a:r>
              <a:rPr lang="en-US" sz="2400" i="1" dirty="0">
                <a:cs typeface="Times New Roman" pitchFamily="18" charset="0"/>
              </a:rPr>
              <a:t>times</a:t>
            </a:r>
            <a:r>
              <a:rPr lang="en-US" sz="2400" dirty="0">
                <a:cs typeface="Times New Roman" pitchFamily="18" charset="0"/>
              </a:rPr>
              <a:t> were stuck in the Malthusian cycle of little to no sustained growth in income per capita.</a:t>
            </a:r>
          </a:p>
        </p:txBody>
      </p:sp>
    </p:spTree>
    <p:extLst>
      <p:ext uri="{BB962C8B-B14F-4D97-AF65-F5344CB8AC3E}">
        <p14:creationId xmlns:p14="http://schemas.microsoft.com/office/powerpoint/2010/main" val="4277896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762000"/>
          </a:xfrm>
        </p:spPr>
        <p:txBody>
          <a:bodyPr/>
          <a:lstStyle/>
          <a:p>
            <a:r>
              <a:rPr lang="en-US" sz="3600" dirty="0" err="1">
                <a:solidFill>
                  <a:schemeClr val="bg2"/>
                </a:solidFill>
              </a:rPr>
              <a:t>Büyüme</a:t>
            </a:r>
            <a:r>
              <a:rPr lang="en-US" sz="3600" dirty="0">
                <a:solidFill>
                  <a:schemeClr val="bg2"/>
                </a:solidFill>
              </a:rPr>
              <a:t> </a:t>
            </a:r>
            <a:r>
              <a:rPr lang="en-US" sz="3600" dirty="0" err="1">
                <a:solidFill>
                  <a:schemeClr val="bg2"/>
                </a:solidFill>
              </a:rPr>
              <a:t>ve</a:t>
            </a:r>
            <a:r>
              <a:rPr lang="en-US" sz="3600" dirty="0">
                <a:solidFill>
                  <a:schemeClr val="bg2"/>
                </a:solidFill>
              </a:rPr>
              <a:t> </a:t>
            </a:r>
            <a:r>
              <a:rPr lang="en-US" sz="3600" dirty="0" err="1">
                <a:solidFill>
                  <a:schemeClr val="bg2"/>
                </a:solidFill>
              </a:rPr>
              <a:t>Teknoloji</a:t>
            </a:r>
            <a:endParaRPr lang="en-IN" sz="2000" dirty="0">
              <a:solidFill>
                <a:schemeClr val="bg2"/>
              </a:solidFill>
            </a:endParaRPr>
          </a:p>
        </p:txBody>
      </p:sp>
      <p:sp>
        <p:nvSpPr>
          <p:cNvPr id="2" name="Text Box 1"/>
          <p:cNvSpPr>
            <a:spLocks noGrp="1"/>
          </p:cNvSpPr>
          <p:nvPr>
            <p:ph idx="1"/>
          </p:nvPr>
        </p:nvSpPr>
        <p:spPr>
          <a:xfrm>
            <a:off x="457200" y="1981200"/>
            <a:ext cx="4191000" cy="3962400"/>
          </a:xfrm>
        </p:spPr>
        <p:txBody>
          <a:bodyPr/>
          <a:lstStyle/>
          <a:p>
            <a:pPr marL="0" indent="0">
              <a:lnSpc>
                <a:spcPct val="150000"/>
              </a:lnSpc>
              <a:buNone/>
            </a:pPr>
            <a:r>
              <a:rPr lang="en-US" sz="2400" dirty="0">
                <a:cs typeface="Times New Roman" pitchFamily="18" charset="0"/>
              </a:rPr>
              <a:t>Sanayi </a:t>
            </a:r>
            <a:r>
              <a:rPr lang="en-US" sz="2400" dirty="0" err="1">
                <a:cs typeface="Times New Roman" pitchFamily="18" charset="0"/>
              </a:rPr>
              <a:t>devrimi</a:t>
            </a:r>
            <a:r>
              <a:rPr lang="en-US" sz="2400" dirty="0">
                <a:cs typeface="Times New Roman" pitchFamily="18" charset="0"/>
              </a:rPr>
              <a:t> </a:t>
            </a:r>
            <a:r>
              <a:rPr lang="en-US" sz="2400" dirty="0" err="1">
                <a:cs typeface="Times New Roman" pitchFamily="18" charset="0"/>
              </a:rPr>
              <a:t>sonrasında</a:t>
            </a:r>
            <a:r>
              <a:rPr lang="en-US" sz="2400" dirty="0">
                <a:cs typeface="Times New Roman" pitchFamily="18" charset="0"/>
              </a:rPr>
              <a:t> </a:t>
            </a:r>
            <a:r>
              <a:rPr lang="en-US" sz="2400" dirty="0" err="1">
                <a:cs typeface="Times New Roman" pitchFamily="18" charset="0"/>
              </a:rPr>
              <a:t>ulaştırma</a:t>
            </a:r>
            <a:r>
              <a:rPr lang="en-US" sz="2400" dirty="0">
                <a:cs typeface="Times New Roman" pitchFamily="18" charset="0"/>
              </a:rPr>
              <a:t>, </a:t>
            </a:r>
            <a:r>
              <a:rPr lang="en-US" sz="2400" dirty="0" err="1">
                <a:cs typeface="Times New Roman" pitchFamily="18" charset="0"/>
              </a:rPr>
              <a:t>bilgi</a:t>
            </a:r>
            <a:r>
              <a:rPr lang="en-US" sz="2400" dirty="0">
                <a:cs typeface="Times New Roman" pitchFamily="18" charset="0"/>
              </a:rPr>
              <a:t> </a:t>
            </a:r>
            <a:r>
              <a:rPr lang="en-US" sz="2400" dirty="0" err="1">
                <a:cs typeface="Times New Roman" pitchFamily="18" charset="0"/>
              </a:rPr>
              <a:t>ve</a:t>
            </a:r>
            <a:r>
              <a:rPr lang="en-US" sz="2400" dirty="0">
                <a:cs typeface="Times New Roman" pitchFamily="18" charset="0"/>
              </a:rPr>
              <a:t> </a:t>
            </a:r>
            <a:r>
              <a:rPr lang="en-US" sz="2400" dirty="0" err="1">
                <a:cs typeface="Times New Roman" pitchFamily="18" charset="0"/>
              </a:rPr>
              <a:t>iletişim</a:t>
            </a:r>
            <a:r>
              <a:rPr lang="en-US" sz="2400" dirty="0">
                <a:cs typeface="Times New Roman" pitchFamily="18" charset="0"/>
              </a:rPr>
              <a:t> </a:t>
            </a:r>
            <a:r>
              <a:rPr lang="en-US" sz="2400" dirty="0" err="1">
                <a:cs typeface="Times New Roman" pitchFamily="18" charset="0"/>
              </a:rPr>
              <a:t>teknolojilerinde</a:t>
            </a:r>
            <a:r>
              <a:rPr lang="en-US" sz="2400" dirty="0">
                <a:cs typeface="Times New Roman" pitchFamily="18" charset="0"/>
              </a:rPr>
              <a:t> </a:t>
            </a:r>
            <a:r>
              <a:rPr lang="en-US" sz="2400" dirty="0" err="1">
                <a:cs typeface="Times New Roman" pitchFamily="18" charset="0"/>
              </a:rPr>
              <a:t>gerçekleştirilen</a:t>
            </a:r>
            <a:r>
              <a:rPr lang="en-US" sz="2400" dirty="0">
                <a:cs typeface="Times New Roman" pitchFamily="18" charset="0"/>
              </a:rPr>
              <a:t> </a:t>
            </a:r>
            <a:r>
              <a:rPr lang="en-US" sz="2400" dirty="0" err="1">
                <a:cs typeface="Times New Roman" pitchFamily="18" charset="0"/>
              </a:rPr>
              <a:t>inovasyon</a:t>
            </a:r>
            <a:r>
              <a:rPr lang="en-US" sz="2400" dirty="0">
                <a:cs typeface="Times New Roman" pitchFamily="18" charset="0"/>
              </a:rPr>
              <a:t> </a:t>
            </a:r>
            <a:r>
              <a:rPr lang="en-US" sz="2400" dirty="0" err="1">
                <a:cs typeface="Times New Roman" pitchFamily="18" charset="0"/>
              </a:rPr>
              <a:t>ile</a:t>
            </a:r>
            <a:r>
              <a:rPr lang="en-US" sz="2400" dirty="0">
                <a:cs typeface="Times New Roman" pitchFamily="18" charset="0"/>
              </a:rPr>
              <a:t> </a:t>
            </a:r>
            <a:r>
              <a:rPr lang="en-US" sz="2400" dirty="0" err="1">
                <a:cs typeface="Times New Roman" pitchFamily="18" charset="0"/>
              </a:rPr>
              <a:t>kişi</a:t>
            </a:r>
            <a:r>
              <a:rPr lang="en-US" sz="2400" dirty="0">
                <a:cs typeface="Times New Roman" pitchFamily="18" charset="0"/>
              </a:rPr>
              <a:t> </a:t>
            </a:r>
            <a:r>
              <a:rPr lang="en-US" sz="2400" dirty="0" err="1">
                <a:cs typeface="Times New Roman" pitchFamily="18" charset="0"/>
              </a:rPr>
              <a:t>başına</a:t>
            </a:r>
            <a:r>
              <a:rPr lang="en-US" sz="2400" dirty="0">
                <a:cs typeface="Times New Roman" pitchFamily="18" charset="0"/>
              </a:rPr>
              <a:t> </a:t>
            </a:r>
            <a:r>
              <a:rPr lang="en-US" sz="2400" dirty="0" err="1">
                <a:cs typeface="Times New Roman" pitchFamily="18" charset="0"/>
              </a:rPr>
              <a:t>GSYİH’da</a:t>
            </a:r>
            <a:r>
              <a:rPr lang="en-US" sz="2400" dirty="0">
                <a:cs typeface="Times New Roman" pitchFamily="18" charset="0"/>
              </a:rPr>
              <a:t> </a:t>
            </a:r>
            <a:r>
              <a:rPr lang="en-US" sz="2400" dirty="0" err="1">
                <a:cs typeface="Times New Roman" pitchFamily="18" charset="0"/>
              </a:rPr>
              <a:t>gerçekleşen</a:t>
            </a:r>
            <a:r>
              <a:rPr lang="en-US" sz="2400" dirty="0">
                <a:cs typeface="Times New Roman" pitchFamily="18" charset="0"/>
              </a:rPr>
              <a:t> </a:t>
            </a:r>
            <a:r>
              <a:rPr lang="en-US" sz="2400" dirty="0" err="1">
                <a:cs typeface="Times New Roman" pitchFamily="18" charset="0"/>
              </a:rPr>
              <a:t>artışlar</a:t>
            </a:r>
            <a:endParaRPr lang="en-US" sz="2400" dirty="0">
              <a:cs typeface="Times New Roman" pitchFamily="18" charset="0"/>
            </a:endParaRPr>
          </a:p>
        </p:txBody>
      </p:sp>
      <p:pic>
        <p:nvPicPr>
          <p:cNvPr id="4" name="Picture 3" descr="Photo shows 7 iPod nano overlaped and an ear pod."/>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4887686" y="2362200"/>
            <a:ext cx="3951514" cy="3157958"/>
          </a:xfrm>
          <a:prstGeom prst="rect">
            <a:avLst/>
          </a:prstGeom>
          <a:ln>
            <a:solidFill>
              <a:srgbClr val="000000"/>
            </a:solidFill>
          </a:ln>
        </p:spPr>
      </p:pic>
    </p:spTree>
    <p:extLst>
      <p:ext uri="{BB962C8B-B14F-4D97-AF65-F5344CB8AC3E}">
        <p14:creationId xmlns:p14="http://schemas.microsoft.com/office/powerpoint/2010/main" val="60326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457200" y="304800"/>
            <a:ext cx="8229600" cy="622828"/>
          </a:xfrm>
        </p:spPr>
        <p:txBody>
          <a:bodyPr/>
          <a:lstStyle/>
          <a:p>
            <a:r>
              <a:rPr lang="en-US" sz="3600" dirty="0" err="1">
                <a:solidFill>
                  <a:schemeClr val="bg2"/>
                </a:solidFill>
              </a:rPr>
              <a:t>Büyüme</a:t>
            </a:r>
            <a:r>
              <a:rPr lang="en-US" sz="3600" dirty="0">
                <a:solidFill>
                  <a:schemeClr val="bg2"/>
                </a:solidFill>
              </a:rPr>
              <a:t>, </a:t>
            </a:r>
            <a:r>
              <a:rPr lang="en-US" sz="3600" dirty="0" err="1">
                <a:solidFill>
                  <a:schemeClr val="bg2"/>
                </a:solidFill>
              </a:rPr>
              <a:t>gelir</a:t>
            </a:r>
            <a:r>
              <a:rPr lang="en-US" sz="3600" dirty="0">
                <a:solidFill>
                  <a:schemeClr val="bg2"/>
                </a:solidFill>
              </a:rPr>
              <a:t> </a:t>
            </a:r>
            <a:r>
              <a:rPr lang="en-US" sz="3600" dirty="0" err="1">
                <a:solidFill>
                  <a:schemeClr val="bg2"/>
                </a:solidFill>
              </a:rPr>
              <a:t>eşitsizliğive</a:t>
            </a:r>
            <a:r>
              <a:rPr lang="en-US" sz="3600" dirty="0">
                <a:solidFill>
                  <a:schemeClr val="bg2"/>
                </a:solidFill>
              </a:rPr>
              <a:t> </a:t>
            </a:r>
            <a:r>
              <a:rPr lang="en-US" sz="3600" dirty="0" err="1">
                <a:solidFill>
                  <a:schemeClr val="bg2"/>
                </a:solidFill>
              </a:rPr>
              <a:t>yoksulluk</a:t>
            </a:r>
            <a:endParaRPr lang="en-US" sz="2000" dirty="0">
              <a:solidFill>
                <a:schemeClr val="bg2"/>
              </a:solidFill>
              <a:latin typeface="+mj-lt"/>
            </a:endParaRPr>
          </a:p>
        </p:txBody>
      </p:sp>
      <p:sp>
        <p:nvSpPr>
          <p:cNvPr id="2" name="Content Placeholder 1"/>
          <p:cNvSpPr>
            <a:spLocks noGrp="1"/>
          </p:cNvSpPr>
          <p:nvPr>
            <p:ph idx="1"/>
          </p:nvPr>
        </p:nvSpPr>
        <p:spPr>
          <a:xfrm>
            <a:off x="457200" y="1295400"/>
            <a:ext cx="8229600" cy="609599"/>
          </a:xfrm>
        </p:spPr>
        <p:txBody>
          <a:bodyPr/>
          <a:lstStyle/>
          <a:p>
            <a:pPr marL="0" indent="0" algn="ctr">
              <a:buNone/>
            </a:pPr>
            <a:r>
              <a:rPr lang="en-US" sz="2000" dirty="0" err="1"/>
              <a:t>En</a:t>
            </a:r>
            <a:r>
              <a:rPr lang="en-US" sz="2000" dirty="0"/>
              <a:t> </a:t>
            </a:r>
            <a:r>
              <a:rPr lang="en-US" sz="2000" dirty="0" err="1"/>
              <a:t>yüksek</a:t>
            </a:r>
            <a:r>
              <a:rPr lang="en-US" sz="2000" dirty="0"/>
              <a:t> %10’luk </a:t>
            </a:r>
            <a:r>
              <a:rPr lang="en-US" sz="2000" dirty="0" err="1"/>
              <a:t>gelir</a:t>
            </a:r>
            <a:r>
              <a:rPr lang="en-US" sz="2000" dirty="0"/>
              <a:t> </a:t>
            </a:r>
            <a:r>
              <a:rPr lang="en-US" sz="2000" dirty="0" err="1"/>
              <a:t>dilimindeki</a:t>
            </a:r>
            <a:r>
              <a:rPr lang="en-US" sz="2000" dirty="0"/>
              <a:t> </a:t>
            </a:r>
            <a:r>
              <a:rPr lang="en-US" sz="2000" dirty="0" err="1"/>
              <a:t>nüfusun</a:t>
            </a:r>
            <a:r>
              <a:rPr lang="en-US" sz="2000" dirty="0"/>
              <a:t> </a:t>
            </a:r>
            <a:r>
              <a:rPr lang="en-US" sz="2000" dirty="0" err="1"/>
              <a:t>gelirden</a:t>
            </a:r>
            <a:r>
              <a:rPr lang="en-US" sz="2000" dirty="0"/>
              <a:t> </a:t>
            </a:r>
            <a:r>
              <a:rPr lang="en-US" sz="2000" dirty="0" err="1"/>
              <a:t>aldığı</a:t>
            </a:r>
            <a:r>
              <a:rPr lang="en-US" sz="2000" dirty="0"/>
              <a:t> pay</a:t>
            </a:r>
            <a:endParaRPr lang="en-IN" sz="2000" dirty="0"/>
          </a:p>
        </p:txBody>
      </p:sp>
      <p:pic>
        <p:nvPicPr>
          <p:cNvPr id="13314" name="Picture 2" descr="A line graph shows the fraction of the U.S. aggregate income accruing to the top 10 percent of earners between 1917 and 2013.&#10;See Table tab.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3782" y="3035503"/>
            <a:ext cx="7043258" cy="286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1135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457200" y="304800"/>
            <a:ext cx="8229600" cy="546628"/>
          </a:xfrm>
        </p:spPr>
        <p:txBody>
          <a:bodyPr/>
          <a:lstStyle/>
          <a:p>
            <a:r>
              <a:rPr lang="en-US" sz="3600" dirty="0" err="1">
                <a:solidFill>
                  <a:schemeClr val="bg2"/>
                </a:solidFill>
              </a:rPr>
              <a:t>Büyüme</a:t>
            </a:r>
            <a:r>
              <a:rPr lang="en-US" sz="3600" dirty="0">
                <a:solidFill>
                  <a:schemeClr val="bg2"/>
                </a:solidFill>
              </a:rPr>
              <a:t>, </a:t>
            </a:r>
            <a:r>
              <a:rPr lang="en-US" sz="3600" dirty="0" err="1">
                <a:solidFill>
                  <a:schemeClr val="bg2"/>
                </a:solidFill>
              </a:rPr>
              <a:t>gelir</a:t>
            </a:r>
            <a:r>
              <a:rPr lang="en-US" sz="3600" dirty="0">
                <a:solidFill>
                  <a:schemeClr val="bg2"/>
                </a:solidFill>
              </a:rPr>
              <a:t> </a:t>
            </a:r>
            <a:r>
              <a:rPr lang="en-US" sz="3600" dirty="0" err="1">
                <a:solidFill>
                  <a:schemeClr val="bg2"/>
                </a:solidFill>
              </a:rPr>
              <a:t>eşitsizliğive</a:t>
            </a:r>
            <a:r>
              <a:rPr lang="en-US" sz="3600" dirty="0">
                <a:solidFill>
                  <a:schemeClr val="bg2"/>
                </a:solidFill>
              </a:rPr>
              <a:t> </a:t>
            </a:r>
            <a:r>
              <a:rPr lang="en-US" sz="3600" dirty="0" err="1">
                <a:solidFill>
                  <a:schemeClr val="bg2"/>
                </a:solidFill>
              </a:rPr>
              <a:t>yoksulluk</a:t>
            </a:r>
            <a:endParaRPr lang="en-US" sz="2000" dirty="0">
              <a:solidFill>
                <a:schemeClr val="bg2"/>
              </a:solidFill>
              <a:latin typeface="+mj-lt"/>
            </a:endParaRPr>
          </a:p>
        </p:txBody>
      </p:sp>
      <p:sp>
        <p:nvSpPr>
          <p:cNvPr id="2" name="Content Placeholder 1"/>
          <p:cNvSpPr>
            <a:spLocks noGrp="1"/>
          </p:cNvSpPr>
          <p:nvPr>
            <p:ph idx="1"/>
          </p:nvPr>
        </p:nvSpPr>
        <p:spPr>
          <a:xfrm>
            <a:off x="457200" y="1371600"/>
            <a:ext cx="8229600" cy="685800"/>
          </a:xfrm>
        </p:spPr>
        <p:txBody>
          <a:bodyPr/>
          <a:lstStyle/>
          <a:p>
            <a:pPr marL="0" indent="0" algn="ctr">
              <a:buNone/>
            </a:pPr>
            <a:r>
              <a:rPr lang="en-US" sz="2000" dirty="0" err="1"/>
              <a:t>Büyüme</a:t>
            </a:r>
            <a:r>
              <a:rPr lang="en-US" sz="2000" dirty="0"/>
              <a:t> </a:t>
            </a:r>
            <a:r>
              <a:rPr lang="en-US" sz="2000" dirty="0" err="1"/>
              <a:t>ve</a:t>
            </a:r>
            <a:r>
              <a:rPr lang="en-US" sz="2000" dirty="0"/>
              <a:t> </a:t>
            </a:r>
            <a:r>
              <a:rPr lang="en-US" sz="2000" dirty="0" err="1"/>
              <a:t>yoksulluk</a:t>
            </a:r>
            <a:r>
              <a:rPr lang="en-US" sz="2000" dirty="0"/>
              <a:t> </a:t>
            </a:r>
            <a:r>
              <a:rPr lang="en-US" sz="2000" dirty="0" err="1"/>
              <a:t>ilişkisi</a:t>
            </a:r>
            <a:endParaRPr lang="en-IN" sz="2000" dirty="0"/>
          </a:p>
        </p:txBody>
      </p:sp>
      <p:pic>
        <p:nvPicPr>
          <p:cNvPr id="14338" name="Picture 2" descr="A scatter graph shows the relationship between growth and change in poverty in the early 1990s and early 2010s, for various countries.&#10;The x axis plots the average growth rate in GDP (PPP-adjusted) between minus 5 percent and 15 percent in increments of 5. The y axis plots change in poverty rate as a percentage, ranging between minus 100 and 100 in increments of 50. The graph shows a cluster of points in the four quadrants of the graph, with each point representing the poverty change and growth for a country. A best fit line slopes shallowly downward , crossing the y axis just above negative 50.&#10;&#10;See Table tab for the GDP values and change in poverty percentage for various countrie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9812" y="2971800"/>
            <a:ext cx="5119188" cy="3250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85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622828"/>
          </a:xfrm>
        </p:spPr>
        <p:txBody>
          <a:bodyPr/>
          <a:lstStyle/>
          <a:p>
            <a:r>
              <a:rPr lang="en-US" sz="3600" dirty="0" err="1">
                <a:solidFill>
                  <a:schemeClr val="bg2"/>
                </a:solidFill>
              </a:rPr>
              <a:t>Büyüme</a:t>
            </a:r>
            <a:r>
              <a:rPr lang="en-US" sz="3600" dirty="0">
                <a:solidFill>
                  <a:schemeClr val="bg2"/>
                </a:solidFill>
              </a:rPr>
              <a:t>, </a:t>
            </a:r>
            <a:r>
              <a:rPr lang="en-US" sz="3600" dirty="0" err="1">
                <a:solidFill>
                  <a:schemeClr val="bg2"/>
                </a:solidFill>
              </a:rPr>
              <a:t>gelir</a:t>
            </a:r>
            <a:r>
              <a:rPr lang="en-US" sz="3600" dirty="0">
                <a:solidFill>
                  <a:schemeClr val="bg2"/>
                </a:solidFill>
              </a:rPr>
              <a:t> </a:t>
            </a:r>
            <a:r>
              <a:rPr lang="en-US" sz="3600" dirty="0" err="1">
                <a:solidFill>
                  <a:schemeClr val="bg2"/>
                </a:solidFill>
              </a:rPr>
              <a:t>eşitsizliğive</a:t>
            </a:r>
            <a:r>
              <a:rPr lang="en-US" sz="3600" dirty="0">
                <a:solidFill>
                  <a:schemeClr val="bg2"/>
                </a:solidFill>
              </a:rPr>
              <a:t> </a:t>
            </a:r>
            <a:r>
              <a:rPr lang="en-US" sz="3600" dirty="0" err="1">
                <a:solidFill>
                  <a:schemeClr val="bg2"/>
                </a:solidFill>
              </a:rPr>
              <a:t>yoksulluk</a:t>
            </a:r>
            <a:endParaRPr lang="en-IN" sz="2000" dirty="0">
              <a:solidFill>
                <a:schemeClr val="bg2"/>
              </a:solidFill>
            </a:endParaRPr>
          </a:p>
        </p:txBody>
      </p:sp>
      <p:sp>
        <p:nvSpPr>
          <p:cNvPr id="2" name="Content Placeholder 1"/>
          <p:cNvSpPr>
            <a:spLocks noGrp="1"/>
          </p:cNvSpPr>
          <p:nvPr>
            <p:ph idx="1"/>
          </p:nvPr>
        </p:nvSpPr>
        <p:spPr>
          <a:xfrm>
            <a:off x="457200" y="1752600"/>
            <a:ext cx="4724400" cy="4495800"/>
          </a:xfrm>
        </p:spPr>
        <p:txBody>
          <a:bodyPr>
            <a:noAutofit/>
          </a:bodyPr>
          <a:lstStyle/>
          <a:p>
            <a:pPr marL="0" indent="0">
              <a:lnSpc>
                <a:spcPct val="150000"/>
              </a:lnSpc>
              <a:buNone/>
            </a:pPr>
            <a:r>
              <a:rPr lang="en-US" sz="2800" dirty="0" err="1">
                <a:cs typeface="Times New Roman" pitchFamily="18" charset="0"/>
              </a:rPr>
              <a:t>Büyüme</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dirty="0" err="1">
                <a:cs typeface="Times New Roman" pitchFamily="18" charset="0"/>
              </a:rPr>
              <a:t>yoksulluk</a:t>
            </a:r>
            <a:r>
              <a:rPr lang="en-US" sz="2800" dirty="0">
                <a:cs typeface="Times New Roman" pitchFamily="18" charset="0"/>
              </a:rPr>
              <a:t> </a:t>
            </a:r>
            <a:r>
              <a:rPr lang="en-US" sz="2800" dirty="0" err="1">
                <a:cs typeface="Times New Roman" pitchFamily="18" charset="0"/>
              </a:rPr>
              <a:t>ilişkisinde</a:t>
            </a:r>
            <a:r>
              <a:rPr lang="en-US" sz="2800" dirty="0">
                <a:cs typeface="Times New Roman" pitchFamily="18" charset="0"/>
              </a:rPr>
              <a:t> </a:t>
            </a:r>
            <a:r>
              <a:rPr lang="en-US" sz="2800" dirty="0" err="1">
                <a:cs typeface="Times New Roman" pitchFamily="18" charset="0"/>
              </a:rPr>
              <a:t>farklı</a:t>
            </a:r>
            <a:r>
              <a:rPr lang="en-US" sz="2800" dirty="0">
                <a:cs typeface="Times New Roman" pitchFamily="18" charset="0"/>
              </a:rPr>
              <a:t> </a:t>
            </a:r>
            <a:r>
              <a:rPr lang="en-US" sz="2800" dirty="0" err="1">
                <a:cs typeface="Times New Roman" pitchFamily="18" charset="0"/>
              </a:rPr>
              <a:t>yönde</a:t>
            </a:r>
            <a:r>
              <a:rPr lang="en-US" sz="2800">
                <a:cs typeface="Times New Roman" pitchFamily="18" charset="0"/>
              </a:rPr>
              <a:t> bulgular</a:t>
            </a:r>
            <a:endParaRPr lang="en-US" sz="2800" dirty="0">
              <a:cs typeface="Times New Roman" pitchFamily="18" charset="0"/>
            </a:endParaRPr>
          </a:p>
        </p:txBody>
      </p:sp>
      <p:pic>
        <p:nvPicPr>
          <p:cNvPr id="5" name="Picture 4" descr="Photo shows crowded part of Kiber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7106" y="2590800"/>
            <a:ext cx="3269694" cy="2715014"/>
          </a:xfrm>
          <a:prstGeom prst="rect">
            <a:avLst/>
          </a:prstGeom>
          <a:ln>
            <a:solidFill>
              <a:srgbClr val="000000"/>
            </a:solidFill>
          </a:ln>
        </p:spPr>
      </p:pic>
    </p:spTree>
    <p:extLst>
      <p:ext uri="{BB962C8B-B14F-4D97-AF65-F5344CB8AC3E}">
        <p14:creationId xmlns:p14="http://schemas.microsoft.com/office/powerpoint/2010/main" val="3690724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idx="4294967295"/>
          </p:nvPr>
        </p:nvSpPr>
        <p:spPr>
          <a:xfrm>
            <a:off x="457200" y="304800"/>
            <a:ext cx="8229600" cy="609600"/>
          </a:xfrm>
        </p:spPr>
        <p:txBody>
          <a:bodyPr/>
          <a:lstStyle/>
          <a:p>
            <a:r>
              <a:rPr lang="en-US" sz="3600" dirty="0" err="1">
                <a:solidFill>
                  <a:schemeClr val="bg2"/>
                </a:solidFill>
              </a:rPr>
              <a:t>Büyüme</a:t>
            </a:r>
            <a:endParaRPr lang="en-US" sz="2000" dirty="0">
              <a:solidFill>
                <a:schemeClr val="bg2"/>
              </a:solidFill>
            </a:endParaRPr>
          </a:p>
        </p:txBody>
      </p:sp>
      <p:sp>
        <p:nvSpPr>
          <p:cNvPr id="2" name="Content Placeholder 1"/>
          <p:cNvSpPr>
            <a:spLocks noGrp="1"/>
          </p:cNvSpPr>
          <p:nvPr>
            <p:ph idx="4294967295"/>
          </p:nvPr>
        </p:nvSpPr>
        <p:spPr>
          <a:xfrm>
            <a:off x="457200" y="1600201"/>
            <a:ext cx="8229600" cy="2895599"/>
          </a:xfrm>
        </p:spPr>
        <p:txBody>
          <a:bodyPr/>
          <a:lstStyle/>
          <a:p>
            <a:pPr marL="0" lvl="1" indent="0">
              <a:lnSpc>
                <a:spcPct val="150000"/>
              </a:lnSpc>
              <a:spcBef>
                <a:spcPts val="0"/>
              </a:spcBef>
              <a:buNone/>
            </a:pPr>
            <a:r>
              <a:rPr lang="en-US" sz="2800" b="1" dirty="0" err="1"/>
              <a:t>Büyüme</a:t>
            </a:r>
            <a:r>
              <a:rPr lang="en-US" sz="2800" b="1" dirty="0"/>
              <a:t> </a:t>
            </a:r>
            <a:r>
              <a:rPr lang="en-US" sz="2800" b="1" dirty="0" err="1"/>
              <a:t>oranı</a:t>
            </a:r>
            <a:endParaRPr lang="en-US" sz="2800" b="1" dirty="0">
              <a:cs typeface="Times New Roman" pitchFamily="18" charset="0"/>
            </a:endParaRPr>
          </a:p>
          <a:p>
            <a:pPr marL="0" indent="0">
              <a:spcBef>
                <a:spcPts val="2500"/>
              </a:spcBef>
              <a:buNone/>
            </a:pPr>
            <a:r>
              <a:rPr lang="en-US" sz="2800" i="1" dirty="0">
                <a:cs typeface="Times New Roman" pitchFamily="18" charset="0"/>
              </a:rPr>
              <a:t>t</a:t>
            </a:r>
            <a:r>
              <a:rPr lang="en-US" sz="2800" dirty="0">
                <a:cs typeface="Times New Roman" pitchFamily="18" charset="0"/>
              </a:rPr>
              <a:t> </a:t>
            </a:r>
            <a:r>
              <a:rPr lang="en-US" sz="2800" dirty="0" err="1">
                <a:cs typeface="Times New Roman" pitchFamily="18" charset="0"/>
              </a:rPr>
              <a:t>ve</a:t>
            </a:r>
            <a:r>
              <a:rPr lang="en-US" sz="2800" dirty="0">
                <a:cs typeface="Times New Roman" pitchFamily="18" charset="0"/>
              </a:rPr>
              <a:t> </a:t>
            </a:r>
            <a:r>
              <a:rPr lang="en-US" sz="2800" i="1" dirty="0">
                <a:cs typeface="Times New Roman" pitchFamily="18" charset="0"/>
              </a:rPr>
              <a:t>t</a:t>
            </a:r>
            <a:r>
              <a:rPr lang="en-US" sz="2800" dirty="0">
                <a:cs typeface="Times New Roman" pitchFamily="18" charset="0"/>
              </a:rPr>
              <a:t>+1, </a:t>
            </a:r>
            <a:r>
              <a:rPr lang="en-US" sz="2800" dirty="0" err="1">
                <a:cs typeface="Times New Roman" pitchFamily="18" charset="0"/>
              </a:rPr>
              <a:t>kişi</a:t>
            </a:r>
            <a:r>
              <a:rPr lang="en-US" sz="2800" dirty="0">
                <a:cs typeface="Times New Roman" pitchFamily="18" charset="0"/>
              </a:rPr>
              <a:t> </a:t>
            </a:r>
            <a:r>
              <a:rPr lang="en-US" sz="2800" dirty="0" err="1">
                <a:cs typeface="Times New Roman" pitchFamily="18" charset="0"/>
              </a:rPr>
              <a:t>başı</a:t>
            </a:r>
            <a:r>
              <a:rPr lang="en-US" sz="2800" dirty="0">
                <a:cs typeface="Times New Roman" pitchFamily="18" charset="0"/>
              </a:rPr>
              <a:t> GSYİH </a:t>
            </a:r>
          </a:p>
        </p:txBody>
      </p:sp>
      <p:graphicFrame>
        <p:nvGraphicFramePr>
          <p:cNvPr id="4" name="Object 3"/>
          <p:cNvGraphicFramePr>
            <a:graphicFrameLocks noChangeAspect="1"/>
          </p:cNvGraphicFramePr>
          <p:nvPr>
            <p:extLst>
              <p:ext uri="{D42A27DB-BD31-4B8C-83A1-F6EECF244321}">
                <p14:modId xmlns:p14="http://schemas.microsoft.com/office/powerpoint/2010/main" val="4112293559"/>
              </p:ext>
            </p:extLst>
          </p:nvPr>
        </p:nvGraphicFramePr>
        <p:xfrm>
          <a:off x="609600" y="4800600"/>
          <a:ext cx="2485390" cy="799034"/>
        </p:xfrm>
        <a:graphic>
          <a:graphicData uri="http://schemas.openxmlformats.org/presentationml/2006/ole">
            <mc:AlternateContent xmlns:mc="http://schemas.openxmlformats.org/markup-compatibility/2006">
              <mc:Choice xmlns:v="urn:schemas-microsoft-com:vml" Requires="v">
                <p:oleObj spid="_x0000_s4189" name="Equation" r:id="rId4" imgW="1384200" imgH="444240" progId="Equation.DSMT4">
                  <p:embed/>
                </p:oleObj>
              </mc:Choice>
              <mc:Fallback>
                <p:oleObj name="Equation" r:id="rId4" imgW="1384200" imgH="444240" progId="Equation.DSMT4">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800600"/>
                        <a:ext cx="2485390" cy="7990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18394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229600" cy="622828"/>
          </a:xfrm>
        </p:spPr>
        <p:txBody>
          <a:bodyPr/>
          <a:lstStyle/>
          <a:p>
            <a:r>
              <a:rPr lang="en-US" sz="3600" dirty="0" err="1">
                <a:solidFill>
                  <a:schemeClr val="bg2"/>
                </a:solidFill>
              </a:rPr>
              <a:t>Üssel</a:t>
            </a:r>
            <a:r>
              <a:rPr lang="en-US" sz="3600" dirty="0">
                <a:solidFill>
                  <a:schemeClr val="bg2"/>
                </a:solidFill>
              </a:rPr>
              <a:t> </a:t>
            </a:r>
            <a:r>
              <a:rPr lang="en-US" sz="3600" dirty="0" err="1">
                <a:solidFill>
                  <a:schemeClr val="bg2"/>
                </a:solidFill>
              </a:rPr>
              <a:t>Büyüme</a:t>
            </a:r>
            <a:endParaRPr lang="en-IN" sz="2000" dirty="0">
              <a:solidFill>
                <a:schemeClr val="bg2"/>
              </a:solidFill>
            </a:endParaRPr>
          </a:p>
        </p:txBody>
      </p:sp>
      <p:sp>
        <p:nvSpPr>
          <p:cNvPr id="3" name="Learning Objective List"/>
          <p:cNvSpPr>
            <a:spLocks noGrp="1"/>
          </p:cNvSpPr>
          <p:nvPr>
            <p:ph idx="1"/>
          </p:nvPr>
        </p:nvSpPr>
        <p:spPr>
          <a:xfrm>
            <a:off x="457200" y="1676400"/>
            <a:ext cx="8229600" cy="2209800"/>
          </a:xfrm>
        </p:spPr>
        <p:txBody>
          <a:bodyPr/>
          <a:lstStyle/>
          <a:p>
            <a:pPr marL="0" indent="0">
              <a:lnSpc>
                <a:spcPct val="150000"/>
              </a:lnSpc>
              <a:buNone/>
            </a:pPr>
            <a:r>
              <a:rPr lang="en-US" sz="2400" dirty="0" err="1">
                <a:cs typeface="Times New Roman" pitchFamily="18" charset="0"/>
              </a:rPr>
              <a:t>Örnek</a:t>
            </a:r>
            <a:r>
              <a:rPr lang="en-US" sz="2400" dirty="0">
                <a:cs typeface="Times New Roman" pitchFamily="18" charset="0"/>
              </a:rPr>
              <a:t> </a:t>
            </a:r>
            <a:r>
              <a:rPr lang="en-US" sz="2400" dirty="0" err="1">
                <a:cs typeface="Times New Roman" pitchFamily="18" charset="0"/>
              </a:rPr>
              <a:t>hesaplama</a:t>
            </a:r>
            <a:endParaRPr lang="en-US" sz="2400" dirty="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543808837"/>
              </p:ext>
            </p:extLst>
          </p:nvPr>
        </p:nvGraphicFramePr>
        <p:xfrm>
          <a:off x="1892300" y="4038600"/>
          <a:ext cx="4373563" cy="669925"/>
        </p:xfrm>
        <a:graphic>
          <a:graphicData uri="http://schemas.openxmlformats.org/presentationml/2006/ole">
            <mc:AlternateContent xmlns:mc="http://schemas.openxmlformats.org/markup-compatibility/2006">
              <mc:Choice xmlns:v="urn:schemas-microsoft-com:vml" Requires="v">
                <p:oleObj spid="_x0000_s5392" name="Equation" r:id="rId4" imgW="3352680" imgH="419040" progId="Equation.DSMT4">
                  <p:embed/>
                </p:oleObj>
              </mc:Choice>
              <mc:Fallback>
                <p:oleObj name="Equation" r:id="rId4" imgW="3352680" imgH="419040" progId="Equation.DSMT4">
                  <p:embed/>
                  <p:pic>
                    <p:nvPicPr>
                      <p:cNvPr id="0" name="Picture 2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300" y="4038600"/>
                        <a:ext cx="4373563"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49084387"/>
              </p:ext>
            </p:extLst>
          </p:nvPr>
        </p:nvGraphicFramePr>
        <p:xfrm>
          <a:off x="1898650" y="4800600"/>
          <a:ext cx="4346575" cy="671513"/>
        </p:xfrm>
        <a:graphic>
          <a:graphicData uri="http://schemas.openxmlformats.org/presentationml/2006/ole">
            <mc:AlternateContent xmlns:mc="http://schemas.openxmlformats.org/markup-compatibility/2006">
              <mc:Choice xmlns:v="urn:schemas-microsoft-com:vml" Requires="v">
                <p:oleObj spid="_x0000_s5393" name="Equation" r:id="rId6" imgW="3606480" imgH="419040" progId="Equation.DSMT4">
                  <p:embed/>
                </p:oleObj>
              </mc:Choice>
              <mc:Fallback>
                <p:oleObj name="Equation" r:id="rId6" imgW="3606480" imgH="419040" progId="Equation.DSMT4">
                  <p:embed/>
                  <p:pic>
                    <p:nvPicPr>
                      <p:cNvPr id="0" name="Picture 2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8650" y="4800600"/>
                        <a:ext cx="4346575"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4761089"/>
              </p:ext>
            </p:extLst>
          </p:nvPr>
        </p:nvGraphicFramePr>
        <p:xfrm>
          <a:off x="1881188" y="5562600"/>
          <a:ext cx="4360862" cy="587375"/>
        </p:xfrm>
        <a:graphic>
          <a:graphicData uri="http://schemas.openxmlformats.org/presentationml/2006/ole">
            <mc:AlternateContent xmlns:mc="http://schemas.openxmlformats.org/markup-compatibility/2006">
              <mc:Choice xmlns:v="urn:schemas-microsoft-com:vml" Requires="v">
                <p:oleObj spid="_x0000_s5394" name="Equation" r:id="rId8" imgW="3441600" imgH="419040" progId="Equation.DSMT4">
                  <p:embed/>
                </p:oleObj>
              </mc:Choice>
              <mc:Fallback>
                <p:oleObj name="Equation" r:id="rId8" imgW="3441600" imgH="419040" progId="Equation.DSMT4">
                  <p:embed/>
                  <p:pic>
                    <p:nvPicPr>
                      <p:cNvPr id="0" name="Picture 2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1188" y="5562600"/>
                        <a:ext cx="4360862" cy="587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7791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5372"/>
            <a:ext cx="8229600" cy="622828"/>
          </a:xfrm>
        </p:spPr>
        <p:txBody>
          <a:bodyPr/>
          <a:lstStyle/>
          <a:p>
            <a:r>
              <a:rPr lang="en-US" sz="3600" dirty="0" err="1">
                <a:solidFill>
                  <a:schemeClr val="bg2"/>
                </a:solidFill>
              </a:rPr>
              <a:t>Büyüme</a:t>
            </a:r>
            <a:endParaRPr lang="en-US" sz="2000" dirty="0">
              <a:solidFill>
                <a:schemeClr val="bg2"/>
              </a:solidFill>
              <a:latin typeface="+mj-lt"/>
            </a:endParaRPr>
          </a:p>
        </p:txBody>
      </p:sp>
      <p:sp>
        <p:nvSpPr>
          <p:cNvPr id="2" name="Content Placeholder 1"/>
          <p:cNvSpPr>
            <a:spLocks noGrp="1"/>
          </p:cNvSpPr>
          <p:nvPr>
            <p:ph idx="1"/>
          </p:nvPr>
        </p:nvSpPr>
        <p:spPr>
          <a:xfrm>
            <a:off x="457200" y="1371600"/>
            <a:ext cx="8229600" cy="1143000"/>
          </a:xfrm>
        </p:spPr>
        <p:txBody>
          <a:bodyPr/>
          <a:lstStyle/>
          <a:p>
            <a:pPr marL="0" indent="0" algn="ctr">
              <a:buNone/>
            </a:pPr>
            <a:r>
              <a:rPr lang="en-US" sz="2400" dirty="0"/>
              <a:t>1950-2014 </a:t>
            </a:r>
            <a:r>
              <a:rPr lang="en-US" sz="2400" dirty="0" err="1"/>
              <a:t>Yıllık</a:t>
            </a:r>
            <a:r>
              <a:rPr lang="en-US" sz="2400" dirty="0"/>
              <a:t> </a:t>
            </a:r>
            <a:r>
              <a:rPr lang="en-US" sz="2400" dirty="0" err="1"/>
              <a:t>Büyüme</a:t>
            </a:r>
            <a:r>
              <a:rPr lang="en-US" sz="2400" dirty="0"/>
              <a:t> (2011 </a:t>
            </a:r>
            <a:r>
              <a:rPr lang="en-US" sz="2400" dirty="0" err="1"/>
              <a:t>Sabit</a:t>
            </a:r>
            <a:r>
              <a:rPr lang="en-US" sz="2400" dirty="0"/>
              <a:t> </a:t>
            </a:r>
            <a:r>
              <a:rPr lang="en-US" sz="2400" dirty="0" err="1"/>
              <a:t>Fiyatlarıyla</a:t>
            </a:r>
            <a:r>
              <a:rPr lang="en-US" sz="2400" dirty="0"/>
              <a:t>)</a:t>
            </a:r>
            <a:endParaRPr lang="en-IN" sz="2400" dirty="0"/>
          </a:p>
        </p:txBody>
      </p:sp>
      <p:pic>
        <p:nvPicPr>
          <p:cNvPr id="6146" name="Picture 2" descr="A line graph shows the annual growth rate of real GDP per capita in the U.S. between 1950 and 2014.&#10;The x axis plots the years between 1951 and 2014 in increments of 7. The y axis shows annual growth rate of real GDP per capita, between minus 4 and 8 in increments of 2. The graph shows a horizontal line drawn at y=2, parallel to the x axis, representing the average growth rate. Another line representing the annual growth rate of GDP is shown fluctuating around this horizontal line. The GDP line fluctuates between minus 2 and 5,  spiking up to 7 in 1986, and reaching a lowest value of minus 3 in 2008.&#10;See Table tab for a year-wise breakup of the GDP value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7960" y="2590800"/>
            <a:ext cx="6151880" cy="372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746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7200" y="287548"/>
            <a:ext cx="8229600" cy="626852"/>
          </a:xfrm>
        </p:spPr>
        <p:txBody>
          <a:bodyPr/>
          <a:lstStyle/>
          <a:p>
            <a:r>
              <a:rPr lang="en-US" sz="3600" dirty="0" err="1">
                <a:solidFill>
                  <a:schemeClr val="bg2"/>
                </a:solidFill>
              </a:rPr>
              <a:t>Üssel</a:t>
            </a:r>
            <a:r>
              <a:rPr lang="en-US" sz="3600" dirty="0">
                <a:solidFill>
                  <a:schemeClr val="bg2"/>
                </a:solidFill>
              </a:rPr>
              <a:t> </a:t>
            </a:r>
            <a:r>
              <a:rPr lang="en-US" sz="3600" dirty="0" err="1">
                <a:solidFill>
                  <a:schemeClr val="bg2"/>
                </a:solidFill>
              </a:rPr>
              <a:t>büyüme</a:t>
            </a:r>
            <a:endParaRPr lang="en-US" sz="2000" dirty="0">
              <a:solidFill>
                <a:schemeClr val="bg2"/>
              </a:solidFill>
            </a:endParaRPr>
          </a:p>
        </p:txBody>
      </p:sp>
      <p:sp>
        <p:nvSpPr>
          <p:cNvPr id="2" name="Content Placeholder 1"/>
          <p:cNvSpPr>
            <a:spLocks noGrp="1"/>
          </p:cNvSpPr>
          <p:nvPr>
            <p:ph idx="4294967295"/>
          </p:nvPr>
        </p:nvSpPr>
        <p:spPr>
          <a:xfrm>
            <a:off x="457200" y="1676400"/>
            <a:ext cx="8229600" cy="4495800"/>
          </a:xfrm>
        </p:spPr>
        <p:txBody>
          <a:bodyPr/>
          <a:lstStyle/>
          <a:p>
            <a:pPr marL="720000" indent="-29718">
              <a:buNone/>
            </a:pPr>
            <a:r>
              <a:rPr lang="en-US" sz="2800" dirty="0" err="1">
                <a:cs typeface="Times New Roman" pitchFamily="18" charset="0"/>
              </a:rPr>
              <a:t>Kişi</a:t>
            </a:r>
            <a:r>
              <a:rPr lang="en-US" sz="2800" dirty="0">
                <a:cs typeface="Times New Roman" pitchFamily="18" charset="0"/>
              </a:rPr>
              <a:t> </a:t>
            </a:r>
            <a:r>
              <a:rPr lang="en-US" sz="2800" dirty="0" err="1">
                <a:cs typeface="Times New Roman" pitchFamily="18" charset="0"/>
              </a:rPr>
              <a:t>başı</a:t>
            </a:r>
            <a:r>
              <a:rPr lang="en-US" sz="2800" dirty="0">
                <a:cs typeface="Times New Roman" pitchFamily="18" charset="0"/>
              </a:rPr>
              <a:t> GSYİH </a:t>
            </a:r>
            <a:r>
              <a:rPr lang="en-US" sz="2800" dirty="0" err="1">
                <a:cs typeface="Times New Roman" pitchFamily="18" charset="0"/>
              </a:rPr>
              <a:t>sabit</a:t>
            </a:r>
            <a:r>
              <a:rPr lang="en-US" sz="2800" dirty="0">
                <a:cs typeface="Times New Roman" pitchFamily="18" charset="0"/>
              </a:rPr>
              <a:t> </a:t>
            </a:r>
            <a:r>
              <a:rPr lang="en-US" sz="2800" dirty="0" err="1">
                <a:cs typeface="Times New Roman" pitchFamily="18" charset="0"/>
              </a:rPr>
              <a:t>bir</a:t>
            </a:r>
            <a:r>
              <a:rPr lang="en-US" sz="2800" dirty="0">
                <a:cs typeface="Times New Roman" pitchFamily="18" charset="0"/>
              </a:rPr>
              <a:t> </a:t>
            </a:r>
            <a:r>
              <a:rPr lang="en-US" sz="2800" dirty="0" err="1">
                <a:cs typeface="Times New Roman" pitchFamily="18" charset="0"/>
              </a:rPr>
              <a:t>oranla</a:t>
            </a:r>
            <a:r>
              <a:rPr lang="en-US" sz="2800" dirty="0">
                <a:cs typeface="Times New Roman" pitchFamily="18" charset="0"/>
              </a:rPr>
              <a:t> </a:t>
            </a:r>
            <a:r>
              <a:rPr lang="en-US" sz="2800" dirty="0" err="1">
                <a:cs typeface="Times New Roman" pitchFamily="18" charset="0"/>
              </a:rPr>
              <a:t>büyüyorsa</a:t>
            </a:r>
            <a:r>
              <a:rPr lang="en-US" sz="2800" dirty="0">
                <a:cs typeface="Times New Roman" pitchFamily="18" charset="0"/>
              </a:rPr>
              <a:t> , </a:t>
            </a:r>
          </a:p>
          <a:p>
            <a:pPr marL="720000" indent="-29718">
              <a:buNone/>
            </a:pPr>
            <a:r>
              <a:rPr lang="en-US" sz="2800" dirty="0" err="1">
                <a:cs typeface="Times New Roman" pitchFamily="18" charset="0"/>
              </a:rPr>
              <a:t>Geçmiş</a:t>
            </a:r>
            <a:r>
              <a:rPr lang="en-US" sz="2800" dirty="0">
                <a:cs typeface="Times New Roman" pitchFamily="18" charset="0"/>
              </a:rPr>
              <a:t> </a:t>
            </a:r>
            <a:r>
              <a:rPr lang="en-US" sz="2800" dirty="0" err="1">
                <a:cs typeface="Times New Roman" pitchFamily="18" charset="0"/>
              </a:rPr>
              <a:t>büyüme</a:t>
            </a:r>
            <a:r>
              <a:rPr lang="en-US" sz="2800" dirty="0">
                <a:cs typeface="Times New Roman" pitchFamily="18" charset="0"/>
              </a:rPr>
              <a:t> </a:t>
            </a:r>
            <a:r>
              <a:rPr lang="en-US" sz="2800" dirty="0" err="1">
                <a:cs typeface="Times New Roman" pitchFamily="18" charset="0"/>
              </a:rPr>
              <a:t>oranlarının</a:t>
            </a:r>
            <a:r>
              <a:rPr lang="en-US" sz="2800" dirty="0">
                <a:cs typeface="Times New Roman" pitchFamily="18" charset="0"/>
              </a:rPr>
              <a:t> </a:t>
            </a:r>
            <a:r>
              <a:rPr lang="en-US" sz="2800" dirty="0" err="1">
                <a:cs typeface="Times New Roman" pitchFamily="18" charset="0"/>
              </a:rPr>
              <a:t>üzerine</a:t>
            </a:r>
            <a:r>
              <a:rPr lang="en-US" sz="2800" dirty="0">
                <a:cs typeface="Times New Roman" pitchFamily="18" charset="0"/>
              </a:rPr>
              <a:t> </a:t>
            </a:r>
            <a:r>
              <a:rPr lang="en-US" sz="2800" dirty="0" err="1">
                <a:cs typeface="Times New Roman" pitchFamily="18" charset="0"/>
              </a:rPr>
              <a:t>eklenerek</a:t>
            </a:r>
            <a:r>
              <a:rPr lang="en-US" sz="2800" dirty="0">
                <a:cs typeface="Times New Roman" pitchFamily="18" charset="0"/>
              </a:rPr>
              <a:t> </a:t>
            </a:r>
            <a:r>
              <a:rPr lang="en-US" sz="2800" dirty="0" err="1">
                <a:cs typeface="Times New Roman" pitchFamily="18" charset="0"/>
              </a:rPr>
              <a:t>birikimli</a:t>
            </a:r>
            <a:r>
              <a:rPr lang="en-US" sz="2800" dirty="0">
                <a:cs typeface="Times New Roman" pitchFamily="18" charset="0"/>
              </a:rPr>
              <a:t> </a:t>
            </a:r>
            <a:r>
              <a:rPr lang="en-US" sz="2800" dirty="0" err="1">
                <a:cs typeface="Times New Roman" pitchFamily="18" charset="0"/>
              </a:rPr>
              <a:t>biçimde</a:t>
            </a:r>
            <a:r>
              <a:rPr lang="en-US" sz="2800" dirty="0">
                <a:cs typeface="Times New Roman" pitchFamily="18" charset="0"/>
              </a:rPr>
              <a:t> </a:t>
            </a:r>
            <a:r>
              <a:rPr lang="en-US" sz="2800" dirty="0" err="1">
                <a:cs typeface="Times New Roman" pitchFamily="18" charset="0"/>
              </a:rPr>
              <a:t>artar</a:t>
            </a:r>
            <a:r>
              <a:rPr lang="en-US" sz="2800" dirty="0">
                <a:cs typeface="Times New Roman" pitchFamily="18" charset="0"/>
              </a:rPr>
              <a:t> </a:t>
            </a:r>
            <a:r>
              <a:rPr lang="en-US" sz="2800" dirty="0" err="1">
                <a:cs typeface="Times New Roman" pitchFamily="18" charset="0"/>
              </a:rPr>
              <a:t>dolayısıyla</a:t>
            </a:r>
            <a:r>
              <a:rPr lang="en-US" sz="2800" dirty="0">
                <a:cs typeface="Times New Roman" pitchFamily="18" charset="0"/>
              </a:rPr>
              <a:t> </a:t>
            </a:r>
            <a:r>
              <a:rPr lang="en-US" sz="2800" dirty="0" err="1">
                <a:cs typeface="Times New Roman" pitchFamily="18" charset="0"/>
              </a:rPr>
              <a:t>ekonomi</a:t>
            </a:r>
            <a:r>
              <a:rPr lang="en-US" sz="2800" dirty="0">
                <a:cs typeface="Times New Roman" pitchFamily="18" charset="0"/>
              </a:rPr>
              <a:t> </a:t>
            </a:r>
            <a:r>
              <a:rPr lang="en-US" sz="2800" dirty="0" err="1">
                <a:cs typeface="Times New Roman" pitchFamily="18" charset="0"/>
              </a:rPr>
              <a:t>üssel</a:t>
            </a:r>
            <a:r>
              <a:rPr lang="en-US" sz="2800" dirty="0">
                <a:cs typeface="Times New Roman" pitchFamily="18" charset="0"/>
              </a:rPr>
              <a:t> </a:t>
            </a:r>
            <a:r>
              <a:rPr lang="en-US" sz="2800" dirty="0" err="1">
                <a:cs typeface="Times New Roman" pitchFamily="18" charset="0"/>
              </a:rPr>
              <a:t>büyür</a:t>
            </a:r>
            <a:r>
              <a:rPr lang="en-US" sz="2800" dirty="0">
                <a:cs typeface="Times New Roman" pitchFamily="18" charset="0"/>
              </a:rPr>
              <a:t>. </a:t>
            </a:r>
          </a:p>
          <a:p>
            <a:pPr marL="720000" indent="-29718">
              <a:buNone/>
            </a:pPr>
            <a:endParaRPr lang="en-US" sz="2800" dirty="0">
              <a:cs typeface="Times New Roman" pitchFamily="18" charset="0"/>
            </a:endParaRPr>
          </a:p>
          <a:p>
            <a:pPr marL="720000" indent="-29718">
              <a:buNone/>
            </a:pPr>
            <a:r>
              <a:rPr lang="en-US" sz="2800" dirty="0" err="1">
                <a:cs typeface="Times New Roman" pitchFamily="18" charset="0"/>
              </a:rPr>
              <a:t>Örnek</a:t>
            </a:r>
            <a:r>
              <a:rPr lang="en-US" sz="2800" dirty="0">
                <a:cs typeface="Times New Roman" pitchFamily="18" charset="0"/>
              </a:rPr>
              <a:t>: 1,000 </a:t>
            </a:r>
            <a:r>
              <a:rPr lang="en-US" sz="2800" dirty="0" err="1">
                <a:cs typeface="Times New Roman" pitchFamily="18" charset="0"/>
              </a:rPr>
              <a:t>dolarlık</a:t>
            </a:r>
            <a:r>
              <a:rPr lang="en-US" sz="2800" dirty="0">
                <a:cs typeface="Times New Roman" pitchFamily="18" charset="0"/>
              </a:rPr>
              <a:t> </a:t>
            </a:r>
            <a:r>
              <a:rPr lang="en-US" sz="2800" dirty="0" err="1">
                <a:cs typeface="Times New Roman" pitchFamily="18" charset="0"/>
              </a:rPr>
              <a:t>tasarruf</a:t>
            </a:r>
            <a:r>
              <a:rPr lang="en-US" sz="2800" dirty="0">
                <a:cs typeface="Times New Roman" pitchFamily="18" charset="0"/>
              </a:rPr>
              <a:t> </a:t>
            </a:r>
            <a:r>
              <a:rPr lang="en-US" sz="2800" dirty="0" err="1">
                <a:cs typeface="Times New Roman" pitchFamily="18" charset="0"/>
              </a:rPr>
              <a:t>mevduatının</a:t>
            </a:r>
            <a:r>
              <a:rPr lang="en-US" sz="2800" dirty="0">
                <a:cs typeface="Times New Roman" pitchFamily="18" charset="0"/>
              </a:rPr>
              <a:t> %3 </a:t>
            </a:r>
            <a:r>
              <a:rPr lang="en-US" sz="2800" dirty="0" err="1">
                <a:cs typeface="Times New Roman" pitchFamily="18" charset="0"/>
              </a:rPr>
              <a:t>yıllık</a:t>
            </a:r>
            <a:r>
              <a:rPr lang="en-US" sz="2800" dirty="0">
                <a:cs typeface="Times New Roman" pitchFamily="18" charset="0"/>
              </a:rPr>
              <a:t> </a:t>
            </a:r>
            <a:r>
              <a:rPr lang="en-US" sz="2800" dirty="0" err="1">
                <a:cs typeface="Times New Roman" pitchFamily="18" charset="0"/>
              </a:rPr>
              <a:t>faiz</a:t>
            </a:r>
            <a:r>
              <a:rPr lang="en-US" sz="2800" dirty="0">
                <a:cs typeface="Times New Roman" pitchFamily="18" charset="0"/>
              </a:rPr>
              <a:t> </a:t>
            </a:r>
            <a:r>
              <a:rPr lang="en-US" sz="2800" dirty="0" err="1">
                <a:cs typeface="Times New Roman" pitchFamily="18" charset="0"/>
              </a:rPr>
              <a:t>haddi</a:t>
            </a:r>
            <a:r>
              <a:rPr lang="en-US" sz="2800" dirty="0">
                <a:cs typeface="Times New Roman" pitchFamily="18" charset="0"/>
              </a:rPr>
              <a:t> </a:t>
            </a:r>
            <a:r>
              <a:rPr lang="en-US" sz="2800" dirty="0" err="1">
                <a:cs typeface="Times New Roman" pitchFamily="18" charset="0"/>
              </a:rPr>
              <a:t>ile</a:t>
            </a:r>
            <a:r>
              <a:rPr lang="en-US" sz="2800" dirty="0">
                <a:cs typeface="Times New Roman" pitchFamily="18" charset="0"/>
              </a:rPr>
              <a:t> 10 </a:t>
            </a:r>
            <a:r>
              <a:rPr lang="en-US" sz="2800" dirty="0" err="1">
                <a:cs typeface="Times New Roman" pitchFamily="18" charset="0"/>
              </a:rPr>
              <a:t>yıl</a:t>
            </a:r>
            <a:r>
              <a:rPr lang="en-US" sz="2800" dirty="0">
                <a:cs typeface="Times New Roman" pitchFamily="18" charset="0"/>
              </a:rPr>
              <a:t> </a:t>
            </a:r>
            <a:r>
              <a:rPr lang="en-US" sz="2800" dirty="0" err="1">
                <a:cs typeface="Times New Roman" pitchFamily="18" charset="0"/>
              </a:rPr>
              <a:t>sonunda</a:t>
            </a:r>
            <a:r>
              <a:rPr lang="en-US" sz="2800" dirty="0">
                <a:cs typeface="Times New Roman" pitchFamily="18" charset="0"/>
              </a:rPr>
              <a:t> </a:t>
            </a:r>
            <a:r>
              <a:rPr lang="en-US" sz="2800" dirty="0" err="1">
                <a:cs typeface="Times New Roman" pitchFamily="18" charset="0"/>
              </a:rPr>
              <a:t>büyüklüğü</a:t>
            </a:r>
            <a:r>
              <a:rPr lang="en-US" sz="2800" dirty="0">
                <a:cs typeface="Times New Roman" pitchFamily="18" charset="0"/>
              </a:rPr>
              <a:t> ne </a:t>
            </a:r>
            <a:r>
              <a:rPr lang="en-US" sz="2800" dirty="0" err="1">
                <a:cs typeface="Times New Roman" pitchFamily="18" charset="0"/>
              </a:rPr>
              <a:t>olur</a:t>
            </a:r>
            <a:r>
              <a:rPr lang="en-US" sz="2800" dirty="0">
                <a:cs typeface="Times New Roman" pitchFamily="18" charset="0"/>
              </a:rPr>
              <a:t>?  </a:t>
            </a:r>
          </a:p>
        </p:txBody>
      </p:sp>
    </p:spTree>
    <p:extLst>
      <p:ext uri="{BB962C8B-B14F-4D97-AF65-F5344CB8AC3E}">
        <p14:creationId xmlns:p14="http://schemas.microsoft.com/office/powerpoint/2010/main" val="2255021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46628"/>
          </a:xfrm>
        </p:spPr>
        <p:txBody>
          <a:bodyPr/>
          <a:lstStyle/>
          <a:p>
            <a:r>
              <a:rPr lang="en-US" sz="3600" dirty="0" err="1">
                <a:solidFill>
                  <a:schemeClr val="bg2"/>
                </a:solidFill>
              </a:rPr>
              <a:t>Üssel</a:t>
            </a:r>
            <a:r>
              <a:rPr lang="en-US" sz="3600" dirty="0">
                <a:solidFill>
                  <a:schemeClr val="bg2"/>
                </a:solidFill>
              </a:rPr>
              <a:t> </a:t>
            </a:r>
            <a:r>
              <a:rPr lang="en-US" sz="3600" dirty="0" err="1">
                <a:solidFill>
                  <a:schemeClr val="bg2"/>
                </a:solidFill>
              </a:rPr>
              <a:t>büyüme</a:t>
            </a:r>
            <a:endParaRPr lang="en-IN" sz="2000" dirty="0">
              <a:solidFill>
                <a:schemeClr val="bg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546487775"/>
              </p:ext>
            </p:extLst>
          </p:nvPr>
        </p:nvGraphicFramePr>
        <p:xfrm>
          <a:off x="1524000" y="1272413"/>
          <a:ext cx="6248403" cy="5030351"/>
        </p:xfrm>
        <a:graphic>
          <a:graphicData uri="http://schemas.openxmlformats.org/drawingml/2006/table">
            <a:tbl>
              <a:tblPr firstRow="1" bandRow="1">
                <a:tableStyleId>{3B4B98B0-60AC-42C2-AFA5-B58CD77FA1E5}</a:tableStyleId>
              </a:tblPr>
              <a:tblGrid>
                <a:gridCol w="2082801">
                  <a:extLst>
                    <a:ext uri="{9D8B030D-6E8A-4147-A177-3AD203B41FA5}">
                      <a16:colId xmlns:a16="http://schemas.microsoft.com/office/drawing/2014/main" val="20000"/>
                    </a:ext>
                  </a:extLst>
                </a:gridCol>
                <a:gridCol w="2082801">
                  <a:extLst>
                    <a:ext uri="{9D8B030D-6E8A-4147-A177-3AD203B41FA5}">
                      <a16:colId xmlns:a16="http://schemas.microsoft.com/office/drawing/2014/main" val="20001"/>
                    </a:ext>
                  </a:extLst>
                </a:gridCol>
                <a:gridCol w="2082801">
                  <a:extLst>
                    <a:ext uri="{9D8B030D-6E8A-4147-A177-3AD203B41FA5}">
                      <a16:colId xmlns:a16="http://schemas.microsoft.com/office/drawing/2014/main" val="20002"/>
                    </a:ext>
                  </a:extLst>
                </a:gridCol>
              </a:tblGrid>
              <a:tr h="849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err="1">
                          <a:solidFill>
                            <a:schemeClr val="bg1"/>
                          </a:solidFill>
                        </a:rPr>
                        <a:t>Yıl</a:t>
                      </a:r>
                      <a:endParaRPr lang="en-US" sz="1700" dirty="0">
                        <a:solidFill>
                          <a:schemeClr val="bg1"/>
                        </a:solidFill>
                      </a:endParaRP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C7C9F"/>
                    </a:solidFill>
                  </a:tcPr>
                </a:tc>
                <a:tc>
                  <a:txBody>
                    <a:bodyPr/>
                    <a:lstStyle/>
                    <a:p>
                      <a:pPr algn="ctr"/>
                      <a:r>
                        <a:rPr lang="en-US" sz="1700" dirty="0" err="1">
                          <a:solidFill>
                            <a:schemeClr val="bg1"/>
                          </a:solidFill>
                        </a:rPr>
                        <a:t>Basit</a:t>
                      </a:r>
                      <a:r>
                        <a:rPr lang="en-US" sz="1700" dirty="0">
                          <a:solidFill>
                            <a:schemeClr val="bg1"/>
                          </a:solidFill>
                        </a:rPr>
                        <a:t> </a:t>
                      </a:r>
                      <a:r>
                        <a:rPr lang="en-US" sz="1700" dirty="0" err="1">
                          <a:solidFill>
                            <a:schemeClr val="bg1"/>
                          </a:solidFill>
                        </a:rPr>
                        <a:t>faizle</a:t>
                      </a:r>
                      <a:r>
                        <a:rPr lang="en-US" sz="1700" dirty="0">
                          <a:solidFill>
                            <a:schemeClr val="bg1"/>
                          </a:solidFill>
                        </a:rPr>
                        <a:t> </a:t>
                      </a:r>
                      <a:r>
                        <a:rPr lang="en-US" sz="1700" dirty="0" err="1">
                          <a:solidFill>
                            <a:schemeClr val="bg1"/>
                          </a:solidFill>
                        </a:rPr>
                        <a:t>hesaplandığında</a:t>
                      </a:r>
                      <a:endParaRPr lang="en-US" sz="1700" dirty="0">
                        <a:solidFill>
                          <a:schemeClr val="bg1"/>
                        </a:solidFill>
                      </a:endParaRP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C7C9F"/>
                    </a:solidFill>
                  </a:tcPr>
                </a:tc>
                <a:tc>
                  <a:txBody>
                    <a:bodyPr/>
                    <a:lstStyle/>
                    <a:p>
                      <a:pPr algn="ctr"/>
                      <a:r>
                        <a:rPr lang="en-US" sz="1700" dirty="0" err="1">
                          <a:solidFill>
                            <a:schemeClr val="bg1"/>
                          </a:solidFill>
                        </a:rPr>
                        <a:t>Bileşik</a:t>
                      </a:r>
                      <a:r>
                        <a:rPr lang="en-US" sz="1700" dirty="0">
                          <a:solidFill>
                            <a:schemeClr val="bg1"/>
                          </a:solidFill>
                        </a:rPr>
                        <a:t> </a:t>
                      </a:r>
                      <a:r>
                        <a:rPr lang="en-US" sz="1700" dirty="0" err="1">
                          <a:solidFill>
                            <a:schemeClr val="bg1"/>
                          </a:solidFill>
                        </a:rPr>
                        <a:t>faizli</a:t>
                      </a:r>
                      <a:r>
                        <a:rPr lang="en-US" sz="1700" dirty="0">
                          <a:solidFill>
                            <a:schemeClr val="bg1"/>
                          </a:solidFill>
                        </a:rPr>
                        <a:t> </a:t>
                      </a:r>
                      <a:r>
                        <a:rPr lang="en-US" sz="1700" dirty="0" err="1">
                          <a:solidFill>
                            <a:schemeClr val="bg1"/>
                          </a:solidFill>
                        </a:rPr>
                        <a:t>hesaplandığında</a:t>
                      </a:r>
                      <a:endParaRPr lang="en-US" sz="1700" dirty="0">
                        <a:solidFill>
                          <a:schemeClr val="bg1"/>
                        </a:solidFill>
                      </a:endParaRP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C7C9F"/>
                    </a:solidFill>
                  </a:tcPr>
                </a:tc>
                <a:extLst>
                  <a:ext uri="{0D108BD9-81ED-4DB2-BD59-A6C34878D82A}">
                    <a16:rowId xmlns:a16="http://schemas.microsoft.com/office/drawing/2014/main" val="10000"/>
                  </a:ext>
                </a:extLst>
              </a:tr>
              <a:tr h="380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a:t>Başlangıç</a:t>
                      </a:r>
                      <a:endParaRPr lang="en-US" sz="1400" dirty="0"/>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7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$1,000</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7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$1,000</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7DF"/>
                    </a:solidFill>
                  </a:tcPr>
                </a:tc>
                <a:extLst>
                  <a:ext uri="{0D108BD9-81ED-4DB2-BD59-A6C34878D82A}">
                    <a16:rowId xmlns:a16="http://schemas.microsoft.com/office/drawing/2014/main" val="10001"/>
                  </a:ext>
                </a:extLst>
              </a:tr>
              <a:tr h="380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$1,030</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$1,030</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CF0"/>
                    </a:solidFill>
                  </a:tcPr>
                </a:tc>
                <a:extLst>
                  <a:ext uri="{0D108BD9-81ED-4DB2-BD59-A6C34878D82A}">
                    <a16:rowId xmlns:a16="http://schemas.microsoft.com/office/drawing/2014/main" val="10002"/>
                  </a:ext>
                </a:extLst>
              </a:tr>
              <a:tr h="380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2</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7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$1,060</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7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$1,060.9</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7DF"/>
                    </a:solidFill>
                  </a:tcPr>
                </a:tc>
                <a:extLst>
                  <a:ext uri="{0D108BD9-81ED-4DB2-BD59-A6C34878D82A}">
                    <a16:rowId xmlns:a16="http://schemas.microsoft.com/office/drawing/2014/main" val="10003"/>
                  </a:ext>
                </a:extLst>
              </a:tr>
              <a:tr h="380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3</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$1,090</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$1,092.7</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CF0"/>
                    </a:solidFill>
                  </a:tcPr>
                </a:tc>
                <a:extLst>
                  <a:ext uri="{0D108BD9-81ED-4DB2-BD59-A6C34878D82A}">
                    <a16:rowId xmlns:a16="http://schemas.microsoft.com/office/drawing/2014/main" val="10004"/>
                  </a:ext>
                </a:extLst>
              </a:tr>
              <a:tr h="380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4</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7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$1,120</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7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$1,125.5</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7DF"/>
                    </a:solidFill>
                  </a:tcPr>
                </a:tc>
                <a:extLst>
                  <a:ext uri="{0D108BD9-81ED-4DB2-BD59-A6C34878D82A}">
                    <a16:rowId xmlns:a16="http://schemas.microsoft.com/office/drawing/2014/main" val="10005"/>
                  </a:ext>
                </a:extLst>
              </a:tr>
              <a:tr h="380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5</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$1,150</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$1,159.3</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CF0"/>
                    </a:solidFill>
                  </a:tcPr>
                </a:tc>
                <a:extLst>
                  <a:ext uri="{0D108BD9-81ED-4DB2-BD59-A6C34878D82A}">
                    <a16:rowId xmlns:a16="http://schemas.microsoft.com/office/drawing/2014/main" val="10006"/>
                  </a:ext>
                </a:extLst>
              </a:tr>
              <a:tr h="380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6</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7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$1,180</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7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$1,194.1</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7DF"/>
                    </a:solidFill>
                  </a:tcPr>
                </a:tc>
                <a:extLst>
                  <a:ext uri="{0D108BD9-81ED-4DB2-BD59-A6C34878D82A}">
                    <a16:rowId xmlns:a16="http://schemas.microsoft.com/office/drawing/2014/main" val="10007"/>
                  </a:ext>
                </a:extLst>
              </a:tr>
              <a:tr h="380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7</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$1,210</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$1,229.9</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CF0"/>
                    </a:solidFill>
                  </a:tcPr>
                </a:tc>
                <a:extLst>
                  <a:ext uri="{0D108BD9-81ED-4DB2-BD59-A6C34878D82A}">
                    <a16:rowId xmlns:a16="http://schemas.microsoft.com/office/drawing/2014/main" val="10008"/>
                  </a:ext>
                </a:extLst>
              </a:tr>
              <a:tr h="380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8</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7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$1,240</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7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$1,266.8</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7DF"/>
                    </a:solidFill>
                  </a:tcPr>
                </a:tc>
                <a:extLst>
                  <a:ext uri="{0D108BD9-81ED-4DB2-BD59-A6C34878D82A}">
                    <a16:rowId xmlns:a16="http://schemas.microsoft.com/office/drawing/2014/main" val="10009"/>
                  </a:ext>
                </a:extLst>
              </a:tr>
              <a:tr h="380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9</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$1,270</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C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$1,304.8</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CF0"/>
                    </a:solidFill>
                  </a:tcPr>
                </a:tc>
                <a:extLst>
                  <a:ext uri="{0D108BD9-81ED-4DB2-BD59-A6C34878D82A}">
                    <a16:rowId xmlns:a16="http://schemas.microsoft.com/office/drawing/2014/main" val="10010"/>
                  </a:ext>
                </a:extLst>
              </a:tr>
              <a:tr h="380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10</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7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$1,300</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7D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$1,343.9</a:t>
                      </a:r>
                    </a:p>
                  </a:txBody>
                  <a:tcPr marL="93726" marR="93726" marT="46863" marB="468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D7DF"/>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04442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22828"/>
          </a:xfrm>
        </p:spPr>
        <p:txBody>
          <a:bodyPr/>
          <a:lstStyle/>
          <a:p>
            <a:r>
              <a:rPr lang="en-US" sz="3600" dirty="0" err="1">
                <a:solidFill>
                  <a:schemeClr val="bg2"/>
                </a:solidFill>
              </a:rPr>
              <a:t>Üssel</a:t>
            </a:r>
            <a:r>
              <a:rPr lang="en-US" sz="3600" dirty="0">
                <a:solidFill>
                  <a:schemeClr val="bg2"/>
                </a:solidFill>
              </a:rPr>
              <a:t> </a:t>
            </a:r>
            <a:r>
              <a:rPr lang="en-US" sz="3600" dirty="0" err="1">
                <a:solidFill>
                  <a:schemeClr val="bg2"/>
                </a:solidFill>
              </a:rPr>
              <a:t>Büyüme</a:t>
            </a:r>
            <a:endParaRPr lang="en-IN" sz="2000" dirty="0">
              <a:solidFill>
                <a:schemeClr val="bg2"/>
              </a:solidFill>
            </a:endParaRPr>
          </a:p>
        </p:txBody>
      </p:sp>
      <p:sp>
        <p:nvSpPr>
          <p:cNvPr id="3" name="Content Placeholder 2"/>
          <p:cNvSpPr>
            <a:spLocks noGrp="1"/>
          </p:cNvSpPr>
          <p:nvPr>
            <p:ph idx="1"/>
          </p:nvPr>
        </p:nvSpPr>
        <p:spPr>
          <a:xfrm>
            <a:off x="457200" y="2286000"/>
            <a:ext cx="8229600" cy="3505200"/>
          </a:xfrm>
        </p:spPr>
        <p:txBody>
          <a:bodyPr>
            <a:noAutofit/>
          </a:bodyPr>
          <a:lstStyle/>
          <a:p>
            <a:pPr marL="0" indent="0">
              <a:buNone/>
            </a:pPr>
            <a:r>
              <a:rPr lang="en-US" sz="2400" dirty="0" err="1">
                <a:cs typeface="Times New Roman" pitchFamily="18" charset="0"/>
              </a:rPr>
              <a:t>Herhangi</a:t>
            </a:r>
            <a:r>
              <a:rPr lang="en-US" sz="2400" dirty="0">
                <a:cs typeface="Times New Roman" pitchFamily="18" charset="0"/>
              </a:rPr>
              <a:t> </a:t>
            </a:r>
            <a:r>
              <a:rPr lang="en-US" sz="2400" dirty="0" err="1">
                <a:cs typeface="Times New Roman" pitchFamily="18" charset="0"/>
              </a:rPr>
              <a:t>bir</a:t>
            </a:r>
            <a:r>
              <a:rPr lang="en-US" sz="2400" dirty="0">
                <a:cs typeface="Times New Roman" pitchFamily="18" charset="0"/>
              </a:rPr>
              <a:t> t </a:t>
            </a:r>
            <a:r>
              <a:rPr lang="en-US" sz="2400" dirty="0" err="1">
                <a:cs typeface="Times New Roman" pitchFamily="18" charset="0"/>
              </a:rPr>
              <a:t>döneminde</a:t>
            </a:r>
            <a:r>
              <a:rPr lang="en-US" sz="2400" dirty="0">
                <a:cs typeface="Times New Roman" pitchFamily="18" charset="0"/>
              </a:rPr>
              <a:t> </a:t>
            </a:r>
            <a:r>
              <a:rPr lang="en-US" sz="2400" dirty="0" err="1">
                <a:cs typeface="Times New Roman" pitchFamily="18" charset="0"/>
              </a:rPr>
              <a:t>büyüme</a:t>
            </a:r>
            <a:r>
              <a:rPr lang="en-US" sz="2400" dirty="0">
                <a:cs typeface="Times New Roman" pitchFamily="18" charset="0"/>
              </a:rPr>
              <a:t> </a:t>
            </a:r>
            <a:r>
              <a:rPr lang="en-US" sz="2400" dirty="0" err="1">
                <a:cs typeface="Times New Roman" pitchFamily="18" charset="0"/>
              </a:rPr>
              <a:t>aşağıdaki</a:t>
            </a:r>
            <a:r>
              <a:rPr lang="en-US" sz="2400" dirty="0">
                <a:cs typeface="Times New Roman" pitchFamily="18" charset="0"/>
              </a:rPr>
              <a:t> </a:t>
            </a:r>
            <a:r>
              <a:rPr lang="en-US" sz="2400" dirty="0" err="1">
                <a:cs typeface="Times New Roman" pitchFamily="18" charset="0"/>
              </a:rPr>
              <a:t>gibi</a:t>
            </a:r>
            <a:r>
              <a:rPr lang="en-US" sz="2400" dirty="0">
                <a:cs typeface="Times New Roman" pitchFamily="18" charset="0"/>
              </a:rPr>
              <a:t> </a:t>
            </a:r>
            <a:r>
              <a:rPr lang="en-US" sz="2400" dirty="0" err="1">
                <a:cs typeface="Times New Roman" pitchFamily="18" charset="0"/>
              </a:rPr>
              <a:t>hesaplanabilir</a:t>
            </a:r>
            <a:r>
              <a:rPr lang="en-US" sz="2400" dirty="0">
                <a:cs typeface="Times New Roman" pitchFamily="18" charset="0"/>
              </a:rPr>
              <a:t>:</a:t>
            </a:r>
          </a:p>
          <a:p>
            <a:pPr marL="0" indent="0">
              <a:lnSpc>
                <a:spcPts val="2880"/>
              </a:lnSpc>
              <a:spcBef>
                <a:spcPts val="3000"/>
              </a:spcBef>
              <a:buNone/>
            </a:pPr>
            <a:r>
              <a:rPr lang="en-US" sz="2400" dirty="0">
                <a:cs typeface="Times New Roman" pitchFamily="18" charset="0"/>
              </a:rPr>
              <a:t>	</a:t>
            </a:r>
            <a:r>
              <a:rPr lang="en-US" sz="2400" i="1" dirty="0">
                <a:cs typeface="Times New Roman" pitchFamily="18" charset="0"/>
              </a:rPr>
              <a:t>Y</a:t>
            </a:r>
            <a:r>
              <a:rPr lang="en-US" sz="2400" i="1" baseline="-25000" dirty="0">
                <a:cs typeface="Times New Roman" pitchFamily="18" charset="0"/>
              </a:rPr>
              <a:t>t</a:t>
            </a:r>
            <a:r>
              <a:rPr lang="en-US" sz="2400" i="1" dirty="0">
                <a:cs typeface="Times New Roman" pitchFamily="18" charset="0"/>
              </a:rPr>
              <a:t> = </a:t>
            </a:r>
            <a:r>
              <a:rPr lang="en-US" sz="2400" i="1" dirty="0" err="1">
                <a:cs typeface="Times New Roman" pitchFamily="18" charset="0"/>
              </a:rPr>
              <a:t>Y</a:t>
            </a:r>
            <a:r>
              <a:rPr lang="en-US" sz="2400" i="1" baseline="-25000" dirty="0" err="1">
                <a:cs typeface="Times New Roman" pitchFamily="18" charset="0"/>
              </a:rPr>
              <a:t>başlangıç</a:t>
            </a:r>
            <a:r>
              <a:rPr lang="en-US" sz="2400" i="1" baseline="-25000" dirty="0">
                <a:cs typeface="Times New Roman" pitchFamily="18" charset="0"/>
              </a:rPr>
              <a:t> </a:t>
            </a:r>
            <a:r>
              <a:rPr lang="en-US" sz="2400" i="1" dirty="0">
                <a:cs typeface="Times New Roman" pitchFamily="18" charset="0"/>
              </a:rPr>
              <a:t>(1+g)</a:t>
            </a:r>
            <a:r>
              <a:rPr lang="en-US" sz="2400" i="1" baseline="30000" dirty="0">
                <a:cs typeface="Times New Roman" pitchFamily="18" charset="0"/>
              </a:rPr>
              <a:t>t</a:t>
            </a:r>
            <a:endParaRPr lang="en-US" sz="2400" baseline="30000" dirty="0">
              <a:cs typeface="Times New Roman" pitchFamily="18" charset="0"/>
            </a:endParaRPr>
          </a:p>
          <a:p>
            <a:pPr marL="0" indent="0">
              <a:spcBef>
                <a:spcPts val="3000"/>
              </a:spcBef>
              <a:buNone/>
            </a:pPr>
            <a:r>
              <a:rPr lang="en-US" sz="2400" i="1" dirty="0">
                <a:cs typeface="Times New Roman" pitchFamily="18" charset="0"/>
              </a:rPr>
              <a:t>Y</a:t>
            </a:r>
            <a:r>
              <a:rPr lang="en-US" sz="2400" i="1" baseline="-25000" dirty="0">
                <a:cs typeface="Times New Roman" pitchFamily="18" charset="0"/>
              </a:rPr>
              <a:t>t</a:t>
            </a:r>
            <a:r>
              <a:rPr lang="en-US" sz="2400" dirty="0">
                <a:cs typeface="Times New Roman" pitchFamily="18" charset="0"/>
              </a:rPr>
              <a:t>: 		</a:t>
            </a:r>
            <a:r>
              <a:rPr lang="en-US" sz="2400" i="1" dirty="0">
                <a:cs typeface="Times New Roman" pitchFamily="18" charset="0"/>
              </a:rPr>
              <a:t>t </a:t>
            </a:r>
            <a:r>
              <a:rPr lang="en-US" sz="2400" i="1" dirty="0" err="1">
                <a:cs typeface="Times New Roman" pitchFamily="18" charset="0"/>
              </a:rPr>
              <a:t>yılındaki</a:t>
            </a:r>
            <a:r>
              <a:rPr lang="en-US" sz="2400" i="1" dirty="0">
                <a:cs typeface="Times New Roman" pitchFamily="18" charset="0"/>
              </a:rPr>
              <a:t> </a:t>
            </a:r>
            <a:r>
              <a:rPr lang="en-US" sz="2400" i="1" dirty="0" err="1">
                <a:cs typeface="Times New Roman" pitchFamily="18" charset="0"/>
              </a:rPr>
              <a:t>miktar</a:t>
            </a:r>
            <a:endParaRPr lang="en-US" sz="2400" i="1" dirty="0">
              <a:cs typeface="Times New Roman" pitchFamily="18" charset="0"/>
            </a:endParaRPr>
          </a:p>
          <a:p>
            <a:pPr marL="0" indent="0">
              <a:spcBef>
                <a:spcPts val="0"/>
              </a:spcBef>
              <a:buNone/>
            </a:pPr>
            <a:r>
              <a:rPr lang="en-US" sz="2400" i="1" dirty="0" err="1">
                <a:cs typeface="Times New Roman" pitchFamily="18" charset="0"/>
              </a:rPr>
              <a:t>Y</a:t>
            </a:r>
            <a:r>
              <a:rPr lang="en-US" sz="2400" i="1" baseline="-25000" dirty="0" err="1">
                <a:cs typeface="Times New Roman" pitchFamily="18" charset="0"/>
              </a:rPr>
              <a:t>başlangıç</a:t>
            </a:r>
            <a:r>
              <a:rPr lang="en-US" sz="2400" dirty="0">
                <a:cs typeface="Times New Roman" pitchFamily="18" charset="0"/>
              </a:rPr>
              <a:t>: 	</a:t>
            </a:r>
            <a:r>
              <a:rPr lang="en-US" sz="2400" dirty="0" err="1">
                <a:cs typeface="Times New Roman" pitchFamily="18" charset="0"/>
              </a:rPr>
              <a:t>başlangıç</a:t>
            </a:r>
            <a:r>
              <a:rPr lang="en-US" sz="2400" dirty="0">
                <a:cs typeface="Times New Roman" pitchFamily="18" charset="0"/>
              </a:rPr>
              <a:t> </a:t>
            </a:r>
            <a:r>
              <a:rPr lang="en-US" sz="2400" dirty="0" err="1">
                <a:cs typeface="Times New Roman" pitchFamily="18" charset="0"/>
              </a:rPr>
              <a:t>miktarı</a:t>
            </a:r>
            <a:endParaRPr lang="en-US" sz="2400" dirty="0">
              <a:cs typeface="Times New Roman" pitchFamily="18" charset="0"/>
            </a:endParaRPr>
          </a:p>
          <a:p>
            <a:pPr marL="0" indent="0">
              <a:spcBef>
                <a:spcPts val="0"/>
              </a:spcBef>
              <a:buNone/>
            </a:pPr>
            <a:r>
              <a:rPr lang="en-US" sz="2400" i="1" dirty="0">
                <a:cs typeface="Times New Roman" pitchFamily="18" charset="0"/>
              </a:rPr>
              <a:t>g</a:t>
            </a:r>
            <a:r>
              <a:rPr lang="en-US" sz="2400" dirty="0">
                <a:cs typeface="Times New Roman" pitchFamily="18" charset="0"/>
              </a:rPr>
              <a:t>: 		</a:t>
            </a:r>
            <a:r>
              <a:rPr lang="en-US" sz="2400" dirty="0" err="1">
                <a:cs typeface="Times New Roman" pitchFamily="18" charset="0"/>
              </a:rPr>
              <a:t>yıllık</a:t>
            </a:r>
            <a:r>
              <a:rPr lang="en-US" sz="2400" dirty="0">
                <a:cs typeface="Times New Roman" pitchFamily="18" charset="0"/>
              </a:rPr>
              <a:t> </a:t>
            </a:r>
            <a:r>
              <a:rPr lang="en-US" sz="2400" dirty="0" err="1">
                <a:cs typeface="Times New Roman" pitchFamily="18" charset="0"/>
              </a:rPr>
              <a:t>büyüme</a:t>
            </a:r>
            <a:r>
              <a:rPr lang="en-US" sz="2400" dirty="0">
                <a:cs typeface="Times New Roman" pitchFamily="18" charset="0"/>
              </a:rPr>
              <a:t> </a:t>
            </a:r>
          </a:p>
        </p:txBody>
      </p:sp>
    </p:spTree>
    <p:extLst>
      <p:ext uri="{BB962C8B-B14F-4D97-AF65-F5344CB8AC3E}">
        <p14:creationId xmlns:p14="http://schemas.microsoft.com/office/powerpoint/2010/main" val="252753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a:xfrm>
            <a:off x="457200" y="304800"/>
            <a:ext cx="8229600" cy="699028"/>
          </a:xfrm>
        </p:spPr>
        <p:txBody>
          <a:bodyPr/>
          <a:lstStyle/>
          <a:p>
            <a:r>
              <a:rPr lang="en-US" sz="3600" dirty="0" err="1">
                <a:solidFill>
                  <a:schemeClr val="bg2"/>
                </a:solidFill>
              </a:rPr>
              <a:t>Büyüme</a:t>
            </a:r>
            <a:endParaRPr lang="en-US" sz="2000" dirty="0">
              <a:solidFill>
                <a:schemeClr val="bg2"/>
              </a:solidFill>
              <a:latin typeface="+mj-lt"/>
            </a:endParaRPr>
          </a:p>
        </p:txBody>
      </p:sp>
      <p:sp>
        <p:nvSpPr>
          <p:cNvPr id="2" name="Content Placeholder 1"/>
          <p:cNvSpPr>
            <a:spLocks noGrp="1"/>
          </p:cNvSpPr>
          <p:nvPr>
            <p:ph idx="1"/>
          </p:nvPr>
        </p:nvSpPr>
        <p:spPr>
          <a:xfrm>
            <a:off x="457200" y="1828801"/>
            <a:ext cx="8229600" cy="761999"/>
          </a:xfrm>
        </p:spPr>
        <p:txBody>
          <a:bodyPr/>
          <a:lstStyle/>
          <a:p>
            <a:pPr marL="0" indent="0" algn="ctr">
              <a:buNone/>
            </a:pPr>
            <a:r>
              <a:rPr lang="en-US" sz="2400" dirty="0" err="1"/>
              <a:t>Kişi</a:t>
            </a:r>
            <a:r>
              <a:rPr lang="en-US" sz="2400" dirty="0"/>
              <a:t> </a:t>
            </a:r>
            <a:r>
              <a:rPr lang="en-US" sz="2400" dirty="0" err="1"/>
              <a:t>başına</a:t>
            </a:r>
            <a:r>
              <a:rPr lang="en-US" sz="2400" dirty="0"/>
              <a:t> GSYİH (SAGP- 2011Sabit </a:t>
            </a:r>
            <a:r>
              <a:rPr lang="en-US" sz="2400" dirty="0" err="1"/>
              <a:t>fiyatlarıyla</a:t>
            </a:r>
            <a:r>
              <a:rPr lang="en-US" sz="2400" dirty="0"/>
              <a:t>)</a:t>
            </a:r>
            <a:endParaRPr lang="en-IN" sz="2400" dirty="0"/>
          </a:p>
        </p:txBody>
      </p:sp>
      <p:pic>
        <p:nvPicPr>
          <p:cNvPr id="7170" name="Picture 2" descr="A line graph shows the GDP per capita of selected countries between 1950 and 2014.&#10;The x axis plots the years between 1950 and 2014 in increments of 8. The y axis plots the GDP per capita relative to U.S. GDP per capita, ranging from 0 to 90 percent in increments of 10. The graph shows six  lines, each representing a country.&#10;The line on top representing United Kingdom starts around 60 in 1950 and fluctuates in the 60-70 range over the years, crossing 70 in 2014. The line representing Spain starts at 25 in 1950 and climbs up steadily, slowing down in the early 80s and again rising up to end at 60 percent in 2014. Mexico starts at 30, and after a rise in the middle, declines down to reach 25. Brazil starts at 10 and rises slowly to end at 30 while China starts at 5 and climbs up to 20 in 2014. South Korea starts with China at 5, and rises rapidly after 1970, ending at 60 in 2014.&#10;&#10;See Table tab for a yearly breakup of GDP for the above countrie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274" y="2590800"/>
            <a:ext cx="7575878" cy="3466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509137"/>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8784</TotalTime>
  <Words>1566</Words>
  <Application>Microsoft Macintosh PowerPoint</Application>
  <PresentationFormat>On-screen Show (4:3)</PresentationFormat>
  <Paragraphs>264</Paragraphs>
  <Slides>28</Slides>
  <Notes>28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4" baseType="lpstr">
      <vt:lpstr>Arial</vt:lpstr>
      <vt:lpstr>Times New Roman</vt:lpstr>
      <vt:lpstr>Verdana</vt:lpstr>
      <vt:lpstr>Wingdings</vt:lpstr>
      <vt:lpstr>508 Lecture</vt:lpstr>
      <vt:lpstr>Equation</vt:lpstr>
      <vt:lpstr>Makroiktisat</vt:lpstr>
      <vt:lpstr>İktisadi Büyüme Trendi</vt:lpstr>
      <vt:lpstr>Büyüme</vt:lpstr>
      <vt:lpstr>Üssel Büyüme</vt:lpstr>
      <vt:lpstr>Büyüme</vt:lpstr>
      <vt:lpstr>Üssel büyüme</vt:lpstr>
      <vt:lpstr>Üssel büyüme</vt:lpstr>
      <vt:lpstr>Üssel Büyüme</vt:lpstr>
      <vt:lpstr>Büyüme</vt:lpstr>
      <vt:lpstr>Büyümenin Kaynakları</vt:lpstr>
      <vt:lpstr>Büyümenin belirleyicileri</vt:lpstr>
      <vt:lpstr>Sermaye Birikimi</vt:lpstr>
      <vt:lpstr>Sermaye birikimi</vt:lpstr>
      <vt:lpstr>Tüketim ve Tasarruf Tercihi</vt:lpstr>
      <vt:lpstr>Sürdürülebilir Büyüme</vt:lpstr>
      <vt:lpstr>Sürdürülebilir Büyüme</vt:lpstr>
      <vt:lpstr>Sürdürülebilir Büyüme</vt:lpstr>
      <vt:lpstr>Ekonomik Büyüme</vt:lpstr>
      <vt:lpstr>Ekonomik Büyüme</vt:lpstr>
      <vt:lpstr>Ekonomik Büyüme</vt:lpstr>
      <vt:lpstr>Büyüme ve Teknoloji</vt:lpstr>
      <vt:lpstr>Büyüme ve Teknoloji</vt:lpstr>
      <vt:lpstr>Büyüme ve Teknoloji</vt:lpstr>
      <vt:lpstr>The History of Growth and Technology  (4 of 7)</vt:lpstr>
      <vt:lpstr>Büyüme ve Teknoloji</vt:lpstr>
      <vt:lpstr>Büyüme, gelir eşitsizliğive yoksulluk</vt:lpstr>
      <vt:lpstr>Büyüme, gelir eşitsizliğive yoksulluk</vt:lpstr>
      <vt:lpstr>Büyüme, gelir eşitsizliğive yoksulluk</vt:lpstr>
    </vt:vector>
  </TitlesOfParts>
  <Company>Integra Software Servces Pvt. Ltd.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dc:title>
  <dc:subject>Economics</dc:subject>
  <dc:creator>Acemoglu, Laibson &amp;  List</dc:creator>
  <cp:keywords>Economics</cp:keywords>
  <cp:lastModifiedBy>Microsoft Office User</cp:lastModifiedBy>
  <cp:revision>377</cp:revision>
  <dcterms:created xsi:type="dcterms:W3CDTF">2014-07-14T20:04:21Z</dcterms:created>
  <dcterms:modified xsi:type="dcterms:W3CDTF">2020-03-14T11:21:19Z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Offisync_ProviderInitializationData">
    <vt:lpwstr>https://neo.pearson.com</vt:lpwstr>
  </property>
  <property fmtid="{D5CDD505-2E9C-101B-9397-08002B2CF9AE}" pid="5" name="Jive_LatestUserAccountName">
    <vt:lpwstr>shinyr</vt:lpwstr>
  </property>
  <property fmtid="{D5CDD505-2E9C-101B-9397-08002B2CF9AE}" pid="6" name="Offisync_ServerID">
    <vt:lpwstr>7e960520-0e88-4f05-9fa0-24079b61e486</vt:lpwstr>
  </property>
  <property fmtid="{D5CDD505-2E9C-101B-9397-08002B2CF9AE}" pid="7" name="Jive_VersionGuid">
    <vt:lpwstr>d35f936a-ffc5-40e3-94ed-7eab6fe38a10</vt:lpwstr>
  </property>
</Properties>
</file>