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3" r:id="rId3"/>
    <p:sldId id="281" r:id="rId4"/>
    <p:sldId id="257" r:id="rId5"/>
    <p:sldId id="261" r:id="rId6"/>
    <p:sldId id="262" r:id="rId7"/>
    <p:sldId id="258" r:id="rId8"/>
    <p:sldId id="259" r:id="rId9"/>
    <p:sldId id="260" r:id="rId10"/>
    <p:sldId id="279" r:id="rId11"/>
    <p:sldId id="263" r:id="rId12"/>
    <p:sldId id="264" r:id="rId13"/>
    <p:sldId id="265" r:id="rId14"/>
    <p:sldId id="266" r:id="rId15"/>
    <p:sldId id="284" r:id="rId16"/>
    <p:sldId id="285" r:id="rId17"/>
    <p:sldId id="286" r:id="rId18"/>
    <p:sldId id="287" r:id="rId19"/>
    <p:sldId id="267" r:id="rId20"/>
    <p:sldId id="278" r:id="rId21"/>
    <p:sldId id="268" r:id="rId22"/>
    <p:sldId id="289" r:id="rId23"/>
    <p:sldId id="290" r:id="rId24"/>
    <p:sldId id="269" r:id="rId25"/>
    <p:sldId id="271" r:id="rId26"/>
    <p:sldId id="272" r:id="rId27"/>
    <p:sldId id="274" r:id="rId28"/>
    <p:sldId id="275" r:id="rId29"/>
    <p:sldId id="280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984" y="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F2465-F5D9-487B-B39D-69B23B8C44F8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1F6CF-F07B-4973-8033-D740E5E9A2E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2961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F6CF-F07B-4973-8033-D740E5E9A2EC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91110-22DE-4F86-A872-9667E5AB3B8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0743-1AD6-4DEB-8042-318A72E5EDB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HİPOSPADİAS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tr-TR" sz="6200" b="1" dirty="0" smtClean="0"/>
              <a:t>Tipleri</a:t>
            </a:r>
            <a:r>
              <a:rPr lang="tr-TR" sz="6200" b="1" dirty="0"/>
              <a:t>:</a:t>
            </a:r>
            <a:endParaRPr lang="en-AU" sz="6200" b="1" dirty="0"/>
          </a:p>
          <a:p>
            <a:pPr>
              <a:lnSpc>
                <a:spcPct val="80000"/>
              </a:lnSpc>
              <a:defRPr/>
            </a:pPr>
            <a:r>
              <a:rPr lang="en-AU" sz="6200" dirty="0" err="1"/>
              <a:t>Glan</a:t>
            </a:r>
            <a:r>
              <a:rPr lang="tr-TR" sz="6200" dirty="0"/>
              <a:t>ü</a:t>
            </a:r>
            <a:r>
              <a:rPr lang="en-AU" sz="6200" dirty="0" err="1"/>
              <a:t>ler</a:t>
            </a:r>
            <a:endParaRPr lang="en-AU" sz="6200" dirty="0"/>
          </a:p>
          <a:p>
            <a:pPr>
              <a:lnSpc>
                <a:spcPct val="80000"/>
              </a:lnSpc>
              <a:defRPr/>
            </a:pPr>
            <a:r>
              <a:rPr lang="tr-TR" sz="6200" dirty="0"/>
              <a:t>K</a:t>
            </a:r>
            <a:r>
              <a:rPr lang="en-AU" sz="6200" dirty="0" err="1"/>
              <a:t>oronal</a:t>
            </a:r>
            <a:endParaRPr lang="en-AU" sz="6200" dirty="0"/>
          </a:p>
          <a:p>
            <a:pPr>
              <a:lnSpc>
                <a:spcPct val="80000"/>
              </a:lnSpc>
              <a:defRPr/>
            </a:pPr>
            <a:r>
              <a:rPr lang="en-AU" sz="6200" dirty="0"/>
              <a:t>Distal </a:t>
            </a:r>
            <a:r>
              <a:rPr lang="en-AU" sz="6200" dirty="0" err="1"/>
              <a:t>Penil</a:t>
            </a:r>
            <a:endParaRPr lang="en-AU" sz="6200" dirty="0"/>
          </a:p>
          <a:p>
            <a:pPr>
              <a:lnSpc>
                <a:spcPct val="80000"/>
              </a:lnSpc>
              <a:defRPr/>
            </a:pPr>
            <a:r>
              <a:rPr lang="en-AU" sz="6200" dirty="0" err="1"/>
              <a:t>Midpenil</a:t>
            </a:r>
            <a:endParaRPr lang="en-AU" sz="6200" dirty="0"/>
          </a:p>
          <a:p>
            <a:pPr>
              <a:lnSpc>
                <a:spcPct val="80000"/>
              </a:lnSpc>
              <a:defRPr/>
            </a:pPr>
            <a:r>
              <a:rPr lang="en-AU" sz="6200" dirty="0" err="1"/>
              <a:t>Proksimal</a:t>
            </a:r>
            <a:r>
              <a:rPr lang="en-AU" sz="6200" dirty="0"/>
              <a:t> </a:t>
            </a:r>
            <a:r>
              <a:rPr lang="en-AU" sz="6200" dirty="0" err="1"/>
              <a:t>penil</a:t>
            </a:r>
            <a:endParaRPr lang="en-AU" sz="6200" dirty="0"/>
          </a:p>
          <a:p>
            <a:pPr>
              <a:lnSpc>
                <a:spcPct val="80000"/>
              </a:lnSpc>
              <a:defRPr/>
            </a:pPr>
            <a:r>
              <a:rPr lang="en-AU" sz="6200" dirty="0" err="1"/>
              <a:t>Penoskrotal</a:t>
            </a:r>
            <a:endParaRPr lang="en-AU" sz="6200" dirty="0"/>
          </a:p>
          <a:p>
            <a:pPr>
              <a:lnSpc>
                <a:spcPct val="80000"/>
              </a:lnSpc>
              <a:defRPr/>
            </a:pPr>
            <a:r>
              <a:rPr lang="en-AU" sz="6200" dirty="0" err="1"/>
              <a:t>Skrotal</a:t>
            </a:r>
            <a:endParaRPr lang="en-AU" sz="6200" dirty="0"/>
          </a:p>
          <a:p>
            <a:pPr>
              <a:lnSpc>
                <a:spcPct val="80000"/>
              </a:lnSpc>
              <a:defRPr/>
            </a:pPr>
            <a:r>
              <a:rPr lang="en-AU" sz="6200" dirty="0" err="1"/>
              <a:t>Perineal</a:t>
            </a:r>
            <a:endParaRPr lang="en-AU" sz="6200" dirty="0"/>
          </a:p>
          <a:p>
            <a:endParaRPr lang="tr-TR" dirty="0"/>
          </a:p>
        </p:txBody>
      </p:sp>
      <p:pic>
        <p:nvPicPr>
          <p:cNvPr id="4" name="Picture 5" descr="hipospady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2852738"/>
            <a:ext cx="2728912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SC03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51138" y="168303"/>
            <a:ext cx="12790488" cy="718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mc hipos arşiv\18.12.Efe Karağ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c hipos arşiv\21.12.Salih Coşku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mc hipos arşiv\DSC02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mc hipos arşiv\DSC02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Desktop\desktopmç\MUZAFFER BAĞIRTKAN HİPOSPADİAS, FOLEY EXPANDER, 12.2012\DSC02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Desktop\desktopmç\mc hipos arşiv\Ahmet Emın Altıparmak 03.09.13\DSC04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Desktop\desktopmç\mc hipos arşiv\Ahmet Emın Altıparmak 03.09.13\DSC04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Desktop\desktopmç\mc hipos arşiv\halil ibrahim hipospadias\17.12.Halil İbrah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mc hipos arşiv\DSC02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ETYOLOJİ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Genetik etmenler</a:t>
            </a:r>
          </a:p>
          <a:p>
            <a:r>
              <a:rPr lang="tr-TR" dirty="0" err="1" smtClean="0"/>
              <a:t>Hormonal</a:t>
            </a:r>
            <a:r>
              <a:rPr lang="tr-TR" dirty="0" smtClean="0"/>
              <a:t> bozukluklar</a:t>
            </a:r>
          </a:p>
          <a:p>
            <a:r>
              <a:rPr lang="tr-TR" dirty="0" smtClean="0"/>
              <a:t>Babada ve kardeşte varsa 6 veya 14 kat daha fazla rastlanma olasılığı olmakta</a:t>
            </a:r>
          </a:p>
          <a:p>
            <a:r>
              <a:rPr lang="tr-TR" dirty="0" err="1" smtClean="0"/>
              <a:t>Plasental</a:t>
            </a:r>
            <a:r>
              <a:rPr lang="tr-TR" dirty="0" smtClean="0"/>
              <a:t> kan akımının bozulması</a:t>
            </a:r>
          </a:p>
          <a:p>
            <a:r>
              <a:rPr lang="tr-TR" dirty="0" smtClean="0"/>
              <a:t>Tarım ilaçlarına maruz kalınması</a:t>
            </a:r>
          </a:p>
          <a:p>
            <a:r>
              <a:rPr lang="tr-TR" dirty="0" smtClean="0"/>
              <a:t>Kadmiyuma maruz kalınması</a:t>
            </a:r>
          </a:p>
          <a:p>
            <a:r>
              <a:rPr lang="tr-TR" dirty="0" err="1" smtClean="0"/>
              <a:t>Vejeteryan</a:t>
            </a:r>
            <a:r>
              <a:rPr lang="tr-TR" dirty="0" smtClean="0"/>
              <a:t> anne bebekleri</a:t>
            </a:r>
          </a:p>
          <a:p>
            <a:r>
              <a:rPr lang="tr-TR" dirty="0" smtClean="0"/>
              <a:t>Sendromların parçası olarak</a:t>
            </a:r>
          </a:p>
          <a:p>
            <a:r>
              <a:rPr lang="tr-TR" dirty="0" smtClean="0"/>
              <a:t>Cinsiyet gelişim bozukluğu olanlarda </a:t>
            </a:r>
          </a:p>
          <a:p>
            <a:r>
              <a:rPr lang="tr-TR" dirty="0" err="1" smtClean="0"/>
              <a:t>Hipertansif</a:t>
            </a:r>
            <a:r>
              <a:rPr lang="tr-TR" dirty="0" smtClean="0"/>
              <a:t> ve veya </a:t>
            </a:r>
            <a:r>
              <a:rPr lang="tr-TR" dirty="0" err="1" smtClean="0"/>
              <a:t>preeklempsili</a:t>
            </a:r>
            <a:r>
              <a:rPr lang="tr-TR" dirty="0" smtClean="0"/>
              <a:t> anne bebekleri</a:t>
            </a:r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SC03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06688" y="212725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mc hipos arşiv\DSC02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Desktop\desktopmç\mc hipos arşiv\İsa Bayık Fotoğraf\DSC02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Desktop\desktopmç\mc hipos arşiv\İsa Bayık Fotoğraf\DSC02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127644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mc hipos arşiv\DSC02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mc hipos arşiv\fotoğraf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mc hipos arşiv\fotoğraf 1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93700"/>
            <a:ext cx="8128000" cy="607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mc hipos arşiv\penoskrotal hipospadias, kord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675" y="-144463"/>
            <a:ext cx="9531350" cy="7148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SC02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22563" y="242888"/>
            <a:ext cx="12790488" cy="718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SC02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76525" y="184150"/>
            <a:ext cx="12790488" cy="718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Hipospadias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err="1" smtClean="0"/>
              <a:t>Hipo</a:t>
            </a:r>
            <a:r>
              <a:rPr lang="tr-TR" dirty="0" smtClean="0"/>
              <a:t> aşağı, </a:t>
            </a:r>
            <a:r>
              <a:rPr lang="tr-TR" dirty="0" err="1" smtClean="0"/>
              <a:t>spadiak</a:t>
            </a:r>
            <a:r>
              <a:rPr lang="tr-TR" dirty="0" smtClean="0"/>
              <a:t> açılım delik yarık anlamındadır</a:t>
            </a:r>
          </a:p>
          <a:p>
            <a:r>
              <a:rPr lang="tr-TR" dirty="0" err="1" smtClean="0"/>
              <a:t>Uretral</a:t>
            </a:r>
            <a:r>
              <a:rPr lang="tr-TR" dirty="0" smtClean="0"/>
              <a:t> </a:t>
            </a:r>
            <a:r>
              <a:rPr lang="tr-TR" dirty="0" err="1" smtClean="0"/>
              <a:t>meanın</a:t>
            </a:r>
            <a:r>
              <a:rPr lang="tr-TR" dirty="0" smtClean="0"/>
              <a:t> penisin </a:t>
            </a:r>
            <a:r>
              <a:rPr lang="tr-TR" dirty="0" err="1" smtClean="0"/>
              <a:t>ventralinde</a:t>
            </a:r>
            <a:r>
              <a:rPr lang="tr-TR" dirty="0" smtClean="0"/>
              <a:t> olması gereken yerde değil de daha aşağıda bir yere açılmasıdır</a:t>
            </a:r>
          </a:p>
          <a:p>
            <a:r>
              <a:rPr lang="tr-TR" dirty="0" err="1" smtClean="0"/>
              <a:t>Glansı</a:t>
            </a:r>
            <a:r>
              <a:rPr lang="tr-TR" dirty="0" smtClean="0"/>
              <a:t> örten sünnet derisi (</a:t>
            </a:r>
            <a:r>
              <a:rPr lang="tr-TR" dirty="0" err="1" smtClean="0"/>
              <a:t>prepüsyum</a:t>
            </a:r>
            <a:r>
              <a:rPr lang="tr-TR" dirty="0" smtClean="0"/>
              <a:t>) </a:t>
            </a:r>
            <a:r>
              <a:rPr lang="tr-TR" dirty="0" err="1" smtClean="0"/>
              <a:t>dorsalde</a:t>
            </a:r>
            <a:r>
              <a:rPr lang="tr-TR" dirty="0" smtClean="0"/>
              <a:t> iyi gelişmesine rağmen </a:t>
            </a:r>
            <a:r>
              <a:rPr lang="tr-TR" dirty="0" err="1" smtClean="0"/>
              <a:t>lateralde</a:t>
            </a:r>
            <a:r>
              <a:rPr lang="tr-TR" dirty="0" smtClean="0"/>
              <a:t> daha az gelişmiş </a:t>
            </a:r>
            <a:r>
              <a:rPr lang="tr-TR" dirty="0" err="1" smtClean="0"/>
              <a:t>ventralde</a:t>
            </a:r>
            <a:r>
              <a:rPr lang="tr-TR" dirty="0" smtClean="0"/>
              <a:t> ise gelişmemiştir</a:t>
            </a:r>
          </a:p>
          <a:p>
            <a:r>
              <a:rPr lang="tr-TR" dirty="0" smtClean="0"/>
              <a:t>%25 hastada aşağı doğru bir eğrilik söz konusudur (</a:t>
            </a:r>
            <a:r>
              <a:rPr lang="tr-TR" dirty="0" err="1" smtClean="0"/>
              <a:t>chordee</a:t>
            </a:r>
            <a:r>
              <a:rPr lang="tr-TR" dirty="0" smtClean="0"/>
              <a:t>,eğrilik,</a:t>
            </a:r>
            <a:r>
              <a:rPr lang="tr-TR" dirty="0" err="1" smtClean="0"/>
              <a:t>penil</a:t>
            </a:r>
            <a:r>
              <a:rPr lang="tr-TR" dirty="0" smtClean="0"/>
              <a:t> </a:t>
            </a:r>
            <a:r>
              <a:rPr lang="tr-TR" dirty="0" err="1" smtClean="0"/>
              <a:t>kurvatür</a:t>
            </a:r>
            <a:r>
              <a:rPr lang="tr-TR" dirty="0" smtClean="0"/>
              <a:t>)</a:t>
            </a:r>
          </a:p>
          <a:p>
            <a:r>
              <a:rPr lang="tr-TR" dirty="0" smtClean="0"/>
              <a:t>Bu durum tedaviyi zorlaştıran ve olası ameliyat seans sayısını arttırabilen bir durumdur.</a:t>
            </a:r>
            <a:endParaRPr lang="tr-T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urat\Desktop\hipos web\DSC01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2450" y="-1366838"/>
            <a:ext cx="12790488" cy="959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1933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rat\Desktop\hipos web\DSC03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2450" y="-165100"/>
            <a:ext cx="12790488" cy="71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0414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urat\Desktop\hipos web\DSC03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2450" y="-387424"/>
            <a:ext cx="12790488" cy="71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141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Ek</a:t>
            </a:r>
            <a:r>
              <a:rPr lang="en-AU" dirty="0" smtClean="0"/>
              <a:t> </a:t>
            </a:r>
            <a:r>
              <a:rPr lang="en-AU" dirty="0" err="1" smtClean="0"/>
              <a:t>anomaliler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tr-TR" dirty="0" smtClean="0"/>
              <a:t>250/300 doğumda 1 görülür</a:t>
            </a:r>
          </a:p>
          <a:p>
            <a:pPr>
              <a:defRPr/>
            </a:pPr>
            <a:r>
              <a:rPr lang="en-AU" dirty="0" err="1" smtClean="0"/>
              <a:t>İnguinal</a:t>
            </a:r>
            <a:r>
              <a:rPr lang="en-AU" dirty="0" smtClean="0"/>
              <a:t> </a:t>
            </a:r>
            <a:r>
              <a:rPr lang="en-AU" dirty="0" err="1"/>
              <a:t>herni</a:t>
            </a:r>
            <a:r>
              <a:rPr lang="en-AU" dirty="0"/>
              <a:t> %</a:t>
            </a:r>
            <a:r>
              <a:rPr lang="en-AU" dirty="0" smtClean="0"/>
              <a:t>7-13</a:t>
            </a:r>
            <a:endParaRPr lang="tr-TR" dirty="0" smtClean="0"/>
          </a:p>
          <a:p>
            <a:pPr>
              <a:defRPr/>
            </a:pPr>
            <a:r>
              <a:rPr lang="tr-TR" dirty="0" smtClean="0"/>
              <a:t>İnmemiş testis %5-10</a:t>
            </a:r>
            <a:endParaRPr lang="en-AU" dirty="0"/>
          </a:p>
          <a:p>
            <a:pPr>
              <a:defRPr/>
            </a:pPr>
            <a:r>
              <a:rPr lang="en-AU" dirty="0" err="1"/>
              <a:t>Prostatik</a:t>
            </a:r>
            <a:r>
              <a:rPr lang="en-AU" dirty="0"/>
              <a:t> </a:t>
            </a:r>
            <a:r>
              <a:rPr lang="en-AU" dirty="0" err="1"/>
              <a:t>utrik</a:t>
            </a:r>
            <a:r>
              <a:rPr lang="tr-TR" dirty="0"/>
              <a:t>ü</a:t>
            </a:r>
            <a:r>
              <a:rPr lang="en-AU" dirty="0"/>
              <a:t>l %11</a:t>
            </a:r>
          </a:p>
          <a:p>
            <a:pPr>
              <a:defRPr/>
            </a:pPr>
            <a:r>
              <a:rPr lang="en-AU" dirty="0" err="1"/>
              <a:t>Üst</a:t>
            </a:r>
            <a:r>
              <a:rPr lang="en-AU" dirty="0"/>
              <a:t> </a:t>
            </a:r>
            <a:r>
              <a:rPr lang="en-AU" dirty="0" err="1"/>
              <a:t>üriner</a:t>
            </a:r>
            <a:r>
              <a:rPr lang="en-AU" dirty="0"/>
              <a:t> </a:t>
            </a:r>
            <a:r>
              <a:rPr lang="tr-TR" dirty="0" smtClean="0"/>
              <a:t>sistem </a:t>
            </a:r>
            <a:r>
              <a:rPr lang="en-AU" dirty="0" err="1" smtClean="0"/>
              <a:t>anomaliler</a:t>
            </a:r>
            <a:r>
              <a:rPr lang="tr-TR" dirty="0" smtClean="0"/>
              <a:t>i</a:t>
            </a:r>
            <a:r>
              <a:rPr lang="en-AU" dirty="0" smtClean="0"/>
              <a:t> </a:t>
            </a:r>
            <a:r>
              <a:rPr lang="en-AU" dirty="0"/>
              <a:t>%7-37</a:t>
            </a:r>
          </a:p>
          <a:p>
            <a:pPr>
              <a:defRPr/>
            </a:pPr>
            <a:r>
              <a:rPr lang="en-AU" dirty="0" err="1">
                <a:solidFill>
                  <a:srgbClr val="FF0000"/>
                </a:solidFill>
              </a:rPr>
              <a:t>Meningomiyelosel</a:t>
            </a:r>
            <a:r>
              <a:rPr lang="en-AU" dirty="0">
                <a:solidFill>
                  <a:srgbClr val="FF0000"/>
                </a:solidFill>
              </a:rPr>
              <a:t> %33</a:t>
            </a:r>
          </a:p>
          <a:p>
            <a:pPr>
              <a:defRPr/>
            </a:pPr>
            <a:r>
              <a:rPr lang="en-AU" dirty="0" err="1">
                <a:solidFill>
                  <a:srgbClr val="FF0000"/>
                </a:solidFill>
              </a:rPr>
              <a:t>İmperfore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anüs</a:t>
            </a:r>
            <a:r>
              <a:rPr lang="en-AU" dirty="0">
                <a:solidFill>
                  <a:srgbClr val="FF0000"/>
                </a:solidFill>
              </a:rPr>
              <a:t> %46</a:t>
            </a:r>
          </a:p>
          <a:p>
            <a:r>
              <a:rPr lang="tr-TR" dirty="0" smtClean="0"/>
              <a:t>Ortalama %11 ek anomali vardır</a:t>
            </a:r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smtClean="0"/>
              <a:t>Tüm anomaliler arasında onarımı gerçekleştirmek için en fazla çeşit ameliyat ve modifikasyonu olan tek hastalıktır</a:t>
            </a:r>
          </a:p>
          <a:p>
            <a:r>
              <a:rPr lang="tr-TR" dirty="0" smtClean="0"/>
              <a:t>500’e yakın teknik ve teknik modifikasyon tanımlanmıştır</a:t>
            </a:r>
          </a:p>
          <a:p>
            <a:r>
              <a:rPr lang="tr-TR" dirty="0" smtClean="0"/>
              <a:t>En çok kullanılan doku kullanılabildiğinde kendi </a:t>
            </a:r>
            <a:r>
              <a:rPr lang="tr-TR" dirty="0" err="1" smtClean="0"/>
              <a:t>uretral</a:t>
            </a:r>
            <a:r>
              <a:rPr lang="tr-TR" dirty="0" smtClean="0"/>
              <a:t> yatağıdır</a:t>
            </a:r>
          </a:p>
          <a:p>
            <a:r>
              <a:rPr lang="tr-TR" dirty="0" smtClean="0"/>
              <a:t>Sünnet derisi</a:t>
            </a:r>
          </a:p>
          <a:p>
            <a:r>
              <a:rPr lang="tr-TR" dirty="0" err="1" smtClean="0"/>
              <a:t>Penil</a:t>
            </a:r>
            <a:r>
              <a:rPr lang="tr-TR" dirty="0" smtClean="0"/>
              <a:t> </a:t>
            </a:r>
            <a:r>
              <a:rPr lang="tr-TR" dirty="0" err="1" smtClean="0"/>
              <a:t>ventral</a:t>
            </a:r>
            <a:r>
              <a:rPr lang="tr-TR" dirty="0" smtClean="0"/>
              <a:t> veya </a:t>
            </a:r>
            <a:r>
              <a:rPr lang="tr-TR" dirty="0" err="1" smtClean="0"/>
              <a:t>dorsal</a:t>
            </a:r>
            <a:r>
              <a:rPr lang="tr-TR" dirty="0" smtClean="0"/>
              <a:t> deri</a:t>
            </a:r>
          </a:p>
          <a:p>
            <a:r>
              <a:rPr lang="tr-TR" dirty="0" err="1" smtClean="0"/>
              <a:t>Skrotum</a:t>
            </a:r>
            <a:r>
              <a:rPr lang="tr-TR" dirty="0" smtClean="0"/>
              <a:t> derisi</a:t>
            </a:r>
          </a:p>
          <a:p>
            <a:r>
              <a:rPr lang="tr-TR" dirty="0" smtClean="0"/>
              <a:t>Kulak arkası, kasık kıvrımı gibi kılsız alan derisi</a:t>
            </a:r>
          </a:p>
          <a:p>
            <a:r>
              <a:rPr lang="tr-TR" dirty="0" smtClean="0"/>
              <a:t>Mesane mukozası</a:t>
            </a:r>
          </a:p>
          <a:p>
            <a:r>
              <a:rPr lang="tr-TR" dirty="0" smtClean="0"/>
              <a:t>Yanak mukozası</a:t>
            </a:r>
          </a:p>
          <a:p>
            <a:r>
              <a:rPr lang="tr-TR" dirty="0" smtClean="0"/>
              <a:t>Dudak mukozası</a:t>
            </a:r>
          </a:p>
          <a:p>
            <a:r>
              <a:rPr lang="tr-TR" dirty="0" smtClean="0"/>
              <a:t>Dil altı mukozası</a:t>
            </a:r>
          </a:p>
          <a:p>
            <a:r>
              <a:rPr lang="tr-TR" dirty="0" smtClean="0"/>
              <a:t>Rektum mukozası</a:t>
            </a:r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KESİNLİKLE HİPOSPADİAS HASTALARI SÜNNET EDİLMEMELİDİRLER</a:t>
            </a:r>
          </a:p>
          <a:p>
            <a:r>
              <a:rPr lang="tr-TR" dirty="0" smtClean="0"/>
              <a:t>ÇOCUK DOĞDUĞUNDA AİLE UYARILMALIDIR </a:t>
            </a:r>
          </a:p>
          <a:p>
            <a:r>
              <a:rPr lang="tr-TR" dirty="0" smtClean="0"/>
              <a:t>BU DOKU DAHA SONRA ONARIM BASAMAKLARINDA KULLANILACAKTIR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Tedavi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AU" dirty="0" err="1"/>
              <a:t>Onarım</a:t>
            </a:r>
            <a:r>
              <a:rPr lang="en-AU" dirty="0"/>
              <a:t> </a:t>
            </a:r>
            <a:r>
              <a:rPr lang="en-AU" dirty="0" err="1"/>
              <a:t>yaşı</a:t>
            </a:r>
            <a:r>
              <a:rPr lang="en-AU" dirty="0"/>
              <a:t> 6-1</a:t>
            </a:r>
            <a:r>
              <a:rPr lang="tr-TR" dirty="0"/>
              <a:t>2</a:t>
            </a:r>
            <a:r>
              <a:rPr lang="en-AU" dirty="0"/>
              <a:t> </a:t>
            </a:r>
            <a:r>
              <a:rPr lang="en-AU" dirty="0" smtClean="0"/>
              <a:t>ay</a:t>
            </a:r>
            <a:endParaRPr lang="tr-TR" dirty="0" smtClean="0"/>
          </a:p>
          <a:p>
            <a:pPr>
              <a:defRPr/>
            </a:pPr>
            <a:r>
              <a:rPr lang="tr-TR" dirty="0" smtClean="0"/>
              <a:t>Çekirdek cinsel gelişim (</a:t>
            </a:r>
            <a:r>
              <a:rPr lang="tr-TR" dirty="0" err="1" smtClean="0"/>
              <a:t>core</a:t>
            </a:r>
            <a:r>
              <a:rPr lang="tr-TR" dirty="0" smtClean="0"/>
              <a:t> </a:t>
            </a:r>
            <a:r>
              <a:rPr lang="tr-TR" dirty="0" err="1" smtClean="0"/>
              <a:t>gender</a:t>
            </a:r>
            <a:r>
              <a:rPr lang="tr-TR" dirty="0" smtClean="0"/>
              <a:t> </a:t>
            </a:r>
            <a:r>
              <a:rPr lang="tr-TR" dirty="0" err="1" smtClean="0"/>
              <a:t>identity</a:t>
            </a:r>
            <a:r>
              <a:rPr lang="tr-TR" dirty="0" smtClean="0"/>
              <a:t>) 1.5 yaşında,cinsel kimlik gelişimi (</a:t>
            </a:r>
            <a:r>
              <a:rPr lang="tr-TR" dirty="0" err="1" smtClean="0"/>
              <a:t>gender</a:t>
            </a:r>
            <a:r>
              <a:rPr lang="tr-TR" dirty="0" smtClean="0"/>
              <a:t> </a:t>
            </a:r>
            <a:r>
              <a:rPr lang="tr-TR" dirty="0" err="1" smtClean="0"/>
              <a:t>identity</a:t>
            </a:r>
            <a:r>
              <a:rPr lang="tr-TR" dirty="0" smtClean="0"/>
              <a:t>)2 yaşında başlar ve tamamına yakını 4-5 yaşta biter</a:t>
            </a:r>
            <a:endParaRPr lang="tr-TR" dirty="0"/>
          </a:p>
          <a:p>
            <a:pPr>
              <a:buFont typeface="Monotype Sorts" pitchFamily="2" charset="2"/>
              <a:buNone/>
              <a:defRPr/>
            </a:pPr>
            <a:r>
              <a:rPr lang="tr-TR" dirty="0"/>
              <a:t>   </a:t>
            </a:r>
            <a:r>
              <a:rPr lang="tr-TR" dirty="0" err="1" smtClean="0"/>
              <a:t>Emosyonel</a:t>
            </a:r>
            <a:r>
              <a:rPr lang="tr-TR" dirty="0"/>
              <a:t>, </a:t>
            </a:r>
            <a:r>
              <a:rPr lang="tr-TR" dirty="0" err="1"/>
              <a:t>kognitif</a:t>
            </a:r>
            <a:r>
              <a:rPr lang="tr-TR" dirty="0"/>
              <a:t> ve </a:t>
            </a:r>
            <a:r>
              <a:rPr lang="tr-TR" dirty="0" err="1"/>
              <a:t>psikoseksüel</a:t>
            </a:r>
            <a:r>
              <a:rPr lang="tr-TR" dirty="0"/>
              <a:t> faktörler nedeni ile tedavinin 15. aydan önce tamamlanması tercih edilir</a:t>
            </a:r>
            <a:r>
              <a:rPr lang="tr-TR" dirty="0" smtClean="0"/>
              <a:t>.</a:t>
            </a:r>
          </a:p>
          <a:p>
            <a:pPr>
              <a:buFont typeface="Monotype Sorts" pitchFamily="2" charset="2"/>
              <a:buNone/>
              <a:defRPr/>
            </a:pPr>
            <a:r>
              <a:rPr lang="tr-TR" dirty="0" smtClean="0"/>
              <a:t>	Ayrıca safhalı yapılacak ameliyatlar arasında en erken 6 ay bulunma gerekliliği nedeni ile tedavi süreci ancak tamamlanabilmektedir</a:t>
            </a:r>
          </a:p>
          <a:p>
            <a:pPr>
              <a:buFont typeface="Monotype Sorts" pitchFamily="2" charset="2"/>
              <a:buNone/>
              <a:defRPr/>
            </a:pPr>
            <a:r>
              <a:rPr lang="tr-TR" dirty="0" smtClean="0"/>
              <a:t>	Çocuklar 2 yaşından önce yapılan ameliyatları hatırlayamamaktadırlar</a:t>
            </a:r>
            <a:endParaRPr lang="en-AU" dirty="0"/>
          </a:p>
          <a:p>
            <a:pPr>
              <a:buFont typeface="Monotype Sorts" pitchFamily="2" charset="2"/>
              <a:buNone/>
              <a:defRPr/>
            </a:pPr>
            <a:r>
              <a:rPr lang="tr-TR" dirty="0"/>
              <a:t>   </a:t>
            </a:r>
            <a:endParaRPr lang="en-AU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Onarım basamakları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 err="1"/>
              <a:t>Ventral</a:t>
            </a:r>
            <a:r>
              <a:rPr lang="tr-TR" dirty="0"/>
              <a:t> </a:t>
            </a:r>
            <a:r>
              <a:rPr lang="tr-TR" dirty="0" err="1"/>
              <a:t>kurvatur</a:t>
            </a:r>
            <a:r>
              <a:rPr lang="tr-TR" dirty="0"/>
              <a:t> </a:t>
            </a:r>
            <a:r>
              <a:rPr lang="tr-TR" dirty="0" smtClean="0"/>
              <a:t>(</a:t>
            </a:r>
            <a:r>
              <a:rPr lang="tr-TR" dirty="0" err="1" smtClean="0"/>
              <a:t>penil</a:t>
            </a:r>
            <a:r>
              <a:rPr lang="tr-TR" dirty="0" smtClean="0"/>
              <a:t> </a:t>
            </a:r>
            <a:r>
              <a:rPr lang="tr-TR" dirty="0" err="1" smtClean="0"/>
              <a:t>kurvatür</a:t>
            </a:r>
            <a:r>
              <a:rPr lang="tr-TR" dirty="0" smtClean="0"/>
              <a:t>)(veya </a:t>
            </a:r>
            <a:r>
              <a:rPr lang="tr-TR" dirty="0" err="1"/>
              <a:t>chordee</a:t>
            </a:r>
            <a:r>
              <a:rPr lang="tr-TR" dirty="0"/>
              <a:t>) </a:t>
            </a:r>
            <a:r>
              <a:rPr lang="tr-TR" dirty="0" smtClean="0"/>
              <a:t>veya eğrilik düzeltilmesi</a:t>
            </a:r>
            <a:endParaRPr lang="tr-TR" dirty="0"/>
          </a:p>
          <a:p>
            <a:pPr>
              <a:defRPr/>
            </a:pPr>
            <a:r>
              <a:rPr lang="tr-TR" dirty="0" err="1"/>
              <a:t>Üretroplasti</a:t>
            </a:r>
            <a:endParaRPr lang="tr-TR" dirty="0"/>
          </a:p>
          <a:p>
            <a:pPr>
              <a:defRPr/>
            </a:pPr>
            <a:r>
              <a:rPr lang="tr-TR" dirty="0" err="1"/>
              <a:t>Neoüretra</a:t>
            </a:r>
            <a:r>
              <a:rPr lang="tr-TR" dirty="0"/>
              <a:t> ve onu örten cilt arasında yeterli doku bariyer tabakasının oluşturulması</a:t>
            </a:r>
          </a:p>
          <a:p>
            <a:pPr>
              <a:defRPr/>
            </a:pPr>
            <a:r>
              <a:rPr lang="tr-TR" dirty="0" err="1" smtClean="0"/>
              <a:t>Prepüsyum</a:t>
            </a:r>
            <a:r>
              <a:rPr lang="tr-TR" dirty="0" smtClean="0"/>
              <a:t> </a:t>
            </a:r>
            <a:r>
              <a:rPr lang="tr-TR" dirty="0"/>
              <a:t>rekonstrüksiyonu veya sünnet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 smtClean="0"/>
              <a:t>Hipospadias</a:t>
            </a:r>
            <a:r>
              <a:rPr lang="tr-TR" b="1" dirty="0" smtClean="0"/>
              <a:t> onarımı komplikasyonları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tr-TR" dirty="0" smtClean="0"/>
              <a:t>Tüm komplikasyon oranı %1-90 arasındadır</a:t>
            </a:r>
          </a:p>
          <a:p>
            <a:pPr>
              <a:defRPr/>
            </a:pPr>
            <a:r>
              <a:rPr lang="tr-TR" dirty="0" smtClean="0"/>
              <a:t>En sık komplikasyonu </a:t>
            </a:r>
            <a:r>
              <a:rPr lang="tr-TR" dirty="0" err="1" smtClean="0"/>
              <a:t>uretro</a:t>
            </a:r>
            <a:r>
              <a:rPr lang="tr-TR" dirty="0" smtClean="0"/>
              <a:t>-</a:t>
            </a:r>
            <a:r>
              <a:rPr lang="tr-TR" dirty="0" err="1" smtClean="0"/>
              <a:t>kutanöz</a:t>
            </a:r>
            <a:r>
              <a:rPr lang="tr-TR" dirty="0" smtClean="0"/>
              <a:t> fistüllerdir(%5-35)</a:t>
            </a:r>
            <a:endParaRPr lang="tr-TR" dirty="0"/>
          </a:p>
          <a:p>
            <a:pPr>
              <a:defRPr/>
            </a:pPr>
            <a:r>
              <a:rPr lang="tr-TR" dirty="0" err="1"/>
              <a:t>Meatal</a:t>
            </a:r>
            <a:r>
              <a:rPr lang="tr-TR" dirty="0"/>
              <a:t> </a:t>
            </a:r>
            <a:r>
              <a:rPr lang="tr-TR" dirty="0" smtClean="0"/>
              <a:t>darlık</a:t>
            </a:r>
            <a:endParaRPr lang="tr-TR" dirty="0"/>
          </a:p>
          <a:p>
            <a:pPr>
              <a:defRPr/>
            </a:pPr>
            <a:r>
              <a:rPr lang="tr-TR" dirty="0" err="1"/>
              <a:t>Üretral</a:t>
            </a:r>
            <a:r>
              <a:rPr lang="tr-TR" dirty="0"/>
              <a:t> </a:t>
            </a:r>
            <a:r>
              <a:rPr lang="tr-TR" dirty="0" err="1" smtClean="0"/>
              <a:t>striktür</a:t>
            </a:r>
            <a:endParaRPr lang="tr-TR" dirty="0"/>
          </a:p>
          <a:p>
            <a:pPr>
              <a:defRPr/>
            </a:pPr>
            <a:r>
              <a:rPr lang="tr-TR" dirty="0" err="1" smtClean="0"/>
              <a:t>Divertikül</a:t>
            </a:r>
            <a:r>
              <a:rPr lang="tr-TR" dirty="0" smtClean="0"/>
              <a:t> gelişimi</a:t>
            </a:r>
            <a:endParaRPr lang="tr-TR" dirty="0"/>
          </a:p>
          <a:p>
            <a:pPr>
              <a:defRPr/>
            </a:pPr>
            <a:r>
              <a:rPr lang="tr-TR" dirty="0"/>
              <a:t>Yara ayrılması </a:t>
            </a:r>
          </a:p>
          <a:p>
            <a:pPr>
              <a:defRPr/>
            </a:pPr>
            <a:r>
              <a:rPr lang="tr-TR" dirty="0" err="1"/>
              <a:t>Rekürren</a:t>
            </a:r>
            <a:r>
              <a:rPr lang="tr-TR" dirty="0"/>
              <a:t> </a:t>
            </a:r>
            <a:r>
              <a:rPr lang="tr-TR" dirty="0" err="1"/>
              <a:t>penil</a:t>
            </a:r>
            <a:r>
              <a:rPr lang="tr-TR" dirty="0"/>
              <a:t> </a:t>
            </a:r>
            <a:r>
              <a:rPr lang="tr-TR" dirty="0" err="1" smtClean="0"/>
              <a:t>kurvatür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351</Words>
  <Application>Microsoft Office PowerPoint</Application>
  <PresentationFormat>Ekran Gösterisi (4:3)</PresentationFormat>
  <Paragraphs>74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3" baseType="lpstr">
      <vt:lpstr>Ofis Teması</vt:lpstr>
      <vt:lpstr>HİPOSPADİAS</vt:lpstr>
      <vt:lpstr>ETYOLOJİ</vt:lpstr>
      <vt:lpstr>Hipospadias</vt:lpstr>
      <vt:lpstr>Ek anomaliler</vt:lpstr>
      <vt:lpstr>Tedavi</vt:lpstr>
      <vt:lpstr>Tedavi</vt:lpstr>
      <vt:lpstr>Tedavi</vt:lpstr>
      <vt:lpstr>Onarım basamakları</vt:lpstr>
      <vt:lpstr>Hipospadias onarımı komplikasyonları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HİPOSPADİAS</dc:title>
  <dc:creator>User</dc:creator>
  <cp:lastModifiedBy>user</cp:lastModifiedBy>
  <cp:revision>39</cp:revision>
  <dcterms:created xsi:type="dcterms:W3CDTF">2015-12-02T15:59:54Z</dcterms:created>
  <dcterms:modified xsi:type="dcterms:W3CDTF">2018-05-31T10:57:20Z</dcterms:modified>
</cp:coreProperties>
</file>