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91" r:id="rId4"/>
    <p:sldId id="1085" r:id="rId5"/>
    <p:sldId id="1086" r:id="rId6"/>
    <p:sldId id="1087" r:id="rId7"/>
    <p:sldId id="1088" r:id="rId8"/>
    <p:sldId id="1089" r:id="rId9"/>
    <p:sldId id="1090" r:id="rId10"/>
    <p:sldId id="1092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1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680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9365" y="2429448"/>
            <a:ext cx="6876098" cy="2075179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524397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9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4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60116"/>
            <a:ext cx="6878955" cy="2332209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9525" algn="just">
              <a:spcBef>
                <a:spcPts val="506"/>
              </a:spcBef>
            </a:pPr>
            <a:r>
              <a:rPr b="1" spc="-30" dirty="0">
                <a:solidFill>
                  <a:srgbClr val="2F2F2F"/>
                </a:solidFill>
                <a:latin typeface="Arial"/>
                <a:cs typeface="Arial"/>
              </a:rPr>
              <a:t>Talep</a:t>
            </a:r>
            <a:r>
              <a:rPr b="1" spc="-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Kanunu</a:t>
            </a:r>
            <a:endParaRPr dirty="0">
              <a:latin typeface="Arial"/>
              <a:cs typeface="Arial"/>
            </a:endParaRPr>
          </a:p>
          <a:p>
            <a:pPr marL="215265" marR="3810" indent="-205740" algn="just">
              <a:spcBef>
                <a:spcPts val="435"/>
              </a:spcBef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latin typeface="Arial"/>
                <a:cs typeface="Arial"/>
              </a:rPr>
              <a:t>Bir </a:t>
            </a:r>
            <a:r>
              <a:rPr dirty="0">
                <a:latin typeface="Arial"/>
                <a:cs typeface="Arial"/>
              </a:rPr>
              <a:t>malın fiyatı </a:t>
            </a:r>
            <a:r>
              <a:rPr spc="-4" dirty="0">
                <a:latin typeface="Arial"/>
                <a:cs typeface="Arial"/>
              </a:rPr>
              <a:t>artınca diğer şartlar sabit </a:t>
            </a:r>
            <a:r>
              <a:rPr dirty="0">
                <a:latin typeface="Arial"/>
                <a:cs typeface="Arial"/>
              </a:rPr>
              <a:t>olmak </a:t>
            </a:r>
            <a:r>
              <a:rPr spc="-4" dirty="0">
                <a:latin typeface="Arial"/>
                <a:cs typeface="Arial"/>
              </a:rPr>
              <a:t>koşuluyla </a:t>
            </a:r>
            <a:r>
              <a:rPr dirty="0">
                <a:latin typeface="Arial"/>
                <a:cs typeface="Arial"/>
              </a:rPr>
              <a:t>(ceteris  </a:t>
            </a:r>
            <a:r>
              <a:rPr spc="-4" dirty="0">
                <a:latin typeface="Arial"/>
                <a:cs typeface="Arial"/>
              </a:rPr>
              <a:t>paribus), </a:t>
            </a:r>
            <a:r>
              <a:rPr dirty="0">
                <a:latin typeface="Arial"/>
                <a:cs typeface="Arial"/>
              </a:rPr>
              <a:t>tüketicinin </a:t>
            </a:r>
            <a:r>
              <a:rPr spc="-4" dirty="0">
                <a:latin typeface="Arial"/>
                <a:cs typeface="Arial"/>
              </a:rPr>
              <a:t>satın almak istediği mal miktarının  azalmasına </a:t>
            </a:r>
            <a:r>
              <a:rPr spc="-8" dirty="0">
                <a:latin typeface="Arial"/>
                <a:cs typeface="Arial"/>
              </a:rPr>
              <a:t>denilmektedir. </a:t>
            </a:r>
            <a:r>
              <a:rPr spc="-4" dirty="0">
                <a:latin typeface="Arial"/>
                <a:cs typeface="Arial"/>
              </a:rPr>
              <a:t>Fiyat ve </a:t>
            </a:r>
            <a:r>
              <a:rPr dirty="0">
                <a:latin typeface="Arial"/>
                <a:cs typeface="Arial"/>
              </a:rPr>
              <a:t>miktar </a:t>
            </a:r>
            <a:r>
              <a:rPr spc="-4" dirty="0">
                <a:latin typeface="Arial"/>
                <a:cs typeface="Arial"/>
              </a:rPr>
              <a:t>arasındaki </a:t>
            </a:r>
            <a:r>
              <a:rPr dirty="0">
                <a:latin typeface="Arial"/>
                <a:cs typeface="Arial"/>
              </a:rPr>
              <a:t>ters yönlü  </a:t>
            </a:r>
            <a:r>
              <a:rPr spc="-4" dirty="0">
                <a:latin typeface="Arial"/>
                <a:cs typeface="Arial"/>
              </a:rPr>
              <a:t>ilişki talep kanunu </a:t>
            </a:r>
            <a:r>
              <a:rPr dirty="0">
                <a:latin typeface="Arial"/>
                <a:cs typeface="Arial"/>
              </a:rPr>
              <a:t>olarak </a:t>
            </a:r>
            <a:r>
              <a:rPr spc="-11" dirty="0">
                <a:latin typeface="Arial"/>
                <a:cs typeface="Arial"/>
              </a:rPr>
              <a:t>anılmaktadır. </a:t>
            </a:r>
            <a:r>
              <a:rPr spc="-4" dirty="0">
                <a:latin typeface="Arial"/>
                <a:cs typeface="Arial"/>
              </a:rPr>
              <a:t>Dolaysıyla bir </a:t>
            </a:r>
            <a:r>
              <a:rPr dirty="0">
                <a:latin typeface="Arial"/>
                <a:cs typeface="Arial"/>
              </a:rPr>
              <a:t>malın fiyatı  </a:t>
            </a:r>
            <a:r>
              <a:rPr spc="-4" dirty="0">
                <a:latin typeface="Arial"/>
                <a:cs typeface="Arial"/>
              </a:rPr>
              <a:t>arttıkça talep </a:t>
            </a:r>
            <a:r>
              <a:rPr dirty="0">
                <a:latin typeface="Arial"/>
                <a:cs typeface="Arial"/>
              </a:rPr>
              <a:t>edilen miktarı </a:t>
            </a:r>
            <a:r>
              <a:rPr spc="-4" dirty="0">
                <a:latin typeface="Arial"/>
                <a:cs typeface="Arial"/>
              </a:rPr>
              <a:t>azalması ya da aksi şekilde </a:t>
            </a:r>
            <a:r>
              <a:rPr dirty="0">
                <a:latin typeface="Arial"/>
                <a:cs typeface="Arial"/>
              </a:rPr>
              <a:t>fiyatı  </a:t>
            </a:r>
            <a:r>
              <a:rPr spc="-4" dirty="0">
                <a:latin typeface="Arial"/>
                <a:cs typeface="Arial"/>
              </a:rPr>
              <a:t>azaldıkça talep edilen miktarın artması </a:t>
            </a:r>
            <a:r>
              <a:rPr b="1" spc="-30" dirty="0">
                <a:latin typeface="Arial"/>
                <a:cs typeface="Arial"/>
              </a:rPr>
              <a:t>Talep </a:t>
            </a:r>
            <a:r>
              <a:rPr b="1" spc="-4" dirty="0">
                <a:latin typeface="Arial"/>
                <a:cs typeface="Arial"/>
              </a:rPr>
              <a:t>Kanunu </a:t>
            </a:r>
            <a:r>
              <a:rPr dirty="0">
                <a:latin typeface="Arial"/>
                <a:cs typeface="Arial"/>
              </a:rPr>
              <a:t>olarak  </a:t>
            </a:r>
            <a:r>
              <a:rPr spc="-15" dirty="0">
                <a:latin typeface="Arial"/>
                <a:cs typeface="Arial"/>
              </a:rPr>
              <a:t>adlandırılır.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072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04834"/>
            <a:ext cx="6877526" cy="2937567"/>
          </a:xfrm>
          <a:prstGeom prst="rect">
            <a:avLst/>
          </a:prstGeom>
        </p:spPr>
        <p:txBody>
          <a:bodyPr vert="horz" wrap="square" lIns="0" tIns="93821" rIns="0" bIns="0" rtlCol="0">
            <a:spAutoFit/>
          </a:bodyPr>
          <a:lstStyle/>
          <a:p>
            <a:pPr marL="215265" indent="-205740" algn="just">
              <a:spcBef>
                <a:spcPts val="739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Bireysel talep eğrisi negatif</a:t>
            </a:r>
            <a:r>
              <a:rPr spc="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eğilimlidir.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lnSpc>
                <a:spcPct val="110000"/>
              </a:lnSpc>
              <a:spcBef>
                <a:spcPts val="450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malın fiyatı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yükselince, tüketici o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 yerine aynı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ihtiyacı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karşılayan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 daha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az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diğer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malları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satın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almaya razı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gelmektedir.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durumda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artan mala karşı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talep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azalmaktadır.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Literatürde buna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ikame etkisi</a:t>
            </a:r>
            <a:r>
              <a:rPr b="1" spc="4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denilmektedir.</a:t>
            </a:r>
            <a:endParaRPr>
              <a:latin typeface="Arial"/>
              <a:cs typeface="Arial"/>
            </a:endParaRPr>
          </a:p>
          <a:p>
            <a:pPr marL="215265" marR="4763" indent="-205740" algn="just">
              <a:lnSpc>
                <a:spcPct val="110000"/>
              </a:lnSpc>
              <a:spcBef>
                <a:spcPts val="450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malın fiyatı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artınca, tüketicinin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reel geliri o mala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göre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azalmaktadır.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durumda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reel geliri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azalan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tüketici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 maldan  daha az talep edecektir ki bu durumda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gelir etkisini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göstermektedir.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2755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60117"/>
            <a:ext cx="6878479" cy="2609208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215265" indent="-205740" algn="just">
              <a:lnSpc>
                <a:spcPct val="150000"/>
              </a:lnSpc>
              <a:spcBef>
                <a:spcPts val="506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 talep eğrisi de bireysel talep eğrileri gibi negatif</a:t>
            </a:r>
            <a:r>
              <a:rPr spc="1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eğimlidir.</a:t>
            </a:r>
            <a:endParaRPr dirty="0">
              <a:latin typeface="Arial"/>
              <a:cs typeface="Arial"/>
            </a:endParaRPr>
          </a:p>
          <a:p>
            <a:pPr marL="215265" marR="3810" indent="-205740" algn="just">
              <a:lnSpc>
                <a:spcPct val="150000"/>
              </a:lnSpc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eğrisi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bireysel talep eğrisi gibi bir malın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düşünce, tüketicilerin talep ettikleri mal miktarının arttığını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veya  tam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aksi durumu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göstermektedir.</a:t>
            </a:r>
            <a:endParaRPr dirty="0">
              <a:latin typeface="Arial"/>
              <a:cs typeface="Arial"/>
            </a:endParaRPr>
          </a:p>
          <a:p>
            <a:pPr marL="215265" indent="-205740" algn="just">
              <a:lnSpc>
                <a:spcPct val="150000"/>
              </a:lnSpc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Bireysel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talep eğrisinde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olduğu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gibi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eğri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miktar</a:t>
            </a:r>
            <a:r>
              <a:rPr spc="26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eksenlerini</a:t>
            </a:r>
            <a:endParaRPr dirty="0">
              <a:latin typeface="Arial"/>
              <a:cs typeface="Arial"/>
            </a:endParaRPr>
          </a:p>
          <a:p>
            <a:pPr marL="215265" algn="just">
              <a:lnSpc>
                <a:spcPct val="150000"/>
              </a:lnSpc>
              <a:spcBef>
                <a:spcPts val="4"/>
              </a:spcBef>
            </a:pP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kesmektedir.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167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60117"/>
            <a:ext cx="6878003" cy="2557912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9525" algn="just">
              <a:lnSpc>
                <a:spcPct val="150000"/>
              </a:lnSpc>
              <a:spcBef>
                <a:spcPts val="506"/>
              </a:spcBef>
            </a:pPr>
            <a:r>
              <a:rPr b="1" spc="-30" dirty="0">
                <a:latin typeface="Arial"/>
                <a:cs typeface="Arial"/>
              </a:rPr>
              <a:t>Talep</a:t>
            </a:r>
            <a:r>
              <a:rPr b="1" spc="-11" dirty="0">
                <a:latin typeface="Arial"/>
                <a:cs typeface="Arial"/>
              </a:rPr>
              <a:t> </a:t>
            </a:r>
            <a:r>
              <a:rPr b="1" spc="-4" dirty="0">
                <a:latin typeface="Arial"/>
                <a:cs typeface="Arial"/>
              </a:rPr>
              <a:t>eğrisi;</a:t>
            </a:r>
            <a:endParaRPr dirty="0">
              <a:latin typeface="Arial"/>
              <a:cs typeface="Arial"/>
            </a:endParaRPr>
          </a:p>
          <a:p>
            <a:pPr marL="215265" marR="3810" indent="-205740" algn="just">
              <a:lnSpc>
                <a:spcPct val="150000"/>
              </a:lnSpc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latin typeface="Arial"/>
                <a:cs typeface="Arial"/>
              </a:rPr>
              <a:t>Diğer </a:t>
            </a:r>
            <a:r>
              <a:rPr dirty="0">
                <a:latin typeface="Arial"/>
                <a:cs typeface="Arial"/>
              </a:rPr>
              <a:t>tüm </a:t>
            </a:r>
            <a:r>
              <a:rPr spc="-4" dirty="0">
                <a:latin typeface="Arial"/>
                <a:cs typeface="Arial"/>
              </a:rPr>
              <a:t>girdiler sabit olmak koşuluyla (tüketicinin geliri, zevkleri  ve satın alabileceği diğer malların fiyatları) bir malın belli </a:t>
            </a:r>
            <a:r>
              <a:rPr dirty="0">
                <a:latin typeface="Arial"/>
                <a:cs typeface="Arial"/>
              </a:rPr>
              <a:t>bir  </a:t>
            </a:r>
            <a:r>
              <a:rPr spc="-4" dirty="0">
                <a:latin typeface="Arial"/>
                <a:cs typeface="Arial"/>
              </a:rPr>
              <a:t>dönem içerisinde talep edilen miktarının </a:t>
            </a:r>
            <a:r>
              <a:rPr dirty="0">
                <a:latin typeface="Arial"/>
                <a:cs typeface="Arial"/>
              </a:rPr>
              <a:t>sadece </a:t>
            </a:r>
            <a:r>
              <a:rPr spc="-4" dirty="0">
                <a:latin typeface="Arial"/>
                <a:cs typeface="Arial"/>
              </a:rPr>
              <a:t>o malın fiyatına  göre değişmesi </a:t>
            </a:r>
            <a:r>
              <a:rPr dirty="0">
                <a:latin typeface="Arial"/>
                <a:cs typeface="Arial"/>
              </a:rPr>
              <a:t>durumu </a:t>
            </a:r>
            <a:r>
              <a:rPr spc="-4" dirty="0">
                <a:latin typeface="Arial"/>
                <a:cs typeface="Arial"/>
              </a:rPr>
              <a:t>talebi ifade </a:t>
            </a:r>
            <a:r>
              <a:rPr spc="-11" dirty="0">
                <a:latin typeface="Arial"/>
                <a:cs typeface="Arial"/>
              </a:rPr>
              <a:t>etmektedir. </a:t>
            </a:r>
            <a:r>
              <a:rPr spc="-4" dirty="0">
                <a:latin typeface="Arial"/>
                <a:cs typeface="Arial"/>
              </a:rPr>
              <a:t>Eğri </a:t>
            </a:r>
            <a:r>
              <a:rPr dirty="0">
                <a:latin typeface="Arial"/>
                <a:cs typeface="Arial"/>
              </a:rPr>
              <a:t>ise </a:t>
            </a:r>
            <a:r>
              <a:rPr spc="-4" dirty="0">
                <a:latin typeface="Arial"/>
                <a:cs typeface="Arial"/>
              </a:rPr>
              <a:t>negatif  eğimli dikeyde </a:t>
            </a:r>
            <a:r>
              <a:rPr dirty="0">
                <a:latin typeface="Arial"/>
                <a:cs typeface="Arial"/>
              </a:rPr>
              <a:t>fiyat </a:t>
            </a:r>
            <a:r>
              <a:rPr spc="-4" dirty="0">
                <a:latin typeface="Arial"/>
                <a:cs typeface="Arial"/>
              </a:rPr>
              <a:t>ve düşeyde mal adetlerini</a:t>
            </a:r>
            <a:r>
              <a:rPr spc="94" dirty="0">
                <a:latin typeface="Arial"/>
                <a:cs typeface="Arial"/>
              </a:rPr>
              <a:t> </a:t>
            </a:r>
            <a:r>
              <a:rPr spc="-11" dirty="0">
                <a:latin typeface="Arial"/>
                <a:cs typeface="Arial"/>
              </a:rPr>
              <a:t>kesmektedir.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4879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844546"/>
            <a:ext cx="6878003" cy="16203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lnSpc>
                <a:spcPct val="150000"/>
              </a:lnSpc>
              <a:spcBef>
                <a:spcPts val="75"/>
              </a:spcBef>
              <a:buFont typeface="Wingdings"/>
              <a:buChar char=""/>
              <a:tabLst>
                <a:tab pos="215265" algn="l"/>
              </a:tabLst>
            </a:pPr>
            <a:r>
              <a:rPr spc="-30" dirty="0">
                <a:solidFill>
                  <a:srgbClr val="2F2F2F"/>
                </a:solidFill>
                <a:latin typeface="Arial"/>
                <a:cs typeface="Arial"/>
              </a:rPr>
              <a:t>Teoride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sabit olarak kabul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edilen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değişkenlerin değişmesi talep  eğrisinin bütünü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ile sağa veya sola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kaymasına neden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olacaktır.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Sağa kayma talebin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arttığını,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sola kayma azaldığını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göstermektedir.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9307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40724"/>
            <a:ext cx="4942523" cy="2825774"/>
          </a:xfrm>
          <a:prstGeom prst="rect">
            <a:avLst/>
          </a:prstGeom>
        </p:spPr>
        <p:txBody>
          <a:bodyPr vert="horz" wrap="square" lIns="0" tIns="55245" rIns="0" bIns="0" rtlCol="0">
            <a:spAutoFit/>
          </a:bodyPr>
          <a:lstStyle/>
          <a:p>
            <a:pPr marL="9525">
              <a:spcBef>
                <a:spcPts val="435"/>
              </a:spcBef>
            </a:pPr>
            <a:r>
              <a:rPr sz="1500" b="1" spc="-23"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Edilen Miktardaki Değişme </a:t>
            </a:r>
            <a:r>
              <a:rPr sz="1500" b="1" spc="-11" dirty="0">
                <a:solidFill>
                  <a:srgbClr val="2F2F2F"/>
                </a:solidFill>
                <a:latin typeface="Arial"/>
                <a:cs typeface="Arial"/>
              </a:rPr>
              <a:t>ve Talepteki</a:t>
            </a:r>
            <a:r>
              <a:rPr sz="1500" b="1" spc="-9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Değişme</a:t>
            </a:r>
            <a:endParaRPr sz="1500">
              <a:latin typeface="Arial"/>
              <a:cs typeface="Arial"/>
            </a:endParaRPr>
          </a:p>
          <a:p>
            <a:pPr marL="215265" indent="-205740">
              <a:spcBef>
                <a:spcPts val="360"/>
              </a:spcBef>
              <a:buFont typeface="Wingdings"/>
              <a:buChar char=""/>
              <a:tabLst>
                <a:tab pos="215265" algn="l"/>
              </a:tabLst>
            </a:pPr>
            <a:r>
              <a:rPr sz="1500" spc="-34"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edilen miktarı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aşağıdaki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etkenler</a:t>
            </a:r>
            <a:r>
              <a:rPr sz="1500" spc="-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belirler:</a:t>
            </a:r>
            <a:endParaRPr sz="1500">
              <a:latin typeface="Arial"/>
              <a:cs typeface="Arial"/>
            </a:endParaRPr>
          </a:p>
          <a:p>
            <a:pPr marL="455295" lvl="1" indent="-205740">
              <a:spcBef>
                <a:spcPts val="360"/>
              </a:spcBef>
              <a:buFont typeface="Wingdings"/>
              <a:buChar char=""/>
              <a:tabLst>
                <a:tab pos="455295" algn="l"/>
              </a:tabLst>
            </a:pP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Malın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 fiyatı,</a:t>
            </a:r>
            <a:endParaRPr sz="1500">
              <a:latin typeface="Arial"/>
              <a:cs typeface="Arial"/>
            </a:endParaRPr>
          </a:p>
          <a:p>
            <a:pPr marL="455295" lvl="1" indent="-205740">
              <a:spcBef>
                <a:spcPts val="360"/>
              </a:spcBef>
              <a:buFont typeface="Wingdings"/>
              <a:buChar char=""/>
              <a:tabLst>
                <a:tab pos="455295" algn="l"/>
              </a:tabLst>
            </a:pP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İlişkili diğer malların fiyatları,</a:t>
            </a:r>
            <a:endParaRPr sz="1500">
              <a:latin typeface="Arial"/>
              <a:cs typeface="Arial"/>
            </a:endParaRPr>
          </a:p>
          <a:p>
            <a:pPr marL="455295" lvl="1" indent="-205740">
              <a:spcBef>
                <a:spcPts val="360"/>
              </a:spcBef>
              <a:buFont typeface="Wingdings"/>
              <a:buChar char=""/>
              <a:tabLst>
                <a:tab pos="455295" algn="l"/>
              </a:tabLst>
            </a:pPr>
            <a:r>
              <a:rPr sz="1500" spc="-15" dirty="0">
                <a:solidFill>
                  <a:srgbClr val="2F2F2F"/>
                </a:solidFill>
                <a:latin typeface="Arial"/>
                <a:cs typeface="Arial"/>
              </a:rPr>
              <a:t>Gelir,</a:t>
            </a:r>
            <a:endParaRPr sz="1500">
              <a:latin typeface="Arial"/>
              <a:cs typeface="Arial"/>
            </a:endParaRPr>
          </a:p>
          <a:p>
            <a:pPr marL="455295" lvl="1" indent="-205740">
              <a:spcBef>
                <a:spcPts val="360"/>
              </a:spcBef>
              <a:buFont typeface="Wingdings"/>
              <a:buChar char=""/>
              <a:tabLst>
                <a:tab pos="455295" algn="l"/>
              </a:tabLst>
            </a:pP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Gelir</a:t>
            </a:r>
            <a:r>
              <a:rPr sz="1500" spc="-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dağılımı,</a:t>
            </a:r>
            <a:endParaRPr sz="1500">
              <a:latin typeface="Arial"/>
              <a:cs typeface="Arial"/>
            </a:endParaRPr>
          </a:p>
          <a:p>
            <a:pPr marL="455295" lvl="1" indent="-205740">
              <a:spcBef>
                <a:spcPts val="360"/>
              </a:spcBef>
              <a:buFont typeface="Wingdings"/>
              <a:buChar char=""/>
              <a:tabLst>
                <a:tab pos="455295" algn="l"/>
              </a:tabLst>
            </a:pP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Nüfus,</a:t>
            </a:r>
            <a:endParaRPr sz="1500">
              <a:latin typeface="Arial"/>
              <a:cs typeface="Arial"/>
            </a:endParaRPr>
          </a:p>
          <a:p>
            <a:pPr marL="455295" lvl="1" indent="-205740">
              <a:spcBef>
                <a:spcPts val="360"/>
              </a:spcBef>
              <a:buFont typeface="Wingdings"/>
              <a:buChar char=""/>
              <a:tabLst>
                <a:tab pos="455295" algn="l"/>
              </a:tabLst>
            </a:pPr>
            <a:r>
              <a:rPr sz="1500" spc="-26" dirty="0">
                <a:solidFill>
                  <a:srgbClr val="2F2F2F"/>
                </a:solidFill>
                <a:latin typeface="Arial"/>
                <a:cs typeface="Arial"/>
              </a:rPr>
              <a:t>Tercihler,</a:t>
            </a:r>
            <a:endParaRPr sz="1500">
              <a:latin typeface="Arial"/>
              <a:cs typeface="Arial"/>
            </a:endParaRPr>
          </a:p>
          <a:p>
            <a:pPr marL="455295" lvl="1" indent="-205740">
              <a:spcBef>
                <a:spcPts val="360"/>
              </a:spcBef>
              <a:buFont typeface="Wingdings"/>
              <a:buChar char=""/>
              <a:tabLst>
                <a:tab pos="455295" algn="l"/>
              </a:tabLst>
            </a:pP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Reel faiz</a:t>
            </a:r>
            <a:r>
              <a:rPr sz="1500" spc="-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oranı,</a:t>
            </a:r>
            <a:endParaRPr sz="1500">
              <a:latin typeface="Arial"/>
              <a:cs typeface="Arial"/>
            </a:endParaRPr>
          </a:p>
          <a:p>
            <a:pPr marL="455295" lvl="1" indent="-205740">
              <a:spcBef>
                <a:spcPts val="360"/>
              </a:spcBef>
              <a:buFont typeface="Wingdings"/>
              <a:buChar char=""/>
              <a:tabLst>
                <a:tab pos="455295" algn="l"/>
              </a:tabLst>
            </a:pP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Geleceğe dönük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fiyat ve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gelir</a:t>
            </a:r>
            <a:r>
              <a:rPr sz="1500" spc="-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beklentileri.</a:t>
            </a:r>
            <a:endParaRPr sz="15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8270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3052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12477</TotalTime>
  <Words>427</Words>
  <Application>Microsoft Office PowerPoint</Application>
  <PresentationFormat>Ekran Gösterisi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813</cp:revision>
  <cp:lastPrinted>2016-10-24T07:53:35Z</cp:lastPrinted>
  <dcterms:created xsi:type="dcterms:W3CDTF">2016-09-18T09:35:24Z</dcterms:created>
  <dcterms:modified xsi:type="dcterms:W3CDTF">2020-02-24T11:32:15Z</dcterms:modified>
</cp:coreProperties>
</file>