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4" r:id="rId6"/>
    <p:sldId id="272" r:id="rId7"/>
    <p:sldId id="270" r:id="rId8"/>
    <p:sldId id="268" r:id="rId9"/>
    <p:sldId id="265" r:id="rId10"/>
    <p:sldId id="269" r:id="rId11"/>
    <p:sldId id="274" r:id="rId12"/>
    <p:sldId id="279" r:id="rId13"/>
    <p:sldId id="280" r:id="rId14"/>
    <p:sldId id="275" r:id="rId15"/>
    <p:sldId id="276" r:id="rId16"/>
    <p:sldId id="281" r:id="rId17"/>
    <p:sldId id="282" r:id="rId18"/>
    <p:sldId id="283" r:id="rId19"/>
    <p:sldId id="284" r:id="rId20"/>
    <p:sldId id="285" r:id="rId21"/>
    <p:sldId id="286" r:id="rId22"/>
    <p:sldId id="287" r:id="rId23"/>
    <p:sldId id="288" r:id="rId24"/>
    <p:sldId id="289" r:id="rId25"/>
    <p:sldId id="290" r:id="rId26"/>
    <p:sldId id="291" r:id="rId27"/>
    <p:sldId id="301" r:id="rId28"/>
    <p:sldId id="292" r:id="rId29"/>
    <p:sldId id="293" r:id="rId30"/>
    <p:sldId id="294" r:id="rId31"/>
    <p:sldId id="295" r:id="rId32"/>
    <p:sldId id="296" r:id="rId33"/>
    <p:sldId id="297" r:id="rId34"/>
    <p:sldId id="298" r:id="rId35"/>
    <p:sldId id="300" r:id="rId36"/>
    <p:sldId id="302" r:id="rId37"/>
    <p:sldId id="303" r:id="rId38"/>
    <p:sldId id="304" r:id="rId39"/>
    <p:sldId id="305" r:id="rId40"/>
    <p:sldId id="306" r:id="rId41"/>
    <p:sldId id="308" r:id="rId42"/>
    <p:sldId id="309" r:id="rId43"/>
    <p:sldId id="310" r:id="rId44"/>
    <p:sldId id="311" r:id="rId45"/>
    <p:sldId id="312" r:id="rId46"/>
    <p:sldId id="313" r:id="rId47"/>
    <p:sldId id="314" r:id="rId48"/>
    <p:sldId id="315" r:id="rId49"/>
    <p:sldId id="316" r:id="rId50"/>
    <p:sldId id="317" r:id="rId51"/>
    <p:sldId id="318" r:id="rId52"/>
    <p:sldId id="319" r:id="rId53"/>
    <p:sldId id="320" r:id="rId54"/>
    <p:sldId id="321" r:id="rId55"/>
    <p:sldId id="322" r:id="rId56"/>
    <p:sldId id="323" r:id="rId57"/>
    <p:sldId id="324" r:id="rId58"/>
    <p:sldId id="325" r:id="rId59"/>
    <p:sldId id="326" r:id="rId60"/>
    <p:sldId id="327" r:id="rId61"/>
    <p:sldId id="328" r:id="rId62"/>
    <p:sldId id="329" r:id="rId63"/>
    <p:sldId id="330" r:id="rId64"/>
    <p:sldId id="331" r:id="rId65"/>
    <p:sldId id="332" r:id="rId66"/>
    <p:sldId id="333" r:id="rId67"/>
    <p:sldId id="334" r:id="rId68"/>
    <p:sldId id="335" r:id="rId69"/>
    <p:sldId id="336" r:id="rId70"/>
    <p:sldId id="337" r:id="rId71"/>
    <p:sldId id="338" r:id="rId72"/>
    <p:sldId id="339" r:id="rId73"/>
    <p:sldId id="340" r:id="rId74"/>
    <p:sldId id="341" r:id="rId75"/>
    <p:sldId id="342" r:id="rId76"/>
    <p:sldId id="343" r:id="rId77"/>
    <p:sldId id="344" r:id="rId78"/>
    <p:sldId id="345" r:id="rId79"/>
    <p:sldId id="346" r:id="rId80"/>
    <p:sldId id="347" r:id="rId81"/>
    <p:sldId id="348" r:id="rId82"/>
    <p:sldId id="349" r:id="rId83"/>
    <p:sldId id="350" r:id="rId84"/>
    <p:sldId id="351" r:id="rId85"/>
    <p:sldId id="352" r:id="rId86"/>
    <p:sldId id="353" r:id="rId87"/>
    <p:sldId id="354" r:id="rId88"/>
    <p:sldId id="355" r:id="rId89"/>
    <p:sldId id="356" r:id="rId90"/>
    <p:sldId id="357" r:id="rId91"/>
    <p:sldId id="358" r:id="rId92"/>
    <p:sldId id="359" r:id="rId93"/>
    <p:sldId id="360" r:id="rId94"/>
    <p:sldId id="361" r:id="rId95"/>
    <p:sldId id="362" r:id="rId96"/>
    <p:sldId id="363" r:id="rId97"/>
    <p:sldId id="364" r:id="rId9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slide" Target="slides/slide9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presProps" Target="presProps.xml"/><Relationship Id="rId10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6ECFF511-5F77-48C2-A56E-35F60959B601}" type="datetimeFigureOut">
              <a:rPr lang="tr-TR" smtClean="0"/>
              <a:t>19.3.2020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1866F9-DD3E-4FD1-A4BD-D5CACAC5DA04}" type="slidenum">
              <a:rPr lang="tr-TR" smtClean="0"/>
              <a:t>‹#›</a:t>
            </a:fld>
            <a:endParaRPr lang="tr-TR"/>
          </a:p>
        </p:txBody>
      </p:sp>
    </p:spTree>
    <p:extLst>
      <p:ext uri="{BB962C8B-B14F-4D97-AF65-F5344CB8AC3E}">
        <p14:creationId xmlns:p14="http://schemas.microsoft.com/office/powerpoint/2010/main" val="4056766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ECFF511-5F77-48C2-A56E-35F60959B601}" type="datetimeFigureOut">
              <a:rPr lang="tr-TR" smtClean="0"/>
              <a:t>19.3.2020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1866F9-DD3E-4FD1-A4BD-D5CACAC5DA04}" type="slidenum">
              <a:rPr lang="tr-TR" smtClean="0"/>
              <a:t>‹#›</a:t>
            </a:fld>
            <a:endParaRPr lang="tr-TR"/>
          </a:p>
        </p:txBody>
      </p:sp>
    </p:spTree>
    <p:extLst>
      <p:ext uri="{BB962C8B-B14F-4D97-AF65-F5344CB8AC3E}">
        <p14:creationId xmlns:p14="http://schemas.microsoft.com/office/powerpoint/2010/main" val="1430455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ECFF511-5F77-48C2-A56E-35F60959B601}" type="datetimeFigureOut">
              <a:rPr lang="tr-TR" smtClean="0"/>
              <a:t>19.3.2020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1866F9-DD3E-4FD1-A4BD-D5CACAC5DA04}" type="slidenum">
              <a:rPr lang="tr-TR" smtClean="0"/>
              <a:t>‹#›</a:t>
            </a:fld>
            <a:endParaRPr lang="tr-TR"/>
          </a:p>
        </p:txBody>
      </p:sp>
    </p:spTree>
    <p:extLst>
      <p:ext uri="{BB962C8B-B14F-4D97-AF65-F5344CB8AC3E}">
        <p14:creationId xmlns:p14="http://schemas.microsoft.com/office/powerpoint/2010/main" val="4157907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ECFF511-5F77-48C2-A56E-35F60959B601}" type="datetimeFigureOut">
              <a:rPr lang="tr-TR" smtClean="0"/>
              <a:t>19.3.2020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1866F9-DD3E-4FD1-A4BD-D5CACAC5DA04}" type="slidenum">
              <a:rPr lang="tr-TR" smtClean="0"/>
              <a:t>‹#›</a:t>
            </a:fld>
            <a:endParaRPr lang="tr-TR"/>
          </a:p>
        </p:txBody>
      </p:sp>
    </p:spTree>
    <p:extLst>
      <p:ext uri="{BB962C8B-B14F-4D97-AF65-F5344CB8AC3E}">
        <p14:creationId xmlns:p14="http://schemas.microsoft.com/office/powerpoint/2010/main" val="4036715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6ECFF511-5F77-48C2-A56E-35F60959B601}" type="datetimeFigureOut">
              <a:rPr lang="tr-TR" smtClean="0"/>
              <a:t>19.3.2020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1866F9-DD3E-4FD1-A4BD-D5CACAC5DA04}" type="slidenum">
              <a:rPr lang="tr-TR" smtClean="0"/>
              <a:t>‹#›</a:t>
            </a:fld>
            <a:endParaRPr lang="tr-TR"/>
          </a:p>
        </p:txBody>
      </p:sp>
    </p:spTree>
    <p:extLst>
      <p:ext uri="{BB962C8B-B14F-4D97-AF65-F5344CB8AC3E}">
        <p14:creationId xmlns:p14="http://schemas.microsoft.com/office/powerpoint/2010/main" val="3282040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6ECFF511-5F77-48C2-A56E-35F60959B601}" type="datetimeFigureOut">
              <a:rPr lang="tr-TR" smtClean="0"/>
              <a:t>19.3.2020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71866F9-DD3E-4FD1-A4BD-D5CACAC5DA04}" type="slidenum">
              <a:rPr lang="tr-TR" smtClean="0"/>
              <a:t>‹#›</a:t>
            </a:fld>
            <a:endParaRPr lang="tr-TR"/>
          </a:p>
        </p:txBody>
      </p:sp>
    </p:spTree>
    <p:extLst>
      <p:ext uri="{BB962C8B-B14F-4D97-AF65-F5344CB8AC3E}">
        <p14:creationId xmlns:p14="http://schemas.microsoft.com/office/powerpoint/2010/main" val="4031355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6ECFF511-5F77-48C2-A56E-35F60959B601}" type="datetimeFigureOut">
              <a:rPr lang="tr-TR" smtClean="0"/>
              <a:t>19.3.2020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71866F9-DD3E-4FD1-A4BD-D5CACAC5DA04}" type="slidenum">
              <a:rPr lang="tr-TR" smtClean="0"/>
              <a:t>‹#›</a:t>
            </a:fld>
            <a:endParaRPr lang="tr-TR"/>
          </a:p>
        </p:txBody>
      </p:sp>
    </p:spTree>
    <p:extLst>
      <p:ext uri="{BB962C8B-B14F-4D97-AF65-F5344CB8AC3E}">
        <p14:creationId xmlns:p14="http://schemas.microsoft.com/office/powerpoint/2010/main" val="1392246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6ECFF511-5F77-48C2-A56E-35F60959B601}" type="datetimeFigureOut">
              <a:rPr lang="tr-TR" smtClean="0"/>
              <a:t>19.3.2020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71866F9-DD3E-4FD1-A4BD-D5CACAC5DA04}" type="slidenum">
              <a:rPr lang="tr-TR" smtClean="0"/>
              <a:t>‹#›</a:t>
            </a:fld>
            <a:endParaRPr lang="tr-TR"/>
          </a:p>
        </p:txBody>
      </p:sp>
    </p:spTree>
    <p:extLst>
      <p:ext uri="{BB962C8B-B14F-4D97-AF65-F5344CB8AC3E}">
        <p14:creationId xmlns:p14="http://schemas.microsoft.com/office/powerpoint/2010/main" val="3919881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ECFF511-5F77-48C2-A56E-35F60959B601}" type="datetimeFigureOut">
              <a:rPr lang="tr-TR" smtClean="0"/>
              <a:t>19.3.2020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71866F9-DD3E-4FD1-A4BD-D5CACAC5DA04}" type="slidenum">
              <a:rPr lang="tr-TR" smtClean="0"/>
              <a:t>‹#›</a:t>
            </a:fld>
            <a:endParaRPr lang="tr-TR"/>
          </a:p>
        </p:txBody>
      </p:sp>
    </p:spTree>
    <p:extLst>
      <p:ext uri="{BB962C8B-B14F-4D97-AF65-F5344CB8AC3E}">
        <p14:creationId xmlns:p14="http://schemas.microsoft.com/office/powerpoint/2010/main" val="2748336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6ECFF511-5F77-48C2-A56E-35F60959B601}" type="datetimeFigureOut">
              <a:rPr lang="tr-TR" smtClean="0"/>
              <a:t>19.3.2020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71866F9-DD3E-4FD1-A4BD-D5CACAC5DA04}" type="slidenum">
              <a:rPr lang="tr-TR" smtClean="0"/>
              <a:t>‹#›</a:t>
            </a:fld>
            <a:endParaRPr lang="tr-TR"/>
          </a:p>
        </p:txBody>
      </p:sp>
    </p:spTree>
    <p:extLst>
      <p:ext uri="{BB962C8B-B14F-4D97-AF65-F5344CB8AC3E}">
        <p14:creationId xmlns:p14="http://schemas.microsoft.com/office/powerpoint/2010/main" val="3284737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6ECFF511-5F77-48C2-A56E-35F60959B601}" type="datetimeFigureOut">
              <a:rPr lang="tr-TR" smtClean="0"/>
              <a:t>19.3.2020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71866F9-DD3E-4FD1-A4BD-D5CACAC5DA04}" type="slidenum">
              <a:rPr lang="tr-TR" smtClean="0"/>
              <a:t>‹#›</a:t>
            </a:fld>
            <a:endParaRPr lang="tr-TR"/>
          </a:p>
        </p:txBody>
      </p:sp>
    </p:spTree>
    <p:extLst>
      <p:ext uri="{BB962C8B-B14F-4D97-AF65-F5344CB8AC3E}">
        <p14:creationId xmlns:p14="http://schemas.microsoft.com/office/powerpoint/2010/main" val="9958525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CFF511-5F77-48C2-A56E-35F60959B601}" type="datetimeFigureOut">
              <a:rPr lang="tr-TR" smtClean="0"/>
              <a:t>19.3.2020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1866F9-DD3E-4FD1-A4BD-D5CACAC5DA04}" type="slidenum">
              <a:rPr lang="tr-TR" smtClean="0"/>
              <a:t>‹#›</a:t>
            </a:fld>
            <a:endParaRPr lang="tr-TR"/>
          </a:p>
        </p:txBody>
      </p:sp>
    </p:spTree>
    <p:extLst>
      <p:ext uri="{BB962C8B-B14F-4D97-AF65-F5344CB8AC3E}">
        <p14:creationId xmlns:p14="http://schemas.microsoft.com/office/powerpoint/2010/main" val="426259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s://1ilac.com/Sozluk/A/ALT.html" TargetMode="External"/><Relationship Id="rId2" Type="http://schemas.openxmlformats.org/officeDocument/2006/relationships/hyperlink" Target="https://1ilac.com/Sozluk/A/AST.html"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hyperlink" Target="https://1ilac.com/Sozluk/i/intravenoz_damar_ici_tedavi.html" TargetMode="External"/><Relationship Id="rId2" Type="http://schemas.openxmlformats.org/officeDocument/2006/relationships/hyperlink" Target="https://1ilac.com/Sozluk/i/intramuskuler.htm" TargetMode="Externa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hyperlink" Target="https://1ilac.com/Sozluk/A/AIDS.html" TargetMode="Externa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hyperlink" Target="https://1ilac.com/Sozluk/B/bulanti.html" TargetMode="Externa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hyperlink" Target="https://1ilac.com/Sozluk/A/AIDS.html" TargetMode="Externa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hyperlink" Target="https://1ilac.com/Sozluk/i/intravenoz_damar_ici_tedavi.html" TargetMode="External"/><Relationship Id="rId2" Type="http://schemas.openxmlformats.org/officeDocument/2006/relationships/hyperlink" Target="https://1ilac.com/Sozluk/A/aspergillus.html" TargetMode="Externa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3" Type="http://schemas.openxmlformats.org/officeDocument/2006/relationships/hyperlink" Target="https://1ilac.com/Sozluk/A/AST.html" TargetMode="External"/><Relationship Id="rId2" Type="http://schemas.openxmlformats.org/officeDocument/2006/relationships/hyperlink" Target="https://1ilac.com/Sozluk/i/intravenoz_damar_ici_tedavi.html" TargetMode="External"/><Relationship Id="rId1" Type="http://schemas.openxmlformats.org/officeDocument/2006/relationships/slideLayout" Target="../slideLayouts/slideLayout2.xml"/><Relationship Id="rId6" Type="http://schemas.openxmlformats.org/officeDocument/2006/relationships/hyperlink" Target="https://1ilac.com/Sozluk/B/bilirubin.html" TargetMode="External"/><Relationship Id="rId5" Type="http://schemas.openxmlformats.org/officeDocument/2006/relationships/hyperlink" Target="https://1ilac.com/Sozluk/A/Alkalen_Fosfataz.html" TargetMode="External"/><Relationship Id="rId4" Type="http://schemas.openxmlformats.org/officeDocument/2006/relationships/hyperlink" Target="https://1ilac.com/Sozluk/A/ALT.html" TargetMode="Externa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3" Type="http://schemas.openxmlformats.org/officeDocument/2006/relationships/hyperlink" Target="https://1ilac.com/Sozluk/i/intravenoz_damar_ici_tedavi.html" TargetMode="External"/><Relationship Id="rId2" Type="http://schemas.openxmlformats.org/officeDocument/2006/relationships/hyperlink" Target="https://1ilac.com/Sozluk/i/intramuskuler.htm" TargetMode="Externa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3" Type="http://schemas.openxmlformats.org/officeDocument/2006/relationships/hyperlink" Target="https://1ilac.com/Sozluk/i/intramuskuler.htm" TargetMode="External"/><Relationship Id="rId2" Type="http://schemas.openxmlformats.org/officeDocument/2006/relationships/hyperlink" Target="https://1ilac.com/Sozluk/i/intravenoz_damar_ici_tedavi.html" TargetMode="Externa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3" Type="http://schemas.openxmlformats.org/officeDocument/2006/relationships/hyperlink" Target="https://1ilac.com/Sozluk/A/AST.html" TargetMode="External"/><Relationship Id="rId2" Type="http://schemas.openxmlformats.org/officeDocument/2006/relationships/hyperlink" Target="https://1ilac.com/Sozluk/A/ALT.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3" Type="http://schemas.openxmlformats.org/officeDocument/2006/relationships/hyperlink" Target="https://1ilac.com/ilaclar/" TargetMode="External"/><Relationship Id="rId2" Type="http://schemas.openxmlformats.org/officeDocument/2006/relationships/hyperlink" Target="https://1ilac.com/etken_maddeler/" TargetMode="External"/><Relationship Id="rId1" Type="http://schemas.openxmlformats.org/officeDocument/2006/relationships/slideLayout" Target="../slideLayouts/slideLayout2.xml"/><Relationship Id="rId6" Type="http://schemas.openxmlformats.org/officeDocument/2006/relationships/hyperlink" Target="https://www.ilacabak.com/" TargetMode="External"/><Relationship Id="rId5" Type="http://schemas.openxmlformats.org/officeDocument/2006/relationships/hyperlink" Target="https://www.ilacweb.com/" TargetMode="External"/><Relationship Id="rId4" Type="http://schemas.openxmlformats.org/officeDocument/2006/relationships/hyperlink" Target="https://www.ilacprospektusu.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56043" y="498418"/>
            <a:ext cx="10079914" cy="3148423"/>
          </a:xfrm>
        </p:spPr>
        <p:txBody>
          <a:bodyPr>
            <a:normAutofit/>
          </a:bodyPr>
          <a:lstStyle/>
          <a:p>
            <a:r>
              <a:rPr lang="tr-TR" sz="2000" b="1" dirty="0">
                <a:solidFill>
                  <a:srgbClr val="FF0000"/>
                </a:solidFill>
              </a:rPr>
              <a:t>İLAÇ BİYOTRANSFORMASYONU</a:t>
            </a:r>
          </a:p>
        </p:txBody>
      </p:sp>
      <p:sp>
        <p:nvSpPr>
          <p:cNvPr id="3" name="Alt Başlık 2"/>
          <p:cNvSpPr>
            <a:spLocks noGrp="1"/>
          </p:cNvSpPr>
          <p:nvPr>
            <p:ph type="subTitle" idx="1"/>
          </p:nvPr>
        </p:nvSpPr>
        <p:spPr>
          <a:xfrm>
            <a:off x="-6271709" y="3829722"/>
            <a:ext cx="2761253" cy="1428078"/>
          </a:xfrm>
        </p:spPr>
        <p:txBody>
          <a:bodyPr/>
          <a:lstStyle/>
          <a:p>
            <a:endParaRPr lang="tr-TR" dirty="0"/>
          </a:p>
        </p:txBody>
      </p:sp>
    </p:spTree>
    <p:extLst>
      <p:ext uri="{BB962C8B-B14F-4D97-AF65-F5344CB8AC3E}">
        <p14:creationId xmlns:p14="http://schemas.microsoft.com/office/powerpoint/2010/main" val="28120693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57670" y="2887081"/>
            <a:ext cx="9383013" cy="4151730"/>
          </a:xfrm>
        </p:spPr>
        <p:txBody>
          <a:bodyPr/>
          <a:lstStyle/>
          <a:p>
            <a:r>
              <a:rPr lang="tr-TR" sz="1600" dirty="0">
                <a:solidFill>
                  <a:schemeClr val="accent1"/>
                </a:solidFill>
              </a:rPr>
              <a:t>Kaptopril ve lizinopril dışındaki ACE inhibitörleri</a:t>
            </a:r>
          </a:p>
          <a:p>
            <a:r>
              <a:rPr lang="tr-TR" sz="1600" dirty="0">
                <a:solidFill>
                  <a:schemeClr val="accent1"/>
                </a:solidFill>
              </a:rPr>
              <a:t>Kortizon ve prednizon</a:t>
            </a:r>
          </a:p>
          <a:p>
            <a:r>
              <a:rPr lang="tr-TR" sz="1600" dirty="0">
                <a:solidFill>
                  <a:schemeClr val="accent1"/>
                </a:solidFill>
              </a:rPr>
              <a:t> Lovastatin ve simvastatin</a:t>
            </a:r>
          </a:p>
          <a:p>
            <a:r>
              <a:rPr lang="tr-TR" sz="1600" dirty="0">
                <a:solidFill>
                  <a:schemeClr val="accent1"/>
                </a:solidFill>
              </a:rPr>
              <a:t> Metildopa </a:t>
            </a:r>
          </a:p>
          <a:p>
            <a:r>
              <a:rPr lang="tr-TR" sz="1600" dirty="0">
                <a:solidFill>
                  <a:schemeClr val="accent1"/>
                </a:solidFill>
              </a:rPr>
              <a:t> Minoksidil   </a:t>
            </a:r>
          </a:p>
          <a:p>
            <a:endParaRPr lang="tr-TR" sz="1600" dirty="0">
              <a:solidFill>
                <a:schemeClr val="accent1"/>
              </a:solidFill>
            </a:endParaRPr>
          </a:p>
        </p:txBody>
      </p:sp>
    </p:spTree>
    <p:extLst>
      <p:ext uri="{BB962C8B-B14F-4D97-AF65-F5344CB8AC3E}">
        <p14:creationId xmlns:p14="http://schemas.microsoft.com/office/powerpoint/2010/main" val="5406521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57117" y="3125704"/>
            <a:ext cx="4889938" cy="660632"/>
          </a:xfrm>
        </p:spPr>
        <p:txBody>
          <a:bodyPr>
            <a:normAutofit/>
          </a:bodyPr>
          <a:lstStyle/>
          <a:p>
            <a:r>
              <a:rPr lang="tr-TR" sz="2000" b="1" dirty="0">
                <a:solidFill>
                  <a:srgbClr val="7030A0"/>
                </a:solidFill>
              </a:rPr>
              <a:t>METABOLİZMA REAKSİYONLARI </a:t>
            </a:r>
          </a:p>
        </p:txBody>
      </p:sp>
    </p:spTree>
    <p:extLst>
      <p:ext uri="{BB962C8B-B14F-4D97-AF65-F5344CB8AC3E}">
        <p14:creationId xmlns:p14="http://schemas.microsoft.com/office/powerpoint/2010/main" val="7033683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C55DBE00-1CE5-0E40-A53F-034DCD275A3E}"/>
              </a:ext>
            </a:extLst>
          </p:cNvPr>
          <p:cNvSpPr>
            <a:spLocks noGrp="1"/>
          </p:cNvSpPr>
          <p:nvPr>
            <p:ph idx="1"/>
          </p:nvPr>
        </p:nvSpPr>
        <p:spPr>
          <a:xfrm>
            <a:off x="635394" y="3253882"/>
            <a:ext cx="10921211" cy="2923079"/>
          </a:xfrm>
        </p:spPr>
        <p:txBody>
          <a:bodyPr>
            <a:normAutofit/>
          </a:bodyPr>
          <a:lstStyle/>
          <a:p>
            <a:r>
              <a:rPr lang="tr-TR" sz="1600"/>
              <a:t> En fazla karaciğerde olmak üzere mide- bağırsak kanalı böbrek ve akciğer gibi birçok doku organda gerçekleşir. </a:t>
            </a:r>
            <a:r>
              <a:rPr lang="tr-TR" sz="1600">
                <a:solidFill>
                  <a:srgbClr val="7030A0"/>
                </a:solidFill>
              </a:rPr>
              <a:t>Metabolizma</a:t>
            </a:r>
            <a:r>
              <a:rPr lang="tr-TR" sz="1600"/>
              <a:t> </a:t>
            </a:r>
            <a:r>
              <a:rPr lang="tr-TR" sz="1600">
                <a:solidFill>
                  <a:srgbClr val="7030A0"/>
                </a:solidFill>
              </a:rPr>
              <a:t>reaksiyonları</a:t>
            </a:r>
            <a:r>
              <a:rPr lang="tr-TR" sz="1600"/>
              <a:t> </a:t>
            </a:r>
            <a:r>
              <a:rPr lang="tr-TR" sz="1600">
                <a:solidFill>
                  <a:schemeClr val="accent2"/>
                </a:solidFill>
              </a:rPr>
              <a:t>Faz 1 işlevselleştirme</a:t>
            </a:r>
            <a:r>
              <a:rPr lang="tr-TR" sz="1600"/>
              <a:t> ve </a:t>
            </a:r>
            <a:r>
              <a:rPr lang="tr-TR" sz="1600">
                <a:solidFill>
                  <a:srgbClr val="002060"/>
                </a:solidFill>
              </a:rPr>
              <a:t>Faz 2 sentez (konjugasyon) </a:t>
            </a:r>
            <a:r>
              <a:rPr lang="tr-TR" sz="1600"/>
              <a:t>olmak üzere sınıflandırılır.</a:t>
            </a:r>
          </a:p>
          <a:p>
            <a:r>
              <a:rPr lang="tr-TR" sz="1600">
                <a:solidFill>
                  <a:srgbClr val="002060"/>
                </a:solidFill>
              </a:rPr>
              <a:t> Faz 2 </a:t>
            </a:r>
            <a:r>
              <a:rPr lang="tr-TR" sz="1600"/>
              <a:t>konjugasyon reaksiyonları ana bileşiğe veya </a:t>
            </a:r>
            <a:r>
              <a:rPr lang="tr-TR" sz="1600">
                <a:solidFill>
                  <a:schemeClr val="accent2"/>
                </a:solidFill>
              </a:rPr>
              <a:t>Faz 1</a:t>
            </a:r>
            <a:r>
              <a:rPr lang="tr-TR" sz="1600"/>
              <a:t> metabolitine glukuronik asit, sülfat glutatyon, aminoasit, pürin, metil veya asetilin kovalent bağ ile bağlanmasıyla olur.</a:t>
            </a:r>
          </a:p>
        </p:txBody>
      </p:sp>
    </p:spTree>
    <p:extLst>
      <p:ext uri="{BB962C8B-B14F-4D97-AF65-F5344CB8AC3E}">
        <p14:creationId xmlns:p14="http://schemas.microsoft.com/office/powerpoint/2010/main" val="7036549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a:extLst>
              <a:ext uri="{FF2B5EF4-FFF2-40B4-BE49-F238E27FC236}">
                <a16:creationId xmlns:a16="http://schemas.microsoft.com/office/drawing/2014/main" xmlns="" id="{B4DB074D-FD50-FC4F-9EBF-805C5BF7C729}"/>
              </a:ext>
            </a:extLst>
          </p:cNvPr>
          <p:cNvSpPr>
            <a:spLocks noGrp="1"/>
          </p:cNvSpPr>
          <p:nvPr>
            <p:ph idx="1"/>
          </p:nvPr>
        </p:nvSpPr>
        <p:spPr>
          <a:xfrm>
            <a:off x="731709" y="3182888"/>
            <a:ext cx="10911271" cy="3289882"/>
          </a:xfrm>
        </p:spPr>
        <p:txBody>
          <a:bodyPr>
            <a:normAutofit/>
          </a:bodyPr>
          <a:lstStyle/>
          <a:p>
            <a:r>
              <a:rPr lang="tr-TR" sz="1600"/>
              <a:t> </a:t>
            </a:r>
            <a:r>
              <a:rPr lang="tr-TR" sz="1600">
                <a:solidFill>
                  <a:schemeClr val="accent2"/>
                </a:solidFill>
              </a:rPr>
              <a:t>Faz 1 </a:t>
            </a:r>
            <a:r>
              <a:rPr lang="tr-TR" sz="1600"/>
              <a:t>ile polar hale getirilen bileşik </a:t>
            </a:r>
            <a:r>
              <a:rPr lang="tr-TR" sz="1600">
                <a:solidFill>
                  <a:srgbClr val="002060"/>
                </a:solidFill>
              </a:rPr>
              <a:t>Faz 2 </a:t>
            </a:r>
            <a:r>
              <a:rPr lang="tr-TR" sz="1600"/>
              <a:t>ile daha polar yapılır ve idrar veya dışkı ile kolayca atılır.Morfin-6- glukuronat örneğinde olduğu gibi bazen konjugasyon metabolit,ilaçtan daha aktif olabilir.</a:t>
            </a:r>
          </a:p>
          <a:p>
            <a:r>
              <a:rPr lang="tr-TR" sz="1600"/>
              <a:t> İlaçlar </a:t>
            </a:r>
            <a:r>
              <a:rPr lang="tr-TR" sz="1600">
                <a:solidFill>
                  <a:schemeClr val="accent2"/>
                </a:solidFill>
              </a:rPr>
              <a:t>Faz 1</a:t>
            </a:r>
            <a:r>
              <a:rPr lang="tr-TR" sz="1600"/>
              <a:t>  </a:t>
            </a:r>
            <a:r>
              <a:rPr lang="tr-TR" sz="1600">
                <a:solidFill>
                  <a:srgbClr val="002060"/>
                </a:solidFill>
              </a:rPr>
              <a:t>Faz 2 </a:t>
            </a:r>
            <a:r>
              <a:rPr lang="tr-TR" sz="1600"/>
              <a:t>veya önce </a:t>
            </a:r>
            <a:r>
              <a:rPr lang="tr-TR" sz="1600">
                <a:solidFill>
                  <a:schemeClr val="accent2"/>
                </a:solidFill>
              </a:rPr>
              <a:t>Faz 1 </a:t>
            </a:r>
            <a:r>
              <a:rPr lang="tr-TR" sz="1600"/>
              <a:t> sonra</a:t>
            </a:r>
            <a:r>
              <a:rPr lang="tr-TR" sz="1600">
                <a:solidFill>
                  <a:srgbClr val="002060"/>
                </a:solidFill>
              </a:rPr>
              <a:t> Faz </a:t>
            </a:r>
            <a:r>
              <a:rPr lang="tr-TR" sz="1600"/>
              <a:t>2 reaksiyonları ile metabolize edilir.İzoniazid, önce asetilasyon ile  </a:t>
            </a:r>
            <a:r>
              <a:rPr lang="tr-TR" sz="1600">
                <a:solidFill>
                  <a:srgbClr val="002060"/>
                </a:solidFill>
              </a:rPr>
              <a:t>Faz 2  </a:t>
            </a:r>
            <a:r>
              <a:rPr lang="tr-TR" sz="1600"/>
              <a:t>ye sonra hidroliz ile </a:t>
            </a:r>
            <a:r>
              <a:rPr lang="tr-TR" sz="1600">
                <a:solidFill>
                  <a:schemeClr val="accent2"/>
                </a:solidFill>
              </a:rPr>
              <a:t>Faz 1 </a:t>
            </a:r>
            <a:r>
              <a:rPr lang="tr-TR" sz="1600"/>
              <a:t>‘e uğrar. </a:t>
            </a:r>
          </a:p>
        </p:txBody>
      </p:sp>
    </p:spTree>
    <p:extLst>
      <p:ext uri="{BB962C8B-B14F-4D97-AF65-F5344CB8AC3E}">
        <p14:creationId xmlns:p14="http://schemas.microsoft.com/office/powerpoint/2010/main" val="24843531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16755" y="518945"/>
            <a:ext cx="10515600" cy="1551707"/>
          </a:xfrm>
        </p:spPr>
        <p:txBody>
          <a:bodyPr>
            <a:normAutofit/>
          </a:bodyPr>
          <a:lstStyle/>
          <a:p>
            <a:r>
              <a:rPr lang="tr-TR" sz="2000"/>
              <a:t>Tablo: Faz 1 ve Faz 2 reaksiyonları</a:t>
            </a:r>
          </a:p>
        </p:txBody>
      </p:sp>
      <p:graphicFrame>
        <p:nvGraphicFramePr>
          <p:cNvPr id="7" name="Tablo 7">
            <a:extLst>
              <a:ext uri="{FF2B5EF4-FFF2-40B4-BE49-F238E27FC236}">
                <a16:creationId xmlns:a16="http://schemas.microsoft.com/office/drawing/2014/main" xmlns="" id="{BFB80C57-63EC-C040-831E-2C28ABB5BEE4}"/>
              </a:ext>
            </a:extLst>
          </p:cNvPr>
          <p:cNvGraphicFramePr>
            <a:graphicFrameLocks noGrp="1"/>
          </p:cNvGraphicFramePr>
          <p:nvPr>
            <p:extLst>
              <p:ext uri="{D42A27DB-BD31-4B8C-83A1-F6EECF244321}">
                <p14:modId xmlns:p14="http://schemas.microsoft.com/office/powerpoint/2010/main" val="3539800304"/>
              </p:ext>
            </p:extLst>
          </p:nvPr>
        </p:nvGraphicFramePr>
        <p:xfrm>
          <a:off x="595312" y="2070652"/>
          <a:ext cx="11130495" cy="3798167"/>
        </p:xfrm>
        <a:graphic>
          <a:graphicData uri="http://schemas.openxmlformats.org/drawingml/2006/table">
            <a:tbl>
              <a:tblPr firstRow="1" bandRow="1">
                <a:tableStyleId>{5C22544A-7EE6-4342-B048-85BDC9FD1C3A}</a:tableStyleId>
              </a:tblPr>
              <a:tblGrid>
                <a:gridCol w="3710165">
                  <a:extLst>
                    <a:ext uri="{9D8B030D-6E8A-4147-A177-3AD203B41FA5}">
                      <a16:colId xmlns:a16="http://schemas.microsoft.com/office/drawing/2014/main" xmlns="" val="675225894"/>
                    </a:ext>
                  </a:extLst>
                </a:gridCol>
                <a:gridCol w="3710165">
                  <a:extLst>
                    <a:ext uri="{9D8B030D-6E8A-4147-A177-3AD203B41FA5}">
                      <a16:colId xmlns:a16="http://schemas.microsoft.com/office/drawing/2014/main" xmlns="" val="4060775008"/>
                    </a:ext>
                  </a:extLst>
                </a:gridCol>
                <a:gridCol w="3710165">
                  <a:extLst>
                    <a:ext uri="{9D8B030D-6E8A-4147-A177-3AD203B41FA5}">
                      <a16:colId xmlns:a16="http://schemas.microsoft.com/office/drawing/2014/main" xmlns="" val="2506013493"/>
                    </a:ext>
                  </a:extLst>
                </a:gridCol>
              </a:tblGrid>
              <a:tr h="591240">
                <a:tc>
                  <a:txBody>
                    <a:bodyPr/>
                    <a:lstStyle/>
                    <a:p>
                      <a:pPr algn="l"/>
                      <a:r>
                        <a:rPr lang="tr-TR" sz="1600"/>
                        <a:t>Parametre</a:t>
                      </a:r>
                    </a:p>
                  </a:txBody>
                  <a:tcPr/>
                </a:tc>
                <a:tc>
                  <a:txBody>
                    <a:bodyPr/>
                    <a:lstStyle/>
                    <a:p>
                      <a:r>
                        <a:rPr lang="tr-TR"/>
                        <a:t>Faz 1</a:t>
                      </a:r>
                    </a:p>
                  </a:txBody>
                  <a:tcPr/>
                </a:tc>
                <a:tc>
                  <a:txBody>
                    <a:bodyPr/>
                    <a:lstStyle/>
                    <a:p>
                      <a:r>
                        <a:rPr lang="tr-TR"/>
                        <a:t>Faz 2</a:t>
                      </a:r>
                    </a:p>
                  </a:txBody>
                  <a:tcPr/>
                </a:tc>
                <a:extLst>
                  <a:ext uri="{0D108BD9-81ED-4DB2-BD59-A6C34878D82A}">
                    <a16:rowId xmlns:a16="http://schemas.microsoft.com/office/drawing/2014/main" xmlns="" val="1623677395"/>
                  </a:ext>
                </a:extLst>
              </a:tr>
              <a:tr h="591240">
                <a:tc>
                  <a:txBody>
                    <a:bodyPr/>
                    <a:lstStyle/>
                    <a:p>
                      <a:r>
                        <a:rPr lang="tr-TR" sz="2400" b="0" i="0" u="none" baseline="-25000">
                          <a:solidFill>
                            <a:schemeClr val="tx1"/>
                          </a:solidFill>
                        </a:rPr>
                        <a:t>Fonksiyon</a:t>
                      </a:r>
                    </a:p>
                  </a:txBody>
                  <a:tcPr/>
                </a:tc>
                <a:tc>
                  <a:txBody>
                    <a:bodyPr/>
                    <a:lstStyle/>
                    <a:p>
                      <a:r>
                        <a:rPr lang="tr-TR"/>
                        <a:t>İşlevselleştirme</a:t>
                      </a:r>
                    </a:p>
                  </a:txBody>
                  <a:tcPr/>
                </a:tc>
                <a:tc>
                  <a:txBody>
                    <a:bodyPr/>
                    <a:lstStyle/>
                    <a:p>
                      <a:r>
                        <a:rPr lang="tr-TR"/>
                        <a:t>Konjugasyon </a:t>
                      </a:r>
                    </a:p>
                  </a:txBody>
                  <a:tcPr/>
                </a:tc>
                <a:extLst>
                  <a:ext uri="{0D108BD9-81ED-4DB2-BD59-A6C34878D82A}">
                    <a16:rowId xmlns:a16="http://schemas.microsoft.com/office/drawing/2014/main" xmlns="" val="1133615159"/>
                  </a:ext>
                </a:extLst>
              </a:tr>
              <a:tr h="591240">
                <a:tc>
                  <a:txBody>
                    <a:bodyPr/>
                    <a:lstStyle/>
                    <a:p>
                      <a:r>
                        <a:rPr lang="tr-TR"/>
                        <a:t>Sonuç</a:t>
                      </a:r>
                    </a:p>
                  </a:txBody>
                  <a:tcPr/>
                </a:tc>
                <a:tc>
                  <a:txBody>
                    <a:bodyPr/>
                    <a:lstStyle/>
                    <a:p>
                      <a:r>
                        <a:rPr lang="tr-TR" b="0">
                          <a:solidFill>
                            <a:schemeClr val="tx1"/>
                          </a:solidFill>
                        </a:rPr>
                        <a:t>Polarite artar </a:t>
                      </a:r>
                    </a:p>
                  </a:txBody>
                  <a:tcPr/>
                </a:tc>
                <a:tc>
                  <a:txBody>
                    <a:bodyPr/>
                    <a:lstStyle/>
                    <a:p>
                      <a:r>
                        <a:rPr lang="tr-TR"/>
                        <a:t>Polarite artar </a:t>
                      </a:r>
                    </a:p>
                  </a:txBody>
                  <a:tcPr/>
                </a:tc>
                <a:extLst>
                  <a:ext uri="{0D108BD9-81ED-4DB2-BD59-A6C34878D82A}">
                    <a16:rowId xmlns:a16="http://schemas.microsoft.com/office/drawing/2014/main" xmlns="" val="2774597517"/>
                  </a:ext>
                </a:extLst>
              </a:tr>
              <a:tr h="591240">
                <a:tc>
                  <a:txBody>
                    <a:bodyPr/>
                    <a:lstStyle/>
                    <a:p>
                      <a:r>
                        <a:rPr lang="tr-TR"/>
                        <a:t>Yer</a:t>
                      </a:r>
                    </a:p>
                  </a:txBody>
                  <a:tcPr/>
                </a:tc>
                <a:tc>
                  <a:txBody>
                    <a:bodyPr/>
                    <a:lstStyle/>
                    <a:p>
                      <a:r>
                        <a:rPr lang="tr-TR" b="0"/>
                        <a:t>Düz endoplazmik retikulum </a:t>
                      </a:r>
                    </a:p>
                  </a:txBody>
                  <a:tcPr/>
                </a:tc>
                <a:tc>
                  <a:txBody>
                    <a:bodyPr/>
                    <a:lstStyle/>
                    <a:p>
                      <a:r>
                        <a:rPr lang="tr-TR"/>
                        <a:t>Glukurodinasyon hariç stoplazma </a:t>
                      </a:r>
                    </a:p>
                  </a:txBody>
                  <a:tcPr/>
                </a:tc>
                <a:extLst>
                  <a:ext uri="{0D108BD9-81ED-4DB2-BD59-A6C34878D82A}">
                    <a16:rowId xmlns:a16="http://schemas.microsoft.com/office/drawing/2014/main" xmlns="" val="690851045"/>
                  </a:ext>
                </a:extLst>
              </a:tr>
              <a:tr h="591240">
                <a:tc>
                  <a:txBody>
                    <a:bodyPr/>
                    <a:lstStyle/>
                    <a:p>
                      <a:r>
                        <a:rPr lang="tr-TR"/>
                        <a:t>Hız</a:t>
                      </a:r>
                    </a:p>
                  </a:txBody>
                  <a:tcPr/>
                </a:tc>
                <a:tc>
                  <a:txBody>
                    <a:bodyPr/>
                    <a:lstStyle/>
                    <a:p>
                      <a:r>
                        <a:rPr lang="tr-TR"/>
                        <a:t>Yavaş</a:t>
                      </a:r>
                    </a:p>
                  </a:txBody>
                  <a:tcPr/>
                </a:tc>
                <a:tc>
                  <a:txBody>
                    <a:bodyPr/>
                    <a:lstStyle/>
                    <a:p>
                      <a:r>
                        <a:rPr lang="tr-TR"/>
                        <a:t>Hızlı</a:t>
                      </a:r>
                    </a:p>
                  </a:txBody>
                  <a:tcPr/>
                </a:tc>
                <a:extLst>
                  <a:ext uri="{0D108BD9-81ED-4DB2-BD59-A6C34878D82A}">
                    <a16:rowId xmlns:a16="http://schemas.microsoft.com/office/drawing/2014/main" xmlns="" val="1728137829"/>
                  </a:ext>
                </a:extLst>
              </a:tr>
              <a:tr h="841967">
                <a:tc>
                  <a:txBody>
                    <a:bodyPr/>
                    <a:lstStyle/>
                    <a:p>
                      <a:r>
                        <a:rPr lang="tr-TR"/>
                        <a:t>Yaşlanma veya karaciğer hastalığı ile değişim</a:t>
                      </a:r>
                    </a:p>
                  </a:txBody>
                  <a:tcPr/>
                </a:tc>
                <a:tc>
                  <a:txBody>
                    <a:bodyPr/>
                    <a:lstStyle/>
                    <a:p>
                      <a:r>
                        <a:rPr lang="tr-TR"/>
                        <a:t>Değişir</a:t>
                      </a:r>
                    </a:p>
                  </a:txBody>
                  <a:tcPr/>
                </a:tc>
                <a:tc>
                  <a:txBody>
                    <a:bodyPr/>
                    <a:lstStyle/>
                    <a:p>
                      <a:r>
                        <a:rPr lang="tr-TR"/>
                        <a:t>Belirgin değişmez </a:t>
                      </a:r>
                    </a:p>
                  </a:txBody>
                  <a:tcPr/>
                </a:tc>
                <a:extLst>
                  <a:ext uri="{0D108BD9-81ED-4DB2-BD59-A6C34878D82A}">
                    <a16:rowId xmlns:a16="http://schemas.microsoft.com/office/drawing/2014/main" xmlns="" val="3100698793"/>
                  </a:ext>
                </a:extLst>
              </a:tr>
            </a:tbl>
          </a:graphicData>
        </a:graphic>
      </p:graphicFrame>
    </p:spTree>
    <p:extLst>
      <p:ext uri="{BB962C8B-B14F-4D97-AF65-F5344CB8AC3E}">
        <p14:creationId xmlns:p14="http://schemas.microsoft.com/office/powerpoint/2010/main" val="4793830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53249666-B3B0-6F45-9563-C86AF050D03A}"/>
              </a:ext>
            </a:extLst>
          </p:cNvPr>
          <p:cNvSpPr>
            <a:spLocks noGrp="1"/>
          </p:cNvSpPr>
          <p:nvPr>
            <p:ph type="title"/>
          </p:nvPr>
        </p:nvSpPr>
        <p:spPr>
          <a:xfrm>
            <a:off x="838200" y="1035998"/>
            <a:ext cx="10515600" cy="958685"/>
          </a:xfrm>
        </p:spPr>
        <p:txBody>
          <a:bodyPr>
            <a:normAutofit/>
          </a:bodyPr>
          <a:lstStyle/>
          <a:p>
            <a:r>
              <a:rPr lang="tr-TR" sz="2000"/>
              <a:t> Tablo: Metabolizma Reaksiyonları</a:t>
            </a:r>
          </a:p>
        </p:txBody>
      </p:sp>
      <p:graphicFrame>
        <p:nvGraphicFramePr>
          <p:cNvPr id="9" name="Tablo 9">
            <a:extLst>
              <a:ext uri="{FF2B5EF4-FFF2-40B4-BE49-F238E27FC236}">
                <a16:creationId xmlns:a16="http://schemas.microsoft.com/office/drawing/2014/main" xmlns="" id="{16362999-06A9-384C-BE2D-65E8FEB0ABF7}"/>
              </a:ext>
            </a:extLst>
          </p:cNvPr>
          <p:cNvGraphicFramePr>
            <a:graphicFrameLocks noGrp="1"/>
          </p:cNvGraphicFramePr>
          <p:nvPr>
            <p:extLst>
              <p:ext uri="{D42A27DB-BD31-4B8C-83A1-F6EECF244321}">
                <p14:modId xmlns:p14="http://schemas.microsoft.com/office/powerpoint/2010/main" val="2194186136"/>
              </p:ext>
            </p:extLst>
          </p:nvPr>
        </p:nvGraphicFramePr>
        <p:xfrm>
          <a:off x="838199" y="2597727"/>
          <a:ext cx="10515600" cy="3224272"/>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xmlns="" val="2432214321"/>
                    </a:ext>
                  </a:extLst>
                </a:gridCol>
                <a:gridCol w="5257800">
                  <a:extLst>
                    <a:ext uri="{9D8B030D-6E8A-4147-A177-3AD203B41FA5}">
                      <a16:colId xmlns:a16="http://schemas.microsoft.com/office/drawing/2014/main" xmlns="" val="2597305741"/>
                    </a:ext>
                  </a:extLst>
                </a:gridCol>
              </a:tblGrid>
              <a:tr h="403034">
                <a:tc>
                  <a:txBody>
                    <a:bodyPr/>
                    <a:lstStyle/>
                    <a:p>
                      <a:r>
                        <a:rPr lang="tr-TR" i="0">
                          <a:solidFill>
                            <a:schemeClr val="bg1"/>
                          </a:solidFill>
                        </a:rPr>
                        <a:t>Faz 1</a:t>
                      </a:r>
                    </a:p>
                  </a:txBody>
                  <a:tcPr/>
                </a:tc>
                <a:tc>
                  <a:txBody>
                    <a:bodyPr/>
                    <a:lstStyle/>
                    <a:p>
                      <a:r>
                        <a:rPr lang="tr-TR"/>
                        <a:t>Faz 2</a:t>
                      </a:r>
                    </a:p>
                  </a:txBody>
                  <a:tcPr/>
                </a:tc>
                <a:extLst>
                  <a:ext uri="{0D108BD9-81ED-4DB2-BD59-A6C34878D82A}">
                    <a16:rowId xmlns:a16="http://schemas.microsoft.com/office/drawing/2014/main" xmlns="" val="1249029090"/>
                  </a:ext>
                </a:extLst>
              </a:tr>
              <a:tr h="403034">
                <a:tc>
                  <a:txBody>
                    <a:bodyPr/>
                    <a:lstStyle/>
                    <a:p>
                      <a:r>
                        <a:rPr lang="tr-TR" sz="1600"/>
                        <a:t>Oksidasyon</a:t>
                      </a:r>
                    </a:p>
                  </a:txBody>
                  <a:tcPr/>
                </a:tc>
                <a:tc>
                  <a:txBody>
                    <a:bodyPr/>
                    <a:lstStyle/>
                    <a:p>
                      <a:r>
                        <a:rPr lang="tr-TR"/>
                        <a:t>Glukurodinasyon</a:t>
                      </a:r>
                    </a:p>
                  </a:txBody>
                  <a:tcPr/>
                </a:tc>
                <a:extLst>
                  <a:ext uri="{0D108BD9-81ED-4DB2-BD59-A6C34878D82A}">
                    <a16:rowId xmlns:a16="http://schemas.microsoft.com/office/drawing/2014/main" xmlns="" val="823196139"/>
                  </a:ext>
                </a:extLst>
              </a:tr>
              <a:tr h="403034">
                <a:tc>
                  <a:txBody>
                    <a:bodyPr/>
                    <a:lstStyle/>
                    <a:p>
                      <a:r>
                        <a:rPr lang="tr-TR"/>
                        <a:t>Redüksiyon </a:t>
                      </a:r>
                    </a:p>
                  </a:txBody>
                  <a:tcPr/>
                </a:tc>
                <a:tc>
                  <a:txBody>
                    <a:bodyPr/>
                    <a:lstStyle/>
                    <a:p>
                      <a:r>
                        <a:rPr lang="tr-TR">
                          <a:solidFill>
                            <a:schemeClr val="tx1"/>
                          </a:solidFill>
                        </a:rPr>
                        <a:t>Glutatyon ile konjügasyon </a:t>
                      </a:r>
                    </a:p>
                  </a:txBody>
                  <a:tcPr/>
                </a:tc>
                <a:extLst>
                  <a:ext uri="{0D108BD9-81ED-4DB2-BD59-A6C34878D82A}">
                    <a16:rowId xmlns:a16="http://schemas.microsoft.com/office/drawing/2014/main" xmlns="" val="1785902085"/>
                  </a:ext>
                </a:extLst>
              </a:tr>
              <a:tr h="403034">
                <a:tc>
                  <a:txBody>
                    <a:bodyPr/>
                    <a:lstStyle/>
                    <a:p>
                      <a:r>
                        <a:rPr lang="tr-TR"/>
                        <a:t>Hidroliz</a:t>
                      </a:r>
                    </a:p>
                  </a:txBody>
                  <a:tcPr/>
                </a:tc>
                <a:tc>
                  <a:txBody>
                    <a:bodyPr/>
                    <a:lstStyle/>
                    <a:p>
                      <a:r>
                        <a:rPr lang="tr-TR"/>
                        <a:t>Sülfat ile konjügasyon</a:t>
                      </a:r>
                    </a:p>
                  </a:txBody>
                  <a:tcPr/>
                </a:tc>
                <a:extLst>
                  <a:ext uri="{0D108BD9-81ED-4DB2-BD59-A6C34878D82A}">
                    <a16:rowId xmlns:a16="http://schemas.microsoft.com/office/drawing/2014/main" xmlns="" val="2803865880"/>
                  </a:ext>
                </a:extLst>
              </a:tr>
              <a:tr h="403034">
                <a:tc>
                  <a:txBody>
                    <a:bodyPr/>
                    <a:lstStyle/>
                    <a:p>
                      <a:endParaRPr lang="tr-TR"/>
                    </a:p>
                  </a:txBody>
                  <a:tcPr/>
                </a:tc>
                <a:tc>
                  <a:txBody>
                    <a:bodyPr/>
                    <a:lstStyle/>
                    <a:p>
                      <a:r>
                        <a:rPr lang="tr-TR"/>
                        <a:t>Glisin ile  konjügasyon</a:t>
                      </a:r>
                    </a:p>
                  </a:txBody>
                  <a:tcPr/>
                </a:tc>
                <a:extLst>
                  <a:ext uri="{0D108BD9-81ED-4DB2-BD59-A6C34878D82A}">
                    <a16:rowId xmlns:a16="http://schemas.microsoft.com/office/drawing/2014/main" xmlns="" val="1683683480"/>
                  </a:ext>
                </a:extLst>
              </a:tr>
              <a:tr h="403034">
                <a:tc>
                  <a:txBody>
                    <a:bodyPr/>
                    <a:lstStyle/>
                    <a:p>
                      <a:endParaRPr lang="tr-TR">
                        <a:latin typeface="+mn-lt"/>
                      </a:endParaRPr>
                    </a:p>
                  </a:txBody>
                  <a:tcPr/>
                </a:tc>
                <a:tc>
                  <a:txBody>
                    <a:bodyPr/>
                    <a:lstStyle/>
                    <a:p>
                      <a:r>
                        <a:rPr lang="tr-TR" sz="1800"/>
                        <a:t>Tiyopürin ile konjügasyon </a:t>
                      </a:r>
                    </a:p>
                  </a:txBody>
                  <a:tcPr/>
                </a:tc>
                <a:extLst>
                  <a:ext uri="{0D108BD9-81ED-4DB2-BD59-A6C34878D82A}">
                    <a16:rowId xmlns:a16="http://schemas.microsoft.com/office/drawing/2014/main" xmlns="" val="1960871223"/>
                  </a:ext>
                </a:extLst>
              </a:tr>
              <a:tr h="403034">
                <a:tc>
                  <a:txBody>
                    <a:bodyPr/>
                    <a:lstStyle/>
                    <a:p>
                      <a:endParaRPr lang="tr-TR"/>
                    </a:p>
                  </a:txBody>
                  <a:tcPr/>
                </a:tc>
                <a:tc>
                  <a:txBody>
                    <a:bodyPr/>
                    <a:lstStyle/>
                    <a:p>
                      <a:r>
                        <a:rPr lang="tr-TR"/>
                        <a:t>N-Asetilasyon </a:t>
                      </a:r>
                    </a:p>
                  </a:txBody>
                  <a:tcPr/>
                </a:tc>
                <a:extLst>
                  <a:ext uri="{0D108BD9-81ED-4DB2-BD59-A6C34878D82A}">
                    <a16:rowId xmlns:a16="http://schemas.microsoft.com/office/drawing/2014/main" xmlns="" val="408546755"/>
                  </a:ext>
                </a:extLst>
              </a:tr>
              <a:tr h="403034">
                <a:tc>
                  <a:txBody>
                    <a:bodyPr/>
                    <a:lstStyle/>
                    <a:p>
                      <a:endParaRPr lang="tr-TR"/>
                    </a:p>
                  </a:txBody>
                  <a:tcPr/>
                </a:tc>
                <a:tc>
                  <a:txBody>
                    <a:bodyPr/>
                    <a:lstStyle/>
                    <a:p>
                      <a:r>
                        <a:rPr lang="tr-TR"/>
                        <a:t>O-Metilasyon</a:t>
                      </a:r>
                    </a:p>
                  </a:txBody>
                  <a:tcPr/>
                </a:tc>
                <a:extLst>
                  <a:ext uri="{0D108BD9-81ED-4DB2-BD59-A6C34878D82A}">
                    <a16:rowId xmlns:a16="http://schemas.microsoft.com/office/drawing/2014/main" xmlns="" val="3401901094"/>
                  </a:ext>
                </a:extLst>
              </a:tr>
            </a:tbl>
          </a:graphicData>
        </a:graphic>
      </p:graphicFrame>
    </p:spTree>
    <p:extLst>
      <p:ext uri="{BB962C8B-B14F-4D97-AF65-F5344CB8AC3E}">
        <p14:creationId xmlns:p14="http://schemas.microsoft.com/office/powerpoint/2010/main" val="31072139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EAB2C01C-BD7A-2147-BF33-4DE3A523EE08}"/>
              </a:ext>
            </a:extLst>
          </p:cNvPr>
          <p:cNvSpPr>
            <a:spLocks noGrp="1"/>
          </p:cNvSpPr>
          <p:nvPr>
            <p:ph type="title"/>
          </p:nvPr>
        </p:nvSpPr>
        <p:spPr>
          <a:xfrm>
            <a:off x="4756584" y="1479037"/>
            <a:ext cx="3857328" cy="4555434"/>
          </a:xfrm>
        </p:spPr>
        <p:txBody>
          <a:bodyPr>
            <a:normAutofit/>
          </a:bodyPr>
          <a:lstStyle/>
          <a:p>
            <a:r>
              <a:rPr lang="tr-TR" sz="2000">
                <a:solidFill>
                  <a:schemeClr val="accent2"/>
                </a:solidFill>
              </a:rPr>
              <a:t>FAZ 1 </a:t>
            </a:r>
            <a:r>
              <a:rPr lang="tr-TR" sz="2000"/>
              <a:t>REAKSİYONLARI</a:t>
            </a:r>
          </a:p>
        </p:txBody>
      </p:sp>
    </p:spTree>
    <p:extLst>
      <p:ext uri="{BB962C8B-B14F-4D97-AF65-F5344CB8AC3E}">
        <p14:creationId xmlns:p14="http://schemas.microsoft.com/office/powerpoint/2010/main" val="9118397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E820930F-0BAA-B84B-B77E-AAA1AF489CA1}"/>
              </a:ext>
            </a:extLst>
          </p:cNvPr>
          <p:cNvSpPr>
            <a:spLocks noGrp="1"/>
          </p:cNvSpPr>
          <p:nvPr>
            <p:ph idx="1"/>
          </p:nvPr>
        </p:nvSpPr>
        <p:spPr>
          <a:xfrm>
            <a:off x="1621025" y="3005404"/>
            <a:ext cx="9465838" cy="7347856"/>
          </a:xfrm>
        </p:spPr>
        <p:txBody>
          <a:bodyPr>
            <a:normAutofit/>
          </a:bodyPr>
          <a:lstStyle/>
          <a:p>
            <a:r>
              <a:rPr lang="tr-TR" sz="1600"/>
              <a:t> Büyük oranda karaciğer düz endoplazmik retikulumunda bulunan  ve demir içeren mikrozomal  sitokrom P450(CYP) enzimleri tarafından gerçekleştirilir. CYP steroidler, yağ asitleri, safra asitleri, ksenobiyotikler ve prostaglandinlerin  metabolizmasında da rol alır.</a:t>
            </a:r>
          </a:p>
          <a:p>
            <a:r>
              <a:rPr lang="tr-TR" sz="1600"/>
              <a:t> </a:t>
            </a:r>
            <a:r>
              <a:rPr lang="tr-TR" sz="1600">
                <a:solidFill>
                  <a:schemeClr val="accent2"/>
                </a:solidFill>
              </a:rPr>
              <a:t> Faz 1 </a:t>
            </a:r>
            <a:r>
              <a:rPr lang="tr-TR" sz="1600"/>
              <a:t> reaksiyonları </a:t>
            </a:r>
            <a:r>
              <a:rPr lang="tr-TR" sz="1600" b="1"/>
              <a:t>oksidasyon, redüksiyon ve  hidroliz</a:t>
            </a:r>
            <a:r>
              <a:rPr lang="tr-TR" sz="1600"/>
              <a:t>dir. Bu reaksiyonlarda polariteyi artıran bir grubun eklenmesi veya açığa çıkarılması söz konusudur. İlaç metabolizmasında en fazla rol oynayan biyotransformasyon reaksiyonları </a:t>
            </a:r>
            <a:r>
              <a:rPr lang="tr-TR" sz="1600" b="1"/>
              <a:t>oksidasyon </a:t>
            </a:r>
            <a:r>
              <a:rPr lang="tr-TR" sz="1600"/>
              <a:t>reaksiyonlarıdır.</a:t>
            </a:r>
          </a:p>
          <a:p>
            <a:r>
              <a:rPr lang="tr-TR" sz="1600"/>
              <a:t> </a:t>
            </a:r>
            <a:r>
              <a:rPr lang="tr-TR" sz="1600">
                <a:solidFill>
                  <a:schemeClr val="accent2"/>
                </a:solidFill>
              </a:rPr>
              <a:t>Faz 1 </a:t>
            </a:r>
            <a:r>
              <a:rPr lang="tr-TR" sz="1600"/>
              <a:t>reaksiyonları sonucu oluşan ürünlere </a:t>
            </a:r>
            <a:r>
              <a:rPr lang="tr-TR" sz="1600" b="1"/>
              <a:t>metabolit </a:t>
            </a:r>
            <a:r>
              <a:rPr lang="tr-TR" sz="1600"/>
              <a:t>denir.</a:t>
            </a:r>
          </a:p>
        </p:txBody>
      </p:sp>
    </p:spTree>
    <p:extLst>
      <p:ext uri="{BB962C8B-B14F-4D97-AF65-F5344CB8AC3E}">
        <p14:creationId xmlns:p14="http://schemas.microsoft.com/office/powerpoint/2010/main" val="16328926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A0DDCC97-A25E-5C49-BC8D-67486C4C5BF7}"/>
              </a:ext>
            </a:extLst>
          </p:cNvPr>
          <p:cNvSpPr>
            <a:spLocks noGrp="1"/>
          </p:cNvSpPr>
          <p:nvPr>
            <p:ph type="title"/>
          </p:nvPr>
        </p:nvSpPr>
        <p:spPr>
          <a:xfrm>
            <a:off x="838200" y="1112236"/>
            <a:ext cx="10515600" cy="4709255"/>
          </a:xfrm>
        </p:spPr>
        <p:txBody>
          <a:bodyPr>
            <a:normAutofit/>
          </a:bodyPr>
          <a:lstStyle/>
          <a:p>
            <a:r>
              <a:rPr lang="tr-TR" sz="2000">
                <a:solidFill>
                  <a:schemeClr val="accent2"/>
                </a:solidFill>
              </a:rPr>
              <a:t>                                                                        FAZ 1 </a:t>
            </a:r>
            <a:r>
              <a:rPr lang="tr-TR" sz="2000"/>
              <a:t>ENZİMLERİ</a:t>
            </a:r>
          </a:p>
        </p:txBody>
      </p:sp>
    </p:spTree>
    <p:extLst>
      <p:ext uri="{BB962C8B-B14F-4D97-AF65-F5344CB8AC3E}">
        <p14:creationId xmlns:p14="http://schemas.microsoft.com/office/powerpoint/2010/main" val="39740668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08F018C-1086-1545-B087-7FD9D84F02B7}"/>
              </a:ext>
            </a:extLst>
          </p:cNvPr>
          <p:cNvSpPr>
            <a:spLocks noGrp="1"/>
          </p:cNvSpPr>
          <p:nvPr>
            <p:ph type="title"/>
          </p:nvPr>
        </p:nvSpPr>
        <p:spPr>
          <a:xfrm>
            <a:off x="2816087" y="-1"/>
            <a:ext cx="8076251" cy="4768417"/>
          </a:xfrm>
        </p:spPr>
        <p:txBody>
          <a:bodyPr>
            <a:normAutofit/>
          </a:bodyPr>
          <a:lstStyle/>
          <a:p>
            <a:r>
              <a:rPr lang="tr-TR" sz="2000">
                <a:solidFill>
                  <a:schemeClr val="accent2">
                    <a:lumMod val="75000"/>
                  </a:schemeClr>
                </a:solidFill>
              </a:rPr>
              <a:t> CYP3A4/5</a:t>
            </a:r>
          </a:p>
        </p:txBody>
      </p:sp>
      <p:sp>
        <p:nvSpPr>
          <p:cNvPr id="3" name="İçerik Yer Tutucusu 2">
            <a:extLst>
              <a:ext uri="{FF2B5EF4-FFF2-40B4-BE49-F238E27FC236}">
                <a16:creationId xmlns:a16="http://schemas.microsoft.com/office/drawing/2014/main" xmlns="" id="{62523375-B10B-E340-9FF4-F12D6A187B60}"/>
              </a:ext>
            </a:extLst>
          </p:cNvPr>
          <p:cNvSpPr>
            <a:spLocks noGrp="1"/>
          </p:cNvSpPr>
          <p:nvPr>
            <p:ph idx="1"/>
          </p:nvPr>
        </p:nvSpPr>
        <p:spPr>
          <a:xfrm>
            <a:off x="2816088" y="3313043"/>
            <a:ext cx="6898230" cy="3067435"/>
          </a:xfrm>
        </p:spPr>
        <p:txBody>
          <a:bodyPr>
            <a:normAutofit/>
          </a:bodyPr>
          <a:lstStyle/>
          <a:p>
            <a:r>
              <a:rPr lang="tr-TR" sz="1600"/>
              <a:t> İlaçların metabolizmasında </a:t>
            </a:r>
            <a:r>
              <a:rPr lang="tr-TR" sz="1600" b="1"/>
              <a:t>en fazla </a:t>
            </a:r>
            <a:r>
              <a:rPr lang="tr-TR" sz="1600"/>
              <a:t>rol alan </a:t>
            </a:r>
            <a:r>
              <a:rPr lang="tr-TR" sz="1600">
                <a:solidFill>
                  <a:schemeClr val="accent2"/>
                </a:solidFill>
              </a:rPr>
              <a:t>Faz 1 </a:t>
            </a:r>
            <a:r>
              <a:rPr lang="tr-TR" sz="1600"/>
              <a:t>enzimidir.</a:t>
            </a:r>
          </a:p>
          <a:p>
            <a:r>
              <a:rPr lang="tr-TR" sz="1600"/>
              <a:t>Barbitürat, karbamazepin, fenitoin, rifampin, pioglitazon ve glukokortikoidler tarafından indüklenir.</a:t>
            </a:r>
          </a:p>
          <a:p>
            <a:r>
              <a:rPr lang="tr-TR" sz="1600"/>
              <a:t> Makrolidler, simetidin, azol antifungal, verapamil ve gemfibrozil, CYP3A4 enzimini inhibe ederek CYP3A4 ile metabolize olan statinlerin ve KML tedavisinde kullanılan imatinibin yan tesirlerini arttır.</a:t>
            </a:r>
          </a:p>
        </p:txBody>
      </p:sp>
    </p:spTree>
    <p:extLst>
      <p:ext uri="{BB962C8B-B14F-4D97-AF65-F5344CB8AC3E}">
        <p14:creationId xmlns:p14="http://schemas.microsoft.com/office/powerpoint/2010/main" val="10437716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Alt Başlık 8"/>
          <p:cNvSpPr>
            <a:spLocks noGrp="1"/>
          </p:cNvSpPr>
          <p:nvPr>
            <p:ph idx="1"/>
          </p:nvPr>
        </p:nvSpPr>
        <p:spPr>
          <a:xfrm>
            <a:off x="827689" y="3336708"/>
            <a:ext cx="10681137" cy="3260668"/>
          </a:xfrm>
        </p:spPr>
        <p:txBody>
          <a:bodyPr>
            <a:normAutofit/>
          </a:bodyPr>
          <a:lstStyle/>
          <a:p>
            <a:r>
              <a:rPr lang="tr-TR" sz="1600" dirty="0"/>
              <a:t> İlaçların organizmada çeşitli enzimlerin etkisiyle kimyasal değişikliklere uğramasına </a:t>
            </a:r>
            <a:r>
              <a:rPr lang="tr-TR" sz="1600" dirty="0">
                <a:solidFill>
                  <a:srgbClr val="FF0000"/>
                </a:solidFill>
              </a:rPr>
              <a:t>biyotransformasyon (metabolizma)</a:t>
            </a:r>
            <a:r>
              <a:rPr lang="tr-TR" sz="1600" dirty="0"/>
              <a:t> denir.</a:t>
            </a:r>
          </a:p>
        </p:txBody>
      </p:sp>
    </p:spTree>
    <p:extLst>
      <p:ext uri="{BB962C8B-B14F-4D97-AF65-F5344CB8AC3E}">
        <p14:creationId xmlns:p14="http://schemas.microsoft.com/office/powerpoint/2010/main" val="37546303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6431EC3-8880-3144-B960-5EAD6D37C147}"/>
              </a:ext>
            </a:extLst>
          </p:cNvPr>
          <p:cNvSpPr>
            <a:spLocks noGrp="1"/>
          </p:cNvSpPr>
          <p:nvPr>
            <p:ph type="title"/>
          </p:nvPr>
        </p:nvSpPr>
        <p:spPr>
          <a:xfrm>
            <a:off x="3324876" y="-567950"/>
            <a:ext cx="8563976" cy="6140962"/>
          </a:xfrm>
        </p:spPr>
        <p:txBody>
          <a:bodyPr>
            <a:normAutofit/>
          </a:bodyPr>
          <a:lstStyle/>
          <a:p>
            <a:r>
              <a:rPr lang="tr-TR" sz="2000">
                <a:solidFill>
                  <a:schemeClr val="accent2">
                    <a:lumMod val="75000"/>
                  </a:schemeClr>
                </a:solidFill>
              </a:rPr>
              <a:t>CYP2D6</a:t>
            </a:r>
          </a:p>
        </p:txBody>
      </p:sp>
      <p:sp>
        <p:nvSpPr>
          <p:cNvPr id="3" name="İçerik Yer Tutucusu 2">
            <a:extLst>
              <a:ext uri="{FF2B5EF4-FFF2-40B4-BE49-F238E27FC236}">
                <a16:creationId xmlns:a16="http://schemas.microsoft.com/office/drawing/2014/main" xmlns="" id="{64D7A15A-D3A2-EA45-B8BA-5D6C42291833}"/>
              </a:ext>
            </a:extLst>
          </p:cNvPr>
          <p:cNvSpPr>
            <a:spLocks noGrp="1"/>
          </p:cNvSpPr>
          <p:nvPr>
            <p:ph idx="1"/>
          </p:nvPr>
        </p:nvSpPr>
        <p:spPr>
          <a:xfrm>
            <a:off x="3324876" y="3429000"/>
            <a:ext cx="7581898" cy="4656611"/>
          </a:xfrm>
        </p:spPr>
        <p:txBody>
          <a:bodyPr>
            <a:normAutofit/>
          </a:bodyPr>
          <a:lstStyle/>
          <a:p>
            <a:r>
              <a:rPr lang="tr-TR" sz="1600"/>
              <a:t> </a:t>
            </a:r>
            <a:r>
              <a:rPr lang="tr-TR" sz="1600">
                <a:solidFill>
                  <a:schemeClr val="accent2"/>
                </a:solidFill>
              </a:rPr>
              <a:t>Faz 1 </a:t>
            </a:r>
            <a:r>
              <a:rPr lang="tr-TR" sz="1600"/>
              <a:t> reaksiyonlarını  en sık yapan ikinci enzimdir.</a:t>
            </a:r>
          </a:p>
          <a:p>
            <a:r>
              <a:rPr lang="tr-TR" sz="1600"/>
              <a:t> Genetik polimorfizm gösterir</a:t>
            </a:r>
          </a:p>
          <a:p>
            <a:r>
              <a:rPr lang="tr-TR" sz="1600"/>
              <a:t> Kodein, karvedilol, fuloksetin, haloperidol, trisiklik antideprasanlar, debrizokin ve propafenon yıkımında rol alır.</a:t>
            </a:r>
          </a:p>
          <a:p>
            <a:r>
              <a:rPr lang="tr-TR" sz="1600"/>
              <a:t>  İndüklenmez.</a:t>
            </a:r>
          </a:p>
        </p:txBody>
      </p:sp>
    </p:spTree>
    <p:extLst>
      <p:ext uri="{BB962C8B-B14F-4D97-AF65-F5344CB8AC3E}">
        <p14:creationId xmlns:p14="http://schemas.microsoft.com/office/powerpoint/2010/main" val="26341962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60F86116-39CA-6645-895A-2AF3E5880746}"/>
              </a:ext>
            </a:extLst>
          </p:cNvPr>
          <p:cNvSpPr>
            <a:spLocks noGrp="1"/>
          </p:cNvSpPr>
          <p:nvPr>
            <p:ph type="title"/>
          </p:nvPr>
        </p:nvSpPr>
        <p:spPr>
          <a:xfrm>
            <a:off x="2839751" y="211305"/>
            <a:ext cx="9200321" cy="4994906"/>
          </a:xfrm>
        </p:spPr>
        <p:txBody>
          <a:bodyPr>
            <a:normAutofit/>
          </a:bodyPr>
          <a:lstStyle/>
          <a:p>
            <a:r>
              <a:rPr lang="tr-TR" sz="2000">
                <a:solidFill>
                  <a:schemeClr val="accent2">
                    <a:lumMod val="75000"/>
                  </a:schemeClr>
                </a:solidFill>
              </a:rPr>
              <a:t>CYP2E1</a:t>
            </a:r>
          </a:p>
        </p:txBody>
      </p:sp>
      <p:sp>
        <p:nvSpPr>
          <p:cNvPr id="3" name="İçerik Yer Tutucusu 2">
            <a:extLst>
              <a:ext uri="{FF2B5EF4-FFF2-40B4-BE49-F238E27FC236}">
                <a16:creationId xmlns:a16="http://schemas.microsoft.com/office/drawing/2014/main" xmlns="" id="{EA44451E-94A4-B540-B590-E2E724AE46CE}"/>
              </a:ext>
            </a:extLst>
          </p:cNvPr>
          <p:cNvSpPr>
            <a:spLocks noGrp="1"/>
          </p:cNvSpPr>
          <p:nvPr>
            <p:ph idx="1"/>
          </p:nvPr>
        </p:nvSpPr>
        <p:spPr>
          <a:xfrm>
            <a:off x="2839751" y="3428999"/>
            <a:ext cx="9939129" cy="5267739"/>
          </a:xfrm>
        </p:spPr>
        <p:txBody>
          <a:bodyPr>
            <a:normAutofit/>
          </a:bodyPr>
          <a:lstStyle/>
          <a:p>
            <a:r>
              <a:rPr lang="tr-TR" sz="1600"/>
              <a:t> Asetaminofen ve alkolun yıkımında rol alır.</a:t>
            </a:r>
          </a:p>
          <a:p>
            <a:r>
              <a:rPr lang="tr-TR" sz="1600"/>
              <a:t> Kronik alkoliklerde indüklenmesine bağlı asetaminofen toksisitesi artar.</a:t>
            </a:r>
          </a:p>
        </p:txBody>
      </p:sp>
    </p:spTree>
    <p:extLst>
      <p:ext uri="{BB962C8B-B14F-4D97-AF65-F5344CB8AC3E}">
        <p14:creationId xmlns:p14="http://schemas.microsoft.com/office/powerpoint/2010/main" val="278761674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3D562B1-942B-5F44-A9B2-D21BF1D7415D}"/>
              </a:ext>
            </a:extLst>
          </p:cNvPr>
          <p:cNvSpPr>
            <a:spLocks noGrp="1"/>
          </p:cNvSpPr>
          <p:nvPr>
            <p:ph type="title"/>
          </p:nvPr>
        </p:nvSpPr>
        <p:spPr>
          <a:xfrm>
            <a:off x="3135558" y="459782"/>
            <a:ext cx="7898769" cy="2969218"/>
          </a:xfrm>
        </p:spPr>
        <p:txBody>
          <a:bodyPr>
            <a:normAutofit/>
          </a:bodyPr>
          <a:lstStyle/>
          <a:p>
            <a:r>
              <a:rPr lang="tr-TR" sz="2000">
                <a:solidFill>
                  <a:schemeClr val="accent2">
                    <a:lumMod val="75000"/>
                  </a:schemeClr>
                </a:solidFill>
              </a:rPr>
              <a:t>CYP2C9 </a:t>
            </a:r>
          </a:p>
        </p:txBody>
      </p:sp>
      <p:sp>
        <p:nvSpPr>
          <p:cNvPr id="3" name="İçerik Yer Tutucusu 2">
            <a:extLst>
              <a:ext uri="{FF2B5EF4-FFF2-40B4-BE49-F238E27FC236}">
                <a16:creationId xmlns:a16="http://schemas.microsoft.com/office/drawing/2014/main" xmlns="" id="{DE6AA08F-E730-F348-818B-0B6C6CDB64F6}"/>
              </a:ext>
            </a:extLst>
          </p:cNvPr>
          <p:cNvSpPr>
            <a:spLocks noGrp="1"/>
          </p:cNvSpPr>
          <p:nvPr>
            <p:ph idx="1"/>
          </p:nvPr>
        </p:nvSpPr>
        <p:spPr>
          <a:xfrm>
            <a:off x="3277546" y="2910746"/>
            <a:ext cx="4519937" cy="6517230"/>
          </a:xfrm>
        </p:spPr>
        <p:txBody>
          <a:bodyPr>
            <a:normAutofit/>
          </a:bodyPr>
          <a:lstStyle/>
          <a:p>
            <a:r>
              <a:rPr lang="tr-TR" sz="1600"/>
              <a:t> Fenitoin ve  varfarin yıkımında rol alır.</a:t>
            </a:r>
          </a:p>
          <a:p>
            <a:r>
              <a:rPr lang="tr-TR" sz="1600"/>
              <a:t> Genetik polimorfizm gösterir.</a:t>
            </a:r>
          </a:p>
          <a:p>
            <a:r>
              <a:rPr lang="tr-TR" sz="1600"/>
              <a:t> Genetik farklılığına bağlı varfarinin günlük doz gereksinimi 4-20 kat farklı olabilir.</a:t>
            </a:r>
          </a:p>
        </p:txBody>
      </p:sp>
    </p:spTree>
    <p:extLst>
      <p:ext uri="{BB962C8B-B14F-4D97-AF65-F5344CB8AC3E}">
        <p14:creationId xmlns:p14="http://schemas.microsoft.com/office/powerpoint/2010/main" val="5013710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C9F15915-BEE1-154D-AE21-7BAA2A9436DB}"/>
              </a:ext>
            </a:extLst>
          </p:cNvPr>
          <p:cNvSpPr>
            <a:spLocks noGrp="1"/>
          </p:cNvSpPr>
          <p:nvPr>
            <p:ph type="title"/>
          </p:nvPr>
        </p:nvSpPr>
        <p:spPr>
          <a:xfrm>
            <a:off x="2283632" y="365126"/>
            <a:ext cx="9070167" cy="3063874"/>
          </a:xfrm>
        </p:spPr>
        <p:txBody>
          <a:bodyPr>
            <a:normAutofit/>
          </a:bodyPr>
          <a:lstStyle/>
          <a:p>
            <a:r>
              <a:rPr lang="tr-TR" sz="2000">
                <a:solidFill>
                  <a:schemeClr val="accent2">
                    <a:lumMod val="75000"/>
                  </a:schemeClr>
                </a:solidFill>
              </a:rPr>
              <a:t>CYP2C19</a:t>
            </a:r>
          </a:p>
        </p:txBody>
      </p:sp>
      <p:sp>
        <p:nvSpPr>
          <p:cNvPr id="3" name="İçerik Yer Tutucusu 2">
            <a:extLst>
              <a:ext uri="{FF2B5EF4-FFF2-40B4-BE49-F238E27FC236}">
                <a16:creationId xmlns:a16="http://schemas.microsoft.com/office/drawing/2014/main" xmlns="" id="{56B12A51-17EA-5348-9D21-FC7A4601922C}"/>
              </a:ext>
            </a:extLst>
          </p:cNvPr>
          <p:cNvSpPr>
            <a:spLocks noGrp="1"/>
          </p:cNvSpPr>
          <p:nvPr>
            <p:ph idx="1"/>
          </p:nvPr>
        </p:nvSpPr>
        <p:spPr>
          <a:xfrm>
            <a:off x="2283633" y="2839643"/>
            <a:ext cx="7442516" cy="4351338"/>
          </a:xfrm>
        </p:spPr>
        <p:txBody>
          <a:bodyPr>
            <a:normAutofit/>
          </a:bodyPr>
          <a:lstStyle/>
          <a:p>
            <a:r>
              <a:rPr lang="tr-TR" sz="1600"/>
              <a:t> Antiagregan etki için kullanılan ve ön ilaç olan klopidogrel,CYP2C19 ile aktifleşir.</a:t>
            </a:r>
          </a:p>
          <a:p>
            <a:r>
              <a:rPr lang="tr-TR" sz="1600"/>
              <a:t> CYP2C19 enziminin genetik olarak olmadığı hastalarda klopidogrel kullanılmamalıdır.</a:t>
            </a:r>
          </a:p>
          <a:p>
            <a:r>
              <a:rPr lang="tr-TR" sz="1600"/>
              <a:t> CYP2C19’u inhibe eden omeprazol, klopidogrelin aktiflrşmesini önler.</a:t>
            </a:r>
          </a:p>
          <a:p>
            <a:r>
              <a:rPr lang="tr-TR" sz="1600"/>
              <a:t> CYP2A6, nikotini kotinine dönüştürür, genetik polimorfizm gösterir ve akciğer kanseri ile ilişkilidir.</a:t>
            </a:r>
          </a:p>
        </p:txBody>
      </p:sp>
    </p:spTree>
    <p:extLst>
      <p:ext uri="{BB962C8B-B14F-4D97-AF65-F5344CB8AC3E}">
        <p14:creationId xmlns:p14="http://schemas.microsoft.com/office/powerpoint/2010/main" val="358535249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0DD0173E-8901-BF43-AA66-FB89246DD79D}"/>
              </a:ext>
            </a:extLst>
          </p:cNvPr>
          <p:cNvSpPr>
            <a:spLocks noGrp="1"/>
          </p:cNvSpPr>
          <p:nvPr>
            <p:ph type="title"/>
          </p:nvPr>
        </p:nvSpPr>
        <p:spPr>
          <a:xfrm>
            <a:off x="2709596" y="365125"/>
            <a:ext cx="8644204" cy="3063875"/>
          </a:xfrm>
        </p:spPr>
        <p:txBody>
          <a:bodyPr>
            <a:normAutofit/>
          </a:bodyPr>
          <a:lstStyle/>
          <a:p>
            <a:r>
              <a:rPr lang="tr-TR" sz="2000">
                <a:solidFill>
                  <a:schemeClr val="accent2">
                    <a:lumMod val="75000"/>
                  </a:schemeClr>
                </a:solidFill>
              </a:rPr>
              <a:t>Dihidropirimidin dehidrogenaz</a:t>
            </a:r>
          </a:p>
        </p:txBody>
      </p:sp>
      <p:sp>
        <p:nvSpPr>
          <p:cNvPr id="3" name="İçerik Yer Tutucusu 2">
            <a:extLst>
              <a:ext uri="{FF2B5EF4-FFF2-40B4-BE49-F238E27FC236}">
                <a16:creationId xmlns:a16="http://schemas.microsoft.com/office/drawing/2014/main" xmlns="" id="{9415E92E-A717-A441-934F-768A16132E74}"/>
              </a:ext>
            </a:extLst>
          </p:cNvPr>
          <p:cNvSpPr>
            <a:spLocks noGrp="1"/>
          </p:cNvSpPr>
          <p:nvPr>
            <p:ph idx="1"/>
          </p:nvPr>
        </p:nvSpPr>
        <p:spPr>
          <a:xfrm>
            <a:off x="2922578" y="2697763"/>
            <a:ext cx="6058136" cy="3479199"/>
          </a:xfrm>
        </p:spPr>
        <p:txBody>
          <a:bodyPr>
            <a:normAutofit/>
          </a:bodyPr>
          <a:lstStyle/>
          <a:p>
            <a:r>
              <a:rPr lang="tr-TR" sz="1600"/>
              <a:t> Florourasil ve florourasile dönüşen ön ilaç olan kapesitabin gibi primidin antimetabolitlerinin metabolizmasında rol alır.</a:t>
            </a:r>
          </a:p>
          <a:p>
            <a:r>
              <a:rPr lang="tr-TR" sz="1600"/>
              <a:t> Genetik polimorfizm gösterir.</a:t>
            </a:r>
          </a:p>
          <a:p>
            <a:r>
              <a:rPr lang="tr-TR" sz="1600"/>
              <a:t> Bu enzimi olmayanlarda florourasil ve kapesitabin toksisitesi artar.</a:t>
            </a:r>
          </a:p>
          <a:p>
            <a:pPr marL="0" indent="0">
              <a:buNone/>
            </a:pPr>
            <a:endParaRPr lang="tr-TR" sz="1600"/>
          </a:p>
        </p:txBody>
      </p:sp>
    </p:spTree>
    <p:extLst>
      <p:ext uri="{BB962C8B-B14F-4D97-AF65-F5344CB8AC3E}">
        <p14:creationId xmlns:p14="http://schemas.microsoft.com/office/powerpoint/2010/main" val="26366795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281003DD-5D62-C643-AC6B-265186C90C4B}"/>
              </a:ext>
            </a:extLst>
          </p:cNvPr>
          <p:cNvSpPr>
            <a:spLocks noGrp="1"/>
          </p:cNvSpPr>
          <p:nvPr>
            <p:ph type="title"/>
          </p:nvPr>
        </p:nvSpPr>
        <p:spPr>
          <a:xfrm>
            <a:off x="3272195" y="365124"/>
            <a:ext cx="8081604" cy="4320465"/>
          </a:xfrm>
        </p:spPr>
        <p:txBody>
          <a:bodyPr>
            <a:normAutofit/>
          </a:bodyPr>
          <a:lstStyle/>
          <a:p>
            <a:r>
              <a:rPr lang="tr-TR" sz="2000">
                <a:solidFill>
                  <a:schemeClr val="accent2">
                    <a:lumMod val="75000"/>
                  </a:schemeClr>
                </a:solidFill>
              </a:rPr>
              <a:t>Plazma esterazları</a:t>
            </a:r>
          </a:p>
        </p:txBody>
      </p:sp>
      <p:sp>
        <p:nvSpPr>
          <p:cNvPr id="3" name="İçerik Yer Tutucusu 2">
            <a:extLst>
              <a:ext uri="{FF2B5EF4-FFF2-40B4-BE49-F238E27FC236}">
                <a16:creationId xmlns:a16="http://schemas.microsoft.com/office/drawing/2014/main" xmlns="" id="{A469AA0F-F7FB-1447-BC5E-4B5BC7039F23}"/>
              </a:ext>
            </a:extLst>
          </p:cNvPr>
          <p:cNvSpPr>
            <a:spLocks noGrp="1"/>
          </p:cNvSpPr>
          <p:nvPr>
            <p:ph idx="1"/>
          </p:nvPr>
        </p:nvSpPr>
        <p:spPr>
          <a:xfrm>
            <a:off x="3272195" y="3429000"/>
            <a:ext cx="6242006" cy="2948214"/>
          </a:xfrm>
        </p:spPr>
        <p:txBody>
          <a:bodyPr>
            <a:normAutofit/>
          </a:bodyPr>
          <a:lstStyle/>
          <a:p>
            <a:r>
              <a:rPr lang="tr-TR" sz="1600"/>
              <a:t> Genellikle eritrositlerde bulunurlar.</a:t>
            </a:r>
          </a:p>
          <a:p>
            <a:r>
              <a:rPr lang="tr-TR" sz="1600"/>
              <a:t> Esteraz ile metabolize olan ilaçların yarı ömürleri kısadır.</a:t>
            </a:r>
          </a:p>
          <a:p>
            <a:r>
              <a:rPr lang="tr-TR" sz="1600"/>
              <a:t> Plazma kolinesterazı genetik olarak olmayanlarda süksinilkolin ve mivaküryum uzamış apne yapar.</a:t>
            </a:r>
          </a:p>
          <a:p>
            <a:pPr marL="0" indent="0">
              <a:buNone/>
            </a:pPr>
            <a:endParaRPr lang="tr-TR" sz="1600"/>
          </a:p>
        </p:txBody>
      </p:sp>
    </p:spTree>
    <p:extLst>
      <p:ext uri="{BB962C8B-B14F-4D97-AF65-F5344CB8AC3E}">
        <p14:creationId xmlns:p14="http://schemas.microsoft.com/office/powerpoint/2010/main" val="397147870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376FB584-B516-8E49-A350-666D23BA266A}"/>
              </a:ext>
            </a:extLst>
          </p:cNvPr>
          <p:cNvSpPr>
            <a:spLocks noGrp="1"/>
          </p:cNvSpPr>
          <p:nvPr>
            <p:ph type="ctrTitle"/>
          </p:nvPr>
        </p:nvSpPr>
        <p:spPr>
          <a:xfrm>
            <a:off x="1524000" y="1062698"/>
            <a:ext cx="9144000" cy="2522488"/>
          </a:xfrm>
        </p:spPr>
        <p:txBody>
          <a:bodyPr>
            <a:normAutofit/>
          </a:bodyPr>
          <a:lstStyle/>
          <a:p>
            <a:r>
              <a:rPr lang="tr-TR" sz="2000">
                <a:solidFill>
                  <a:srgbClr val="002060"/>
                </a:solidFill>
              </a:rPr>
              <a:t>FAZ 2 </a:t>
            </a:r>
            <a:r>
              <a:rPr lang="tr-TR" sz="2000"/>
              <a:t>REAKSİYONLARI</a:t>
            </a:r>
          </a:p>
        </p:txBody>
      </p:sp>
    </p:spTree>
    <p:extLst>
      <p:ext uri="{BB962C8B-B14F-4D97-AF65-F5344CB8AC3E}">
        <p14:creationId xmlns:p14="http://schemas.microsoft.com/office/powerpoint/2010/main" val="327331326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6E928343-36C9-AE4F-AD3B-365E9BB96F37}"/>
              </a:ext>
            </a:extLst>
          </p:cNvPr>
          <p:cNvSpPr>
            <a:spLocks noGrp="1"/>
          </p:cNvSpPr>
          <p:nvPr>
            <p:ph idx="1"/>
          </p:nvPr>
        </p:nvSpPr>
        <p:spPr>
          <a:xfrm>
            <a:off x="2035155" y="2827919"/>
            <a:ext cx="8862392" cy="3349043"/>
          </a:xfrm>
        </p:spPr>
        <p:txBody>
          <a:bodyPr>
            <a:normAutofit/>
          </a:bodyPr>
          <a:lstStyle/>
          <a:p>
            <a:r>
              <a:rPr lang="tr-TR" sz="1600">
                <a:solidFill>
                  <a:srgbClr val="002060"/>
                </a:solidFill>
              </a:rPr>
              <a:t> Faz 2 </a:t>
            </a:r>
            <a:r>
              <a:rPr lang="tr-TR" sz="1600"/>
              <a:t> reaksiyonları  konjugasyon reaksiyonlarıdır.</a:t>
            </a:r>
          </a:p>
          <a:p>
            <a:r>
              <a:rPr lang="tr-TR" sz="1600"/>
              <a:t> İlaç molekülleri polaritesi fazla olan bir molekül ile birleştirilir. Konügasyon  reaksiyonlarında ilaç molekülüne glukuronik asit, sülfat, asetik asit, glisin ve glutatyon gibi moleküller eklenir.</a:t>
            </a:r>
          </a:p>
          <a:p>
            <a:r>
              <a:rPr lang="tr-TR" sz="1600">
                <a:solidFill>
                  <a:srgbClr val="002060"/>
                </a:solidFill>
              </a:rPr>
              <a:t> Faz 2</a:t>
            </a:r>
            <a:r>
              <a:rPr lang="tr-TR" sz="1600"/>
              <a:t> reaksiyonları sonucu oluşan ürünlere </a:t>
            </a:r>
            <a:r>
              <a:rPr lang="tr-TR" sz="1600" b="1"/>
              <a:t>konjügat </a:t>
            </a:r>
            <a:r>
              <a:rPr lang="tr-TR" sz="1600"/>
              <a:t>denir.</a:t>
            </a:r>
            <a:endParaRPr lang="tr-TR" sz="1600">
              <a:solidFill>
                <a:srgbClr val="002060"/>
              </a:solidFill>
            </a:endParaRPr>
          </a:p>
        </p:txBody>
      </p:sp>
    </p:spTree>
    <p:extLst>
      <p:ext uri="{BB962C8B-B14F-4D97-AF65-F5344CB8AC3E}">
        <p14:creationId xmlns:p14="http://schemas.microsoft.com/office/powerpoint/2010/main" val="54268818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09D3855A-1FA2-7B4F-8C0A-28E0FC50B092}"/>
              </a:ext>
            </a:extLst>
          </p:cNvPr>
          <p:cNvSpPr>
            <a:spLocks noGrp="1"/>
          </p:cNvSpPr>
          <p:nvPr>
            <p:ph type="title"/>
          </p:nvPr>
        </p:nvSpPr>
        <p:spPr>
          <a:xfrm>
            <a:off x="2614938" y="1289719"/>
            <a:ext cx="8738861" cy="2484783"/>
          </a:xfrm>
        </p:spPr>
        <p:txBody>
          <a:bodyPr>
            <a:normAutofit/>
          </a:bodyPr>
          <a:lstStyle/>
          <a:p>
            <a:r>
              <a:rPr lang="tr-TR" sz="2000">
                <a:solidFill>
                  <a:schemeClr val="accent5">
                    <a:lumMod val="50000"/>
                  </a:schemeClr>
                </a:solidFill>
              </a:rPr>
              <a:t>Konjugasyon Reaksiyonları</a:t>
            </a:r>
          </a:p>
        </p:txBody>
      </p:sp>
      <p:sp>
        <p:nvSpPr>
          <p:cNvPr id="3" name="İçerik Yer Tutucusu 2">
            <a:extLst>
              <a:ext uri="{FF2B5EF4-FFF2-40B4-BE49-F238E27FC236}">
                <a16:creationId xmlns:a16="http://schemas.microsoft.com/office/drawing/2014/main" xmlns="" id="{EA357A4C-9864-5741-9F24-E0091B9B9DE1}"/>
              </a:ext>
            </a:extLst>
          </p:cNvPr>
          <p:cNvSpPr>
            <a:spLocks noGrp="1"/>
          </p:cNvSpPr>
          <p:nvPr>
            <p:ph idx="1"/>
          </p:nvPr>
        </p:nvSpPr>
        <p:spPr>
          <a:xfrm>
            <a:off x="2614938" y="3159223"/>
            <a:ext cx="7478012" cy="3608851"/>
          </a:xfrm>
        </p:spPr>
        <p:txBody>
          <a:bodyPr>
            <a:normAutofit/>
          </a:bodyPr>
          <a:lstStyle/>
          <a:p>
            <a:r>
              <a:rPr lang="tr-TR" sz="1600"/>
              <a:t> İlaç veya metabolitine bir radikalin veya endojen bir molekülün kovalent bağ ile bağlenmasıyla  oluşur. Konjugatlar genellikle daha kolay atılabilen plar maddelerdir.Glukuronik asitle konjugasyon</a:t>
            </a:r>
            <a:r>
              <a:rPr lang="tr-TR" sz="1600" b="1"/>
              <a:t> (glukuronidasyon) hariç,</a:t>
            </a:r>
            <a:r>
              <a:rPr lang="tr-TR" sz="1600"/>
              <a:t> stoplazmada gerçekleştirilirler.</a:t>
            </a:r>
          </a:p>
          <a:p>
            <a:r>
              <a:rPr lang="tr-TR" sz="1600"/>
              <a:t> Glukuronidasyon mikrozomal enzimlerce yapılan </a:t>
            </a:r>
            <a:r>
              <a:rPr lang="tr-TR" sz="1600" b="1"/>
              <a:t>tek </a:t>
            </a:r>
            <a:r>
              <a:rPr lang="tr-TR" sz="1600">
                <a:solidFill>
                  <a:srgbClr val="002060"/>
                </a:solidFill>
              </a:rPr>
              <a:t>Faz 2 </a:t>
            </a:r>
            <a:r>
              <a:rPr lang="tr-TR" sz="1600"/>
              <a:t>reaksiyonudur.</a:t>
            </a:r>
          </a:p>
          <a:p>
            <a:pPr marL="0" indent="0">
              <a:buNone/>
            </a:pPr>
            <a:endParaRPr lang="tr-TR" sz="1600"/>
          </a:p>
        </p:txBody>
      </p:sp>
    </p:spTree>
    <p:extLst>
      <p:ext uri="{BB962C8B-B14F-4D97-AF65-F5344CB8AC3E}">
        <p14:creationId xmlns:p14="http://schemas.microsoft.com/office/powerpoint/2010/main" val="401163094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15FD4132-BE3F-1A4D-A470-40EC817C6BE1}"/>
              </a:ext>
            </a:extLst>
          </p:cNvPr>
          <p:cNvSpPr>
            <a:spLocks noGrp="1"/>
          </p:cNvSpPr>
          <p:nvPr>
            <p:ph type="ctrTitle"/>
          </p:nvPr>
        </p:nvSpPr>
        <p:spPr/>
        <p:txBody>
          <a:bodyPr>
            <a:normAutofit/>
          </a:bodyPr>
          <a:lstStyle/>
          <a:p>
            <a:r>
              <a:rPr lang="tr-TR" sz="2000">
                <a:solidFill>
                  <a:srgbClr val="002060"/>
                </a:solidFill>
              </a:rPr>
              <a:t>FAZ 2 ENZİMLERİ</a:t>
            </a:r>
          </a:p>
        </p:txBody>
      </p:sp>
    </p:spTree>
    <p:extLst>
      <p:ext uri="{BB962C8B-B14F-4D97-AF65-F5344CB8AC3E}">
        <p14:creationId xmlns:p14="http://schemas.microsoft.com/office/powerpoint/2010/main" val="13194736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45325" y="470228"/>
            <a:ext cx="9995337" cy="5846489"/>
          </a:xfrm>
        </p:spPr>
        <p:txBody>
          <a:bodyPr>
            <a:normAutofit/>
          </a:bodyPr>
          <a:lstStyle/>
          <a:p>
            <a:r>
              <a:rPr lang="tr-TR" sz="2000" dirty="0">
                <a:solidFill>
                  <a:srgbClr val="FF0000"/>
                </a:solidFill>
              </a:rPr>
              <a:t>                                                  </a:t>
            </a:r>
            <a:r>
              <a:rPr lang="tr-TR" sz="2000" b="1" dirty="0">
                <a:solidFill>
                  <a:schemeClr val="accent4">
                    <a:lumMod val="60000"/>
                    <a:lumOff val="40000"/>
                  </a:schemeClr>
                </a:solidFill>
              </a:rPr>
              <a:t>BİYOTRANSFORMASYONUN SONUÇLARI</a:t>
            </a:r>
          </a:p>
        </p:txBody>
      </p:sp>
    </p:spTree>
    <p:extLst>
      <p:ext uri="{BB962C8B-B14F-4D97-AF65-F5344CB8AC3E}">
        <p14:creationId xmlns:p14="http://schemas.microsoft.com/office/powerpoint/2010/main" val="199338595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ED74EA0-0EFE-CE43-A968-6D30B1816B82}"/>
              </a:ext>
            </a:extLst>
          </p:cNvPr>
          <p:cNvSpPr>
            <a:spLocks noGrp="1"/>
          </p:cNvSpPr>
          <p:nvPr>
            <p:ph type="title"/>
          </p:nvPr>
        </p:nvSpPr>
        <p:spPr>
          <a:xfrm>
            <a:off x="2295466" y="365125"/>
            <a:ext cx="9058334" cy="2853260"/>
          </a:xfrm>
        </p:spPr>
        <p:txBody>
          <a:bodyPr>
            <a:normAutofit/>
          </a:bodyPr>
          <a:lstStyle/>
          <a:p>
            <a:r>
              <a:rPr lang="tr-TR" sz="2000">
                <a:solidFill>
                  <a:schemeClr val="accent5">
                    <a:lumMod val="50000"/>
                  </a:schemeClr>
                </a:solidFill>
              </a:rPr>
              <a:t>UDP glukuronil transferaz(UGT)</a:t>
            </a:r>
          </a:p>
        </p:txBody>
      </p:sp>
      <p:sp>
        <p:nvSpPr>
          <p:cNvPr id="3" name="İçerik Yer Tutucusu 2">
            <a:extLst>
              <a:ext uri="{FF2B5EF4-FFF2-40B4-BE49-F238E27FC236}">
                <a16:creationId xmlns:a16="http://schemas.microsoft.com/office/drawing/2014/main" xmlns="" id="{343695C7-F229-0A44-A6F4-8C64D5E9CDD1}"/>
              </a:ext>
            </a:extLst>
          </p:cNvPr>
          <p:cNvSpPr>
            <a:spLocks noGrp="1"/>
          </p:cNvSpPr>
          <p:nvPr>
            <p:ph idx="1"/>
          </p:nvPr>
        </p:nvSpPr>
        <p:spPr>
          <a:xfrm>
            <a:off x="2295467" y="2674099"/>
            <a:ext cx="8116956" cy="3502864"/>
          </a:xfrm>
        </p:spPr>
        <p:txBody>
          <a:bodyPr>
            <a:normAutofit/>
          </a:bodyPr>
          <a:lstStyle/>
          <a:p>
            <a:r>
              <a:rPr lang="tr-TR" sz="1600"/>
              <a:t> Faz 2 reaksiyonlarında </a:t>
            </a:r>
            <a:r>
              <a:rPr lang="tr-TR" sz="1600" b="1"/>
              <a:t>en fazla </a:t>
            </a:r>
            <a:r>
              <a:rPr lang="tr-TR" sz="1600"/>
              <a:t>rol alan enzimdir, diğer faz 2 enzimlerinden farklı olarak mikrozomal yerleşimlidir.</a:t>
            </a:r>
          </a:p>
          <a:p>
            <a:r>
              <a:rPr lang="tr-TR" sz="1600"/>
              <a:t> Etkinliğinin azaldığı gilbert sendromunda anti-kanser ilaç irinotekan, hipolidemik ilaç gemfibrozil ve anti- HIV ilaç atazanavirin yan tesir riski artar.</a:t>
            </a:r>
          </a:p>
        </p:txBody>
      </p:sp>
    </p:spTree>
    <p:extLst>
      <p:ext uri="{BB962C8B-B14F-4D97-AF65-F5344CB8AC3E}">
        <p14:creationId xmlns:p14="http://schemas.microsoft.com/office/powerpoint/2010/main" val="155463457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24212323-2E34-2E4F-99DD-6BECC2105712}"/>
              </a:ext>
            </a:extLst>
          </p:cNvPr>
          <p:cNvSpPr>
            <a:spLocks noGrp="1"/>
          </p:cNvSpPr>
          <p:nvPr>
            <p:ph type="title"/>
          </p:nvPr>
        </p:nvSpPr>
        <p:spPr>
          <a:xfrm>
            <a:off x="2484782" y="1051398"/>
            <a:ext cx="8951844" cy="1539875"/>
          </a:xfrm>
        </p:spPr>
        <p:txBody>
          <a:bodyPr>
            <a:normAutofit/>
          </a:bodyPr>
          <a:lstStyle/>
          <a:p>
            <a:r>
              <a:rPr lang="tr-TR" sz="2000">
                <a:solidFill>
                  <a:schemeClr val="accent5">
                    <a:lumMod val="50000"/>
                  </a:schemeClr>
                </a:solidFill>
              </a:rPr>
              <a:t>N- asetiltransferaz</a:t>
            </a:r>
          </a:p>
        </p:txBody>
      </p:sp>
      <p:sp>
        <p:nvSpPr>
          <p:cNvPr id="3" name="İçerik Yer Tutucusu 2">
            <a:extLst>
              <a:ext uri="{FF2B5EF4-FFF2-40B4-BE49-F238E27FC236}">
                <a16:creationId xmlns:a16="http://schemas.microsoft.com/office/drawing/2014/main" xmlns="" id="{A498CE29-A102-D445-B41A-F1877832425C}"/>
              </a:ext>
            </a:extLst>
          </p:cNvPr>
          <p:cNvSpPr>
            <a:spLocks noGrp="1"/>
          </p:cNvSpPr>
          <p:nvPr>
            <p:ph idx="1"/>
          </p:nvPr>
        </p:nvSpPr>
        <p:spPr>
          <a:xfrm>
            <a:off x="2401956" y="2591273"/>
            <a:ext cx="7655497" cy="3585690"/>
          </a:xfrm>
        </p:spPr>
        <p:txBody>
          <a:bodyPr>
            <a:normAutofit/>
          </a:bodyPr>
          <a:lstStyle/>
          <a:p>
            <a:r>
              <a:rPr lang="tr-TR" sz="1600"/>
              <a:t> Genetik polimorfizm gösterir.</a:t>
            </a:r>
          </a:p>
          <a:p>
            <a:r>
              <a:rPr lang="tr-TR" sz="1600"/>
              <a:t> NAT enzimi genetik olarak az olan bireylere yavaş asetilleyici denir. İzoniazid,hidralizin, prokainamid, sulfonamid, dapson, klonazepam ve metamizol yıkımında rol alır.</a:t>
            </a:r>
          </a:p>
          <a:p>
            <a:r>
              <a:rPr lang="tr-TR" sz="1600"/>
              <a:t> Yavaş asetilleyicilerde izoniazidin periferik nöropati, anemi ve konvülsiyon riski, prokainamid ve hidralazinin lupus benzeri bulgu riski artar.</a:t>
            </a:r>
          </a:p>
        </p:txBody>
      </p:sp>
    </p:spTree>
    <p:extLst>
      <p:ext uri="{BB962C8B-B14F-4D97-AF65-F5344CB8AC3E}">
        <p14:creationId xmlns:p14="http://schemas.microsoft.com/office/powerpoint/2010/main" val="3325568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81C9087-6166-F34E-8F5D-DF3F82A79A61}"/>
              </a:ext>
            </a:extLst>
          </p:cNvPr>
          <p:cNvSpPr>
            <a:spLocks noGrp="1"/>
          </p:cNvSpPr>
          <p:nvPr>
            <p:ph type="title"/>
          </p:nvPr>
        </p:nvSpPr>
        <p:spPr>
          <a:xfrm>
            <a:off x="3076398" y="1230558"/>
            <a:ext cx="8277402" cy="2401957"/>
          </a:xfrm>
        </p:spPr>
        <p:txBody>
          <a:bodyPr>
            <a:normAutofit/>
          </a:bodyPr>
          <a:lstStyle/>
          <a:p>
            <a:r>
              <a:rPr lang="tr-TR" sz="2000">
                <a:solidFill>
                  <a:schemeClr val="accent5">
                    <a:lumMod val="50000"/>
                  </a:schemeClr>
                </a:solidFill>
              </a:rPr>
              <a:t>Katekol-O-metiltransferaz (KOMT)</a:t>
            </a:r>
          </a:p>
        </p:txBody>
      </p:sp>
      <p:sp>
        <p:nvSpPr>
          <p:cNvPr id="3" name="İçerik Yer Tutucusu 2">
            <a:extLst>
              <a:ext uri="{FF2B5EF4-FFF2-40B4-BE49-F238E27FC236}">
                <a16:creationId xmlns:a16="http://schemas.microsoft.com/office/drawing/2014/main" xmlns="" id="{7F9B5D31-E47B-DC43-A9F4-D1BF5AD7AE82}"/>
              </a:ext>
            </a:extLst>
          </p:cNvPr>
          <p:cNvSpPr>
            <a:spLocks noGrp="1"/>
          </p:cNvSpPr>
          <p:nvPr>
            <p:ph idx="1"/>
          </p:nvPr>
        </p:nvSpPr>
        <p:spPr>
          <a:xfrm>
            <a:off x="3076398" y="3135559"/>
            <a:ext cx="6708913" cy="3722440"/>
          </a:xfrm>
        </p:spPr>
        <p:txBody>
          <a:bodyPr>
            <a:normAutofit/>
          </a:bodyPr>
          <a:lstStyle/>
          <a:p>
            <a:r>
              <a:rPr lang="tr-TR" sz="1600"/>
              <a:t> Adrenalin ve noradrenalinin KOMT ile inaktivasyonu örnek verilebilir.</a:t>
            </a:r>
          </a:p>
          <a:p>
            <a:r>
              <a:rPr lang="tr-TR" sz="1600"/>
              <a:t> Entakapon ve tolkapon,KOMT enzimini inhibe ederek L-dopa’nın metabolizmasını azaltır.</a:t>
            </a:r>
          </a:p>
        </p:txBody>
      </p:sp>
    </p:spTree>
    <p:extLst>
      <p:ext uri="{BB962C8B-B14F-4D97-AF65-F5344CB8AC3E}">
        <p14:creationId xmlns:p14="http://schemas.microsoft.com/office/powerpoint/2010/main" val="337777801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43EE45B9-58F0-2449-B0F4-F643CBA6550C}"/>
              </a:ext>
            </a:extLst>
          </p:cNvPr>
          <p:cNvSpPr>
            <a:spLocks noGrp="1"/>
          </p:cNvSpPr>
          <p:nvPr>
            <p:ph type="title"/>
          </p:nvPr>
        </p:nvSpPr>
        <p:spPr>
          <a:xfrm>
            <a:off x="3052732" y="365124"/>
            <a:ext cx="8301067" cy="4000994"/>
          </a:xfrm>
        </p:spPr>
        <p:txBody>
          <a:bodyPr>
            <a:normAutofit/>
          </a:bodyPr>
          <a:lstStyle/>
          <a:p>
            <a:r>
              <a:rPr lang="tr-TR" sz="2000">
                <a:solidFill>
                  <a:schemeClr val="accent5">
                    <a:lumMod val="50000"/>
                  </a:schemeClr>
                </a:solidFill>
              </a:rPr>
              <a:t>Glutatyon S-transferaz(GST)</a:t>
            </a:r>
          </a:p>
        </p:txBody>
      </p:sp>
      <p:sp>
        <p:nvSpPr>
          <p:cNvPr id="3" name="İçerik Yer Tutucusu 2">
            <a:extLst>
              <a:ext uri="{FF2B5EF4-FFF2-40B4-BE49-F238E27FC236}">
                <a16:creationId xmlns:a16="http://schemas.microsoft.com/office/drawing/2014/main" xmlns="" id="{7E91A998-C9A0-D24D-A8A2-7DB723005960}"/>
              </a:ext>
            </a:extLst>
          </p:cNvPr>
          <p:cNvSpPr>
            <a:spLocks noGrp="1"/>
          </p:cNvSpPr>
          <p:nvPr>
            <p:ph idx="1"/>
          </p:nvPr>
        </p:nvSpPr>
        <p:spPr>
          <a:xfrm>
            <a:off x="3052733" y="2981739"/>
            <a:ext cx="7229534" cy="3195224"/>
          </a:xfrm>
        </p:spPr>
        <p:txBody>
          <a:bodyPr>
            <a:normAutofit/>
          </a:bodyPr>
          <a:lstStyle/>
          <a:p>
            <a:r>
              <a:rPr lang="tr-TR" sz="1600"/>
              <a:t>Parasetamolun CYP2E1 ile oluşan toksik metabolitinin konjugasyonunda rol alır.</a:t>
            </a:r>
          </a:p>
          <a:p>
            <a:r>
              <a:rPr lang="tr-TR" sz="1600"/>
              <a:t> Parasetamol zehirlenmesinde glutatyon depoları azalır. Tedavide glutatyon donörü N- asetilsistein kullanılır.</a:t>
            </a:r>
          </a:p>
        </p:txBody>
      </p:sp>
    </p:spTree>
    <p:extLst>
      <p:ext uri="{BB962C8B-B14F-4D97-AF65-F5344CB8AC3E}">
        <p14:creationId xmlns:p14="http://schemas.microsoft.com/office/powerpoint/2010/main" val="206062547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C5FDEE2C-6288-BF4E-874D-50B104A370C3}"/>
              </a:ext>
            </a:extLst>
          </p:cNvPr>
          <p:cNvSpPr>
            <a:spLocks noGrp="1"/>
          </p:cNvSpPr>
          <p:nvPr>
            <p:ph type="title"/>
          </p:nvPr>
        </p:nvSpPr>
        <p:spPr>
          <a:xfrm>
            <a:off x="2851584" y="365124"/>
            <a:ext cx="8502215" cy="3184565"/>
          </a:xfrm>
        </p:spPr>
        <p:txBody>
          <a:bodyPr>
            <a:normAutofit/>
          </a:bodyPr>
          <a:lstStyle/>
          <a:p>
            <a:r>
              <a:rPr lang="tr-TR" sz="2000">
                <a:solidFill>
                  <a:schemeClr val="accent5">
                    <a:lumMod val="50000"/>
                  </a:schemeClr>
                </a:solidFill>
              </a:rPr>
              <a:t>Tiyopürin metiltransferaz</a:t>
            </a:r>
          </a:p>
        </p:txBody>
      </p:sp>
      <p:sp>
        <p:nvSpPr>
          <p:cNvPr id="3" name="İçerik Yer Tutucusu 2">
            <a:extLst>
              <a:ext uri="{FF2B5EF4-FFF2-40B4-BE49-F238E27FC236}">
                <a16:creationId xmlns:a16="http://schemas.microsoft.com/office/drawing/2014/main" xmlns="" id="{B6464C19-671F-D145-BBC1-64C9DCB0B18C}"/>
              </a:ext>
            </a:extLst>
          </p:cNvPr>
          <p:cNvSpPr>
            <a:spLocks noGrp="1"/>
          </p:cNvSpPr>
          <p:nvPr>
            <p:ph idx="1"/>
          </p:nvPr>
        </p:nvSpPr>
        <p:spPr>
          <a:xfrm>
            <a:off x="2733260" y="2697763"/>
            <a:ext cx="7170374" cy="3349044"/>
          </a:xfrm>
        </p:spPr>
        <p:txBody>
          <a:bodyPr>
            <a:normAutofit/>
          </a:bodyPr>
          <a:lstStyle/>
          <a:p>
            <a:r>
              <a:rPr lang="tr-TR" sz="1600"/>
              <a:t> Azotioprin, merkaptopürin ve tioguanin gibi pürin antimetabolitlerinin metabolizmasında rol alır.</a:t>
            </a:r>
          </a:p>
          <a:p>
            <a:r>
              <a:rPr lang="tr-TR" sz="1600"/>
              <a:t> Genetik polimorfizm gösterir.</a:t>
            </a:r>
          </a:p>
          <a:p>
            <a:r>
              <a:rPr lang="tr-TR" sz="1600"/>
              <a:t> Eksikliğinde azotioprin, merkaptopürin ve tioguaninin toksik etkileri artar.</a:t>
            </a:r>
          </a:p>
        </p:txBody>
      </p:sp>
    </p:spTree>
    <p:extLst>
      <p:ext uri="{BB962C8B-B14F-4D97-AF65-F5344CB8AC3E}">
        <p14:creationId xmlns:p14="http://schemas.microsoft.com/office/powerpoint/2010/main" val="398047151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A18AB1EF-EF76-6649-B558-0829F9BC276C}"/>
              </a:ext>
            </a:extLst>
          </p:cNvPr>
          <p:cNvSpPr>
            <a:spLocks noGrp="1"/>
          </p:cNvSpPr>
          <p:nvPr>
            <p:ph type="title"/>
          </p:nvPr>
        </p:nvSpPr>
        <p:spPr>
          <a:xfrm>
            <a:off x="1124068" y="365125"/>
            <a:ext cx="10229732" cy="3350217"/>
          </a:xfrm>
        </p:spPr>
        <p:txBody>
          <a:bodyPr>
            <a:normAutofit/>
          </a:bodyPr>
          <a:lstStyle/>
          <a:p>
            <a:r>
              <a:rPr lang="tr-TR" sz="2000">
                <a:solidFill>
                  <a:schemeClr val="accent6"/>
                </a:solidFill>
              </a:rPr>
              <a:t>ENZİM İNDÜKSİYONU</a:t>
            </a:r>
          </a:p>
        </p:txBody>
      </p:sp>
      <p:sp>
        <p:nvSpPr>
          <p:cNvPr id="3" name="İçerik Yer Tutucusu 2">
            <a:extLst>
              <a:ext uri="{FF2B5EF4-FFF2-40B4-BE49-F238E27FC236}">
                <a16:creationId xmlns:a16="http://schemas.microsoft.com/office/drawing/2014/main" xmlns="" id="{4A9E7D20-D78F-124A-82ED-3B964F198F95}"/>
              </a:ext>
            </a:extLst>
          </p:cNvPr>
          <p:cNvSpPr>
            <a:spLocks noGrp="1"/>
          </p:cNvSpPr>
          <p:nvPr>
            <p:ph idx="1"/>
          </p:nvPr>
        </p:nvSpPr>
        <p:spPr>
          <a:xfrm>
            <a:off x="838200" y="2934409"/>
            <a:ext cx="10515600" cy="3242553"/>
          </a:xfrm>
        </p:spPr>
        <p:txBody>
          <a:bodyPr>
            <a:normAutofit/>
          </a:bodyPr>
          <a:lstStyle/>
          <a:p>
            <a:r>
              <a:rPr lang="tr-TR" sz="1600"/>
              <a:t> </a:t>
            </a:r>
            <a:r>
              <a:rPr lang="tr-TR" sz="1600" b="1"/>
              <a:t>Enzim indüksiyonu, </a:t>
            </a:r>
            <a:r>
              <a:rPr lang="tr-TR" sz="1600"/>
              <a:t>enzimin sentezinin artırılması veya yıkımının azaltılması sonucunda enzim etkinliğinin artırılmasıdır. Bu da ,  o enzim ile  metabolize edilen ilaçların metabolizmasının artması ve etkinliğinin azalmasına yol açar. Aynı kan konsantrasyonunu elde edebilmek için ilacın daha yüksek dozda kull ılmasını gerektirir. İlaç etkileşimi yönünden önemli bir durumdur. İki ilaç birlikte kullanıldığında, ilaçlardan birinin diğerinin metabolizmasını etkileyip etkilemediği kontrol edilmelidir.</a:t>
            </a:r>
          </a:p>
          <a:p>
            <a:r>
              <a:rPr lang="tr-TR" sz="1600"/>
              <a:t> Örneğin, oral kontraseptif  kullanmakta olan bir hastada, karaciğer mikrozomal enzimlerini indükleyen barbitürat kullanılmaya başlanırsa, östrojen metabolizması hızlanabilir ve  kullanılan oral kontraseptif ilacın kontraseptif etkinliğinde bir azalmaya neden olabilir. Bu durum da istenmeyen  bir gebelik ile sonuçlanabilir.</a:t>
            </a:r>
          </a:p>
        </p:txBody>
      </p:sp>
    </p:spTree>
    <p:extLst>
      <p:ext uri="{BB962C8B-B14F-4D97-AF65-F5344CB8AC3E}">
        <p14:creationId xmlns:p14="http://schemas.microsoft.com/office/powerpoint/2010/main" val="207959366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85BEA8A4-6AC6-1B40-9608-C8CB3427C2C4}"/>
              </a:ext>
            </a:extLst>
          </p:cNvPr>
          <p:cNvSpPr>
            <a:spLocks noGrp="1"/>
          </p:cNvSpPr>
          <p:nvPr>
            <p:ph idx="1"/>
          </p:nvPr>
        </p:nvSpPr>
        <p:spPr>
          <a:xfrm>
            <a:off x="838200" y="2506662"/>
            <a:ext cx="10515600" cy="4351338"/>
          </a:xfrm>
        </p:spPr>
        <p:txBody>
          <a:bodyPr>
            <a:normAutofit/>
          </a:bodyPr>
          <a:lstStyle/>
          <a:p>
            <a:r>
              <a:rPr lang="tr-TR" sz="1600"/>
              <a:t> Bazı ilaçlar kendilerini metabolize eden enzimleri indüklerler ve kendi  metabolizmalarını hızlandırırlar </a:t>
            </a:r>
            <a:r>
              <a:rPr lang="tr-TR" sz="1600" b="1"/>
              <a:t>(otoindüksiyon)</a:t>
            </a:r>
            <a:r>
              <a:rPr lang="tr-TR" sz="1600"/>
              <a:t>. Alkol, barbitüratlar, rifampin ve karbamazepin otoindüksiyon yapan ilaçlara örnek olarak verilebilir.</a:t>
            </a:r>
          </a:p>
          <a:p>
            <a:r>
              <a:rPr lang="tr-TR" sz="1600"/>
              <a:t> Enzim indüksiyonuna yol açan sadece ilaçlar değildir. Sigara dumanı, kömürde kızarmış et içindeki polisiklik aromatik hidrokarbonlar da enzim indüksiyonu yapabilir.</a:t>
            </a:r>
          </a:p>
          <a:p>
            <a:r>
              <a:rPr lang="tr-TR" sz="1600"/>
              <a:t> Örneğin sigara içenlerde teofilin metabolizması yükselmiş olduğundan , teofilin’in daha yüksek dozda kullanılması gerekir.</a:t>
            </a:r>
          </a:p>
        </p:txBody>
      </p:sp>
      <p:sp>
        <p:nvSpPr>
          <p:cNvPr id="7" name="Başlık 6">
            <a:extLst>
              <a:ext uri="{FF2B5EF4-FFF2-40B4-BE49-F238E27FC236}">
                <a16:creationId xmlns:a16="http://schemas.microsoft.com/office/drawing/2014/main" xmlns="" id="{A07E20C9-8C1D-6E48-848A-DB28B172207A}"/>
              </a:ext>
            </a:extLst>
          </p:cNvPr>
          <p:cNvSpPr>
            <a:spLocks noGrp="1"/>
          </p:cNvSpPr>
          <p:nvPr>
            <p:ph type="title"/>
          </p:nvPr>
        </p:nvSpPr>
        <p:spPr>
          <a:xfrm>
            <a:off x="968024" y="968025"/>
            <a:ext cx="10385775" cy="1671213"/>
          </a:xfrm>
        </p:spPr>
        <p:txBody>
          <a:bodyPr>
            <a:normAutofit/>
          </a:bodyPr>
          <a:lstStyle/>
          <a:p>
            <a:r>
              <a:rPr lang="tr-TR" sz="2000">
                <a:solidFill>
                  <a:schemeClr val="accent6"/>
                </a:solidFill>
              </a:rPr>
              <a:t>ENZİM İNDÜKSİYONU</a:t>
            </a:r>
          </a:p>
        </p:txBody>
      </p:sp>
    </p:spTree>
    <p:extLst>
      <p:ext uri="{BB962C8B-B14F-4D97-AF65-F5344CB8AC3E}">
        <p14:creationId xmlns:p14="http://schemas.microsoft.com/office/powerpoint/2010/main" val="273502035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A7B22F3A-25BD-0942-B3BA-6AF747BB1A8D}"/>
              </a:ext>
            </a:extLst>
          </p:cNvPr>
          <p:cNvSpPr>
            <a:spLocks noGrp="1"/>
          </p:cNvSpPr>
          <p:nvPr>
            <p:ph type="title"/>
          </p:nvPr>
        </p:nvSpPr>
        <p:spPr>
          <a:xfrm>
            <a:off x="838200" y="365125"/>
            <a:ext cx="10787743" cy="3403462"/>
          </a:xfrm>
        </p:spPr>
        <p:txBody>
          <a:bodyPr>
            <a:normAutofit/>
          </a:bodyPr>
          <a:lstStyle/>
          <a:p>
            <a:r>
              <a:rPr lang="tr-TR" sz="2000">
                <a:solidFill>
                  <a:schemeClr val="accent6"/>
                </a:solidFill>
              </a:rPr>
              <a:t>ENZİM İNHİBİSYONU</a:t>
            </a:r>
          </a:p>
        </p:txBody>
      </p:sp>
      <p:sp>
        <p:nvSpPr>
          <p:cNvPr id="3" name="İçerik Yer Tutucusu 2">
            <a:extLst>
              <a:ext uri="{FF2B5EF4-FFF2-40B4-BE49-F238E27FC236}">
                <a16:creationId xmlns:a16="http://schemas.microsoft.com/office/drawing/2014/main" xmlns="" id="{345B7DFD-04C4-ED4D-A2BB-42D7FABDDE13}"/>
              </a:ext>
            </a:extLst>
          </p:cNvPr>
          <p:cNvSpPr>
            <a:spLocks noGrp="1"/>
          </p:cNvSpPr>
          <p:nvPr>
            <p:ph idx="1"/>
          </p:nvPr>
        </p:nvSpPr>
        <p:spPr>
          <a:xfrm>
            <a:off x="838200" y="2733261"/>
            <a:ext cx="10515600" cy="2070652"/>
          </a:xfrm>
        </p:spPr>
        <p:txBody>
          <a:bodyPr>
            <a:normAutofit/>
          </a:bodyPr>
          <a:lstStyle/>
          <a:p>
            <a:r>
              <a:rPr lang="tr-TR" sz="1600"/>
              <a:t> Bazı ilaçlar, ilaç metabolizmasından sorumlu  enzimleri inhibe ederler. </a:t>
            </a:r>
            <a:r>
              <a:rPr lang="tr-TR" sz="1600" b="1">
                <a:solidFill>
                  <a:schemeClr val="accent6"/>
                </a:solidFill>
              </a:rPr>
              <a:t>Enzim inhibisyonu</a:t>
            </a:r>
            <a:r>
              <a:rPr lang="tr-TR" sz="1600"/>
              <a:t>, o enzim ile  metabolize edilen ilaçların metabolizmasının  azalması ve kandaki  konsantrasyonlarının artması ile sonuçlanır. Bu da , ilacın doz – bağımlı yan etkilerinin  ortaya  çıkma riskini artırır.</a:t>
            </a:r>
          </a:p>
        </p:txBody>
      </p:sp>
    </p:spTree>
    <p:extLst>
      <p:ext uri="{BB962C8B-B14F-4D97-AF65-F5344CB8AC3E}">
        <p14:creationId xmlns:p14="http://schemas.microsoft.com/office/powerpoint/2010/main" val="324808047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2DD6D8AE-353C-B643-B119-B7EF2FDAD6C2}"/>
              </a:ext>
            </a:extLst>
          </p:cNvPr>
          <p:cNvSpPr>
            <a:spLocks noGrp="1"/>
          </p:cNvSpPr>
          <p:nvPr>
            <p:ph type="title"/>
          </p:nvPr>
        </p:nvSpPr>
        <p:spPr>
          <a:xfrm>
            <a:off x="1421014" y="1254224"/>
            <a:ext cx="9932785" cy="1916831"/>
          </a:xfrm>
        </p:spPr>
        <p:txBody>
          <a:bodyPr>
            <a:normAutofit/>
          </a:bodyPr>
          <a:lstStyle/>
          <a:p>
            <a:r>
              <a:rPr lang="tr-TR" sz="2000">
                <a:solidFill>
                  <a:schemeClr val="bg1">
                    <a:lumMod val="10000"/>
                  </a:schemeClr>
                </a:solidFill>
              </a:rPr>
              <a:t>GENETİK POLİMORFİZM</a:t>
            </a:r>
          </a:p>
        </p:txBody>
      </p:sp>
      <p:sp>
        <p:nvSpPr>
          <p:cNvPr id="3" name="İçerik Yer Tutucusu 2">
            <a:extLst>
              <a:ext uri="{FF2B5EF4-FFF2-40B4-BE49-F238E27FC236}">
                <a16:creationId xmlns:a16="http://schemas.microsoft.com/office/drawing/2014/main" xmlns="" id="{386FBB41-8896-4F4E-923D-30500062CA76}"/>
              </a:ext>
            </a:extLst>
          </p:cNvPr>
          <p:cNvSpPr>
            <a:spLocks noGrp="1"/>
          </p:cNvSpPr>
          <p:nvPr>
            <p:ph idx="1"/>
          </p:nvPr>
        </p:nvSpPr>
        <p:spPr>
          <a:xfrm>
            <a:off x="1421014" y="3171056"/>
            <a:ext cx="9349972" cy="1692019"/>
          </a:xfrm>
        </p:spPr>
        <p:txBody>
          <a:bodyPr>
            <a:normAutofit/>
          </a:bodyPr>
          <a:lstStyle/>
          <a:p>
            <a:r>
              <a:rPr lang="tr-TR" sz="1600"/>
              <a:t> İlaçların metabolizması bireyler arasında farklılık gösterebilmektedir. Bazı bireyler, belirli ilaçları toplumdaki diğer bireylere kıyasla daha yavaş metabolize etmektedir; bu kişilere </a:t>
            </a:r>
            <a:r>
              <a:rPr lang="tr-TR" sz="1600" b="1"/>
              <a:t>yavaş metabolize ediciler </a:t>
            </a:r>
            <a:r>
              <a:rPr lang="tr-TR" sz="1600"/>
              <a:t>denir.</a:t>
            </a:r>
          </a:p>
        </p:txBody>
      </p:sp>
    </p:spTree>
    <p:extLst>
      <p:ext uri="{BB962C8B-B14F-4D97-AF65-F5344CB8AC3E}">
        <p14:creationId xmlns:p14="http://schemas.microsoft.com/office/powerpoint/2010/main" val="89639130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93C7B91F-A7BA-BF4B-93E2-9D7B5569040A}"/>
              </a:ext>
            </a:extLst>
          </p:cNvPr>
          <p:cNvSpPr>
            <a:spLocks noGrp="1"/>
          </p:cNvSpPr>
          <p:nvPr>
            <p:ph type="title"/>
          </p:nvPr>
        </p:nvSpPr>
        <p:spPr>
          <a:xfrm>
            <a:off x="2958075" y="461227"/>
            <a:ext cx="8135702" cy="4673990"/>
          </a:xfrm>
        </p:spPr>
        <p:txBody>
          <a:bodyPr>
            <a:normAutofit/>
          </a:bodyPr>
          <a:lstStyle/>
          <a:p>
            <a:r>
              <a:rPr lang="tr-TR" sz="2000">
                <a:solidFill>
                  <a:schemeClr val="tx2"/>
                </a:solidFill>
              </a:rPr>
              <a:t>BİYOTRANSFORMASYONUN GERÇEKLEŞTİĞİ YAPILAR</a:t>
            </a:r>
          </a:p>
        </p:txBody>
      </p:sp>
      <p:sp>
        <p:nvSpPr>
          <p:cNvPr id="3" name="İçerik Yer Tutucusu 2">
            <a:extLst>
              <a:ext uri="{FF2B5EF4-FFF2-40B4-BE49-F238E27FC236}">
                <a16:creationId xmlns:a16="http://schemas.microsoft.com/office/drawing/2014/main" xmlns="" id="{5821A6DC-37EB-F041-BF36-0EEE6E0180B4}"/>
              </a:ext>
            </a:extLst>
          </p:cNvPr>
          <p:cNvSpPr>
            <a:spLocks noGrp="1"/>
          </p:cNvSpPr>
          <p:nvPr>
            <p:ph idx="1"/>
          </p:nvPr>
        </p:nvSpPr>
        <p:spPr>
          <a:xfrm>
            <a:off x="2958075" y="3123727"/>
            <a:ext cx="7134875" cy="1443540"/>
          </a:xfrm>
        </p:spPr>
        <p:txBody>
          <a:bodyPr>
            <a:normAutofit/>
          </a:bodyPr>
          <a:lstStyle/>
          <a:p>
            <a:r>
              <a:rPr lang="tr-TR" sz="1600"/>
              <a:t> Karaciğer</a:t>
            </a:r>
          </a:p>
          <a:p>
            <a:r>
              <a:rPr lang="tr-TR" sz="1600"/>
              <a:t> Gastro-intestinal  sistem mukozası ve lümeni</a:t>
            </a:r>
          </a:p>
          <a:p>
            <a:r>
              <a:rPr lang="tr-TR" sz="1600"/>
              <a:t> Akciğerler</a:t>
            </a:r>
          </a:p>
          <a:p>
            <a:r>
              <a:rPr lang="tr-TR" sz="1600"/>
              <a:t> Böbrekler</a:t>
            </a:r>
          </a:p>
        </p:txBody>
      </p:sp>
    </p:spTree>
    <p:extLst>
      <p:ext uri="{BB962C8B-B14F-4D97-AF65-F5344CB8AC3E}">
        <p14:creationId xmlns:p14="http://schemas.microsoft.com/office/powerpoint/2010/main" val="17568800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56441" y="3428999"/>
            <a:ext cx="11067392" cy="1405759"/>
          </a:xfrm>
        </p:spPr>
        <p:txBody>
          <a:bodyPr>
            <a:normAutofit/>
          </a:bodyPr>
          <a:lstStyle/>
          <a:p>
            <a:r>
              <a:rPr lang="tr-TR" sz="1600" b="1" dirty="0"/>
              <a:t> </a:t>
            </a:r>
            <a:r>
              <a:rPr lang="tr-TR" sz="1600" dirty="0"/>
              <a:t>Birçok ilaç biyotransformasyon sonunda etkisiz ürünlere dönüşür; yani biyoinaktivasyona uğrarlar. Ancak biyotransformasyonun hedefi ilacın aktivitesini ortadan kaldırmak değildir.</a:t>
            </a:r>
          </a:p>
        </p:txBody>
      </p:sp>
    </p:spTree>
    <p:extLst>
      <p:ext uri="{BB962C8B-B14F-4D97-AF65-F5344CB8AC3E}">
        <p14:creationId xmlns:p14="http://schemas.microsoft.com/office/powerpoint/2010/main" val="135974925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06D463F1-9709-4D49-A099-8F535305A2FC}"/>
              </a:ext>
            </a:extLst>
          </p:cNvPr>
          <p:cNvSpPr>
            <a:spLocks noGrp="1"/>
          </p:cNvSpPr>
          <p:nvPr>
            <p:ph type="title"/>
          </p:nvPr>
        </p:nvSpPr>
        <p:spPr/>
        <p:txBody>
          <a:bodyPr>
            <a:normAutofit/>
          </a:bodyPr>
          <a:lstStyle/>
          <a:p>
            <a:r>
              <a:rPr lang="tr-TR" sz="2400" b="1"/>
              <a:t>Kaynakça</a:t>
            </a:r>
          </a:p>
        </p:txBody>
      </p:sp>
      <p:sp>
        <p:nvSpPr>
          <p:cNvPr id="3" name="İçerik Yer Tutucusu 2">
            <a:extLst>
              <a:ext uri="{FF2B5EF4-FFF2-40B4-BE49-F238E27FC236}">
                <a16:creationId xmlns:a16="http://schemas.microsoft.com/office/drawing/2014/main" xmlns="" id="{721D2AD6-1ED7-FD44-8217-086D96FD64F7}"/>
              </a:ext>
            </a:extLst>
          </p:cNvPr>
          <p:cNvSpPr>
            <a:spLocks noGrp="1"/>
          </p:cNvSpPr>
          <p:nvPr>
            <p:ph idx="1"/>
          </p:nvPr>
        </p:nvSpPr>
        <p:spPr/>
        <p:txBody>
          <a:bodyPr>
            <a:normAutofit/>
          </a:bodyPr>
          <a:lstStyle/>
          <a:p>
            <a:r>
              <a:rPr lang="tr-TR" sz="1600"/>
              <a:t>Prof Dr. Ahmet Ulugöl, Prof Dr. Hakan Karadağ, Prof Dr. Dikmen Dökmeci, Doç. Dr. Özgür Gündüz, Yrd. Doç. Dr. Ruhan Deniz Topuz, Farmakoloji, Nobel Tip Kitapevleri, İstanbul, Eylül 2017</a:t>
            </a:r>
          </a:p>
          <a:p>
            <a:endParaRPr lang="tr-TR" sz="1600"/>
          </a:p>
          <a:p>
            <a:r>
              <a:rPr lang="tr-TR" sz="1600"/>
              <a:t>Prof Dr. İhsan Bağcivan, Temel ve Klinik Farmakoloji, Tıbbi Yayıncılık, Kızılay/Ankara, 2017</a:t>
            </a:r>
          </a:p>
          <a:p>
            <a:endParaRPr lang="tr-TR" sz="1600"/>
          </a:p>
          <a:p>
            <a:endParaRPr lang="tr-TR" sz="1600"/>
          </a:p>
          <a:p>
            <a:r>
              <a:rPr lang="tr-TR" sz="1600"/>
              <a:t>https://www.google.com/search?q=Biyotransformasyonun+sonu%C3%A7lar%C4%B1&amp;client=ms-android-huawei-rev1&amp;hl=tr&amp;prmd=nvi&amp;sxsrf=ALeKk00hzA4KYm3gTequ7hcvfPh5sTTZ1w:1583609279434&amp;source=lnms&amp;tbm=isch&amp;sa=X&amp;ved=2ahUKEwjO7MCkjInoAhWQO8AKHfKYB4IQ_AUoA3oECA4QAw&amp;biw=360&amp;bih=631</a:t>
            </a:r>
          </a:p>
        </p:txBody>
      </p:sp>
    </p:spTree>
    <p:extLst>
      <p:ext uri="{BB962C8B-B14F-4D97-AF65-F5344CB8AC3E}">
        <p14:creationId xmlns:p14="http://schemas.microsoft.com/office/powerpoint/2010/main" val="227496163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ANTİPROTOZAL İLAÇLAR</a:t>
            </a:r>
          </a:p>
        </p:txBody>
      </p:sp>
      <p:sp>
        <p:nvSpPr>
          <p:cNvPr id="3" name="Alt Başlık 2"/>
          <p:cNvSpPr>
            <a:spLocks noGrp="1"/>
          </p:cNvSpPr>
          <p:nvPr>
            <p:ph type="subTitle" idx="1"/>
          </p:nvPr>
        </p:nvSpPr>
        <p:spPr/>
        <p:txBody>
          <a:bodyPr/>
          <a:lstStyle/>
          <a:p>
            <a:r>
              <a:rPr lang="tr-TR" dirty="0"/>
              <a:t>1)</a:t>
            </a:r>
            <a:r>
              <a:rPr lang="tr-TR" dirty="0" err="1"/>
              <a:t>Antiamibik</a:t>
            </a:r>
            <a:r>
              <a:rPr lang="tr-TR" dirty="0"/>
              <a:t> İlaçlar</a:t>
            </a:r>
          </a:p>
          <a:p>
            <a:r>
              <a:rPr lang="tr-TR" dirty="0"/>
              <a:t>2)</a:t>
            </a:r>
            <a:r>
              <a:rPr lang="tr-TR" dirty="0" err="1"/>
              <a:t>Antimaryal</a:t>
            </a:r>
            <a:r>
              <a:rPr lang="tr-TR" dirty="0"/>
              <a:t> İlaçlar</a:t>
            </a:r>
          </a:p>
        </p:txBody>
      </p:sp>
    </p:spTree>
    <p:extLst>
      <p:ext uri="{BB962C8B-B14F-4D97-AF65-F5344CB8AC3E}">
        <p14:creationId xmlns:p14="http://schemas.microsoft.com/office/powerpoint/2010/main" val="121061748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467311167"/>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35028">
                  <a:extLst>
                    <a:ext uri="{9D8B030D-6E8A-4147-A177-3AD203B41FA5}">
                      <a16:colId xmlns:a16="http://schemas.microsoft.com/office/drawing/2014/main" xmlns="" val="20001"/>
                    </a:ext>
                  </a:extLst>
                </a:gridCol>
                <a:gridCol w="2936852">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lnSpc>
                          <a:spcPct val="150000"/>
                        </a:lnSpc>
                      </a:pPr>
                      <a:r>
                        <a:rPr lang="tr-TR" sz="1200" dirty="0"/>
                        <a:t>ANTİAMİBİK</a:t>
                      </a:r>
                      <a:r>
                        <a:rPr lang="tr-TR" sz="1200" baseline="0" dirty="0"/>
                        <a:t> İLAÇLAR</a:t>
                      </a:r>
                      <a:endParaRPr lang="tr-TR" sz="1200" dirty="0"/>
                    </a:p>
                  </a:txBody>
                  <a:tcPr vert="wordArtVert"/>
                </a:tc>
                <a:tc>
                  <a:txBody>
                    <a:bodyPr/>
                    <a:lstStyle/>
                    <a:p>
                      <a:pPr algn="ctr"/>
                      <a:endParaRPr lang="tr-TR" dirty="0"/>
                    </a:p>
                    <a:p>
                      <a:pPr algn="ctr"/>
                      <a:endParaRPr lang="tr-TR" dirty="0"/>
                    </a:p>
                    <a:p>
                      <a:pPr algn="ctr"/>
                      <a:endParaRPr lang="tr-TR" dirty="0"/>
                    </a:p>
                    <a:p>
                      <a:pPr algn="ctr"/>
                      <a:endParaRPr lang="tr-TR" dirty="0"/>
                    </a:p>
                    <a:p>
                      <a:pPr algn="ctr"/>
                      <a:endParaRPr lang="tr-TR" dirty="0"/>
                    </a:p>
                    <a:p>
                      <a:pPr algn="ctr"/>
                      <a:endParaRPr lang="tr-TR" dirty="0"/>
                    </a:p>
                    <a:p>
                      <a:pPr algn="ctr"/>
                      <a:endParaRPr lang="tr-TR" dirty="0"/>
                    </a:p>
                    <a:p>
                      <a:pPr algn="ctr"/>
                      <a:endParaRPr lang="tr-TR" dirty="0"/>
                    </a:p>
                    <a:p>
                      <a:pPr algn="ctr"/>
                      <a:r>
                        <a:rPr lang="tr-TR" sz="1400" dirty="0"/>
                        <a:t>DOKSİSİKLİN</a:t>
                      </a:r>
                    </a:p>
                  </a:txBody>
                  <a:tcPr/>
                </a:tc>
                <a:tc>
                  <a:txBody>
                    <a:bodyPr/>
                    <a:lstStyle/>
                    <a:p>
                      <a:r>
                        <a:rPr lang="tr-TR" sz="1200" b="0" i="0" kern="1200" dirty="0">
                          <a:solidFill>
                            <a:schemeClr val="dk1"/>
                          </a:solidFill>
                          <a:effectLst/>
                          <a:latin typeface="+mn-lt"/>
                          <a:ea typeface="+mn-ea"/>
                          <a:cs typeface="+mn-cs"/>
                        </a:rPr>
                        <a:t>Duyarlı mikroorganizmaların neden olduğu; solunum yolu enfeksiyonları, </a:t>
                      </a:r>
                      <a:r>
                        <a:rPr lang="tr-TR" sz="1200" b="0" i="0" kern="1200" dirty="0" err="1">
                          <a:solidFill>
                            <a:schemeClr val="dk1"/>
                          </a:solidFill>
                          <a:effectLst/>
                          <a:latin typeface="+mn-lt"/>
                          <a:ea typeface="+mn-ea"/>
                          <a:cs typeface="+mn-cs"/>
                        </a:rPr>
                        <a:t>ürogenital</a:t>
                      </a:r>
                      <a:r>
                        <a:rPr lang="tr-TR" sz="1200" b="0" i="0" kern="1200" dirty="0">
                          <a:solidFill>
                            <a:schemeClr val="dk1"/>
                          </a:solidFill>
                          <a:effectLst/>
                          <a:latin typeface="+mn-lt"/>
                          <a:ea typeface="+mn-ea"/>
                          <a:cs typeface="+mn-cs"/>
                        </a:rPr>
                        <a:t> sistem enfeksiyonları, </a:t>
                      </a:r>
                      <a:r>
                        <a:rPr lang="tr-TR" sz="1200" b="0" i="0" kern="1200" dirty="0" err="1">
                          <a:solidFill>
                            <a:schemeClr val="dk1"/>
                          </a:solidFill>
                          <a:effectLst/>
                          <a:latin typeface="+mn-lt"/>
                          <a:ea typeface="+mn-ea"/>
                          <a:cs typeface="+mn-cs"/>
                        </a:rPr>
                        <a:t>dental</a:t>
                      </a:r>
                      <a:r>
                        <a:rPr lang="tr-TR" sz="1200" b="0" i="0" kern="1200" dirty="0">
                          <a:solidFill>
                            <a:schemeClr val="dk1"/>
                          </a:solidFill>
                          <a:effectLst/>
                          <a:latin typeface="+mn-lt"/>
                          <a:ea typeface="+mn-ea"/>
                          <a:cs typeface="+mn-cs"/>
                        </a:rPr>
                        <a:t> enfeksiyonlar, deri ve yumuşak doku enfeksiyonları, kemik ve eklem enfeksiyonlarında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a:t>
                      </a:r>
                      <a:endParaRPr lang="tr-TR" sz="1200" dirty="0"/>
                    </a:p>
                  </a:txBody>
                  <a:tcPr/>
                </a:tc>
                <a:tc>
                  <a:txBody>
                    <a:bodyPr/>
                    <a:lstStyle/>
                    <a:p>
                      <a:r>
                        <a:rPr lang="tr-TR" sz="1200" b="0" i="0" kern="1200" dirty="0">
                          <a:solidFill>
                            <a:schemeClr val="dk1"/>
                          </a:solidFill>
                          <a:effectLst/>
                          <a:latin typeface="+mn-lt"/>
                          <a:ea typeface="+mn-ea"/>
                          <a:cs typeface="+mn-cs"/>
                        </a:rPr>
                        <a:t>Herhangi bir </a:t>
                      </a:r>
                      <a:r>
                        <a:rPr lang="tr-TR" sz="1200" b="0" i="0" kern="1200" dirty="0" err="1">
                          <a:solidFill>
                            <a:schemeClr val="dk1"/>
                          </a:solidFill>
                          <a:effectLst/>
                          <a:latin typeface="+mn-lt"/>
                          <a:ea typeface="+mn-ea"/>
                          <a:cs typeface="+mn-cs"/>
                        </a:rPr>
                        <a:t>tetrasikline</a:t>
                      </a:r>
                      <a:r>
                        <a:rPr lang="tr-TR" sz="1200" b="0" i="0" kern="1200" dirty="0">
                          <a:solidFill>
                            <a:schemeClr val="dk1"/>
                          </a:solidFill>
                          <a:effectLst/>
                          <a:latin typeface="+mn-lt"/>
                          <a:ea typeface="+mn-ea"/>
                          <a:cs typeface="+mn-cs"/>
                        </a:rPr>
                        <a:t> hassasiyet gösteren şahıslarda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txBody>
                  <a:tcPr/>
                </a:tc>
                <a:tc>
                  <a:txBody>
                    <a:bodyPr/>
                    <a:lstStyle/>
                    <a:p>
                      <a:r>
                        <a:rPr lang="tr-TR" sz="1200" b="0" i="0" kern="1200" dirty="0">
                          <a:solidFill>
                            <a:schemeClr val="dk1"/>
                          </a:solidFill>
                          <a:effectLst/>
                          <a:latin typeface="+mn-lt"/>
                          <a:ea typeface="+mn-ea"/>
                          <a:cs typeface="+mn-cs"/>
                        </a:rPr>
                        <a:t>Bol miktarda su ile birlikte alınmalıdır. Başlangıç dozu olarak 12 saatte bir 100 mg uygulanır. İdame tedavisi için günde tek doz 100 mg önerilmektedir. Ciddi enfeksiyonların tedavisinde idame dozları iki katına çıkarılabilir.  </a:t>
                      </a:r>
                      <a:endParaRPr lang="tr-TR" sz="1200" dirty="0"/>
                    </a:p>
                  </a:txBody>
                  <a:tcPr/>
                </a:tc>
                <a:tc>
                  <a:txBody>
                    <a:bodyPr/>
                    <a:lstStyle/>
                    <a:p>
                      <a:r>
                        <a:rPr lang="tr-TR" sz="1200" b="0" i="0" u="none" strike="noStrike" kern="1200" dirty="0" err="1">
                          <a:solidFill>
                            <a:schemeClr val="dk1"/>
                          </a:solidFill>
                          <a:effectLst/>
                          <a:latin typeface="+mn-lt"/>
                          <a:ea typeface="+mn-ea"/>
                          <a:cs typeface="+mn-cs"/>
                        </a:rPr>
                        <a:t>Anoreksi,Bulantı,</a:t>
                      </a:r>
                      <a:r>
                        <a:rPr lang="tr-TR" sz="1200" b="0" i="0" kern="1200" dirty="0" err="1">
                          <a:solidFill>
                            <a:schemeClr val="dk1"/>
                          </a:solidFill>
                          <a:effectLst/>
                          <a:latin typeface="+mn-lt"/>
                          <a:ea typeface="+mn-ea"/>
                          <a:cs typeface="+mn-cs"/>
                        </a:rPr>
                        <a:t>kusma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diyare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glosit</a:t>
                      </a:r>
                      <a:r>
                        <a:rPr lang="tr-TR" sz="1200" b="0" i="0" kern="1200" dirty="0">
                          <a:solidFill>
                            <a:schemeClr val="dk1"/>
                          </a:solidFill>
                          <a:effectLst/>
                          <a:latin typeface="+mn-lt"/>
                          <a:ea typeface="+mn-ea"/>
                          <a:cs typeface="+mn-cs"/>
                        </a:rPr>
                        <a:t>, yutma güçlüğü, </a:t>
                      </a:r>
                      <a:r>
                        <a:rPr lang="tr-TR" sz="1200" b="0" i="0" kern="1200" dirty="0" err="1">
                          <a:solidFill>
                            <a:schemeClr val="dk1"/>
                          </a:solidFill>
                          <a:effectLst/>
                          <a:latin typeface="+mn-lt"/>
                          <a:ea typeface="+mn-ea"/>
                          <a:cs typeface="+mn-cs"/>
                        </a:rPr>
                        <a:t>anogenital</a:t>
                      </a:r>
                      <a:r>
                        <a:rPr lang="tr-TR" sz="1200" b="0" i="0" kern="1200" dirty="0">
                          <a:solidFill>
                            <a:schemeClr val="dk1"/>
                          </a:solidFill>
                          <a:effectLst/>
                          <a:latin typeface="+mn-lt"/>
                          <a:ea typeface="+mn-ea"/>
                          <a:cs typeface="+mn-cs"/>
                        </a:rPr>
                        <a:t> bölgelerde iltihabi lezyonlar. Deri: </a:t>
                      </a:r>
                      <a:r>
                        <a:rPr lang="tr-TR" sz="1200" b="0" i="0" kern="1200" dirty="0" err="1">
                          <a:solidFill>
                            <a:schemeClr val="dk1"/>
                          </a:solidFill>
                          <a:effectLst/>
                          <a:latin typeface="+mn-lt"/>
                          <a:ea typeface="+mn-ea"/>
                          <a:cs typeface="+mn-cs"/>
                        </a:rPr>
                        <a:t>Makülopapüler</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eritemli</a:t>
                      </a:r>
                      <a:r>
                        <a:rPr lang="tr-TR" sz="1200" b="0" i="0" kern="1200" dirty="0">
                          <a:solidFill>
                            <a:schemeClr val="dk1"/>
                          </a:solidFill>
                          <a:effectLst/>
                          <a:latin typeface="+mn-lt"/>
                          <a:ea typeface="+mn-ea"/>
                          <a:cs typeface="+mn-cs"/>
                        </a:rPr>
                        <a:t> kızarıklıklar, </a:t>
                      </a:r>
                      <a:r>
                        <a:rPr lang="tr-TR" sz="1200" b="0" i="0" kern="1200" dirty="0" err="1">
                          <a:solidFill>
                            <a:schemeClr val="dk1"/>
                          </a:solidFill>
                          <a:effectLst/>
                          <a:latin typeface="+mn-lt"/>
                          <a:ea typeface="+mn-ea"/>
                          <a:cs typeface="+mn-cs"/>
                        </a:rPr>
                        <a:t>eksfoliyatif</a:t>
                      </a:r>
                      <a:r>
                        <a:rPr lang="tr-TR" sz="1200" b="0" i="0" kern="1200" dirty="0">
                          <a:solidFill>
                            <a:schemeClr val="dk1"/>
                          </a:solidFill>
                          <a:effectLst/>
                          <a:latin typeface="+mn-lt"/>
                          <a:ea typeface="+mn-ea"/>
                          <a:cs typeface="+mn-cs"/>
                        </a:rPr>
                        <a:t> dermatit de tespit edilmiştir.</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70667846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p:cNvGraphicFramePr>
            <a:graphicFrameLocks noGrp="1"/>
          </p:cNvGraphicFramePr>
          <p:nvPr>
            <p:extLst>
              <p:ext uri="{D42A27DB-BD31-4B8C-83A1-F6EECF244321}">
                <p14:modId xmlns:p14="http://schemas.microsoft.com/office/powerpoint/2010/main" val="3407975465"/>
              </p:ext>
            </p:extLst>
          </p:nvPr>
        </p:nvGraphicFramePr>
        <p:xfrm>
          <a:off x="-1" y="0"/>
          <a:ext cx="12192002" cy="6858000"/>
        </p:xfrm>
        <a:graphic>
          <a:graphicData uri="http://schemas.openxmlformats.org/drawingml/2006/table">
            <a:tbl>
              <a:tblPr firstRow="1" bandRow="1">
                <a:tableStyleId>{5C22544A-7EE6-4342-B048-85BDC9FD1C3A}</a:tableStyleId>
              </a:tblPr>
              <a:tblGrid>
                <a:gridCol w="438205">
                  <a:extLst>
                    <a:ext uri="{9D8B030D-6E8A-4147-A177-3AD203B41FA5}">
                      <a16:colId xmlns:a16="http://schemas.microsoft.com/office/drawing/2014/main" xmlns="" val="20000"/>
                    </a:ext>
                  </a:extLst>
                </a:gridCol>
                <a:gridCol w="1462973">
                  <a:extLst>
                    <a:ext uri="{9D8B030D-6E8A-4147-A177-3AD203B41FA5}">
                      <a16:colId xmlns:a16="http://schemas.microsoft.com/office/drawing/2014/main" xmlns="" val="20001"/>
                    </a:ext>
                  </a:extLst>
                </a:gridCol>
                <a:gridCol w="2925945">
                  <a:extLst>
                    <a:ext uri="{9D8B030D-6E8A-4147-A177-3AD203B41FA5}">
                      <a16:colId xmlns:a16="http://schemas.microsoft.com/office/drawing/2014/main" xmlns="" val="20002"/>
                    </a:ext>
                  </a:extLst>
                </a:gridCol>
                <a:gridCol w="2925945">
                  <a:extLst>
                    <a:ext uri="{9D8B030D-6E8A-4147-A177-3AD203B41FA5}">
                      <a16:colId xmlns:a16="http://schemas.microsoft.com/office/drawing/2014/main" xmlns="" val="20003"/>
                    </a:ext>
                  </a:extLst>
                </a:gridCol>
                <a:gridCol w="2695301">
                  <a:extLst>
                    <a:ext uri="{9D8B030D-6E8A-4147-A177-3AD203B41FA5}">
                      <a16:colId xmlns:a16="http://schemas.microsoft.com/office/drawing/2014/main" xmlns="" val="20004"/>
                    </a:ext>
                  </a:extLst>
                </a:gridCol>
                <a:gridCol w="1743633">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200" dirty="0"/>
                        <a:t>ANTİAMİBİK</a:t>
                      </a:r>
                      <a:r>
                        <a:rPr lang="tr-TR" sz="1200" baseline="0" dirty="0"/>
                        <a:t> İALÇALAR</a:t>
                      </a:r>
                      <a:endParaRPr lang="tr-TR" sz="1200" dirty="0"/>
                    </a:p>
                    <a:p>
                      <a:endParaRPr lang="tr-TR" dirty="0"/>
                    </a:p>
                  </a:txBody>
                  <a:tcPr vert="wordArtVert"/>
                </a:tc>
                <a:tc>
                  <a:txBody>
                    <a:bodyPr/>
                    <a:lstStyle/>
                    <a:p>
                      <a:endParaRPr lang="tr-TR" dirty="0"/>
                    </a:p>
                    <a:p>
                      <a:endParaRPr lang="tr-TR" dirty="0"/>
                    </a:p>
                    <a:p>
                      <a:endParaRPr lang="tr-TR" dirty="0"/>
                    </a:p>
                    <a:p>
                      <a:endParaRPr lang="tr-TR" dirty="0"/>
                    </a:p>
                    <a:p>
                      <a:endParaRPr lang="tr-TR" dirty="0"/>
                    </a:p>
                    <a:p>
                      <a:endParaRPr lang="tr-TR" dirty="0"/>
                    </a:p>
                    <a:p>
                      <a:endParaRPr lang="tr-TR" dirty="0"/>
                    </a:p>
                    <a:p>
                      <a:endParaRPr lang="tr-TR" dirty="0"/>
                    </a:p>
                    <a:p>
                      <a:endParaRPr lang="tr-TR" dirty="0"/>
                    </a:p>
                    <a:p>
                      <a:endParaRPr lang="tr-TR" dirty="0"/>
                    </a:p>
                    <a:p>
                      <a:endParaRPr lang="tr-TR" sz="1200" dirty="0"/>
                    </a:p>
                    <a:p>
                      <a:r>
                        <a:rPr lang="tr-TR" sz="1200" dirty="0"/>
                        <a:t>ERİTROMİSİN</a:t>
                      </a:r>
                    </a:p>
                  </a:txBody>
                  <a:tcPr/>
                </a:tc>
                <a:tc>
                  <a:txBody>
                    <a:bodyPr/>
                    <a:lstStyle/>
                    <a:p>
                      <a:r>
                        <a:rPr lang="tr-TR" sz="1800" b="0" i="0"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Sifilisin ilk evresi </a:t>
                      </a:r>
                      <a:r>
                        <a:rPr lang="tr-TR" sz="1200" b="0" i="0" kern="1200" dirty="0" err="1">
                          <a:solidFill>
                            <a:schemeClr val="dk1"/>
                          </a:solidFill>
                          <a:effectLst/>
                          <a:latin typeface="+mn-lt"/>
                          <a:ea typeface="+mn-ea"/>
                          <a:cs typeface="+mn-cs"/>
                        </a:rPr>
                        <a:t>eritromisinle</a:t>
                      </a:r>
                      <a:r>
                        <a:rPr lang="tr-TR" sz="1200" b="0" i="0" kern="1200" dirty="0">
                          <a:solidFill>
                            <a:schemeClr val="dk1"/>
                          </a:solidFill>
                          <a:effectLst/>
                          <a:latin typeface="+mn-lt"/>
                          <a:ea typeface="+mn-ea"/>
                          <a:cs typeface="+mn-cs"/>
                        </a:rPr>
                        <a:t> tedavi edilirken </a:t>
                      </a:r>
                      <a:r>
                        <a:rPr lang="tr-TR" sz="1200" b="0" i="0" kern="1200" dirty="0" err="1">
                          <a:solidFill>
                            <a:schemeClr val="dk1"/>
                          </a:solidFill>
                          <a:effectLst/>
                          <a:latin typeface="+mn-lt"/>
                          <a:ea typeface="+mn-ea"/>
                          <a:cs typeface="+mn-cs"/>
                        </a:rPr>
                        <a:t>spinal</a:t>
                      </a:r>
                      <a:r>
                        <a:rPr lang="tr-TR" sz="1200" b="0" i="0" kern="1200" dirty="0">
                          <a:solidFill>
                            <a:schemeClr val="dk1"/>
                          </a:solidFill>
                          <a:effectLst/>
                          <a:latin typeface="+mn-lt"/>
                          <a:ea typeface="+mn-ea"/>
                          <a:cs typeface="+mn-cs"/>
                        </a:rPr>
                        <a:t> sıvı tedaviden önce incelenmeli ve tedaviden sonra da inceleme sürdürülmelidir. </a:t>
                      </a:r>
                      <a:r>
                        <a:rPr lang="tr-TR" sz="1200" b="0" i="0" kern="1200" dirty="0" err="1">
                          <a:solidFill>
                            <a:schemeClr val="dk1"/>
                          </a:solidFill>
                          <a:effectLst/>
                          <a:latin typeface="+mn-lt"/>
                          <a:ea typeface="+mn-ea"/>
                          <a:cs typeface="+mn-cs"/>
                        </a:rPr>
                        <a:t>Eritromisin</a:t>
                      </a:r>
                      <a:r>
                        <a:rPr lang="tr-TR" sz="1200" b="0" i="0" kern="1200" dirty="0">
                          <a:solidFill>
                            <a:schemeClr val="dk1"/>
                          </a:solidFill>
                          <a:effectLst/>
                          <a:latin typeface="+mn-lt"/>
                          <a:ea typeface="+mn-ea"/>
                          <a:cs typeface="+mn-cs"/>
                        </a:rPr>
                        <a:t> aynı zamanda </a:t>
                      </a:r>
                      <a:r>
                        <a:rPr lang="tr-TR" sz="1200" b="0" i="0" kern="1200" dirty="0" err="1">
                          <a:solidFill>
                            <a:schemeClr val="dk1"/>
                          </a:solidFill>
                          <a:effectLst/>
                          <a:latin typeface="+mn-lt"/>
                          <a:ea typeface="+mn-ea"/>
                          <a:cs typeface="+mn-cs"/>
                        </a:rPr>
                        <a:t>Chlamydia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trachomatis’lerin</a:t>
                      </a:r>
                      <a:r>
                        <a:rPr lang="tr-TR" sz="1200" b="0" i="0" kern="1200" dirty="0">
                          <a:solidFill>
                            <a:schemeClr val="dk1"/>
                          </a:solidFill>
                          <a:effectLst/>
                          <a:latin typeface="+mn-lt"/>
                          <a:ea typeface="+mn-ea"/>
                          <a:cs typeface="+mn-cs"/>
                        </a:rPr>
                        <a:t> neden olduğu aşağıdaki enfeksiyonların tedavisinde de kullanılır. Gebelik sırasında </a:t>
                      </a:r>
                      <a:r>
                        <a:rPr lang="tr-TR" sz="1200" b="0" i="0" kern="1200" dirty="0" err="1">
                          <a:solidFill>
                            <a:schemeClr val="dk1"/>
                          </a:solidFill>
                          <a:effectLst/>
                          <a:latin typeface="+mn-lt"/>
                          <a:ea typeface="+mn-ea"/>
                          <a:cs typeface="+mn-cs"/>
                        </a:rPr>
                        <a:t>Chlamydia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trachomatis’in</a:t>
                      </a:r>
                      <a:r>
                        <a:rPr lang="tr-TR" sz="1200" b="0" i="0" kern="1200" dirty="0">
                          <a:solidFill>
                            <a:schemeClr val="dk1"/>
                          </a:solidFill>
                          <a:effectLst/>
                          <a:latin typeface="+mn-lt"/>
                          <a:ea typeface="+mn-ea"/>
                          <a:cs typeface="+mn-cs"/>
                        </a:rPr>
                        <a:t> neden olduğu idrar yolları enfeksiyonları; komplikasyonsuz </a:t>
                      </a:r>
                      <a:r>
                        <a:rPr lang="tr-TR" sz="1200" b="0" i="0" kern="1200" dirty="0" err="1">
                          <a:solidFill>
                            <a:schemeClr val="dk1"/>
                          </a:solidFill>
                          <a:effectLst/>
                          <a:latin typeface="+mn-lt"/>
                          <a:ea typeface="+mn-ea"/>
                          <a:cs typeface="+mn-cs"/>
                        </a:rPr>
                        <a:t>üretral</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endoservikal</a:t>
                      </a:r>
                      <a:r>
                        <a:rPr lang="tr-TR" sz="1200" b="0" i="0" kern="1200" dirty="0">
                          <a:solidFill>
                            <a:schemeClr val="dk1"/>
                          </a:solidFill>
                          <a:effectLst/>
                          <a:latin typeface="+mn-lt"/>
                          <a:ea typeface="+mn-ea"/>
                          <a:cs typeface="+mn-cs"/>
                        </a:rPr>
                        <a:t> veya </a:t>
                      </a:r>
                      <a:r>
                        <a:rPr lang="tr-TR" sz="1200" b="0" i="0" kern="1200" dirty="0" err="1">
                          <a:solidFill>
                            <a:schemeClr val="dk1"/>
                          </a:solidFill>
                          <a:effectLst/>
                          <a:latin typeface="+mn-lt"/>
                          <a:ea typeface="+mn-ea"/>
                          <a:cs typeface="+mn-cs"/>
                        </a:rPr>
                        <a:t>rektal</a:t>
                      </a:r>
                      <a:r>
                        <a:rPr lang="tr-TR" sz="1200" b="0" i="0" kern="1200" dirty="0">
                          <a:solidFill>
                            <a:schemeClr val="dk1"/>
                          </a:solidFill>
                          <a:effectLst/>
                          <a:latin typeface="+mn-lt"/>
                          <a:ea typeface="+mn-ea"/>
                          <a:cs typeface="+mn-cs"/>
                        </a:rPr>
                        <a:t> enfeksiyonların (</a:t>
                      </a:r>
                      <a:r>
                        <a:rPr lang="tr-TR" sz="1200" b="0" i="0" kern="1200" dirty="0" err="1">
                          <a:solidFill>
                            <a:schemeClr val="dk1"/>
                          </a:solidFill>
                          <a:effectLst/>
                          <a:latin typeface="+mn-lt"/>
                          <a:ea typeface="+mn-ea"/>
                          <a:cs typeface="+mn-cs"/>
                        </a:rPr>
                        <a:t>tetrasiklinlerin</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kontrendike</a:t>
                      </a:r>
                      <a:r>
                        <a:rPr lang="tr-TR" sz="1200" b="0" i="0" kern="1200" dirty="0">
                          <a:solidFill>
                            <a:schemeClr val="dk1"/>
                          </a:solidFill>
                          <a:effectLst/>
                          <a:latin typeface="+mn-lt"/>
                          <a:ea typeface="+mn-ea"/>
                          <a:cs typeface="+mn-cs"/>
                        </a:rPr>
                        <a:t> olduğu ya da </a:t>
                      </a:r>
                      <a:r>
                        <a:rPr lang="tr-TR" sz="1200" b="0" i="0" kern="1200" dirty="0" err="1">
                          <a:solidFill>
                            <a:schemeClr val="dk1"/>
                          </a:solidFill>
                          <a:effectLst/>
                          <a:latin typeface="+mn-lt"/>
                          <a:ea typeface="+mn-ea"/>
                          <a:cs typeface="+mn-cs"/>
                        </a:rPr>
                        <a:t>tolere</a:t>
                      </a:r>
                      <a:r>
                        <a:rPr lang="tr-TR" sz="1200" b="0" i="0" kern="1200" dirty="0">
                          <a:solidFill>
                            <a:schemeClr val="dk1"/>
                          </a:solidFill>
                          <a:effectLst/>
                          <a:latin typeface="+mn-lt"/>
                          <a:ea typeface="+mn-ea"/>
                          <a:cs typeface="+mn-cs"/>
                        </a:rPr>
                        <a:t> edilmediği durumlarda) tedavisinde; </a:t>
                      </a:r>
                      <a:r>
                        <a:rPr lang="tr-TR" sz="1200" b="0" i="0" kern="1200" dirty="0" err="1">
                          <a:solidFill>
                            <a:schemeClr val="dk1"/>
                          </a:solidFill>
                          <a:effectLst/>
                          <a:latin typeface="+mn-lt"/>
                          <a:ea typeface="+mn-ea"/>
                          <a:cs typeface="+mn-cs"/>
                        </a:rPr>
                        <a:t>Legionella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pneumophila’ların</a:t>
                      </a:r>
                      <a:r>
                        <a:rPr lang="tr-TR" sz="1200" b="0" i="0" kern="1200" dirty="0">
                          <a:solidFill>
                            <a:schemeClr val="dk1"/>
                          </a:solidFill>
                          <a:effectLst/>
                          <a:latin typeface="+mn-lt"/>
                          <a:ea typeface="+mn-ea"/>
                          <a:cs typeface="+mn-cs"/>
                        </a:rPr>
                        <a:t> neden olduğu lejyoner hastalığının tedavisinde; </a:t>
                      </a:r>
                      <a:r>
                        <a:rPr lang="tr-TR" sz="1200" b="0" i="0" kern="1200" dirty="0" err="1">
                          <a:solidFill>
                            <a:schemeClr val="dk1"/>
                          </a:solidFill>
                          <a:effectLst/>
                          <a:latin typeface="+mn-lt"/>
                          <a:ea typeface="+mn-ea"/>
                          <a:cs typeface="+mn-cs"/>
                        </a:rPr>
                        <a:t>Eritromisin</a:t>
                      </a:r>
                      <a:r>
                        <a:rPr lang="tr-TR" sz="1200" b="0" i="0" kern="1200" dirty="0">
                          <a:solidFill>
                            <a:schemeClr val="dk1"/>
                          </a:solidFill>
                          <a:effectLst/>
                          <a:latin typeface="+mn-lt"/>
                          <a:ea typeface="+mn-ea"/>
                          <a:cs typeface="+mn-cs"/>
                        </a:rPr>
                        <a:t>, penisilin G, V’lerin alternatifi olarak </a:t>
                      </a:r>
                      <a:r>
                        <a:rPr lang="tr-TR" sz="1200" b="0" i="0" kern="1200" dirty="0" err="1">
                          <a:solidFill>
                            <a:schemeClr val="dk1"/>
                          </a:solidFill>
                          <a:effectLst/>
                          <a:latin typeface="+mn-lt"/>
                          <a:ea typeface="+mn-ea"/>
                          <a:cs typeface="+mn-cs"/>
                        </a:rPr>
                        <a:t>streptokokal</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faranjitin</a:t>
                      </a:r>
                      <a:r>
                        <a:rPr lang="tr-TR" sz="1200" b="0" i="0" kern="1200" dirty="0">
                          <a:solidFill>
                            <a:schemeClr val="dk1"/>
                          </a:solidFill>
                          <a:effectLst/>
                          <a:latin typeface="+mn-lt"/>
                          <a:ea typeface="+mn-ea"/>
                          <a:cs typeface="+mn-cs"/>
                        </a:rPr>
                        <a:t> önlenmesi ve </a:t>
                      </a:r>
                      <a:r>
                        <a:rPr lang="tr-TR" sz="1200" b="0" i="0" kern="1200" dirty="0" err="1">
                          <a:solidFill>
                            <a:schemeClr val="dk1"/>
                          </a:solidFill>
                          <a:effectLst/>
                          <a:latin typeface="+mn-lt"/>
                          <a:ea typeface="+mn-ea"/>
                          <a:cs typeface="+mn-cs"/>
                        </a:rPr>
                        <a:t>romatik</a:t>
                      </a:r>
                      <a:r>
                        <a:rPr lang="tr-TR" sz="1200" b="0" i="0" kern="1200" dirty="0">
                          <a:solidFill>
                            <a:schemeClr val="dk1"/>
                          </a:solidFill>
                          <a:effectLst/>
                          <a:latin typeface="+mn-lt"/>
                          <a:ea typeface="+mn-ea"/>
                          <a:cs typeface="+mn-cs"/>
                        </a:rPr>
                        <a:t> ateşlere karşı koruyucu olarak tercihen kullanılır. </a:t>
                      </a:r>
                      <a:endParaRPr lang="tr-TR" sz="1200" dirty="0"/>
                    </a:p>
                  </a:txBody>
                  <a:tcPr/>
                </a:tc>
                <a:tc>
                  <a:txBody>
                    <a:bodyPr/>
                    <a:lstStyle/>
                    <a:p>
                      <a:r>
                        <a:rPr lang="tr-TR" sz="1800" b="1"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Eritromisin</a:t>
                      </a:r>
                      <a:r>
                        <a:rPr lang="tr-TR" sz="1200" b="0" i="0" kern="1200" dirty="0">
                          <a:solidFill>
                            <a:schemeClr val="dk1"/>
                          </a:solidFill>
                          <a:effectLst/>
                          <a:latin typeface="+mn-lt"/>
                          <a:ea typeface="+mn-ea"/>
                          <a:cs typeface="+mn-cs"/>
                        </a:rPr>
                        <a:t>, bu antibiyotiklere karşı aşırı duyarlılığı olan hastalarda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a:t>
                      </a:r>
                    </a:p>
                  </a:txBody>
                  <a:tcPr/>
                </a:tc>
                <a:tc>
                  <a:txBody>
                    <a:bodyPr/>
                    <a:lstStyle/>
                    <a:p>
                      <a:r>
                        <a:rPr lang="tr-TR" sz="1200" b="0" i="0" kern="1200" dirty="0">
                          <a:solidFill>
                            <a:schemeClr val="dk1"/>
                          </a:solidFill>
                          <a:effectLst/>
                          <a:latin typeface="+mn-lt"/>
                          <a:ea typeface="+mn-ea"/>
                          <a:cs typeface="+mn-cs"/>
                        </a:rPr>
                        <a:t>Günlük doz erişkinlerde 4x250-500 mg ve çocuklarda 30-50 mg/kg'dır. Gerektiğinde günlük doz 4 g'a kadar yükseltilebilir</a:t>
                      </a:r>
                      <a:r>
                        <a:rPr lang="tr-TR" sz="1800" b="0" i="0" kern="1200" dirty="0">
                          <a:solidFill>
                            <a:schemeClr val="dk1"/>
                          </a:solidFill>
                          <a:effectLst/>
                          <a:latin typeface="+mn-lt"/>
                          <a:ea typeface="+mn-ea"/>
                          <a:cs typeface="+mn-cs"/>
                        </a:rPr>
                        <a:t>.</a:t>
                      </a:r>
                      <a:endParaRPr lang="tr-TR" dirty="0"/>
                    </a:p>
                  </a:txBody>
                  <a:tcPr/>
                </a:tc>
                <a:tc>
                  <a:txBody>
                    <a:bodyPr/>
                    <a:lstStyle/>
                    <a:p>
                      <a:r>
                        <a:rPr lang="tr-TR" sz="1200" b="0" i="0" kern="1200" dirty="0" err="1">
                          <a:solidFill>
                            <a:schemeClr val="dk1"/>
                          </a:solidFill>
                          <a:effectLst/>
                          <a:latin typeface="+mn-lt"/>
                          <a:ea typeface="+mn-ea"/>
                          <a:cs typeface="+mn-cs"/>
                        </a:rPr>
                        <a:t>Eritromisin</a:t>
                      </a:r>
                      <a:r>
                        <a:rPr lang="tr-TR" sz="1200" b="0" i="0" kern="1200" dirty="0">
                          <a:solidFill>
                            <a:schemeClr val="dk1"/>
                          </a:solidFill>
                          <a:effectLst/>
                          <a:latin typeface="+mn-lt"/>
                          <a:ea typeface="+mn-ea"/>
                          <a:cs typeface="+mn-cs"/>
                        </a:rPr>
                        <a:t> ağız yoluyla alındığında mide bulantısı, kusma, karın ağrısı, </a:t>
                      </a:r>
                      <a:r>
                        <a:rPr lang="tr-TR" sz="1200" b="0" i="0" kern="1200" dirty="0" err="1">
                          <a:solidFill>
                            <a:schemeClr val="dk1"/>
                          </a:solidFill>
                          <a:effectLst/>
                          <a:latin typeface="+mn-lt"/>
                          <a:ea typeface="+mn-ea"/>
                          <a:cs typeface="+mn-cs"/>
                        </a:rPr>
                        <a:t>diyare</a:t>
                      </a:r>
                      <a:r>
                        <a:rPr lang="tr-TR" sz="1200" b="0" i="0" kern="1200" dirty="0">
                          <a:solidFill>
                            <a:schemeClr val="dk1"/>
                          </a:solidFill>
                          <a:effectLst/>
                          <a:latin typeface="+mn-lt"/>
                          <a:ea typeface="+mn-ea"/>
                          <a:cs typeface="+mn-cs"/>
                        </a:rPr>
                        <a:t> ve iştahsızlık </a:t>
                      </a:r>
                      <a:r>
                        <a:rPr lang="tr-TR" sz="1200" b="0" i="0" kern="1200" dirty="0" err="1">
                          <a:solidFill>
                            <a:schemeClr val="dk1"/>
                          </a:solidFill>
                          <a:effectLst/>
                          <a:latin typeface="+mn-lt"/>
                          <a:ea typeface="+mn-ea"/>
                          <a:cs typeface="+mn-cs"/>
                        </a:rPr>
                        <a:t>görülür.Kaşıntılı</a:t>
                      </a:r>
                      <a:r>
                        <a:rPr lang="tr-TR" sz="1200" b="0" i="0" kern="1200" dirty="0">
                          <a:solidFill>
                            <a:schemeClr val="dk1"/>
                          </a:solidFill>
                          <a:effectLst/>
                          <a:latin typeface="+mn-lt"/>
                          <a:ea typeface="+mn-ea"/>
                          <a:cs typeface="+mn-cs"/>
                        </a:rPr>
                        <a:t> ve kaşıntısız isilik türü kızarıklıklar, ürtiker, </a:t>
                      </a:r>
                      <a:r>
                        <a:rPr lang="tr-TR" sz="1200" b="0" i="0" kern="1200" dirty="0" err="1">
                          <a:solidFill>
                            <a:schemeClr val="dk1"/>
                          </a:solidFill>
                          <a:effectLst/>
                          <a:latin typeface="+mn-lt"/>
                          <a:ea typeface="+mn-ea"/>
                          <a:cs typeface="+mn-cs"/>
                        </a:rPr>
                        <a:t>bül</a:t>
                      </a:r>
                      <a:r>
                        <a:rPr lang="tr-TR" sz="1200" b="0" i="0" kern="1200" dirty="0">
                          <a:solidFill>
                            <a:schemeClr val="dk1"/>
                          </a:solidFill>
                          <a:effectLst/>
                          <a:latin typeface="+mn-lt"/>
                          <a:ea typeface="+mn-ea"/>
                          <a:cs typeface="+mn-cs"/>
                        </a:rPr>
                        <a:t> özelliği gösteren kabarıklıklar görülür.</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97021059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endParaRPr lang="tr-TR"/>
          </a:p>
        </p:txBody>
      </p:sp>
      <p:graphicFrame>
        <p:nvGraphicFramePr>
          <p:cNvPr id="4" name="İçerik Yer Tutucusu 3"/>
          <p:cNvGraphicFramePr>
            <a:graphicFrameLocks/>
          </p:cNvGraphicFramePr>
          <p:nvPr>
            <p:extLst>
              <p:ext uri="{D42A27DB-BD31-4B8C-83A1-F6EECF244321}">
                <p14:modId xmlns:p14="http://schemas.microsoft.com/office/powerpoint/2010/main" val="324105827"/>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ANTİMARYAL İLAÇLAR</a:t>
                      </a:r>
                    </a:p>
                  </a:txBody>
                  <a:tcPr vert="wordArtVert"/>
                </a:tc>
                <a:tc>
                  <a:txBody>
                    <a:bodyPr/>
                    <a:lstStyle/>
                    <a:p>
                      <a:endParaRPr lang="tr-TR" dirty="0"/>
                    </a:p>
                    <a:p>
                      <a:endParaRPr lang="tr-TR" dirty="0"/>
                    </a:p>
                    <a:p>
                      <a:endParaRPr lang="tr-TR" dirty="0"/>
                    </a:p>
                    <a:p>
                      <a:endParaRPr lang="tr-TR" dirty="0"/>
                    </a:p>
                    <a:p>
                      <a:endParaRPr lang="tr-TR" dirty="0"/>
                    </a:p>
                    <a:p>
                      <a:endParaRPr lang="tr-TR" dirty="0"/>
                    </a:p>
                    <a:p>
                      <a:endParaRPr lang="tr-TR" dirty="0"/>
                    </a:p>
                    <a:p>
                      <a:endParaRPr lang="tr-TR" dirty="0"/>
                    </a:p>
                    <a:p>
                      <a:r>
                        <a:rPr lang="tr-TR" dirty="0"/>
                        <a:t>KİNİDİN</a:t>
                      </a:r>
                    </a:p>
                    <a:p>
                      <a:endParaRPr lang="tr-TR" dirty="0"/>
                    </a:p>
                    <a:p>
                      <a:endParaRPr lang="tr-TR" dirty="0"/>
                    </a:p>
                    <a:p>
                      <a:endParaRPr lang="tr-TR" dirty="0"/>
                    </a:p>
                    <a:p>
                      <a:endParaRPr lang="tr-TR" dirty="0"/>
                    </a:p>
                    <a:p>
                      <a:endParaRPr lang="tr-TR" dirty="0"/>
                    </a:p>
                    <a:p>
                      <a:endParaRPr lang="tr-TR" dirty="0"/>
                    </a:p>
                  </a:txBody>
                  <a:tcPr/>
                </a:tc>
                <a:tc>
                  <a:txBody>
                    <a:bodyPr/>
                    <a:lstStyle/>
                    <a:p>
                      <a:r>
                        <a:rPr lang="tr-TR" sz="1200" b="0" i="0" kern="1200" dirty="0" err="1">
                          <a:solidFill>
                            <a:schemeClr val="dk1"/>
                          </a:solidFill>
                          <a:effectLst/>
                          <a:latin typeface="+mn-lt"/>
                          <a:ea typeface="+mn-ea"/>
                          <a:cs typeface="+mn-cs"/>
                        </a:rPr>
                        <a:t>Ekstrasistolerde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paroksismal</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supraventriküler</a:t>
                      </a:r>
                      <a:r>
                        <a:rPr lang="tr-TR" sz="1200" b="0" i="0" kern="1200" dirty="0">
                          <a:solidFill>
                            <a:schemeClr val="dk1"/>
                          </a:solidFill>
                          <a:effectLst/>
                          <a:latin typeface="+mn-lt"/>
                          <a:ea typeface="+mn-ea"/>
                          <a:cs typeface="+mn-cs"/>
                        </a:rPr>
                        <a:t> taşikardide, </a:t>
                      </a:r>
                      <a:r>
                        <a:rPr lang="tr-TR" sz="1200" b="0" i="0" kern="1200" dirty="0" err="1">
                          <a:solidFill>
                            <a:schemeClr val="dk1"/>
                          </a:solidFill>
                          <a:effectLst/>
                          <a:latin typeface="+mn-lt"/>
                          <a:ea typeface="+mn-ea"/>
                          <a:cs typeface="+mn-cs"/>
                        </a:rPr>
                        <a:t>atriyal</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flatter</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fibrilasyonda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hipertiroidiye</a:t>
                      </a:r>
                      <a:r>
                        <a:rPr lang="tr-TR" sz="1200" b="0" i="0" kern="1200" dirty="0">
                          <a:solidFill>
                            <a:schemeClr val="dk1"/>
                          </a:solidFill>
                          <a:effectLst/>
                          <a:latin typeface="+mn-lt"/>
                          <a:ea typeface="+mn-ea"/>
                          <a:cs typeface="+mn-cs"/>
                        </a:rPr>
                        <a:t> bağlı taşikardide, elektro şoktan sonra sağlanan </a:t>
                      </a:r>
                      <a:r>
                        <a:rPr lang="tr-TR" sz="1200" b="0" i="0" kern="1200" dirty="0" err="1">
                          <a:solidFill>
                            <a:schemeClr val="dk1"/>
                          </a:solidFill>
                          <a:effectLst/>
                          <a:latin typeface="+mn-lt"/>
                          <a:ea typeface="+mn-ea"/>
                          <a:cs typeface="+mn-cs"/>
                        </a:rPr>
                        <a:t>sinuzal</a:t>
                      </a:r>
                      <a:r>
                        <a:rPr lang="tr-TR" sz="1200" b="0" i="0" kern="1200" dirty="0">
                          <a:solidFill>
                            <a:schemeClr val="dk1"/>
                          </a:solidFill>
                          <a:effectLst/>
                          <a:latin typeface="+mn-lt"/>
                          <a:ea typeface="+mn-ea"/>
                          <a:cs typeface="+mn-cs"/>
                        </a:rPr>
                        <a:t> ritmin idame tedavisinde kullanılır.</a:t>
                      </a:r>
                      <a:endParaRPr lang="tr-TR" sz="1200" dirty="0"/>
                    </a:p>
                  </a:txBody>
                  <a:tcPr/>
                </a:tc>
                <a:tc>
                  <a:txBody>
                    <a:bodyPr/>
                    <a:lstStyle/>
                    <a:p>
                      <a:pPr algn="l"/>
                      <a:r>
                        <a:rPr lang="tr-TR" sz="1200" b="0" i="0" kern="1200" dirty="0" err="1">
                          <a:solidFill>
                            <a:schemeClr val="dk1"/>
                          </a:solidFill>
                          <a:effectLst/>
                          <a:latin typeface="+mn-lt"/>
                          <a:ea typeface="+mn-ea"/>
                          <a:cs typeface="+mn-cs"/>
                        </a:rPr>
                        <a:t>Kinidin'e</a:t>
                      </a:r>
                      <a:r>
                        <a:rPr lang="tr-TR" sz="1200" b="0" i="0" kern="1200" dirty="0">
                          <a:solidFill>
                            <a:schemeClr val="dk1"/>
                          </a:solidFill>
                          <a:effectLst/>
                          <a:latin typeface="+mn-lt"/>
                          <a:ea typeface="+mn-ea"/>
                          <a:cs typeface="+mn-cs"/>
                        </a:rPr>
                        <a:t> aşırı duyarlığı olan kişilerde, </a:t>
                      </a:r>
                      <a:r>
                        <a:rPr lang="tr-TR" sz="1200" b="0" i="0" kern="1200" dirty="0" err="1">
                          <a:solidFill>
                            <a:schemeClr val="dk1"/>
                          </a:solidFill>
                          <a:effectLst/>
                          <a:latin typeface="+mn-lt"/>
                          <a:ea typeface="+mn-ea"/>
                          <a:cs typeface="+mn-cs"/>
                        </a:rPr>
                        <a:t>dekompanse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kalb</a:t>
                      </a:r>
                      <a:r>
                        <a:rPr lang="tr-TR" sz="1200" b="0" i="0" kern="1200" dirty="0">
                          <a:solidFill>
                            <a:schemeClr val="dk1"/>
                          </a:solidFill>
                          <a:effectLst/>
                          <a:latin typeface="+mn-lt"/>
                          <a:ea typeface="+mn-ea"/>
                          <a:cs typeface="+mn-cs"/>
                        </a:rPr>
                        <a:t> yetmezliği olanlarda, A.V. Blok ve iletim bozukluğu olanlarda, </a:t>
                      </a:r>
                      <a:r>
                        <a:rPr lang="tr-TR" sz="1200" b="0" i="0" kern="1200" dirty="0" err="1">
                          <a:solidFill>
                            <a:schemeClr val="dk1"/>
                          </a:solidFill>
                          <a:effectLst/>
                          <a:latin typeface="+mn-lt"/>
                          <a:ea typeface="+mn-ea"/>
                          <a:cs typeface="+mn-cs"/>
                        </a:rPr>
                        <a:t>bradikardide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miyokard</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infarktüsünde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enfeksiyöz</a:t>
                      </a:r>
                      <a:r>
                        <a:rPr lang="tr-TR" sz="1200" b="0" i="0" kern="1200" dirty="0">
                          <a:solidFill>
                            <a:schemeClr val="dk1"/>
                          </a:solidFill>
                          <a:effectLst/>
                          <a:latin typeface="+mn-lt"/>
                          <a:ea typeface="+mn-ea"/>
                          <a:cs typeface="+mn-cs"/>
                        </a:rPr>
                        <a:t> (bakteriyel) </a:t>
                      </a:r>
                      <a:r>
                        <a:rPr lang="tr-TR" sz="1200" b="0" i="0" kern="1200" dirty="0" err="1">
                          <a:solidFill>
                            <a:schemeClr val="dk1"/>
                          </a:solidFill>
                          <a:effectLst/>
                          <a:latin typeface="+mn-lt"/>
                          <a:ea typeface="+mn-ea"/>
                          <a:cs typeface="+mn-cs"/>
                        </a:rPr>
                        <a:t>endokarditte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miyastenide</a:t>
                      </a:r>
                      <a:r>
                        <a:rPr lang="tr-TR" sz="1200" b="0" i="0" kern="1200" dirty="0">
                          <a:solidFill>
                            <a:schemeClr val="dk1"/>
                          </a:solidFill>
                          <a:effectLst/>
                          <a:latin typeface="+mn-lt"/>
                          <a:ea typeface="+mn-ea"/>
                          <a:cs typeface="+mn-cs"/>
                        </a:rPr>
                        <a:t> kullanılmamalıdır.</a:t>
                      </a:r>
                    </a:p>
                  </a:txBody>
                  <a:tcPr/>
                </a:tc>
                <a:tc>
                  <a:txBody>
                    <a:bodyPr/>
                    <a:lstStyle/>
                    <a:p>
                      <a:r>
                        <a:rPr lang="tr-TR" sz="1200" b="0" i="0" kern="1200" dirty="0">
                          <a:solidFill>
                            <a:schemeClr val="dk1"/>
                          </a:solidFill>
                          <a:effectLst/>
                          <a:latin typeface="+mn-lt"/>
                          <a:ea typeface="+mn-ea"/>
                          <a:cs typeface="+mn-cs"/>
                        </a:rPr>
                        <a:t>Ortalama günlük doz 2x2 kapsüldür.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a:solidFill>
                            <a:schemeClr val="dk1"/>
                          </a:solidFill>
                          <a:effectLst/>
                          <a:latin typeface="+mn-lt"/>
                          <a:ea typeface="+mn-ea"/>
                          <a:cs typeface="+mn-cs"/>
                        </a:rPr>
                        <a:t>Kulak uğultusu, </a:t>
                      </a:r>
                      <a:r>
                        <a:rPr lang="tr-TR" sz="1200" b="0" i="0" u="none" strike="noStrike" kern="1200" dirty="0">
                          <a:solidFill>
                            <a:schemeClr val="dk1"/>
                          </a:solidFill>
                          <a:effectLst/>
                          <a:latin typeface="+mn-lt"/>
                          <a:ea typeface="+mn-ea"/>
                          <a:cs typeface="+mn-cs"/>
                        </a:rPr>
                        <a:t>baş dönmesi</a:t>
                      </a:r>
                      <a:r>
                        <a:rPr lang="tr-TR" sz="1200" b="0" i="0" kern="1200" dirty="0">
                          <a:solidFill>
                            <a:schemeClr val="dk1"/>
                          </a:solidFill>
                          <a:effectLst/>
                          <a:latin typeface="+mn-lt"/>
                          <a:ea typeface="+mn-ea"/>
                          <a:cs typeface="+mn-cs"/>
                        </a:rPr>
                        <a:t>, görme ve işitme bozukluğu, </a:t>
                      </a:r>
                      <a:r>
                        <a:rPr lang="tr-TR" sz="1200" b="0" i="0" u="none" strike="noStrike" kern="1200" dirty="0">
                          <a:solidFill>
                            <a:schemeClr val="dk1"/>
                          </a:solidFill>
                          <a:effectLst/>
                          <a:latin typeface="+mn-lt"/>
                          <a:ea typeface="+mn-ea"/>
                          <a:cs typeface="+mn-cs"/>
                        </a:rPr>
                        <a:t>bulantı</a:t>
                      </a:r>
                      <a:r>
                        <a:rPr lang="tr-TR" sz="1200" b="0" i="0" kern="1200" dirty="0">
                          <a:solidFill>
                            <a:schemeClr val="dk1"/>
                          </a:solidFill>
                          <a:effectLst/>
                          <a:latin typeface="+mn-lt"/>
                          <a:ea typeface="+mn-ea"/>
                          <a:cs typeface="+mn-cs"/>
                        </a:rPr>
                        <a:t>, kusma, </a:t>
                      </a:r>
                      <a:r>
                        <a:rPr lang="tr-TR" sz="1200" b="0" i="0" kern="1200" dirty="0" err="1">
                          <a:solidFill>
                            <a:schemeClr val="dk1"/>
                          </a:solidFill>
                          <a:effectLst/>
                          <a:latin typeface="+mn-lt"/>
                          <a:ea typeface="+mn-ea"/>
                          <a:cs typeface="+mn-cs"/>
                        </a:rPr>
                        <a:t>diyare</a:t>
                      </a:r>
                      <a:r>
                        <a:rPr lang="tr-TR" sz="1200" b="0" i="0" kern="1200" dirty="0">
                          <a:solidFill>
                            <a:schemeClr val="dk1"/>
                          </a:solidFill>
                          <a:effectLst/>
                          <a:latin typeface="+mn-lt"/>
                          <a:ea typeface="+mn-ea"/>
                          <a:cs typeface="+mn-cs"/>
                        </a:rPr>
                        <a:t> ve kolit tarzında karın ağrısı</a:t>
                      </a:r>
                      <a:r>
                        <a:rPr lang="tr-TR" sz="1200" b="0" i="0" kern="1200" baseline="0" dirty="0">
                          <a:solidFill>
                            <a:schemeClr val="dk1"/>
                          </a:solidFill>
                          <a:effectLst/>
                          <a:latin typeface="+mn-lt"/>
                          <a:ea typeface="+mn-ea"/>
                          <a:cs typeface="+mn-cs"/>
                        </a:rPr>
                        <a:t> </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39540090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p:txBody>
          <a:bodyPr/>
          <a:lstStyle/>
          <a:p>
            <a:r>
              <a:rPr lang="tr-TR" dirty="0"/>
              <a:t>ANTİHELMİNTİK İLAÇLAR</a:t>
            </a:r>
          </a:p>
        </p:txBody>
      </p:sp>
    </p:spTree>
    <p:extLst>
      <p:ext uri="{BB962C8B-B14F-4D97-AF65-F5344CB8AC3E}">
        <p14:creationId xmlns:p14="http://schemas.microsoft.com/office/powerpoint/2010/main" val="177414338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007828666"/>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NEMATODLARA ETKİLİ</a:t>
                      </a:r>
                    </a:p>
                  </a:txBody>
                  <a:tcPr vert="wordArtVert"/>
                </a:tc>
                <a:tc>
                  <a:txBody>
                    <a:bodyPr/>
                    <a:lstStyle/>
                    <a:p>
                      <a:endParaRPr lang="tr-TR" dirty="0"/>
                    </a:p>
                    <a:p>
                      <a:endParaRPr lang="tr-TR" dirty="0"/>
                    </a:p>
                    <a:p>
                      <a:endParaRPr lang="tr-TR" dirty="0"/>
                    </a:p>
                    <a:p>
                      <a:endParaRPr lang="tr-TR" dirty="0"/>
                    </a:p>
                    <a:p>
                      <a:endParaRPr lang="tr-TR" dirty="0"/>
                    </a:p>
                    <a:p>
                      <a:endParaRPr lang="tr-TR" dirty="0"/>
                    </a:p>
                    <a:p>
                      <a:endParaRPr lang="tr-TR" dirty="0"/>
                    </a:p>
                    <a:p>
                      <a:endParaRPr lang="tr-TR" dirty="0"/>
                    </a:p>
                    <a:p>
                      <a:r>
                        <a:rPr lang="tr-TR" sz="1200" dirty="0"/>
                        <a:t>MEBENDAZOL</a:t>
                      </a:r>
                    </a:p>
                  </a:txBody>
                  <a:tcPr/>
                </a:tc>
                <a:tc>
                  <a:txBody>
                    <a:bodyPr/>
                    <a:lstStyle/>
                    <a:p>
                      <a:r>
                        <a:rPr lang="tr-TR" sz="1200" b="1" i="0" kern="1200" dirty="0" err="1">
                          <a:solidFill>
                            <a:schemeClr val="dk1"/>
                          </a:solidFill>
                          <a:effectLst/>
                          <a:latin typeface="+mn-lt"/>
                          <a:ea typeface="+mn-ea"/>
                          <a:cs typeface="+mn-cs"/>
                        </a:rPr>
                        <a:t>Mebendazol</a:t>
                      </a:r>
                      <a:r>
                        <a:rPr lang="tr-TR" sz="1200" b="1" i="0" kern="1200" dirty="0">
                          <a:solidFill>
                            <a:schemeClr val="dk1"/>
                          </a:solidFill>
                          <a:effectLst/>
                          <a:latin typeface="+mn-lt"/>
                          <a:ea typeface="+mn-ea"/>
                          <a:cs typeface="+mn-cs"/>
                        </a:rPr>
                        <a:t> geniş spektrumlu, sentetik bir </a:t>
                      </a:r>
                      <a:r>
                        <a:rPr lang="tr-TR" sz="1200" b="1" i="0" kern="1200" dirty="0" err="1">
                          <a:solidFill>
                            <a:schemeClr val="dk1"/>
                          </a:solidFill>
                          <a:effectLst/>
                          <a:latin typeface="+mn-lt"/>
                          <a:ea typeface="+mn-ea"/>
                          <a:cs typeface="+mn-cs"/>
                        </a:rPr>
                        <a:t>anthelmentiktir</a:t>
                      </a:r>
                      <a:r>
                        <a:rPr lang="tr-TR" sz="1200" b="1" i="0" kern="1200" dirty="0">
                          <a:solidFill>
                            <a:schemeClr val="dk1"/>
                          </a:solidFill>
                          <a:effectLst/>
                          <a:latin typeface="+mn-lt"/>
                          <a:ea typeface="+mn-ea"/>
                          <a:cs typeface="+mn-cs"/>
                        </a:rPr>
                        <a:t>. Tek veya </a:t>
                      </a:r>
                      <a:r>
                        <a:rPr lang="tr-TR" sz="1200" b="1" i="0" kern="1200" dirty="0" err="1">
                          <a:solidFill>
                            <a:schemeClr val="dk1"/>
                          </a:solidFill>
                          <a:effectLst/>
                          <a:latin typeface="+mn-lt"/>
                          <a:ea typeface="+mn-ea"/>
                          <a:cs typeface="+mn-cs"/>
                        </a:rPr>
                        <a:t>miks</a:t>
                      </a:r>
                      <a:r>
                        <a:rPr lang="tr-TR" sz="1200" b="1" i="0" kern="1200" dirty="0">
                          <a:solidFill>
                            <a:schemeClr val="dk1"/>
                          </a:solidFill>
                          <a:effectLst/>
                          <a:latin typeface="+mn-lt"/>
                          <a:ea typeface="+mn-ea"/>
                          <a:cs typeface="+mn-cs"/>
                        </a:rPr>
                        <a:t> </a:t>
                      </a:r>
                      <a:r>
                        <a:rPr lang="tr-TR" sz="1200" b="1" i="0" kern="1200" dirty="0" err="1">
                          <a:solidFill>
                            <a:schemeClr val="dk1"/>
                          </a:solidFill>
                          <a:effectLst/>
                          <a:latin typeface="+mn-lt"/>
                          <a:ea typeface="+mn-ea"/>
                          <a:cs typeface="+mn-cs"/>
                        </a:rPr>
                        <a:t>enfestasyonlarda</a:t>
                      </a:r>
                      <a:r>
                        <a:rPr lang="tr-TR" sz="1200" b="1" i="0" kern="1200" dirty="0">
                          <a:solidFill>
                            <a:schemeClr val="dk1"/>
                          </a:solidFill>
                          <a:effectLst/>
                          <a:latin typeface="+mn-lt"/>
                          <a:ea typeface="+mn-ea"/>
                          <a:cs typeface="+mn-cs"/>
                        </a:rPr>
                        <a:t>, </a:t>
                      </a:r>
                      <a:r>
                        <a:rPr lang="tr-TR" sz="1200" b="1" i="0" kern="1200" dirty="0" err="1">
                          <a:solidFill>
                            <a:schemeClr val="dk1"/>
                          </a:solidFill>
                          <a:effectLst/>
                          <a:latin typeface="+mn-lt"/>
                          <a:ea typeface="+mn-ea"/>
                          <a:cs typeface="+mn-cs"/>
                        </a:rPr>
                        <a:t>Enterobius</a:t>
                      </a:r>
                      <a:r>
                        <a:rPr lang="tr-TR" sz="1200" b="1" i="0" kern="1200" dirty="0">
                          <a:solidFill>
                            <a:schemeClr val="dk1"/>
                          </a:solidFill>
                          <a:effectLst/>
                          <a:latin typeface="+mn-lt"/>
                          <a:ea typeface="+mn-ea"/>
                          <a:cs typeface="+mn-cs"/>
                        </a:rPr>
                        <a:t> </a:t>
                      </a:r>
                      <a:r>
                        <a:rPr lang="tr-TR" sz="1200" b="1" i="0" kern="1200" dirty="0" err="1">
                          <a:solidFill>
                            <a:schemeClr val="dk1"/>
                          </a:solidFill>
                          <a:effectLst/>
                          <a:latin typeface="+mn-lt"/>
                          <a:ea typeface="+mn-ea"/>
                          <a:cs typeface="+mn-cs"/>
                        </a:rPr>
                        <a:t>vermicularis</a:t>
                      </a:r>
                      <a:r>
                        <a:rPr lang="tr-TR" sz="1200" b="1" i="0" kern="1200" dirty="0">
                          <a:solidFill>
                            <a:schemeClr val="dk1"/>
                          </a:solidFill>
                          <a:effectLst/>
                          <a:latin typeface="+mn-lt"/>
                          <a:ea typeface="+mn-ea"/>
                          <a:cs typeface="+mn-cs"/>
                        </a:rPr>
                        <a:t> (</a:t>
                      </a:r>
                      <a:r>
                        <a:rPr lang="tr-TR" sz="1200" b="1" i="0" kern="1200" dirty="0" err="1">
                          <a:solidFill>
                            <a:schemeClr val="dk1"/>
                          </a:solidFill>
                          <a:effectLst/>
                          <a:latin typeface="+mn-lt"/>
                          <a:ea typeface="+mn-ea"/>
                          <a:cs typeface="+mn-cs"/>
                        </a:rPr>
                        <a:t>oxyuris</a:t>
                      </a:r>
                      <a:r>
                        <a:rPr lang="tr-TR" sz="1200" b="1" i="0" kern="1200" dirty="0">
                          <a:solidFill>
                            <a:schemeClr val="dk1"/>
                          </a:solidFill>
                          <a:effectLst/>
                          <a:latin typeface="+mn-lt"/>
                          <a:ea typeface="+mn-ea"/>
                          <a:cs typeface="+mn-cs"/>
                        </a:rPr>
                        <a:t>-kıl kurdu), </a:t>
                      </a:r>
                      <a:r>
                        <a:rPr lang="tr-TR" sz="1200" b="1" i="0" kern="1200" dirty="0" err="1">
                          <a:solidFill>
                            <a:schemeClr val="dk1"/>
                          </a:solidFill>
                          <a:effectLst/>
                          <a:latin typeface="+mn-lt"/>
                          <a:ea typeface="+mn-ea"/>
                          <a:cs typeface="+mn-cs"/>
                        </a:rPr>
                        <a:t>Trichuris</a:t>
                      </a:r>
                      <a:r>
                        <a:rPr lang="tr-TR" sz="1200" b="1" i="0" kern="1200" dirty="0">
                          <a:solidFill>
                            <a:schemeClr val="dk1"/>
                          </a:solidFill>
                          <a:effectLst/>
                          <a:latin typeface="+mn-lt"/>
                          <a:ea typeface="+mn-ea"/>
                          <a:cs typeface="+mn-cs"/>
                        </a:rPr>
                        <a:t> </a:t>
                      </a:r>
                      <a:r>
                        <a:rPr lang="tr-TR" sz="1200" b="1" i="0" kern="1200" dirty="0" err="1">
                          <a:solidFill>
                            <a:schemeClr val="dk1"/>
                          </a:solidFill>
                          <a:effectLst/>
                          <a:latin typeface="+mn-lt"/>
                          <a:ea typeface="+mn-ea"/>
                          <a:cs typeface="+mn-cs"/>
                        </a:rPr>
                        <a:t>trichiura</a:t>
                      </a:r>
                      <a:r>
                        <a:rPr lang="tr-TR" sz="1200" b="1" i="0" kern="1200" dirty="0">
                          <a:solidFill>
                            <a:schemeClr val="dk1"/>
                          </a:solidFill>
                          <a:effectLst/>
                          <a:latin typeface="+mn-lt"/>
                          <a:ea typeface="+mn-ea"/>
                          <a:cs typeface="+mn-cs"/>
                        </a:rPr>
                        <a:t> (kamçı kurdu), </a:t>
                      </a:r>
                      <a:r>
                        <a:rPr lang="tr-TR" sz="1200" b="1" i="0" u="none" strike="noStrike" kern="1200" dirty="0" err="1">
                          <a:solidFill>
                            <a:schemeClr val="dk1"/>
                          </a:solidFill>
                          <a:effectLst/>
                          <a:latin typeface="+mn-lt"/>
                          <a:ea typeface="+mn-ea"/>
                          <a:cs typeface="+mn-cs"/>
                        </a:rPr>
                        <a:t>Ascaris</a:t>
                      </a:r>
                      <a:r>
                        <a:rPr lang="tr-TR" sz="1200" b="1" i="0" u="none" strike="noStrike" kern="1200" dirty="0">
                          <a:solidFill>
                            <a:schemeClr val="dk1"/>
                          </a:solidFill>
                          <a:effectLst/>
                          <a:latin typeface="+mn-lt"/>
                          <a:ea typeface="+mn-ea"/>
                          <a:cs typeface="+mn-cs"/>
                        </a:rPr>
                        <a:t> </a:t>
                      </a:r>
                      <a:r>
                        <a:rPr lang="tr-TR" sz="1200" b="1" i="0" u="none" strike="noStrike" kern="1200" dirty="0" err="1">
                          <a:solidFill>
                            <a:schemeClr val="dk1"/>
                          </a:solidFill>
                          <a:effectLst/>
                          <a:latin typeface="+mn-lt"/>
                          <a:ea typeface="+mn-ea"/>
                          <a:cs typeface="+mn-cs"/>
                        </a:rPr>
                        <a:t>lumbricoides</a:t>
                      </a:r>
                      <a:r>
                        <a:rPr lang="tr-TR" sz="1200" b="1" i="0" kern="1200" dirty="0">
                          <a:solidFill>
                            <a:schemeClr val="dk1"/>
                          </a:solidFill>
                          <a:effectLst/>
                          <a:latin typeface="+mn-lt"/>
                          <a:ea typeface="+mn-ea"/>
                          <a:cs typeface="+mn-cs"/>
                        </a:rPr>
                        <a:t>(solucan), </a:t>
                      </a:r>
                      <a:r>
                        <a:rPr lang="tr-TR" sz="1200" b="1" i="0" u="none" strike="noStrike" kern="1200" dirty="0" err="1">
                          <a:solidFill>
                            <a:schemeClr val="dk1"/>
                          </a:solidFill>
                          <a:effectLst/>
                          <a:latin typeface="+mn-lt"/>
                          <a:ea typeface="+mn-ea"/>
                          <a:cs typeface="+mn-cs"/>
                        </a:rPr>
                        <a:t>Ancylostoma</a:t>
                      </a:r>
                      <a:r>
                        <a:rPr lang="tr-TR" sz="1200" b="1" i="0" u="none" strike="noStrike" kern="1200" dirty="0">
                          <a:solidFill>
                            <a:schemeClr val="dk1"/>
                          </a:solidFill>
                          <a:effectLst/>
                          <a:latin typeface="+mn-lt"/>
                          <a:ea typeface="+mn-ea"/>
                          <a:cs typeface="+mn-cs"/>
                        </a:rPr>
                        <a:t> </a:t>
                      </a:r>
                      <a:r>
                        <a:rPr lang="tr-TR" sz="1200" b="1" i="0" u="none" strike="noStrike" kern="1200" dirty="0" err="1">
                          <a:solidFill>
                            <a:schemeClr val="dk1"/>
                          </a:solidFill>
                          <a:effectLst/>
                          <a:latin typeface="+mn-lt"/>
                          <a:ea typeface="+mn-ea"/>
                          <a:cs typeface="+mn-cs"/>
                        </a:rPr>
                        <a:t>duodenale</a:t>
                      </a:r>
                      <a:r>
                        <a:rPr lang="tr-TR" sz="1200" b="1" i="0" kern="1200" dirty="0">
                          <a:solidFill>
                            <a:schemeClr val="dk1"/>
                          </a:solidFill>
                          <a:effectLst/>
                          <a:latin typeface="+mn-lt"/>
                          <a:ea typeface="+mn-ea"/>
                          <a:cs typeface="+mn-cs"/>
                        </a:rPr>
                        <a:t> (kancalı kurt), </a:t>
                      </a:r>
                      <a:r>
                        <a:rPr lang="tr-TR" sz="1200" b="1" i="0" kern="1200" dirty="0" err="1">
                          <a:solidFill>
                            <a:schemeClr val="dk1"/>
                          </a:solidFill>
                          <a:effectLst/>
                          <a:latin typeface="+mn-lt"/>
                          <a:ea typeface="+mn-ea"/>
                          <a:cs typeface="+mn-cs"/>
                        </a:rPr>
                        <a:t>Necator</a:t>
                      </a:r>
                      <a:r>
                        <a:rPr lang="tr-TR" sz="1200" b="1" i="0" kern="1200" dirty="0">
                          <a:solidFill>
                            <a:schemeClr val="dk1"/>
                          </a:solidFill>
                          <a:effectLst/>
                          <a:latin typeface="+mn-lt"/>
                          <a:ea typeface="+mn-ea"/>
                          <a:cs typeface="+mn-cs"/>
                        </a:rPr>
                        <a:t> </a:t>
                      </a:r>
                      <a:r>
                        <a:rPr lang="tr-TR" sz="1200" b="1" i="0" kern="1200" dirty="0" err="1">
                          <a:solidFill>
                            <a:schemeClr val="dk1"/>
                          </a:solidFill>
                          <a:effectLst/>
                          <a:latin typeface="+mn-lt"/>
                          <a:ea typeface="+mn-ea"/>
                          <a:cs typeface="+mn-cs"/>
                        </a:rPr>
                        <a:t>americanus</a:t>
                      </a:r>
                      <a:r>
                        <a:rPr lang="tr-TR" sz="1200" b="1" i="0" kern="1200" dirty="0">
                          <a:solidFill>
                            <a:schemeClr val="dk1"/>
                          </a:solidFill>
                          <a:effectLst/>
                          <a:latin typeface="+mn-lt"/>
                          <a:ea typeface="+mn-ea"/>
                          <a:cs typeface="+mn-cs"/>
                        </a:rPr>
                        <a:t> (Amerikan kancalı kurdu), </a:t>
                      </a:r>
                      <a:r>
                        <a:rPr lang="tr-TR" sz="1200" b="1" i="0" kern="1200" dirty="0" err="1">
                          <a:solidFill>
                            <a:schemeClr val="dk1"/>
                          </a:solidFill>
                          <a:effectLst/>
                          <a:latin typeface="+mn-lt"/>
                          <a:ea typeface="+mn-ea"/>
                          <a:cs typeface="+mn-cs"/>
                        </a:rPr>
                        <a:t>Capillaria</a:t>
                      </a:r>
                      <a:r>
                        <a:rPr lang="tr-TR" sz="1200" b="1" i="0" kern="1200" dirty="0">
                          <a:solidFill>
                            <a:schemeClr val="dk1"/>
                          </a:solidFill>
                          <a:effectLst/>
                          <a:latin typeface="+mn-lt"/>
                          <a:ea typeface="+mn-ea"/>
                          <a:cs typeface="+mn-cs"/>
                        </a:rPr>
                        <a:t> </a:t>
                      </a:r>
                      <a:r>
                        <a:rPr lang="tr-TR" sz="1200" b="1" i="0" kern="1200" dirty="0" err="1">
                          <a:solidFill>
                            <a:schemeClr val="dk1"/>
                          </a:solidFill>
                          <a:effectLst/>
                          <a:latin typeface="+mn-lt"/>
                          <a:ea typeface="+mn-ea"/>
                          <a:cs typeface="+mn-cs"/>
                        </a:rPr>
                        <a:t>philippinensis</a:t>
                      </a:r>
                      <a:r>
                        <a:rPr lang="tr-TR" sz="1200" b="1" i="0" kern="1200" dirty="0">
                          <a:solidFill>
                            <a:schemeClr val="dk1"/>
                          </a:solidFill>
                          <a:effectLst/>
                          <a:latin typeface="+mn-lt"/>
                          <a:ea typeface="+mn-ea"/>
                          <a:cs typeface="+mn-cs"/>
                        </a:rPr>
                        <a:t>, </a:t>
                      </a:r>
                      <a:r>
                        <a:rPr lang="tr-TR" sz="1200" b="1" i="0" kern="1200" dirty="0" err="1">
                          <a:solidFill>
                            <a:schemeClr val="dk1"/>
                          </a:solidFill>
                          <a:effectLst/>
                          <a:latin typeface="+mn-lt"/>
                          <a:ea typeface="+mn-ea"/>
                          <a:cs typeface="+mn-cs"/>
                        </a:rPr>
                        <a:t>Gnathostoma</a:t>
                      </a:r>
                      <a:r>
                        <a:rPr lang="tr-TR" sz="1200" b="1" i="0" kern="1200" dirty="0">
                          <a:solidFill>
                            <a:schemeClr val="dk1"/>
                          </a:solidFill>
                          <a:effectLst/>
                          <a:latin typeface="+mn-lt"/>
                          <a:ea typeface="+mn-ea"/>
                          <a:cs typeface="+mn-cs"/>
                        </a:rPr>
                        <a:t> </a:t>
                      </a:r>
                      <a:r>
                        <a:rPr lang="tr-TR" sz="1200" b="1" i="0" kern="1200" dirty="0" err="1">
                          <a:solidFill>
                            <a:schemeClr val="dk1"/>
                          </a:solidFill>
                          <a:effectLst/>
                          <a:latin typeface="+mn-lt"/>
                          <a:ea typeface="+mn-ea"/>
                          <a:cs typeface="+mn-cs"/>
                        </a:rPr>
                        <a:t>spinigerum</a:t>
                      </a:r>
                      <a:r>
                        <a:rPr lang="tr-TR" sz="1200" b="1" i="0" kern="1200" dirty="0">
                          <a:solidFill>
                            <a:schemeClr val="dk1"/>
                          </a:solidFill>
                          <a:effectLst/>
                          <a:latin typeface="+mn-lt"/>
                          <a:ea typeface="+mn-ea"/>
                          <a:cs typeface="+mn-cs"/>
                        </a:rPr>
                        <a:t>, </a:t>
                      </a:r>
                      <a:r>
                        <a:rPr lang="tr-TR" sz="1200" b="1" i="0" kern="1200" dirty="0" err="1">
                          <a:solidFill>
                            <a:schemeClr val="dk1"/>
                          </a:solidFill>
                          <a:effectLst/>
                          <a:latin typeface="+mn-lt"/>
                          <a:ea typeface="+mn-ea"/>
                          <a:cs typeface="+mn-cs"/>
                        </a:rPr>
                        <a:t>Echinococcus</a:t>
                      </a:r>
                      <a:r>
                        <a:rPr lang="tr-TR" sz="1200" b="1" i="0" kern="1200" dirty="0">
                          <a:solidFill>
                            <a:schemeClr val="dk1"/>
                          </a:solidFill>
                          <a:effectLst/>
                          <a:latin typeface="+mn-lt"/>
                          <a:ea typeface="+mn-ea"/>
                          <a:cs typeface="+mn-cs"/>
                        </a:rPr>
                        <a:t> </a:t>
                      </a:r>
                      <a:r>
                        <a:rPr lang="tr-TR" sz="1200" b="1" i="0" kern="1200" dirty="0" err="1">
                          <a:solidFill>
                            <a:schemeClr val="dk1"/>
                          </a:solidFill>
                          <a:effectLst/>
                          <a:latin typeface="+mn-lt"/>
                          <a:ea typeface="+mn-ea"/>
                          <a:cs typeface="+mn-cs"/>
                        </a:rPr>
                        <a:t>multilocularis</a:t>
                      </a:r>
                      <a:r>
                        <a:rPr lang="tr-TR" sz="1200" b="1" i="0" kern="1200" dirty="0">
                          <a:solidFill>
                            <a:schemeClr val="dk1"/>
                          </a:solidFill>
                          <a:effectLst/>
                          <a:latin typeface="+mn-lt"/>
                          <a:ea typeface="+mn-ea"/>
                          <a:cs typeface="+mn-cs"/>
                        </a:rPr>
                        <a:t>, E. </a:t>
                      </a:r>
                      <a:r>
                        <a:rPr lang="tr-TR" sz="1200" b="1" i="0" kern="1200" dirty="0" err="1">
                          <a:solidFill>
                            <a:schemeClr val="dk1"/>
                          </a:solidFill>
                          <a:effectLst/>
                          <a:latin typeface="+mn-lt"/>
                          <a:ea typeface="+mn-ea"/>
                          <a:cs typeface="+mn-cs"/>
                        </a:rPr>
                        <a:t>granulosus</a:t>
                      </a:r>
                      <a:r>
                        <a:rPr lang="tr-TR" sz="1200" b="1" i="0" kern="1200" dirty="0">
                          <a:solidFill>
                            <a:schemeClr val="dk1"/>
                          </a:solidFill>
                          <a:effectLst/>
                          <a:latin typeface="+mn-lt"/>
                          <a:ea typeface="+mn-ea"/>
                          <a:cs typeface="+mn-cs"/>
                        </a:rPr>
                        <a:t> ve </a:t>
                      </a:r>
                      <a:r>
                        <a:rPr lang="tr-TR" sz="1200" b="1" i="0" kern="1200" dirty="0" err="1">
                          <a:solidFill>
                            <a:schemeClr val="dk1"/>
                          </a:solidFill>
                          <a:effectLst/>
                          <a:latin typeface="+mn-lt"/>
                          <a:ea typeface="+mn-ea"/>
                          <a:cs typeface="+mn-cs"/>
                        </a:rPr>
                        <a:t>Trichinella</a:t>
                      </a:r>
                      <a:r>
                        <a:rPr lang="tr-TR" sz="1200" b="1" i="0" kern="1200" dirty="0">
                          <a:solidFill>
                            <a:schemeClr val="dk1"/>
                          </a:solidFill>
                          <a:effectLst/>
                          <a:latin typeface="+mn-lt"/>
                          <a:ea typeface="+mn-ea"/>
                          <a:cs typeface="+mn-cs"/>
                        </a:rPr>
                        <a:t> </a:t>
                      </a:r>
                      <a:r>
                        <a:rPr lang="tr-TR" sz="1200" b="1" i="0" kern="1200" dirty="0" err="1">
                          <a:solidFill>
                            <a:schemeClr val="dk1"/>
                          </a:solidFill>
                          <a:effectLst/>
                          <a:latin typeface="+mn-lt"/>
                          <a:ea typeface="+mn-ea"/>
                          <a:cs typeface="+mn-cs"/>
                        </a:rPr>
                        <a:t>spiralis</a:t>
                      </a:r>
                      <a:r>
                        <a:rPr lang="tr-TR" sz="1200" b="1" i="0" kern="1200" dirty="0">
                          <a:solidFill>
                            <a:schemeClr val="dk1"/>
                          </a:solidFill>
                          <a:effectLst/>
                          <a:latin typeface="+mn-lt"/>
                          <a:ea typeface="+mn-ea"/>
                          <a:cs typeface="+mn-cs"/>
                        </a:rPr>
                        <a:t> tedavisinde </a:t>
                      </a:r>
                      <a:r>
                        <a:rPr lang="tr-TR" sz="1200" b="1" i="0" kern="1200" dirty="0" err="1">
                          <a:solidFill>
                            <a:schemeClr val="dk1"/>
                          </a:solidFill>
                          <a:effectLst/>
                          <a:latin typeface="+mn-lt"/>
                          <a:ea typeface="+mn-ea"/>
                          <a:cs typeface="+mn-cs"/>
                        </a:rPr>
                        <a:t>endikedir</a:t>
                      </a:r>
                      <a:r>
                        <a:rPr lang="tr-TR" sz="1200" b="1" i="0" kern="1200" dirty="0">
                          <a:solidFill>
                            <a:schemeClr val="dk1"/>
                          </a:solidFill>
                          <a:effectLst/>
                          <a:latin typeface="+mn-lt"/>
                          <a:ea typeface="+mn-ea"/>
                          <a:cs typeface="+mn-cs"/>
                        </a:rPr>
                        <a:t>.</a:t>
                      </a:r>
                      <a:endParaRPr lang="tr-TR" sz="1200" dirty="0"/>
                    </a:p>
                  </a:txBody>
                  <a:tcPr/>
                </a:tc>
                <a:tc>
                  <a:txBody>
                    <a:bodyPr/>
                    <a:lstStyle/>
                    <a:p>
                      <a:r>
                        <a:rPr lang="tr-TR" sz="1200" b="0" i="0" kern="1200" dirty="0">
                          <a:solidFill>
                            <a:schemeClr val="dk1"/>
                          </a:solidFill>
                          <a:effectLst/>
                          <a:latin typeface="+mn-lt"/>
                          <a:ea typeface="+mn-ea"/>
                          <a:cs typeface="+mn-cs"/>
                        </a:rPr>
                        <a:t>İ</a:t>
                      </a:r>
                      <a:r>
                        <a:rPr lang="tr-TR" sz="1200" b="1" i="0" kern="1200" dirty="0">
                          <a:solidFill>
                            <a:schemeClr val="dk1"/>
                          </a:solidFill>
                          <a:effectLst/>
                          <a:latin typeface="+mn-lt"/>
                          <a:ea typeface="+mn-ea"/>
                          <a:cs typeface="+mn-cs"/>
                        </a:rPr>
                        <a:t>laca aşırı duyarlılığı olanlarda, </a:t>
                      </a:r>
                      <a:r>
                        <a:rPr lang="tr-TR" sz="1200" b="1" i="0" kern="1200" dirty="0" err="1">
                          <a:solidFill>
                            <a:schemeClr val="dk1"/>
                          </a:solidFill>
                          <a:effectLst/>
                          <a:latin typeface="+mn-lt"/>
                          <a:ea typeface="+mn-ea"/>
                          <a:cs typeface="+mn-cs"/>
                        </a:rPr>
                        <a:t>ülseratif</a:t>
                      </a:r>
                      <a:r>
                        <a:rPr lang="tr-TR" sz="1200" b="1" i="0" kern="1200" dirty="0">
                          <a:solidFill>
                            <a:schemeClr val="dk1"/>
                          </a:solidFill>
                          <a:effectLst/>
                          <a:latin typeface="+mn-lt"/>
                          <a:ea typeface="+mn-ea"/>
                          <a:cs typeface="+mn-cs"/>
                        </a:rPr>
                        <a:t> kolitte ve karaciğer fonksiyon bozukluğu olanlarda </a:t>
                      </a:r>
                      <a:r>
                        <a:rPr lang="tr-TR" sz="1200" b="1" i="0" kern="1200" dirty="0" err="1">
                          <a:solidFill>
                            <a:schemeClr val="dk1"/>
                          </a:solidFill>
                          <a:effectLst/>
                          <a:latin typeface="+mn-lt"/>
                          <a:ea typeface="+mn-ea"/>
                          <a:cs typeface="+mn-cs"/>
                        </a:rPr>
                        <a:t>kontrendikedir</a:t>
                      </a:r>
                      <a:r>
                        <a:rPr lang="tr-TR" sz="1200" b="1" i="0" kern="1200" dirty="0">
                          <a:solidFill>
                            <a:schemeClr val="dk1"/>
                          </a:solidFill>
                          <a:effectLst/>
                          <a:latin typeface="+mn-lt"/>
                          <a:ea typeface="+mn-ea"/>
                          <a:cs typeface="+mn-cs"/>
                        </a:rPr>
                        <a:t>.</a:t>
                      </a:r>
                      <a:endParaRPr lang="tr-TR" sz="1200" b="0" i="0" kern="1200" dirty="0">
                        <a:solidFill>
                          <a:schemeClr val="dk1"/>
                        </a:solidFill>
                        <a:effectLst/>
                        <a:latin typeface="+mn-lt"/>
                        <a:ea typeface="+mn-ea"/>
                        <a:cs typeface="+mn-cs"/>
                      </a:endParaRPr>
                    </a:p>
                  </a:txBody>
                  <a:tcPr/>
                </a:tc>
                <a:tc>
                  <a:txBody>
                    <a:bodyPr/>
                    <a:lstStyle/>
                    <a:p>
                      <a:r>
                        <a:rPr lang="tr-TR" sz="1200" b="1" i="0" kern="1200" dirty="0">
                          <a:solidFill>
                            <a:schemeClr val="dk1"/>
                          </a:solidFill>
                          <a:effectLst/>
                          <a:latin typeface="+mn-lt"/>
                          <a:ea typeface="+mn-ea"/>
                          <a:cs typeface="+mn-cs"/>
                        </a:rPr>
                        <a:t>Tablet, sabahları ve akşamları, çiğnenerek ya da yutularak veya yemeklere karıştırılarak alınır. </a:t>
                      </a:r>
                      <a:r>
                        <a:rPr lang="tr-TR" sz="1200" b="1" i="0" kern="1200" dirty="0" err="1">
                          <a:solidFill>
                            <a:schemeClr val="dk1"/>
                          </a:solidFill>
                          <a:effectLst/>
                          <a:latin typeface="+mn-lt"/>
                          <a:ea typeface="+mn-ea"/>
                          <a:cs typeface="+mn-cs"/>
                        </a:rPr>
                        <a:t>Enterobiyoziste</a:t>
                      </a:r>
                      <a:r>
                        <a:rPr lang="tr-TR" sz="1200" b="1" i="0" kern="1200" dirty="0">
                          <a:solidFill>
                            <a:schemeClr val="dk1"/>
                          </a:solidFill>
                          <a:effectLst/>
                          <a:latin typeface="+mn-lt"/>
                          <a:ea typeface="+mn-ea"/>
                          <a:cs typeface="+mn-cs"/>
                        </a:rPr>
                        <a:t> 1 gün 1 tablet kullanılır ve 2-3 hafta sonra tedavi tekrarlanır. </a:t>
                      </a:r>
                      <a:r>
                        <a:rPr lang="tr-TR" sz="1200" b="1" i="0" kern="1200" dirty="0" err="1">
                          <a:solidFill>
                            <a:schemeClr val="dk1"/>
                          </a:solidFill>
                          <a:effectLst/>
                          <a:latin typeface="+mn-lt"/>
                          <a:ea typeface="+mn-ea"/>
                          <a:cs typeface="+mn-cs"/>
                        </a:rPr>
                        <a:t>Ascaris</a:t>
                      </a:r>
                      <a:r>
                        <a:rPr lang="tr-TR" sz="1200" b="1" i="0" kern="1200" dirty="0">
                          <a:solidFill>
                            <a:schemeClr val="dk1"/>
                          </a:solidFill>
                          <a:effectLst/>
                          <a:latin typeface="+mn-lt"/>
                          <a:ea typeface="+mn-ea"/>
                          <a:cs typeface="+mn-cs"/>
                        </a:rPr>
                        <a:t>, </a:t>
                      </a:r>
                      <a:r>
                        <a:rPr lang="tr-TR" sz="1200" b="1" i="0" kern="1200" dirty="0" err="1">
                          <a:solidFill>
                            <a:schemeClr val="dk1"/>
                          </a:solidFill>
                          <a:effectLst/>
                          <a:latin typeface="+mn-lt"/>
                          <a:ea typeface="+mn-ea"/>
                          <a:cs typeface="+mn-cs"/>
                        </a:rPr>
                        <a:t>Ancylostoma</a:t>
                      </a:r>
                      <a:r>
                        <a:rPr lang="tr-TR" sz="1200" b="1" i="0" kern="1200" dirty="0">
                          <a:solidFill>
                            <a:schemeClr val="dk1"/>
                          </a:solidFill>
                          <a:effectLst/>
                          <a:latin typeface="+mn-lt"/>
                          <a:ea typeface="+mn-ea"/>
                          <a:cs typeface="+mn-cs"/>
                        </a:rPr>
                        <a:t>, </a:t>
                      </a:r>
                      <a:r>
                        <a:rPr lang="tr-TR" sz="1200" b="1" i="0" kern="1200" dirty="0" err="1">
                          <a:solidFill>
                            <a:schemeClr val="dk1"/>
                          </a:solidFill>
                          <a:effectLst/>
                          <a:latin typeface="+mn-lt"/>
                          <a:ea typeface="+mn-ea"/>
                          <a:cs typeface="+mn-cs"/>
                        </a:rPr>
                        <a:t>Necator</a:t>
                      </a:r>
                      <a:r>
                        <a:rPr lang="tr-TR" sz="1200" b="1" i="0" kern="1200" dirty="0">
                          <a:solidFill>
                            <a:schemeClr val="dk1"/>
                          </a:solidFill>
                          <a:effectLst/>
                          <a:latin typeface="+mn-lt"/>
                          <a:ea typeface="+mn-ea"/>
                          <a:cs typeface="+mn-cs"/>
                        </a:rPr>
                        <a:t> ve </a:t>
                      </a:r>
                      <a:r>
                        <a:rPr lang="tr-TR" sz="1200" b="1" i="0" kern="1200" dirty="0" err="1">
                          <a:solidFill>
                            <a:schemeClr val="dk1"/>
                          </a:solidFill>
                          <a:effectLst/>
                          <a:latin typeface="+mn-lt"/>
                          <a:ea typeface="+mn-ea"/>
                          <a:cs typeface="+mn-cs"/>
                        </a:rPr>
                        <a:t>Trichuris'te</a:t>
                      </a:r>
                      <a:r>
                        <a:rPr lang="tr-TR" sz="1200" b="1" i="0" kern="1200" dirty="0">
                          <a:solidFill>
                            <a:schemeClr val="dk1"/>
                          </a:solidFill>
                          <a:effectLst/>
                          <a:latin typeface="+mn-lt"/>
                          <a:ea typeface="+mn-ea"/>
                          <a:cs typeface="+mn-cs"/>
                        </a:rPr>
                        <a:t> 3 gün süreyle günde 3x1 tablet kullanılır. </a:t>
                      </a:r>
                      <a:r>
                        <a:rPr lang="tr-TR" sz="1200" b="1" i="0" kern="1200" dirty="0" err="1">
                          <a:solidFill>
                            <a:schemeClr val="dk1"/>
                          </a:solidFill>
                          <a:effectLst/>
                          <a:latin typeface="+mn-lt"/>
                          <a:ea typeface="+mn-ea"/>
                          <a:cs typeface="+mn-cs"/>
                        </a:rPr>
                        <a:t>Tineada</a:t>
                      </a:r>
                      <a:r>
                        <a:rPr lang="tr-TR" sz="1200" b="1" i="0" kern="1200" dirty="0">
                          <a:solidFill>
                            <a:schemeClr val="dk1"/>
                          </a:solidFill>
                          <a:effectLst/>
                          <a:latin typeface="+mn-lt"/>
                          <a:ea typeface="+mn-ea"/>
                          <a:cs typeface="+mn-cs"/>
                        </a:rPr>
                        <a:t> 4 gün süreyle her gün 3x1 tablet ve </a:t>
                      </a:r>
                      <a:r>
                        <a:rPr lang="tr-TR" sz="1200" b="1" i="0" kern="1200" dirty="0" err="1">
                          <a:solidFill>
                            <a:schemeClr val="dk1"/>
                          </a:solidFill>
                          <a:effectLst/>
                          <a:latin typeface="+mn-lt"/>
                          <a:ea typeface="+mn-ea"/>
                          <a:cs typeface="+mn-cs"/>
                        </a:rPr>
                        <a:t>Trichinella</a:t>
                      </a:r>
                      <a:r>
                        <a:rPr lang="tr-TR" sz="1200" b="1" i="0" kern="1200" dirty="0">
                          <a:solidFill>
                            <a:schemeClr val="dk1"/>
                          </a:solidFill>
                          <a:effectLst/>
                          <a:latin typeface="+mn-lt"/>
                          <a:ea typeface="+mn-ea"/>
                          <a:cs typeface="+mn-cs"/>
                        </a:rPr>
                        <a:t> </a:t>
                      </a:r>
                      <a:r>
                        <a:rPr lang="tr-TR" sz="1200" b="1" i="0" kern="1200" dirty="0" err="1">
                          <a:solidFill>
                            <a:schemeClr val="dk1"/>
                          </a:solidFill>
                          <a:effectLst/>
                          <a:latin typeface="+mn-lt"/>
                          <a:ea typeface="+mn-ea"/>
                          <a:cs typeface="+mn-cs"/>
                        </a:rPr>
                        <a:t>spinalis'te</a:t>
                      </a:r>
                      <a:r>
                        <a:rPr lang="tr-TR" sz="1200" b="1" i="0" kern="1200" dirty="0">
                          <a:solidFill>
                            <a:schemeClr val="dk1"/>
                          </a:solidFill>
                          <a:effectLst/>
                          <a:latin typeface="+mn-lt"/>
                          <a:ea typeface="+mn-ea"/>
                          <a:cs typeface="+mn-cs"/>
                        </a:rPr>
                        <a:t> 3 gün boyunca günde 3x2-4 tablet kullanılır.</a:t>
                      </a:r>
                    </a:p>
                    <a:p>
                      <a:r>
                        <a:rPr lang="tr-TR" sz="1800" b="1" i="0" kern="1200" dirty="0">
                          <a:solidFill>
                            <a:schemeClr val="dk1"/>
                          </a:solidFill>
                          <a:effectLst/>
                          <a:latin typeface="+mn-lt"/>
                          <a:ea typeface="+mn-ea"/>
                          <a:cs typeface="+mn-cs"/>
                        </a:rPr>
                        <a:t> </a:t>
                      </a:r>
                    </a:p>
                    <a:p>
                      <a:endParaRPr lang="tr-TR" dirty="0"/>
                    </a:p>
                  </a:txBody>
                  <a:tcPr/>
                </a:tc>
                <a:tc>
                  <a:txBody>
                    <a:bodyPr/>
                    <a:lstStyle/>
                    <a:p>
                      <a:r>
                        <a:rPr lang="tr-TR" sz="1200" b="1" i="0" kern="1200" dirty="0">
                          <a:solidFill>
                            <a:schemeClr val="dk1"/>
                          </a:solidFill>
                          <a:effectLst/>
                          <a:latin typeface="+mn-lt"/>
                          <a:ea typeface="+mn-ea"/>
                          <a:cs typeface="+mn-cs"/>
                        </a:rPr>
                        <a:t>Tedavi sırasında </a:t>
                      </a:r>
                      <a:r>
                        <a:rPr lang="tr-TR" sz="1200" b="1" i="0" kern="1200" dirty="0" err="1">
                          <a:solidFill>
                            <a:schemeClr val="dk1"/>
                          </a:solidFill>
                          <a:effectLst/>
                          <a:latin typeface="+mn-lt"/>
                          <a:ea typeface="+mn-ea"/>
                          <a:cs typeface="+mn-cs"/>
                        </a:rPr>
                        <a:t>enfestasyon</a:t>
                      </a:r>
                      <a:r>
                        <a:rPr lang="tr-TR" sz="1200" b="1" i="0" kern="1200" dirty="0">
                          <a:solidFill>
                            <a:schemeClr val="dk1"/>
                          </a:solidFill>
                          <a:effectLst/>
                          <a:latin typeface="+mn-lt"/>
                          <a:ea typeface="+mn-ea"/>
                          <a:cs typeface="+mn-cs"/>
                        </a:rPr>
                        <a:t> ve solucan atılımı ile ilgili olarak geçici </a:t>
                      </a:r>
                      <a:r>
                        <a:rPr lang="tr-TR" sz="1200" b="1" i="0" u="none" strike="noStrike" kern="1200" dirty="0" err="1">
                          <a:solidFill>
                            <a:schemeClr val="dk1"/>
                          </a:solidFill>
                          <a:effectLst/>
                          <a:latin typeface="+mn-lt"/>
                          <a:ea typeface="+mn-ea"/>
                          <a:cs typeface="+mn-cs"/>
                        </a:rPr>
                        <a:t>abdominal</a:t>
                      </a:r>
                      <a:r>
                        <a:rPr lang="tr-TR" sz="1200" b="1" i="0" u="none" strike="noStrike" kern="1200" dirty="0">
                          <a:solidFill>
                            <a:schemeClr val="dk1"/>
                          </a:solidFill>
                          <a:effectLst/>
                          <a:latin typeface="+mn-lt"/>
                          <a:ea typeface="+mn-ea"/>
                          <a:cs typeface="+mn-cs"/>
                        </a:rPr>
                        <a:t> ağrı</a:t>
                      </a:r>
                      <a:r>
                        <a:rPr lang="tr-TR" sz="1200" b="1" i="0" kern="1200" dirty="0">
                          <a:solidFill>
                            <a:schemeClr val="dk1"/>
                          </a:solidFill>
                          <a:effectLst/>
                          <a:latin typeface="+mn-lt"/>
                          <a:ea typeface="+mn-ea"/>
                          <a:cs typeface="+mn-cs"/>
                        </a:rPr>
                        <a:t>, </a:t>
                      </a:r>
                      <a:r>
                        <a:rPr lang="tr-TR" sz="1200" b="1" i="0" kern="1200" dirty="0" err="1">
                          <a:solidFill>
                            <a:schemeClr val="dk1"/>
                          </a:solidFill>
                          <a:effectLst/>
                          <a:latin typeface="+mn-lt"/>
                          <a:ea typeface="+mn-ea"/>
                          <a:cs typeface="+mn-cs"/>
                        </a:rPr>
                        <a:t>diyare</a:t>
                      </a:r>
                      <a:r>
                        <a:rPr lang="tr-TR" sz="1200" b="1" i="0" kern="1200" dirty="0">
                          <a:solidFill>
                            <a:schemeClr val="dk1"/>
                          </a:solidFill>
                          <a:effectLst/>
                          <a:latin typeface="+mn-lt"/>
                          <a:ea typeface="+mn-ea"/>
                          <a:cs typeface="+mn-cs"/>
                        </a:rPr>
                        <a:t>, </a:t>
                      </a:r>
                      <a:r>
                        <a:rPr lang="tr-TR" sz="1200" b="1" i="0" u="none" strike="noStrike" kern="1200" dirty="0">
                          <a:solidFill>
                            <a:schemeClr val="dk1"/>
                          </a:solidFill>
                          <a:effectLst/>
                          <a:latin typeface="+mn-lt"/>
                          <a:ea typeface="+mn-ea"/>
                          <a:cs typeface="+mn-cs"/>
                        </a:rPr>
                        <a:t>bulantı</a:t>
                      </a:r>
                      <a:r>
                        <a:rPr lang="tr-TR" sz="1200" b="1" i="0" kern="1200" dirty="0">
                          <a:solidFill>
                            <a:schemeClr val="dk1"/>
                          </a:solidFill>
                          <a:effectLst/>
                          <a:latin typeface="+mn-lt"/>
                          <a:ea typeface="+mn-ea"/>
                          <a:cs typeface="+mn-cs"/>
                        </a:rPr>
                        <a:t> ve kusma gibi şikayetler görülebilir. Ancak </a:t>
                      </a:r>
                      <a:r>
                        <a:rPr lang="tr-TR" sz="1200" b="1" i="0" kern="1200" dirty="0" err="1">
                          <a:solidFill>
                            <a:schemeClr val="dk1"/>
                          </a:solidFill>
                          <a:effectLst/>
                          <a:latin typeface="+mn-lt"/>
                          <a:ea typeface="+mn-ea"/>
                          <a:cs typeface="+mn-cs"/>
                        </a:rPr>
                        <a:t>hidatik</a:t>
                      </a:r>
                      <a:r>
                        <a:rPr lang="tr-TR" sz="1200" b="1" i="0" kern="1200" dirty="0">
                          <a:solidFill>
                            <a:schemeClr val="dk1"/>
                          </a:solidFill>
                          <a:effectLst/>
                          <a:latin typeface="+mn-lt"/>
                          <a:ea typeface="+mn-ea"/>
                          <a:cs typeface="+mn-cs"/>
                        </a:rPr>
                        <a:t> kist nedeniyle yüksek dozlu tedavilerde alerjik reaksiyonlar, karaciğer enzimi değerlerinde artış, </a:t>
                      </a:r>
                      <a:r>
                        <a:rPr lang="tr-TR" sz="1200" b="1" i="0" kern="1200" dirty="0" err="1">
                          <a:solidFill>
                            <a:schemeClr val="dk1"/>
                          </a:solidFill>
                          <a:effectLst/>
                          <a:latin typeface="+mn-lt"/>
                          <a:ea typeface="+mn-ea"/>
                          <a:cs typeface="+mn-cs"/>
                        </a:rPr>
                        <a:t>lökopeni</a:t>
                      </a:r>
                      <a:r>
                        <a:rPr lang="tr-TR" sz="1200" b="1" i="0" kern="1200" dirty="0">
                          <a:solidFill>
                            <a:schemeClr val="dk1"/>
                          </a:solidFill>
                          <a:effectLst/>
                          <a:latin typeface="+mn-lt"/>
                          <a:ea typeface="+mn-ea"/>
                          <a:cs typeface="+mn-cs"/>
                        </a:rPr>
                        <a:t> ve </a:t>
                      </a:r>
                      <a:r>
                        <a:rPr lang="tr-TR" sz="1200" b="1" i="0" u="none" strike="noStrike" kern="1200" dirty="0" err="1">
                          <a:solidFill>
                            <a:schemeClr val="dk1"/>
                          </a:solidFill>
                          <a:effectLst/>
                          <a:latin typeface="+mn-lt"/>
                          <a:ea typeface="+mn-ea"/>
                          <a:cs typeface="+mn-cs"/>
                        </a:rPr>
                        <a:t>alopesi</a:t>
                      </a:r>
                      <a:r>
                        <a:rPr lang="tr-TR" sz="1200" b="1" i="0" kern="1200" dirty="0">
                          <a:solidFill>
                            <a:schemeClr val="dk1"/>
                          </a:solidFill>
                          <a:effectLst/>
                          <a:latin typeface="+mn-lt"/>
                          <a:ea typeface="+mn-ea"/>
                          <a:cs typeface="+mn-cs"/>
                        </a:rPr>
                        <a:t> bildirilmiştir.</a:t>
                      </a:r>
                    </a:p>
                    <a:p>
                      <a:r>
                        <a:rPr lang="tr-TR" sz="1200" b="1" i="0" kern="1200" dirty="0">
                          <a:solidFill>
                            <a:schemeClr val="dk1"/>
                          </a:solidFill>
                          <a:effectLst/>
                          <a:latin typeface="+mn-lt"/>
                          <a:ea typeface="+mn-ea"/>
                          <a:cs typeface="+mn-cs"/>
                        </a:rPr>
                        <a:t> </a:t>
                      </a:r>
                    </a:p>
                    <a:p>
                      <a:endParaRPr lang="tr-TR"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78311798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973543871"/>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60199">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197801">
                <a:tc>
                  <a:txBody>
                    <a:bodyPr/>
                    <a:lstStyle/>
                    <a:p>
                      <a:pPr algn="ctr"/>
                      <a:r>
                        <a:rPr lang="tr-TR" sz="1200" dirty="0"/>
                        <a:t>NEMATODLARA ETKİLİ</a:t>
                      </a:r>
                    </a:p>
                  </a:txBody>
                  <a:tcPr vert="wordArtVert"/>
                </a:tc>
                <a:tc>
                  <a:txBody>
                    <a:bodyPr/>
                    <a:lstStyle/>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r>
                        <a:rPr lang="tr-TR" sz="1200" dirty="0"/>
                        <a:t>ALBENDAZOL</a:t>
                      </a:r>
                      <a:endParaRPr lang="tr-TR" dirty="0"/>
                    </a:p>
                  </a:txBody>
                  <a:tcPr/>
                </a:tc>
                <a:tc>
                  <a:txBody>
                    <a:bodyPr/>
                    <a:lstStyle/>
                    <a:p>
                      <a:r>
                        <a:rPr lang="tr-TR" sz="1200" b="0" i="0" kern="1200" dirty="0" err="1">
                          <a:solidFill>
                            <a:schemeClr val="dk1"/>
                          </a:solidFill>
                          <a:effectLst/>
                          <a:latin typeface="+mn-lt"/>
                          <a:ea typeface="+mn-ea"/>
                          <a:cs typeface="+mn-cs"/>
                        </a:rPr>
                        <a:t>Albendazol</a:t>
                      </a:r>
                      <a:r>
                        <a:rPr lang="tr-TR" sz="1200" b="0" i="0" kern="1200" dirty="0">
                          <a:solidFill>
                            <a:schemeClr val="dk1"/>
                          </a:solidFill>
                          <a:effectLst/>
                          <a:latin typeface="+mn-lt"/>
                          <a:ea typeface="+mn-ea"/>
                          <a:cs typeface="+mn-cs"/>
                        </a:rPr>
                        <a:t> insanlarda </a:t>
                      </a:r>
                      <a:r>
                        <a:rPr lang="tr-TR" sz="1200" b="0" i="0" kern="1200" dirty="0" err="1">
                          <a:solidFill>
                            <a:schemeClr val="dk1"/>
                          </a:solidFill>
                          <a:effectLst/>
                          <a:latin typeface="+mn-lt"/>
                          <a:ea typeface="+mn-ea"/>
                          <a:cs typeface="+mn-cs"/>
                        </a:rPr>
                        <a:t>nematodların</a:t>
                      </a:r>
                      <a:r>
                        <a:rPr lang="tr-TR" sz="1200" b="0" i="0"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Ascaris</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lumbricoides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Oxyuris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vermicularis,Enterobius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vermicularis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Uncinariasis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Ankylostoma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duodenale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Necator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americanus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Trichuris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trichiura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Strongyloides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stercoralis</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sestodların</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Taeniasis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Taenia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saginata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Taenia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solium</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Hymenolepis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nana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Multipl</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intestinal</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helmintiasis</a:t>
                      </a:r>
                      <a:r>
                        <a:rPr lang="tr-TR" sz="1200" b="0" i="0" kern="1200" dirty="0">
                          <a:solidFill>
                            <a:schemeClr val="dk1"/>
                          </a:solidFill>
                          <a:effectLst/>
                          <a:latin typeface="+mn-lt"/>
                          <a:ea typeface="+mn-ea"/>
                          <a:cs typeface="+mn-cs"/>
                        </a:rPr>
                        <a:t>) sebep olduğu </a:t>
                      </a:r>
                      <a:r>
                        <a:rPr lang="tr-TR" sz="1200" b="0" i="0" kern="1200" dirty="0" err="1">
                          <a:solidFill>
                            <a:schemeClr val="dk1"/>
                          </a:solidFill>
                          <a:effectLst/>
                          <a:latin typeface="+mn-lt"/>
                          <a:ea typeface="+mn-ea"/>
                          <a:cs typeface="+mn-cs"/>
                        </a:rPr>
                        <a:t>intestinal</a:t>
                      </a:r>
                      <a:r>
                        <a:rPr lang="tr-TR" sz="1200" b="0" i="0" kern="1200" dirty="0">
                          <a:solidFill>
                            <a:schemeClr val="dk1"/>
                          </a:solidFill>
                          <a:effectLst/>
                          <a:latin typeface="+mn-lt"/>
                          <a:ea typeface="+mn-ea"/>
                          <a:cs typeface="+mn-cs"/>
                        </a:rPr>
                        <a:t> barsak </a:t>
                      </a:r>
                      <a:r>
                        <a:rPr lang="tr-TR" sz="1200" b="0" i="0" kern="1200" dirty="0" err="1">
                          <a:solidFill>
                            <a:schemeClr val="dk1"/>
                          </a:solidFill>
                          <a:effectLst/>
                          <a:latin typeface="+mn-lt"/>
                          <a:ea typeface="+mn-ea"/>
                          <a:cs typeface="+mn-cs"/>
                        </a:rPr>
                        <a:t>helmintiasis</a:t>
                      </a:r>
                      <a:r>
                        <a:rPr lang="tr-TR" sz="1200" b="0" i="0" kern="1200" dirty="0">
                          <a:solidFill>
                            <a:schemeClr val="dk1"/>
                          </a:solidFill>
                          <a:effectLst/>
                          <a:latin typeface="+mn-lt"/>
                          <a:ea typeface="+mn-ea"/>
                          <a:cs typeface="+mn-cs"/>
                        </a:rPr>
                        <a:t> enfeksiyonlarının tedavisinde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Echinococcus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granulosus'un</a:t>
                      </a:r>
                      <a:r>
                        <a:rPr lang="tr-TR" sz="1200" b="0" i="0" kern="1200" dirty="0">
                          <a:solidFill>
                            <a:schemeClr val="dk1"/>
                          </a:solidFill>
                          <a:effectLst/>
                          <a:latin typeface="+mn-lt"/>
                          <a:ea typeface="+mn-ea"/>
                          <a:cs typeface="+mn-cs"/>
                        </a:rPr>
                        <a:t> neden olduğu </a:t>
                      </a:r>
                      <a:r>
                        <a:rPr lang="tr-TR" sz="1200" b="0" i="0" kern="1200" dirty="0" err="1">
                          <a:solidFill>
                            <a:schemeClr val="dk1"/>
                          </a:solidFill>
                          <a:effectLst/>
                          <a:latin typeface="+mn-lt"/>
                          <a:ea typeface="+mn-ea"/>
                          <a:cs typeface="+mn-cs"/>
                        </a:rPr>
                        <a:t>hidatid</a:t>
                      </a:r>
                      <a:r>
                        <a:rPr lang="tr-TR" sz="1200" b="0" i="0" kern="1200" dirty="0">
                          <a:solidFill>
                            <a:schemeClr val="dk1"/>
                          </a:solidFill>
                          <a:effectLst/>
                          <a:latin typeface="+mn-lt"/>
                          <a:ea typeface="+mn-ea"/>
                          <a:cs typeface="+mn-cs"/>
                        </a:rPr>
                        <a:t> hastalığın (kist </a:t>
                      </a:r>
                      <a:r>
                        <a:rPr lang="tr-TR" sz="1200" b="0" i="0" kern="1200" dirty="0" err="1">
                          <a:solidFill>
                            <a:schemeClr val="dk1"/>
                          </a:solidFill>
                          <a:effectLst/>
                          <a:latin typeface="+mn-lt"/>
                          <a:ea typeface="+mn-ea"/>
                          <a:cs typeface="+mn-cs"/>
                        </a:rPr>
                        <a:t>hidatik</a:t>
                      </a:r>
                      <a:r>
                        <a:rPr lang="tr-TR" sz="1200" b="0" i="0" kern="1200" dirty="0">
                          <a:solidFill>
                            <a:schemeClr val="dk1"/>
                          </a:solidFill>
                          <a:effectLst/>
                          <a:latin typeface="+mn-lt"/>
                          <a:ea typeface="+mn-ea"/>
                          <a:cs typeface="+mn-cs"/>
                        </a:rPr>
                        <a:t>) tedavisi </a:t>
                      </a:r>
                      <a:r>
                        <a:rPr lang="tr-TR" sz="1200" b="0" i="0" kern="1200" dirty="0" err="1">
                          <a:solidFill>
                            <a:schemeClr val="dk1"/>
                          </a:solidFill>
                          <a:effectLst/>
                          <a:latin typeface="+mn-lt"/>
                          <a:ea typeface="+mn-ea"/>
                          <a:cs typeface="+mn-cs"/>
                        </a:rPr>
                        <a:t>primer</a:t>
                      </a:r>
                      <a:r>
                        <a:rPr lang="tr-TR" sz="1200" b="0" i="0" kern="1200" dirty="0">
                          <a:solidFill>
                            <a:schemeClr val="dk1"/>
                          </a:solidFill>
                          <a:effectLst/>
                          <a:latin typeface="+mn-lt"/>
                          <a:ea typeface="+mn-ea"/>
                          <a:cs typeface="+mn-cs"/>
                        </a:rPr>
                        <a:t> olarak cerrahidir. Ancak ameliyata </a:t>
                      </a:r>
                      <a:r>
                        <a:rPr lang="tr-TR" sz="1200" b="0" i="0" kern="1200" dirty="0" err="1">
                          <a:solidFill>
                            <a:schemeClr val="dk1"/>
                          </a:solidFill>
                          <a:effectLst/>
                          <a:latin typeface="+mn-lt"/>
                          <a:ea typeface="+mn-ea"/>
                          <a:cs typeface="+mn-cs"/>
                        </a:rPr>
                        <a:t>kontrendikasyon</a:t>
                      </a:r>
                      <a:r>
                        <a:rPr lang="tr-TR" sz="1200" b="0" i="0" kern="1200" dirty="0">
                          <a:solidFill>
                            <a:schemeClr val="dk1"/>
                          </a:solidFill>
                          <a:effectLst/>
                          <a:latin typeface="+mn-lt"/>
                          <a:ea typeface="+mn-ea"/>
                          <a:cs typeface="+mn-cs"/>
                        </a:rPr>
                        <a:t> varsa, hasta cerrahi müdahaleyi </a:t>
                      </a:r>
                      <a:r>
                        <a:rPr lang="tr-TR" sz="1200" b="0" i="0" kern="1200" dirty="0" err="1">
                          <a:solidFill>
                            <a:schemeClr val="dk1"/>
                          </a:solidFill>
                          <a:effectLst/>
                          <a:latin typeface="+mn-lt"/>
                          <a:ea typeface="+mn-ea"/>
                          <a:cs typeface="+mn-cs"/>
                        </a:rPr>
                        <a:t>red</a:t>
                      </a:r>
                      <a:r>
                        <a:rPr lang="tr-TR" sz="1200" b="0" i="0" kern="1200" dirty="0">
                          <a:solidFill>
                            <a:schemeClr val="dk1"/>
                          </a:solidFill>
                          <a:effectLst/>
                          <a:latin typeface="+mn-lt"/>
                          <a:ea typeface="+mn-ea"/>
                          <a:cs typeface="+mn-cs"/>
                        </a:rPr>
                        <a:t> ediyorsa, ameliyattan sonra </a:t>
                      </a:r>
                      <a:r>
                        <a:rPr lang="tr-TR" sz="1200" b="0" i="0" kern="1200" dirty="0" err="1">
                          <a:solidFill>
                            <a:schemeClr val="dk1"/>
                          </a:solidFill>
                          <a:effectLst/>
                          <a:latin typeface="+mn-lt"/>
                          <a:ea typeface="+mn-ea"/>
                          <a:cs typeface="+mn-cs"/>
                        </a:rPr>
                        <a:t>nüks</a:t>
                      </a:r>
                      <a:r>
                        <a:rPr lang="tr-TR" sz="1200" b="0" i="0" kern="1200" dirty="0">
                          <a:solidFill>
                            <a:schemeClr val="dk1"/>
                          </a:solidFill>
                          <a:effectLst/>
                          <a:latin typeface="+mn-lt"/>
                          <a:ea typeface="+mn-ea"/>
                          <a:cs typeface="+mn-cs"/>
                        </a:rPr>
                        <a:t> oluşmuşsa, ameliyat sırasında kist sıvısı saçılmışsa, kist sayısı çok olup müdahale zorsa </a:t>
                      </a:r>
                      <a:r>
                        <a:rPr lang="tr-TR" sz="1200" b="0" i="0" kern="1200" dirty="0" err="1">
                          <a:solidFill>
                            <a:schemeClr val="dk1"/>
                          </a:solidFill>
                          <a:effectLst/>
                          <a:latin typeface="+mn-lt"/>
                          <a:ea typeface="+mn-ea"/>
                          <a:cs typeface="+mn-cs"/>
                        </a:rPr>
                        <a:t>Albendazol</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sekonder</a:t>
                      </a:r>
                      <a:r>
                        <a:rPr lang="tr-TR" sz="1200" b="0" i="0" kern="1200" dirty="0">
                          <a:solidFill>
                            <a:schemeClr val="dk1"/>
                          </a:solidFill>
                          <a:effectLst/>
                          <a:latin typeface="+mn-lt"/>
                          <a:ea typeface="+mn-ea"/>
                          <a:cs typeface="+mn-cs"/>
                        </a:rPr>
                        <a:t> tedavi ajanı olarak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a:t>
                      </a:r>
                      <a:endParaRPr lang="tr-TR" sz="1200" dirty="0"/>
                    </a:p>
                  </a:txBody>
                  <a:tcPr/>
                </a:tc>
                <a:tc>
                  <a:txBody>
                    <a:bodyPr/>
                    <a:lstStyle/>
                    <a:p>
                      <a:r>
                        <a:rPr lang="tr-TR" sz="1800" b="1"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Albendazol</a:t>
                      </a:r>
                      <a:r>
                        <a:rPr lang="tr-TR" sz="1800" b="0" i="0"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gebelik</a:t>
                      </a:r>
                      <a:r>
                        <a:rPr lang="tr-TR" sz="1800" b="0" i="0"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süresince</a:t>
                      </a:r>
                      <a:r>
                        <a:rPr lang="tr-TR" sz="18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kontrendikedir</a:t>
                      </a:r>
                      <a:r>
                        <a:rPr lang="tr-TR" sz="1800" b="0" i="0"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Bu</a:t>
                      </a:r>
                      <a:r>
                        <a:rPr lang="tr-TR" sz="1800" b="0" i="0"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maddeye</a:t>
                      </a:r>
                      <a:r>
                        <a:rPr lang="tr-TR" sz="1800" b="0" i="0"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karşı</a:t>
                      </a:r>
                      <a:r>
                        <a:rPr lang="tr-TR" sz="1800" b="0" i="0"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aşırı</a:t>
                      </a:r>
                      <a:r>
                        <a:rPr lang="tr-TR" sz="1800" b="0" i="0"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duyarlılığı</a:t>
                      </a:r>
                      <a:r>
                        <a:rPr lang="tr-TR" sz="1800" b="0" i="0"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olanlarda</a:t>
                      </a:r>
                      <a:r>
                        <a:rPr lang="tr-TR" sz="1800" b="0" i="0"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kullanılmamalıdır</a:t>
                      </a:r>
                      <a:r>
                        <a:rPr lang="tr-TR" sz="1800" b="0" i="0"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Emziren</a:t>
                      </a:r>
                      <a:r>
                        <a:rPr lang="tr-TR" sz="1800" b="0" i="0"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bayanlarda</a:t>
                      </a:r>
                      <a:r>
                        <a:rPr lang="tr-TR" sz="1800" b="0" i="0"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ve</a:t>
                      </a:r>
                      <a:r>
                        <a:rPr lang="tr-TR" sz="1800" b="0" i="0"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2</a:t>
                      </a:r>
                      <a:r>
                        <a:rPr lang="tr-TR" sz="1800" b="0" i="0"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yaşından</a:t>
                      </a:r>
                      <a:r>
                        <a:rPr lang="tr-TR" sz="1800" b="0" i="0"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küçük</a:t>
                      </a:r>
                      <a:r>
                        <a:rPr lang="tr-TR" sz="1800" b="0" i="0"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çocuklarda</a:t>
                      </a:r>
                      <a:r>
                        <a:rPr lang="tr-TR" sz="1800" b="0" i="0"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kullanılmamalıdır</a:t>
                      </a:r>
                      <a:r>
                        <a:rPr lang="tr-TR" sz="1800" b="0" i="0" kern="1200" dirty="0">
                          <a:solidFill>
                            <a:schemeClr val="dk1"/>
                          </a:solidFill>
                          <a:effectLst/>
                          <a:latin typeface="+mn-lt"/>
                          <a:ea typeface="+mn-ea"/>
                          <a:cs typeface="+mn-cs"/>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b="0" i="0" kern="1200" dirty="0" err="1">
                          <a:solidFill>
                            <a:schemeClr val="dk1"/>
                          </a:solidFill>
                          <a:effectLst/>
                          <a:latin typeface="+mn-lt"/>
                          <a:ea typeface="+mn-ea"/>
                          <a:cs typeface="+mn-cs"/>
                        </a:rPr>
                        <a:t>Netamodların</a:t>
                      </a:r>
                      <a:r>
                        <a:rPr lang="tr-TR" sz="1200" b="0" i="0" kern="1200" dirty="0">
                          <a:solidFill>
                            <a:schemeClr val="dk1"/>
                          </a:solidFill>
                          <a:effectLst/>
                          <a:latin typeface="+mn-lt"/>
                          <a:ea typeface="+mn-ea"/>
                          <a:cs typeface="+mn-cs"/>
                        </a:rPr>
                        <a:t> sebep olduğu tek veya </a:t>
                      </a:r>
                      <a:r>
                        <a:rPr lang="tr-TR" sz="1200" b="0" i="0" kern="1200" dirty="0" err="1">
                          <a:solidFill>
                            <a:schemeClr val="dk1"/>
                          </a:solidFill>
                          <a:effectLst/>
                          <a:latin typeface="+mn-lt"/>
                          <a:ea typeface="+mn-ea"/>
                          <a:cs typeface="+mn-cs"/>
                        </a:rPr>
                        <a:t>mültipl</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intestinal</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helmintiasis</a:t>
                      </a:r>
                      <a:r>
                        <a:rPr lang="tr-TR" sz="1200" b="0" i="0" kern="1200" dirty="0">
                          <a:solidFill>
                            <a:schemeClr val="dk1"/>
                          </a:solidFill>
                          <a:effectLst/>
                          <a:latin typeface="+mn-lt"/>
                          <a:ea typeface="+mn-ea"/>
                          <a:cs typeface="+mn-cs"/>
                        </a:rPr>
                        <a:t> tedavisi için (</a:t>
                      </a:r>
                      <a:r>
                        <a:rPr lang="tr-TR" sz="1200" b="0" i="0" u="none" strike="noStrike" kern="1200" dirty="0" err="1">
                          <a:solidFill>
                            <a:schemeClr val="dk1"/>
                          </a:solidFill>
                          <a:effectLst/>
                          <a:latin typeface="+mn-lt"/>
                          <a:ea typeface="+mn-ea"/>
                          <a:cs typeface="+mn-cs"/>
                        </a:rPr>
                        <a:t>Ascaris</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lumbricoides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Oxyuris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enterobius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vermicularis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Necator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americanus</a:t>
                      </a:r>
                      <a:r>
                        <a:rPr lang="tr-TR" sz="1200" b="0" i="0"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Ancylostoma</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duodenale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Trichuris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trichiura</a:t>
                      </a:r>
                      <a:r>
                        <a:rPr lang="tr-TR" sz="1200" b="0" i="0" kern="1200" dirty="0">
                          <a:solidFill>
                            <a:schemeClr val="dk1"/>
                          </a:solidFill>
                          <a:effectLst/>
                          <a:latin typeface="+mn-lt"/>
                          <a:ea typeface="+mn-ea"/>
                          <a:cs typeface="+mn-cs"/>
                        </a:rPr>
                        <a:t>): Bir defada alınmak üzere 400 mg </a:t>
                      </a:r>
                      <a:r>
                        <a:rPr lang="tr-TR" sz="1200" b="0" i="0" kern="1200" dirty="0" err="1">
                          <a:solidFill>
                            <a:schemeClr val="dk1"/>
                          </a:solidFill>
                          <a:effectLst/>
                          <a:latin typeface="+mn-lt"/>
                          <a:ea typeface="+mn-ea"/>
                          <a:cs typeface="+mn-cs"/>
                        </a:rPr>
                        <a:t>albendazol</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Taenia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saginata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Taenia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solium</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Hymenolepis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nana'nın</a:t>
                      </a:r>
                      <a:r>
                        <a:rPr lang="tr-TR" sz="1200" b="0" i="0" kern="1200" dirty="0">
                          <a:solidFill>
                            <a:schemeClr val="dk1"/>
                          </a:solidFill>
                          <a:effectLst/>
                          <a:latin typeface="+mn-lt"/>
                          <a:ea typeface="+mn-ea"/>
                          <a:cs typeface="+mn-cs"/>
                        </a:rPr>
                        <a:t> sebep olduğu </a:t>
                      </a:r>
                      <a:r>
                        <a:rPr lang="tr-TR" sz="1200" b="0" i="0" kern="1200" dirty="0" err="1">
                          <a:solidFill>
                            <a:schemeClr val="dk1"/>
                          </a:solidFill>
                          <a:effectLst/>
                          <a:latin typeface="+mn-lt"/>
                          <a:ea typeface="+mn-ea"/>
                          <a:cs typeface="+mn-cs"/>
                        </a:rPr>
                        <a:t>intestinal</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sestod</a:t>
                      </a:r>
                      <a:r>
                        <a:rPr lang="tr-TR" sz="1200" b="0" i="0" kern="1200" dirty="0">
                          <a:solidFill>
                            <a:schemeClr val="dk1"/>
                          </a:solidFill>
                          <a:effectLst/>
                          <a:latin typeface="+mn-lt"/>
                          <a:ea typeface="+mn-ea"/>
                          <a:cs typeface="+mn-cs"/>
                        </a:rPr>
                        <a:t> enfeksiyonlarında ve </a:t>
                      </a:r>
                      <a:r>
                        <a:rPr lang="tr-TR" sz="1200" b="0" i="0" kern="1200" dirty="0" err="1">
                          <a:solidFill>
                            <a:schemeClr val="dk1"/>
                          </a:solidFill>
                          <a:effectLst/>
                          <a:latin typeface="+mn-lt"/>
                          <a:ea typeface="+mn-ea"/>
                          <a:cs typeface="+mn-cs"/>
                        </a:rPr>
                        <a:t>Strongyloides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stercoralis'e</a:t>
                      </a:r>
                      <a:r>
                        <a:rPr lang="tr-TR" sz="1200" b="0" i="0" kern="1200" dirty="0">
                          <a:solidFill>
                            <a:schemeClr val="dk1"/>
                          </a:solidFill>
                          <a:effectLst/>
                          <a:latin typeface="+mn-lt"/>
                          <a:ea typeface="+mn-ea"/>
                          <a:cs typeface="+mn-cs"/>
                        </a:rPr>
                        <a:t> bağlı </a:t>
                      </a:r>
                      <a:r>
                        <a:rPr lang="tr-TR" sz="1200" b="0" i="0" kern="1200" dirty="0" err="1">
                          <a:solidFill>
                            <a:schemeClr val="dk1"/>
                          </a:solidFill>
                          <a:effectLst/>
                          <a:latin typeface="+mn-lt"/>
                          <a:ea typeface="+mn-ea"/>
                          <a:cs typeface="+mn-cs"/>
                        </a:rPr>
                        <a:t>intestinal</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helmintiasis</a:t>
                      </a:r>
                      <a:r>
                        <a:rPr lang="tr-TR" sz="1200" b="0" i="0" kern="1200" dirty="0">
                          <a:solidFill>
                            <a:schemeClr val="dk1"/>
                          </a:solidFill>
                          <a:effectLst/>
                          <a:latin typeface="+mn-lt"/>
                          <a:ea typeface="+mn-ea"/>
                          <a:cs typeface="+mn-cs"/>
                        </a:rPr>
                        <a:t> tedavisi için günde 1 defa 400 mg </a:t>
                      </a:r>
                      <a:r>
                        <a:rPr lang="tr-TR" sz="1200" b="0" i="0" kern="1200" dirty="0" err="1">
                          <a:solidFill>
                            <a:schemeClr val="dk1"/>
                          </a:solidFill>
                          <a:effectLst/>
                          <a:latin typeface="+mn-lt"/>
                          <a:ea typeface="+mn-ea"/>
                          <a:cs typeface="+mn-cs"/>
                        </a:rPr>
                        <a:t>albendazol</a:t>
                      </a:r>
                      <a:r>
                        <a:rPr lang="tr-TR" sz="1200" b="0" i="0" kern="1200" dirty="0">
                          <a:solidFill>
                            <a:schemeClr val="dk1"/>
                          </a:solidFill>
                          <a:effectLst/>
                          <a:latin typeface="+mn-lt"/>
                          <a:ea typeface="+mn-ea"/>
                          <a:cs typeface="+mn-cs"/>
                        </a:rPr>
                        <a:t> 3 gün </a:t>
                      </a:r>
                      <a:r>
                        <a:rPr lang="tr-TR" sz="1200" b="0" i="0" kern="1200" dirty="0" err="1">
                          <a:solidFill>
                            <a:schemeClr val="dk1"/>
                          </a:solidFill>
                          <a:effectLst/>
                          <a:latin typeface="+mn-lt"/>
                          <a:ea typeface="+mn-ea"/>
                          <a:cs typeface="+mn-cs"/>
                        </a:rPr>
                        <a:t>ardarda</a:t>
                      </a:r>
                      <a:r>
                        <a:rPr lang="tr-TR" sz="1200" b="0" i="0" kern="1200" dirty="0">
                          <a:solidFill>
                            <a:schemeClr val="dk1"/>
                          </a:solidFill>
                          <a:effectLst/>
                          <a:latin typeface="+mn-lt"/>
                          <a:ea typeface="+mn-ea"/>
                          <a:cs typeface="+mn-cs"/>
                        </a:rPr>
                        <a:t> alınır. Tedaviden 3 hafta sonra yapılan kontrolde dışkıda parazit veya yumurtaları görülüyorsa tedavi tekrarlanabilir. </a:t>
                      </a:r>
                      <a:r>
                        <a:rPr lang="tr-TR" sz="1200" b="0" i="0" kern="1200" dirty="0" err="1">
                          <a:solidFill>
                            <a:schemeClr val="dk1"/>
                          </a:solidFill>
                          <a:effectLst/>
                          <a:latin typeface="+mn-lt"/>
                          <a:ea typeface="+mn-ea"/>
                          <a:cs typeface="+mn-cs"/>
                        </a:rPr>
                        <a:t>Taeniasis'de</a:t>
                      </a:r>
                      <a:r>
                        <a:rPr lang="tr-TR" sz="1200" b="0" i="0" kern="1200" dirty="0">
                          <a:solidFill>
                            <a:schemeClr val="dk1"/>
                          </a:solidFill>
                          <a:effectLst/>
                          <a:latin typeface="+mn-lt"/>
                          <a:ea typeface="+mn-ea"/>
                          <a:cs typeface="+mn-cs"/>
                        </a:rPr>
                        <a:t> 3 ay sonra ikinci bir </a:t>
                      </a:r>
                      <a:r>
                        <a:rPr lang="tr-TR" sz="1200" b="0" i="0" kern="1200" dirty="0" err="1">
                          <a:solidFill>
                            <a:schemeClr val="dk1"/>
                          </a:solidFill>
                          <a:effectLst/>
                          <a:latin typeface="+mn-lt"/>
                          <a:ea typeface="+mn-ea"/>
                          <a:cs typeface="+mn-cs"/>
                        </a:rPr>
                        <a:t>kontryapılmalıdır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Albendazol</a:t>
                      </a:r>
                      <a:r>
                        <a:rPr lang="tr-TR" sz="1200" b="0" i="0" kern="1200" dirty="0">
                          <a:solidFill>
                            <a:schemeClr val="dk1"/>
                          </a:solidFill>
                          <a:effectLst/>
                          <a:latin typeface="+mn-lt"/>
                          <a:ea typeface="+mn-ea"/>
                          <a:cs typeface="+mn-cs"/>
                        </a:rPr>
                        <a:t> tedavisi sırasında özel bir rejim uygulamaya veya müshil kullanmaya gerek yoktur.</a:t>
                      </a:r>
                      <a:endParaRPr lang="tr-TR" sz="1200" dirty="0"/>
                    </a:p>
                  </a:txBody>
                  <a:tcPr/>
                </a:tc>
                <a:tc>
                  <a:txBody>
                    <a:bodyPr/>
                    <a:lstStyle/>
                    <a:p>
                      <a:r>
                        <a:rPr lang="tr-TR" sz="1200" b="0" i="0" kern="1200" dirty="0">
                          <a:solidFill>
                            <a:schemeClr val="dk1"/>
                          </a:solidFill>
                          <a:effectLst/>
                          <a:latin typeface="+mn-lt"/>
                          <a:ea typeface="+mn-ea"/>
                          <a:cs typeface="+mn-cs"/>
                        </a:rPr>
                        <a:t>Bulantı, kusma, karın ağrısı, </a:t>
                      </a:r>
                      <a:r>
                        <a:rPr lang="tr-TR" sz="1200" b="0" i="0" kern="1200" dirty="0" err="1">
                          <a:solidFill>
                            <a:schemeClr val="dk1"/>
                          </a:solidFill>
                          <a:effectLst/>
                          <a:latin typeface="+mn-lt"/>
                          <a:ea typeface="+mn-ea"/>
                          <a:cs typeface="+mn-cs"/>
                        </a:rPr>
                        <a:t>diyare</a:t>
                      </a:r>
                      <a:r>
                        <a:rPr lang="tr-TR" sz="1200" b="0" i="0"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anoreksi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konstipasyon</a:t>
                      </a:r>
                      <a:r>
                        <a:rPr lang="tr-TR" sz="1200" b="0" i="0" kern="1200" dirty="0">
                          <a:solidFill>
                            <a:schemeClr val="dk1"/>
                          </a:solidFill>
                          <a:effectLst/>
                          <a:latin typeface="+mn-lt"/>
                          <a:ea typeface="+mn-ea"/>
                          <a:cs typeface="+mn-cs"/>
                        </a:rPr>
                        <a:t>, baş ağrısı, </a:t>
                      </a:r>
                      <a:r>
                        <a:rPr lang="tr-TR" sz="1200" b="0" i="0" u="none" strike="noStrike" kern="1200" dirty="0">
                          <a:solidFill>
                            <a:schemeClr val="dk1"/>
                          </a:solidFill>
                          <a:effectLst/>
                          <a:latin typeface="+mn-lt"/>
                          <a:ea typeface="+mn-ea"/>
                          <a:cs typeface="+mn-cs"/>
                        </a:rPr>
                        <a:t>baş dönmesi</a:t>
                      </a:r>
                      <a:r>
                        <a:rPr lang="tr-TR" sz="1200" b="0" i="0" kern="1200" dirty="0">
                          <a:solidFill>
                            <a:schemeClr val="dk1"/>
                          </a:solidFill>
                          <a:effectLst/>
                          <a:latin typeface="+mn-lt"/>
                          <a:ea typeface="+mn-ea"/>
                          <a:cs typeface="+mn-cs"/>
                        </a:rPr>
                        <a:t>, letarji görülen yan etkilerdir. Seyrek olarak yüksek dozda </a:t>
                      </a:r>
                      <a:r>
                        <a:rPr lang="tr-TR" sz="1200" b="0" i="0" kern="1200" dirty="0" err="1">
                          <a:solidFill>
                            <a:schemeClr val="dk1"/>
                          </a:solidFill>
                          <a:effectLst/>
                          <a:latin typeface="+mn-lt"/>
                          <a:ea typeface="+mn-ea"/>
                          <a:cs typeface="+mn-cs"/>
                        </a:rPr>
                        <a:t>albendazol</a:t>
                      </a:r>
                      <a:r>
                        <a:rPr lang="tr-TR" sz="1200" b="0" i="0" kern="1200" dirty="0">
                          <a:solidFill>
                            <a:schemeClr val="dk1"/>
                          </a:solidFill>
                          <a:effectLst/>
                          <a:latin typeface="+mn-lt"/>
                          <a:ea typeface="+mn-ea"/>
                          <a:cs typeface="+mn-cs"/>
                        </a:rPr>
                        <a:t> alanlarda </a:t>
                      </a:r>
                      <a:r>
                        <a:rPr lang="tr-TR" sz="1200" b="0" i="0" kern="1200" dirty="0" err="1">
                          <a:solidFill>
                            <a:schemeClr val="dk1"/>
                          </a:solidFill>
                          <a:effectLst/>
                          <a:latin typeface="+mn-lt"/>
                          <a:ea typeface="+mn-ea"/>
                          <a:cs typeface="+mn-cs"/>
                        </a:rPr>
                        <a:t>hipersensitivite</a:t>
                      </a:r>
                      <a:r>
                        <a:rPr lang="tr-TR" sz="1200" b="0" i="0" kern="1200" dirty="0">
                          <a:solidFill>
                            <a:schemeClr val="dk1"/>
                          </a:solidFill>
                          <a:effectLst/>
                          <a:latin typeface="+mn-lt"/>
                          <a:ea typeface="+mn-ea"/>
                          <a:cs typeface="+mn-cs"/>
                        </a:rPr>
                        <a:t> reaksiyonu (ateş, deri döküntüsü veya kaşıntı), </a:t>
                      </a:r>
                      <a:r>
                        <a:rPr lang="tr-TR" sz="1200" b="0" i="0" kern="1200" dirty="0" err="1">
                          <a:solidFill>
                            <a:schemeClr val="dk1"/>
                          </a:solidFill>
                          <a:effectLst/>
                          <a:latin typeface="+mn-lt"/>
                          <a:ea typeface="+mn-ea"/>
                          <a:cs typeface="+mn-cs"/>
                        </a:rPr>
                        <a:t>nötropeni</a:t>
                      </a:r>
                      <a:r>
                        <a:rPr lang="tr-TR" sz="1200" b="0" i="0" kern="1200" dirty="0">
                          <a:solidFill>
                            <a:schemeClr val="dk1"/>
                          </a:solidFill>
                          <a:effectLst/>
                          <a:latin typeface="+mn-lt"/>
                          <a:ea typeface="+mn-ea"/>
                          <a:cs typeface="+mn-cs"/>
                        </a:rPr>
                        <a:t> ve SGOT, SPGT yükselmesi bildirilmiştir. Bu reaksiyonlar </a:t>
                      </a:r>
                      <a:r>
                        <a:rPr lang="tr-TR" sz="1200" b="0" i="0" kern="1200" dirty="0" err="1">
                          <a:solidFill>
                            <a:schemeClr val="dk1"/>
                          </a:solidFill>
                          <a:effectLst/>
                          <a:latin typeface="+mn-lt"/>
                          <a:ea typeface="+mn-ea"/>
                          <a:cs typeface="+mn-cs"/>
                        </a:rPr>
                        <a:t>reversibl</a:t>
                      </a:r>
                      <a:r>
                        <a:rPr lang="tr-TR" sz="1200" b="0" i="0" kern="1200" dirty="0">
                          <a:solidFill>
                            <a:schemeClr val="dk1"/>
                          </a:solidFill>
                          <a:effectLst/>
                          <a:latin typeface="+mn-lt"/>
                          <a:ea typeface="+mn-ea"/>
                          <a:cs typeface="+mn-cs"/>
                        </a:rPr>
                        <a:t> olup ilacın kesilmesi ile düzelir.</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2564847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581549022"/>
              </p:ext>
            </p:extLst>
          </p:nvPr>
        </p:nvGraphicFramePr>
        <p:xfrm>
          <a:off x="0" y="-130066"/>
          <a:ext cx="12192001" cy="6988066"/>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485135">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502931">
                <a:tc>
                  <a:txBody>
                    <a:bodyPr/>
                    <a:lstStyle/>
                    <a:p>
                      <a:pPr algn="ctr"/>
                      <a:r>
                        <a:rPr lang="tr-TR" sz="1200" dirty="0"/>
                        <a:t>NEMATODLARA ETKİLİ</a:t>
                      </a:r>
                    </a:p>
                  </a:txBody>
                  <a:tcPr vert="wordArtVert"/>
                </a:tc>
                <a:tc>
                  <a:txBody>
                    <a:bodyPr/>
                    <a:lstStyle/>
                    <a:p>
                      <a:endParaRPr lang="tr-TR" dirty="0"/>
                    </a:p>
                    <a:p>
                      <a:endParaRPr lang="tr-TR" dirty="0"/>
                    </a:p>
                    <a:p>
                      <a:endParaRPr lang="tr-TR" dirty="0"/>
                    </a:p>
                    <a:p>
                      <a:endParaRPr lang="tr-TR" dirty="0"/>
                    </a:p>
                    <a:p>
                      <a:endParaRPr lang="tr-TR" dirty="0"/>
                    </a:p>
                    <a:p>
                      <a:endParaRPr lang="tr-TR" dirty="0"/>
                    </a:p>
                    <a:p>
                      <a:endParaRPr lang="tr-TR" dirty="0"/>
                    </a:p>
                    <a:p>
                      <a:endParaRPr lang="tr-TR" dirty="0"/>
                    </a:p>
                    <a:p>
                      <a:r>
                        <a:rPr lang="tr-TR" dirty="0"/>
                        <a:t>PİRANTEL </a:t>
                      </a:r>
                    </a:p>
                    <a:p>
                      <a:r>
                        <a:rPr lang="tr-TR" dirty="0"/>
                        <a:t>POMOAD</a:t>
                      </a:r>
                    </a:p>
                  </a:txBody>
                  <a:tcPr/>
                </a:tc>
                <a:tc>
                  <a:txBody>
                    <a:bodyPr/>
                    <a:lstStyle/>
                    <a:p>
                      <a:r>
                        <a:rPr lang="tr-TR" sz="1200" b="0" i="0" kern="1200" dirty="0" err="1">
                          <a:solidFill>
                            <a:schemeClr val="dk1"/>
                          </a:solidFill>
                          <a:effectLst/>
                          <a:latin typeface="+mn-lt"/>
                          <a:ea typeface="+mn-ea"/>
                          <a:cs typeface="+mn-cs"/>
                        </a:rPr>
                        <a:t>Ascaris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lumbricoides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Enterobius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vermicularis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Ancylostoma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duodanale</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Necator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americanus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enfestasyonlarında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a:t>
                      </a:r>
                      <a:endParaRPr lang="tr-TR" sz="1200" dirty="0"/>
                    </a:p>
                  </a:txBody>
                  <a:tcPr/>
                </a:tc>
                <a:tc>
                  <a:txBody>
                    <a:bodyPr/>
                    <a:lstStyle/>
                    <a:p>
                      <a:r>
                        <a:rPr lang="tr-TR" sz="1200" b="0" i="0" kern="1200" dirty="0">
                          <a:solidFill>
                            <a:schemeClr val="dk1"/>
                          </a:solidFill>
                          <a:effectLst/>
                          <a:latin typeface="+mn-lt"/>
                          <a:ea typeface="+mn-ea"/>
                          <a:cs typeface="+mn-cs"/>
                        </a:rPr>
                        <a:t>Karaciğer bozukluklarında ve </a:t>
                      </a:r>
                      <a:r>
                        <a:rPr lang="tr-TR" sz="1200" b="0" i="0" kern="1200" dirty="0" err="1">
                          <a:solidFill>
                            <a:schemeClr val="dk1"/>
                          </a:solidFill>
                          <a:effectLst/>
                          <a:latin typeface="+mn-lt"/>
                          <a:ea typeface="+mn-ea"/>
                          <a:cs typeface="+mn-cs"/>
                        </a:rPr>
                        <a:t>piperazinle</a:t>
                      </a:r>
                      <a:r>
                        <a:rPr lang="tr-TR" sz="1200" b="0" i="0" kern="1200" dirty="0">
                          <a:solidFill>
                            <a:schemeClr val="dk1"/>
                          </a:solidFill>
                          <a:effectLst/>
                          <a:latin typeface="+mn-lt"/>
                          <a:ea typeface="+mn-ea"/>
                          <a:cs typeface="+mn-cs"/>
                        </a:rPr>
                        <a:t> birlikte kullanılmamalıdır.</a:t>
                      </a:r>
                    </a:p>
                  </a:txBody>
                  <a:tcPr/>
                </a:tc>
                <a:tc>
                  <a:txBody>
                    <a:bodyPr/>
                    <a:lstStyle/>
                    <a:p>
                      <a:r>
                        <a:rPr lang="tr-TR" sz="1200" b="0" i="0" kern="1200" dirty="0">
                          <a:solidFill>
                            <a:schemeClr val="dk1"/>
                          </a:solidFill>
                          <a:effectLst/>
                          <a:latin typeface="+mn-lt"/>
                          <a:ea typeface="+mn-ea"/>
                          <a:cs typeface="+mn-cs"/>
                        </a:rPr>
                        <a:t>Tek doz halinde 10 mg/kg hesabıyla</a:t>
                      </a:r>
                      <a:r>
                        <a:rPr lang="tr-TR" sz="1600" b="0" i="0"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uygulanır. Erişkinlerde 3 tablet veya 3 ölçek süspansiyon; 6-12 yaş arası çocuklarda 2 tablet veya 2 ölçek süspansiyon ve 2-6 yaş arasında çocuklarda 1 tablet veya 1 ölçek süspansiyon kullanılır. Maksimum doz 1 g'dır.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dirty="0"/>
                    </a:p>
                  </a:txBody>
                  <a:tcPr/>
                </a:tc>
                <a:tc>
                  <a:txBody>
                    <a:bodyPr/>
                    <a:lstStyle/>
                    <a:p>
                      <a:r>
                        <a:rPr lang="tr-TR" sz="1200" b="0" i="0" kern="1200" dirty="0">
                          <a:solidFill>
                            <a:schemeClr val="dk1"/>
                          </a:solidFill>
                          <a:effectLst/>
                          <a:latin typeface="+mn-lt"/>
                          <a:ea typeface="+mn-ea"/>
                          <a:cs typeface="+mn-cs"/>
                        </a:rPr>
                        <a:t>İştahsızlık, </a:t>
                      </a:r>
                      <a:r>
                        <a:rPr lang="tr-TR" sz="1200" b="0" i="0" u="none" strike="noStrike" kern="1200" dirty="0">
                          <a:solidFill>
                            <a:schemeClr val="dk1"/>
                          </a:solidFill>
                          <a:effectLst/>
                          <a:latin typeface="+mn-lt"/>
                          <a:ea typeface="+mn-ea"/>
                          <a:cs typeface="+mn-cs"/>
                        </a:rPr>
                        <a:t>bulantı</a:t>
                      </a:r>
                      <a:r>
                        <a:rPr lang="tr-TR" sz="1200" b="0" i="0" kern="1200" dirty="0">
                          <a:solidFill>
                            <a:schemeClr val="dk1"/>
                          </a:solidFill>
                          <a:effectLst/>
                          <a:latin typeface="+mn-lt"/>
                          <a:ea typeface="+mn-ea"/>
                          <a:cs typeface="+mn-cs"/>
                        </a:rPr>
                        <a:t>, kusma, mide ağrısı, karın krampları, ishal, geçici SGOT yükselmesi, </a:t>
                      </a:r>
                      <a:r>
                        <a:rPr lang="tr-TR" sz="1200" b="0" i="0" u="none" strike="noStrike" kern="1200" dirty="0">
                          <a:solidFill>
                            <a:schemeClr val="dk1"/>
                          </a:solidFill>
                          <a:effectLst/>
                          <a:latin typeface="+mn-lt"/>
                          <a:ea typeface="+mn-ea"/>
                          <a:cs typeface="+mn-cs"/>
                        </a:rPr>
                        <a:t>baş ağrısı</a:t>
                      </a:r>
                      <a:r>
                        <a:rPr lang="tr-TR" sz="1200" b="0" i="0" kern="1200" dirty="0">
                          <a:solidFill>
                            <a:schemeClr val="dk1"/>
                          </a:solidFill>
                          <a:effectLst/>
                          <a:latin typeface="+mn-lt"/>
                          <a:ea typeface="+mn-ea"/>
                          <a:cs typeface="+mn-cs"/>
                        </a:rPr>
                        <a:t>, </a:t>
                      </a:r>
                      <a:r>
                        <a:rPr lang="tr-TR" sz="1200" b="0" i="0" u="none" strike="noStrike" kern="1200" dirty="0">
                          <a:solidFill>
                            <a:schemeClr val="dk1"/>
                          </a:solidFill>
                          <a:effectLst/>
                          <a:latin typeface="+mn-lt"/>
                          <a:ea typeface="+mn-ea"/>
                          <a:cs typeface="+mn-cs"/>
                        </a:rPr>
                        <a:t>baş dönmesi</a:t>
                      </a:r>
                      <a:r>
                        <a:rPr lang="tr-TR" sz="1200" b="0" i="0" kern="1200" dirty="0">
                          <a:solidFill>
                            <a:schemeClr val="dk1"/>
                          </a:solidFill>
                          <a:effectLst/>
                          <a:latin typeface="+mn-lt"/>
                          <a:ea typeface="+mn-ea"/>
                          <a:cs typeface="+mn-cs"/>
                        </a:rPr>
                        <a:t>, uykusuzluk, ciltte döküntü gibi yan etkiler görülebilir.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72050391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902794216"/>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NEMATODLARA ETKİLİ</a:t>
                      </a:r>
                    </a:p>
                  </a:txBody>
                  <a:tcPr vert="wordArtVert"/>
                </a:tc>
                <a:tc>
                  <a:txBody>
                    <a:bodyPr/>
                    <a:lstStyle/>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pPr algn="ctr"/>
                      <a:r>
                        <a:rPr lang="tr-TR" sz="1400" dirty="0"/>
                        <a:t>PİPERAZİN</a:t>
                      </a:r>
                    </a:p>
                  </a:txBody>
                  <a:tcPr/>
                </a:tc>
                <a:tc>
                  <a:txBody>
                    <a:bodyPr/>
                    <a:lstStyle/>
                    <a:p>
                      <a:r>
                        <a:rPr lang="tr-TR" sz="1200" b="1" i="0" kern="1200" dirty="0" err="1">
                          <a:solidFill>
                            <a:schemeClr val="dk1"/>
                          </a:solidFill>
                          <a:effectLst/>
                          <a:latin typeface="+mn-lt"/>
                          <a:ea typeface="+mn-ea"/>
                          <a:cs typeface="+mn-cs"/>
                        </a:rPr>
                        <a:t>Enterobius</a:t>
                      </a:r>
                      <a:r>
                        <a:rPr lang="tr-TR" sz="1200" b="1" i="0" kern="1200" dirty="0">
                          <a:solidFill>
                            <a:schemeClr val="dk1"/>
                          </a:solidFill>
                          <a:effectLst/>
                          <a:latin typeface="+mn-lt"/>
                          <a:ea typeface="+mn-ea"/>
                          <a:cs typeface="+mn-cs"/>
                        </a:rPr>
                        <a:t> (</a:t>
                      </a:r>
                      <a:r>
                        <a:rPr lang="tr-TR" sz="1200" b="1" i="0" kern="1200" dirty="0" err="1">
                          <a:solidFill>
                            <a:schemeClr val="dk1"/>
                          </a:solidFill>
                          <a:effectLst/>
                          <a:latin typeface="+mn-lt"/>
                          <a:ea typeface="+mn-ea"/>
                          <a:cs typeface="+mn-cs"/>
                        </a:rPr>
                        <a:t>oxyuris</a:t>
                      </a:r>
                      <a:r>
                        <a:rPr lang="tr-TR" sz="1200" b="1" i="0" kern="1200" dirty="0">
                          <a:solidFill>
                            <a:schemeClr val="dk1"/>
                          </a:solidFill>
                          <a:effectLst/>
                          <a:latin typeface="+mn-lt"/>
                          <a:ea typeface="+mn-ea"/>
                          <a:cs typeface="+mn-cs"/>
                        </a:rPr>
                        <a:t>) </a:t>
                      </a:r>
                      <a:r>
                        <a:rPr lang="tr-TR" sz="1200" b="1" i="0" kern="1200" dirty="0" err="1">
                          <a:solidFill>
                            <a:schemeClr val="dk1"/>
                          </a:solidFill>
                          <a:effectLst/>
                          <a:latin typeface="+mn-lt"/>
                          <a:ea typeface="+mn-ea"/>
                          <a:cs typeface="+mn-cs"/>
                        </a:rPr>
                        <a:t>vermicularis</a:t>
                      </a:r>
                      <a:r>
                        <a:rPr lang="tr-TR" sz="1200" b="1" i="0" kern="1200" dirty="0">
                          <a:solidFill>
                            <a:schemeClr val="dk1"/>
                          </a:solidFill>
                          <a:effectLst/>
                          <a:latin typeface="+mn-lt"/>
                          <a:ea typeface="+mn-ea"/>
                          <a:cs typeface="+mn-cs"/>
                        </a:rPr>
                        <a:t> ve </a:t>
                      </a:r>
                      <a:r>
                        <a:rPr lang="tr-TR" sz="1200" b="1" i="0" u="none" strike="noStrike" kern="1200" dirty="0" err="1">
                          <a:solidFill>
                            <a:schemeClr val="dk1"/>
                          </a:solidFill>
                          <a:effectLst/>
                          <a:latin typeface="+mn-lt"/>
                          <a:ea typeface="+mn-ea"/>
                          <a:cs typeface="+mn-cs"/>
                        </a:rPr>
                        <a:t>Ascaris</a:t>
                      </a:r>
                      <a:r>
                        <a:rPr lang="tr-TR" sz="1200" b="1" i="0" u="none" strike="noStrike" kern="1200" dirty="0">
                          <a:solidFill>
                            <a:schemeClr val="dk1"/>
                          </a:solidFill>
                          <a:effectLst/>
                          <a:latin typeface="+mn-lt"/>
                          <a:ea typeface="+mn-ea"/>
                          <a:cs typeface="+mn-cs"/>
                        </a:rPr>
                        <a:t> </a:t>
                      </a:r>
                      <a:r>
                        <a:rPr lang="tr-TR" sz="1200" b="1" i="0" u="none" strike="noStrike" kern="1200" dirty="0" err="1">
                          <a:solidFill>
                            <a:schemeClr val="dk1"/>
                          </a:solidFill>
                          <a:effectLst/>
                          <a:latin typeface="+mn-lt"/>
                          <a:ea typeface="+mn-ea"/>
                          <a:cs typeface="+mn-cs"/>
                        </a:rPr>
                        <a:t>lumbricoides</a:t>
                      </a:r>
                      <a:r>
                        <a:rPr lang="tr-TR" sz="1200" b="1" i="0" u="none" strike="noStrike" kern="1200" baseline="0" dirty="0">
                          <a:solidFill>
                            <a:schemeClr val="dk1"/>
                          </a:solidFill>
                          <a:effectLst/>
                          <a:latin typeface="+mn-lt"/>
                          <a:ea typeface="+mn-ea"/>
                          <a:cs typeface="+mn-cs"/>
                        </a:rPr>
                        <a:t> </a:t>
                      </a:r>
                      <a:r>
                        <a:rPr lang="tr-TR" sz="1200" b="1" i="0" kern="1200" dirty="0">
                          <a:solidFill>
                            <a:schemeClr val="dk1"/>
                          </a:solidFill>
                          <a:effectLst/>
                          <a:latin typeface="+mn-lt"/>
                          <a:ea typeface="+mn-ea"/>
                          <a:cs typeface="+mn-cs"/>
                        </a:rPr>
                        <a:t>enfeksiyonlarında kullanılır.</a:t>
                      </a:r>
                      <a:endParaRPr lang="tr-TR" sz="1200" dirty="0"/>
                    </a:p>
                  </a:txBody>
                  <a:tcPr/>
                </a:tc>
                <a:tc>
                  <a:txBody>
                    <a:bodyPr/>
                    <a:lstStyle/>
                    <a:p>
                      <a:r>
                        <a:rPr lang="tr-TR" sz="1200" b="1" i="0" kern="1200" dirty="0">
                          <a:solidFill>
                            <a:schemeClr val="dk1"/>
                          </a:solidFill>
                          <a:effectLst/>
                          <a:latin typeface="+mn-lt"/>
                          <a:ea typeface="+mn-ea"/>
                          <a:cs typeface="+mn-cs"/>
                        </a:rPr>
                        <a:t>Böbrek ya da karaciğer fonksiyon bozukluğu, </a:t>
                      </a:r>
                      <a:r>
                        <a:rPr lang="tr-TR" sz="1200" b="1" i="0" kern="1200" dirty="0" err="1">
                          <a:solidFill>
                            <a:schemeClr val="dk1"/>
                          </a:solidFill>
                          <a:effectLst/>
                          <a:latin typeface="+mn-lt"/>
                          <a:ea typeface="+mn-ea"/>
                          <a:cs typeface="+mn-cs"/>
                        </a:rPr>
                        <a:t>konvulsif</a:t>
                      </a:r>
                      <a:r>
                        <a:rPr lang="tr-TR" sz="1200" b="1" i="0" kern="1200" dirty="0">
                          <a:solidFill>
                            <a:schemeClr val="dk1"/>
                          </a:solidFill>
                          <a:effectLst/>
                          <a:latin typeface="+mn-lt"/>
                          <a:ea typeface="+mn-ea"/>
                          <a:cs typeface="+mn-cs"/>
                        </a:rPr>
                        <a:t> ve epileptik rahatsızlığı, </a:t>
                      </a:r>
                      <a:r>
                        <a:rPr lang="tr-TR" sz="1200" b="1" i="0" kern="1200" dirty="0" err="1">
                          <a:solidFill>
                            <a:schemeClr val="dk1"/>
                          </a:solidFill>
                          <a:effectLst/>
                          <a:latin typeface="+mn-lt"/>
                          <a:ea typeface="+mn-ea"/>
                          <a:cs typeface="+mn-cs"/>
                        </a:rPr>
                        <a:t>piperazin</a:t>
                      </a:r>
                      <a:r>
                        <a:rPr lang="tr-TR" sz="1200" b="1" i="0" kern="1200" dirty="0">
                          <a:solidFill>
                            <a:schemeClr val="dk1"/>
                          </a:solidFill>
                          <a:effectLst/>
                          <a:latin typeface="+mn-lt"/>
                          <a:ea typeface="+mn-ea"/>
                          <a:cs typeface="+mn-cs"/>
                        </a:rPr>
                        <a:t> ve tuzlarına karşı aşırı duyarlığı olan hastalarda </a:t>
                      </a:r>
                      <a:r>
                        <a:rPr lang="tr-TR" sz="1200" b="1" i="0" kern="1200" dirty="0" err="1">
                          <a:solidFill>
                            <a:schemeClr val="dk1"/>
                          </a:solidFill>
                          <a:effectLst/>
                          <a:latin typeface="+mn-lt"/>
                          <a:ea typeface="+mn-ea"/>
                          <a:cs typeface="+mn-cs"/>
                        </a:rPr>
                        <a:t>kulanılmamalıdır</a:t>
                      </a:r>
                      <a:r>
                        <a:rPr lang="tr-TR" sz="1200" b="1" i="0" kern="1200" dirty="0">
                          <a:solidFill>
                            <a:schemeClr val="dk1"/>
                          </a:solidFill>
                          <a:effectLst/>
                          <a:latin typeface="+mn-lt"/>
                          <a:ea typeface="+mn-ea"/>
                          <a:cs typeface="+mn-cs"/>
                        </a:rPr>
                        <a:t>.</a:t>
                      </a:r>
                      <a:endParaRPr lang="tr-TR" sz="1200" b="0" i="0" kern="1200" dirty="0">
                        <a:solidFill>
                          <a:schemeClr val="dk1"/>
                        </a:solidFill>
                        <a:effectLst/>
                        <a:latin typeface="+mn-lt"/>
                        <a:ea typeface="+mn-ea"/>
                        <a:cs typeface="+mn-cs"/>
                      </a:endParaRPr>
                    </a:p>
                  </a:txBody>
                  <a:tcPr/>
                </a:tc>
                <a:tc>
                  <a:txBody>
                    <a:bodyPr/>
                    <a:lstStyle/>
                    <a:p>
                      <a:r>
                        <a:rPr lang="tr-TR" sz="1200" b="1" i="0" kern="1200" dirty="0" err="1">
                          <a:solidFill>
                            <a:schemeClr val="dk1"/>
                          </a:solidFill>
                          <a:effectLst/>
                          <a:latin typeface="+mn-lt"/>
                          <a:ea typeface="+mn-ea"/>
                          <a:cs typeface="+mn-cs"/>
                        </a:rPr>
                        <a:t>Ascariasis</a:t>
                      </a:r>
                      <a:r>
                        <a:rPr lang="tr-TR" sz="1200" b="1" i="0" kern="1200" dirty="0">
                          <a:solidFill>
                            <a:schemeClr val="dk1"/>
                          </a:solidFill>
                          <a:effectLst/>
                          <a:latin typeface="+mn-lt"/>
                          <a:ea typeface="+mn-ea"/>
                          <a:cs typeface="+mn-cs"/>
                        </a:rPr>
                        <a:t> tedavisinde 2 gün </a:t>
                      </a:r>
                      <a:r>
                        <a:rPr lang="tr-TR" sz="1200" b="1" i="0" kern="1200" dirty="0" err="1">
                          <a:solidFill>
                            <a:schemeClr val="dk1"/>
                          </a:solidFill>
                          <a:effectLst/>
                          <a:latin typeface="+mn-lt"/>
                          <a:ea typeface="+mn-ea"/>
                          <a:cs typeface="+mn-cs"/>
                        </a:rPr>
                        <a:t>peşpeşe</a:t>
                      </a:r>
                      <a:r>
                        <a:rPr lang="tr-TR" sz="1200" b="1" i="0" kern="1200" dirty="0">
                          <a:solidFill>
                            <a:schemeClr val="dk1"/>
                          </a:solidFill>
                          <a:effectLst/>
                          <a:latin typeface="+mn-lt"/>
                          <a:ea typeface="+mn-ea"/>
                          <a:cs typeface="+mn-cs"/>
                        </a:rPr>
                        <a:t> 75 mg/kg (maksimum 3,5 g) ve </a:t>
                      </a:r>
                      <a:r>
                        <a:rPr lang="tr-TR" sz="1200" b="1" i="0" kern="1200" dirty="0" err="1">
                          <a:solidFill>
                            <a:schemeClr val="dk1"/>
                          </a:solidFill>
                          <a:effectLst/>
                          <a:latin typeface="+mn-lt"/>
                          <a:ea typeface="+mn-ea"/>
                          <a:cs typeface="+mn-cs"/>
                        </a:rPr>
                        <a:t>Oxyuriasis</a:t>
                      </a:r>
                      <a:r>
                        <a:rPr lang="tr-TR" sz="1200" b="1" i="0" kern="1200" dirty="0">
                          <a:solidFill>
                            <a:schemeClr val="dk1"/>
                          </a:solidFill>
                          <a:effectLst/>
                          <a:latin typeface="+mn-lt"/>
                          <a:ea typeface="+mn-ea"/>
                          <a:cs typeface="+mn-cs"/>
                        </a:rPr>
                        <a:t> tedavisinde ise 7 gün boyunca aralıksız her sabah 65 mg/kg (maksimum 2,5 g) uygulanır.</a:t>
                      </a:r>
                    </a:p>
                    <a:p>
                      <a:r>
                        <a:rPr lang="tr-TR" sz="1200" b="1" i="0" kern="1200" dirty="0">
                          <a:solidFill>
                            <a:schemeClr val="dk1"/>
                          </a:solidFill>
                          <a:effectLst/>
                          <a:latin typeface="+mn-lt"/>
                          <a:ea typeface="+mn-ea"/>
                          <a:cs typeface="+mn-cs"/>
                        </a:rPr>
                        <a:t> </a:t>
                      </a:r>
                    </a:p>
                    <a:p>
                      <a:endParaRPr lang="tr-TR" sz="1200" dirty="0"/>
                    </a:p>
                  </a:txBody>
                  <a:tcPr/>
                </a:tc>
                <a:tc>
                  <a:txBody>
                    <a:bodyPr/>
                    <a:lstStyle/>
                    <a:p>
                      <a:r>
                        <a:rPr lang="tr-TR" sz="1200" b="1" i="0" u="none" strike="noStrike" kern="1200" dirty="0">
                          <a:solidFill>
                            <a:schemeClr val="dk1"/>
                          </a:solidFill>
                          <a:effectLst/>
                          <a:latin typeface="+mn-lt"/>
                          <a:ea typeface="+mn-ea"/>
                          <a:cs typeface="+mn-cs"/>
                        </a:rPr>
                        <a:t>Bulantı,</a:t>
                      </a:r>
                      <a:r>
                        <a:rPr lang="tr-TR" sz="1200" b="1" i="0" kern="1200" dirty="0">
                          <a:solidFill>
                            <a:schemeClr val="dk1"/>
                          </a:solidFill>
                          <a:effectLst/>
                          <a:latin typeface="+mn-lt"/>
                          <a:ea typeface="+mn-ea"/>
                          <a:cs typeface="+mn-cs"/>
                        </a:rPr>
                        <a:t> kusma, karın bölgesinde kramplar, ishal, </a:t>
                      </a:r>
                      <a:r>
                        <a:rPr lang="tr-TR" sz="1200" b="1" i="0" u="none" strike="noStrike" kern="1200" dirty="0">
                          <a:solidFill>
                            <a:schemeClr val="dk1"/>
                          </a:solidFill>
                          <a:effectLst/>
                          <a:latin typeface="+mn-lt"/>
                          <a:ea typeface="+mn-ea"/>
                          <a:cs typeface="+mn-cs"/>
                        </a:rPr>
                        <a:t>baş ağrısı</a:t>
                      </a:r>
                      <a:r>
                        <a:rPr lang="tr-TR" sz="1200" b="1" i="0" kern="1200" dirty="0">
                          <a:solidFill>
                            <a:schemeClr val="dk1"/>
                          </a:solidFill>
                          <a:effectLst/>
                          <a:latin typeface="+mn-lt"/>
                          <a:ea typeface="+mn-ea"/>
                          <a:cs typeface="+mn-cs"/>
                        </a:rPr>
                        <a:t>, </a:t>
                      </a:r>
                      <a:r>
                        <a:rPr lang="tr-TR" sz="1200" b="1" i="0" kern="1200" dirty="0" err="1">
                          <a:solidFill>
                            <a:schemeClr val="dk1"/>
                          </a:solidFill>
                          <a:effectLst/>
                          <a:latin typeface="+mn-lt"/>
                          <a:ea typeface="+mn-ea"/>
                          <a:cs typeface="+mn-cs"/>
                        </a:rPr>
                        <a:t>vertigo</a:t>
                      </a:r>
                      <a:r>
                        <a:rPr lang="tr-TR" sz="1200" b="1" i="0" kern="1200" dirty="0">
                          <a:solidFill>
                            <a:schemeClr val="dk1"/>
                          </a:solidFill>
                          <a:effectLst/>
                          <a:latin typeface="+mn-lt"/>
                          <a:ea typeface="+mn-ea"/>
                          <a:cs typeface="+mn-cs"/>
                        </a:rPr>
                        <a:t>, </a:t>
                      </a:r>
                      <a:r>
                        <a:rPr lang="tr-TR" sz="1200" b="1" i="0" u="none" strike="noStrike" kern="1200" dirty="0" err="1">
                          <a:solidFill>
                            <a:schemeClr val="dk1"/>
                          </a:solidFill>
                          <a:effectLst/>
                          <a:latin typeface="+mn-lt"/>
                          <a:ea typeface="+mn-ea"/>
                          <a:cs typeface="+mn-cs"/>
                        </a:rPr>
                        <a:t>ataksi</a:t>
                      </a:r>
                      <a:r>
                        <a:rPr lang="tr-TR" sz="1200" b="1" i="0" kern="1200" dirty="0">
                          <a:solidFill>
                            <a:schemeClr val="dk1"/>
                          </a:solidFill>
                          <a:effectLst/>
                          <a:latin typeface="+mn-lt"/>
                          <a:ea typeface="+mn-ea"/>
                          <a:cs typeface="+mn-cs"/>
                        </a:rPr>
                        <a:t>, titreme, </a:t>
                      </a:r>
                      <a:r>
                        <a:rPr lang="tr-TR" sz="1200" b="1" i="0" kern="1200" dirty="0" err="1">
                          <a:solidFill>
                            <a:schemeClr val="dk1"/>
                          </a:solidFill>
                          <a:effectLst/>
                          <a:latin typeface="+mn-lt"/>
                          <a:ea typeface="+mn-ea"/>
                          <a:cs typeface="+mn-cs"/>
                        </a:rPr>
                        <a:t>koreiform</a:t>
                      </a:r>
                      <a:r>
                        <a:rPr lang="tr-TR" sz="1200" b="1" i="0" kern="1200" dirty="0">
                          <a:solidFill>
                            <a:schemeClr val="dk1"/>
                          </a:solidFill>
                          <a:effectLst/>
                          <a:latin typeface="+mn-lt"/>
                          <a:ea typeface="+mn-ea"/>
                          <a:cs typeface="+mn-cs"/>
                        </a:rPr>
                        <a:t> hareketler, kaslarda güçsüzlük, </a:t>
                      </a:r>
                      <a:r>
                        <a:rPr lang="tr-TR" sz="1200" b="1" i="0" kern="1200" dirty="0" err="1">
                          <a:solidFill>
                            <a:schemeClr val="dk1"/>
                          </a:solidFill>
                          <a:effectLst/>
                          <a:latin typeface="+mn-lt"/>
                          <a:ea typeface="+mn-ea"/>
                          <a:cs typeface="+mn-cs"/>
                        </a:rPr>
                        <a:t>hiporefleksi,parestezi</a:t>
                      </a:r>
                      <a:r>
                        <a:rPr lang="tr-TR" sz="1200" b="1" i="0" kern="1200" dirty="0">
                          <a:solidFill>
                            <a:schemeClr val="dk1"/>
                          </a:solidFill>
                          <a:effectLst/>
                          <a:latin typeface="+mn-lt"/>
                          <a:ea typeface="+mn-ea"/>
                          <a:cs typeface="+mn-cs"/>
                        </a:rPr>
                        <a:t>, görme bulanıklığı görülebilir.</a:t>
                      </a:r>
                      <a:r>
                        <a:rPr lang="tr-TR" sz="1200" b="1" i="0" kern="1200" baseline="0" dirty="0">
                          <a:solidFill>
                            <a:schemeClr val="dk1"/>
                          </a:solidFill>
                          <a:effectLst/>
                          <a:latin typeface="+mn-lt"/>
                          <a:ea typeface="+mn-ea"/>
                          <a:cs typeface="+mn-cs"/>
                        </a:rPr>
                        <a:t> </a:t>
                      </a:r>
                      <a:endParaRPr lang="tr-TR" sz="1200" b="1" i="0" kern="1200" dirty="0">
                        <a:solidFill>
                          <a:schemeClr val="dk1"/>
                        </a:solidFill>
                        <a:effectLst/>
                        <a:latin typeface="+mn-lt"/>
                        <a:ea typeface="+mn-ea"/>
                        <a:cs typeface="+mn-cs"/>
                      </a:endParaRPr>
                    </a:p>
                    <a:p>
                      <a:r>
                        <a:rPr lang="tr-TR" sz="1200" b="1" i="0" kern="1200" dirty="0">
                          <a:solidFill>
                            <a:schemeClr val="dk1"/>
                          </a:solidFill>
                          <a:effectLst/>
                          <a:latin typeface="+mn-lt"/>
                          <a:ea typeface="+mn-ea"/>
                          <a:cs typeface="+mn-cs"/>
                        </a:rPr>
                        <a:t> </a:t>
                      </a:r>
                    </a:p>
                    <a:p>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913496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p:cNvSpPr>
            <a:spLocks noGrp="1"/>
          </p:cNvSpPr>
          <p:nvPr>
            <p:ph sz="half" idx="2"/>
          </p:nvPr>
        </p:nvSpPr>
        <p:spPr>
          <a:xfrm>
            <a:off x="6968359" y="451945"/>
            <a:ext cx="4719144" cy="5619914"/>
          </a:xfrm>
        </p:spPr>
        <p:txBody>
          <a:bodyPr>
            <a:normAutofit/>
          </a:bodyPr>
          <a:lstStyle/>
          <a:p>
            <a:pPr>
              <a:lnSpc>
                <a:spcPct val="100000"/>
              </a:lnSpc>
            </a:pPr>
            <a:endParaRPr lang="tr-TR" sz="1600" dirty="0"/>
          </a:p>
          <a:p>
            <a:pPr>
              <a:lnSpc>
                <a:spcPct val="100000"/>
              </a:lnSpc>
            </a:pPr>
            <a:endParaRPr lang="tr-TR" sz="1600" dirty="0"/>
          </a:p>
          <a:p>
            <a:pPr>
              <a:lnSpc>
                <a:spcPct val="100000"/>
              </a:lnSpc>
            </a:pPr>
            <a:endParaRPr lang="tr-TR" sz="1600" dirty="0"/>
          </a:p>
          <a:p>
            <a:pPr>
              <a:lnSpc>
                <a:spcPct val="100000"/>
              </a:lnSpc>
            </a:pPr>
            <a:endParaRPr lang="tr-TR" sz="1600" dirty="0"/>
          </a:p>
          <a:p>
            <a:pPr marL="0" indent="0">
              <a:lnSpc>
                <a:spcPct val="100000"/>
              </a:lnSpc>
              <a:buNone/>
            </a:pPr>
            <a:endParaRPr lang="tr-TR" sz="1600" dirty="0"/>
          </a:p>
          <a:p>
            <a:pPr>
              <a:lnSpc>
                <a:spcPct val="100000"/>
              </a:lnSpc>
            </a:pPr>
            <a:endParaRPr lang="tr-TR" sz="1600" dirty="0"/>
          </a:p>
          <a:p>
            <a:pPr>
              <a:lnSpc>
                <a:spcPct val="100000"/>
              </a:lnSpc>
            </a:pPr>
            <a:endParaRPr lang="tr-TR" sz="1600" dirty="0"/>
          </a:p>
          <a:p>
            <a:pPr>
              <a:lnSpc>
                <a:spcPct val="100000"/>
              </a:lnSpc>
            </a:pPr>
            <a:r>
              <a:rPr lang="tr-TR" sz="1200" dirty="0"/>
              <a:t>B.1 de görüldüğü üzere, kendisi inaktif olan bir ilaç vücutta biyotransformasyon sonucu aktif bir türeve dönüşebilir.Bu ilaçların </a:t>
            </a:r>
            <a:r>
              <a:rPr lang="tr-TR" sz="1200" dirty="0">
                <a:solidFill>
                  <a:schemeClr val="accent1"/>
                </a:solidFill>
              </a:rPr>
              <a:t>ön ilaç</a:t>
            </a:r>
            <a:r>
              <a:rPr lang="tr-TR" sz="1200" dirty="0"/>
              <a:t>   </a:t>
            </a:r>
            <a:r>
              <a:rPr lang="tr-TR" sz="1200" dirty="0">
                <a:solidFill>
                  <a:schemeClr val="accent1"/>
                </a:solidFill>
              </a:rPr>
              <a:t>(prodrug ) </a:t>
            </a:r>
            <a:r>
              <a:rPr lang="tr-TR" sz="1200" dirty="0"/>
              <a:t>adı verilir.</a:t>
            </a:r>
            <a:r>
              <a:rPr lang="tr-TR" sz="1600" dirty="0"/>
              <a:t>		                     </a:t>
            </a:r>
          </a:p>
        </p:txBody>
      </p:sp>
      <p:pic>
        <p:nvPicPr>
          <p:cNvPr id="7" name="İçerik Yer Tutucusu 6"/>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735724" y="924912"/>
            <a:ext cx="5854262" cy="5525320"/>
          </a:xfrm>
        </p:spPr>
      </p:pic>
    </p:spTree>
    <p:extLst>
      <p:ext uri="{BB962C8B-B14F-4D97-AF65-F5344CB8AC3E}">
        <p14:creationId xmlns:p14="http://schemas.microsoft.com/office/powerpoint/2010/main" val="262590581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306378188"/>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NEMATODLARA ETKİLİ</a:t>
                      </a:r>
                      <a:endParaRPr lang="tr-TR" dirty="0"/>
                    </a:p>
                  </a:txBody>
                  <a:tcPr vert="wordArtVert"/>
                </a:tc>
                <a:tc>
                  <a:txBody>
                    <a:bodyPr/>
                    <a:lstStyle/>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r>
                        <a:rPr lang="tr-TR" sz="1400" dirty="0"/>
                        <a:t>LEVAZİMOL</a:t>
                      </a:r>
                      <a:endParaRPr lang="tr-TR" dirty="0"/>
                    </a:p>
                  </a:txBody>
                  <a:tcPr/>
                </a:tc>
                <a:tc>
                  <a:txBody>
                    <a:bodyPr/>
                    <a:lstStyle/>
                    <a:p>
                      <a:r>
                        <a:rPr lang="tr-TR" sz="1200" b="0" i="0" kern="1200" dirty="0" err="1">
                          <a:solidFill>
                            <a:schemeClr val="dk1"/>
                          </a:solidFill>
                          <a:effectLst/>
                          <a:latin typeface="+mn-lt"/>
                          <a:ea typeface="+mn-ea"/>
                          <a:cs typeface="+mn-cs"/>
                        </a:rPr>
                        <a:t>İmidazotiazol</a:t>
                      </a:r>
                      <a:r>
                        <a:rPr lang="tr-TR" sz="1200" b="0" i="0" kern="1200" dirty="0">
                          <a:solidFill>
                            <a:schemeClr val="dk1"/>
                          </a:solidFill>
                          <a:effectLst/>
                          <a:latin typeface="+mn-lt"/>
                          <a:ea typeface="+mn-ea"/>
                          <a:cs typeface="+mn-cs"/>
                        </a:rPr>
                        <a:t> grubundan bir </a:t>
                      </a:r>
                      <a:r>
                        <a:rPr lang="tr-TR" sz="1200" b="0" i="0" kern="1200" dirty="0" err="1">
                          <a:solidFill>
                            <a:schemeClr val="dk1"/>
                          </a:solidFill>
                          <a:effectLst/>
                          <a:latin typeface="+mn-lt"/>
                          <a:ea typeface="+mn-ea"/>
                          <a:cs typeface="+mn-cs"/>
                        </a:rPr>
                        <a:t>antihelmintiktir</a:t>
                      </a:r>
                      <a:r>
                        <a:rPr lang="tr-TR" sz="1200" b="0" i="0" kern="1200" dirty="0">
                          <a:solidFill>
                            <a:schemeClr val="dk1"/>
                          </a:solidFill>
                          <a:effectLst/>
                          <a:latin typeface="+mn-lt"/>
                          <a:ea typeface="+mn-ea"/>
                          <a:cs typeface="+mn-cs"/>
                        </a:rPr>
                        <a:t>. Özellikle </a:t>
                      </a:r>
                      <a:r>
                        <a:rPr lang="tr-TR" sz="1200" b="0" i="0" kern="1200" dirty="0" err="1">
                          <a:solidFill>
                            <a:schemeClr val="dk1"/>
                          </a:solidFill>
                          <a:effectLst/>
                          <a:latin typeface="+mn-lt"/>
                          <a:ea typeface="+mn-ea"/>
                          <a:cs typeface="+mn-cs"/>
                        </a:rPr>
                        <a:t>ascariasis</a:t>
                      </a:r>
                      <a:r>
                        <a:rPr lang="tr-TR" sz="1200" b="0" i="0" kern="1200" dirty="0">
                          <a:solidFill>
                            <a:schemeClr val="dk1"/>
                          </a:solidFill>
                          <a:effectLst/>
                          <a:latin typeface="+mn-lt"/>
                          <a:ea typeface="+mn-ea"/>
                          <a:cs typeface="+mn-cs"/>
                        </a:rPr>
                        <a:t> (yuvarlak kurt enfeksiyonu) tedavisinde etkilidir. Etkili olduğu barsak kurtları; </a:t>
                      </a:r>
                      <a:r>
                        <a:rPr lang="tr-TR" sz="1200" b="0" i="0" u="none" strike="noStrike" kern="1200" dirty="0" err="1">
                          <a:solidFill>
                            <a:schemeClr val="dk1"/>
                          </a:solidFill>
                          <a:effectLst/>
                          <a:latin typeface="+mn-lt"/>
                          <a:ea typeface="+mn-ea"/>
                          <a:cs typeface="+mn-cs"/>
                        </a:rPr>
                        <a:t>Ascaris</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lumbricoides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Necator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americanus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Ancylostoma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duodenale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Trichuris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trichiura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Strongloides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stercoralis</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Trichostronglius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colubriformis'dir</a:t>
                      </a:r>
                      <a:r>
                        <a:rPr lang="tr-TR" sz="1200" b="0" i="0" kern="1200" dirty="0">
                          <a:solidFill>
                            <a:schemeClr val="dk1"/>
                          </a:solidFill>
                          <a:effectLst/>
                          <a:latin typeface="+mn-lt"/>
                          <a:ea typeface="+mn-ea"/>
                          <a:cs typeface="+mn-cs"/>
                        </a:rPr>
                        <a:t>.</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a:solidFill>
                            <a:schemeClr val="dk1"/>
                          </a:solidFill>
                          <a:effectLst/>
                          <a:latin typeface="+mn-lt"/>
                          <a:ea typeface="+mn-ea"/>
                          <a:cs typeface="+mn-cs"/>
                        </a:rPr>
                        <a:t>Bileşenlerden herhangi birine karşı önceden oluştuğu bilinen aşırı hassasiyet durumlarında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 İlerlemiş karaciğer, böbrek hastalıkları ve kan hastalıklarında </a:t>
                      </a:r>
                      <a:r>
                        <a:rPr lang="tr-TR" sz="1200" b="0" i="0" kern="1200" dirty="0" err="1">
                          <a:solidFill>
                            <a:schemeClr val="dk1"/>
                          </a:solidFill>
                          <a:effectLst/>
                          <a:latin typeface="+mn-lt"/>
                          <a:ea typeface="+mn-ea"/>
                          <a:cs typeface="+mn-cs"/>
                        </a:rPr>
                        <a:t>levamizol</a:t>
                      </a:r>
                      <a:r>
                        <a:rPr lang="tr-TR" sz="1200" b="0" i="0" kern="1200" dirty="0">
                          <a:solidFill>
                            <a:schemeClr val="dk1"/>
                          </a:solidFill>
                          <a:effectLst/>
                          <a:latin typeface="+mn-lt"/>
                          <a:ea typeface="+mn-ea"/>
                          <a:cs typeface="+mn-cs"/>
                        </a:rPr>
                        <a:t> uygulamasından kaçınılmalıdır.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b="0" i="0" kern="1200" dirty="0">
                        <a:solidFill>
                          <a:schemeClr val="dk1"/>
                        </a:solidFill>
                        <a:effectLst/>
                        <a:latin typeface="+mn-lt"/>
                        <a:ea typeface="+mn-ea"/>
                        <a:cs typeface="+mn-cs"/>
                      </a:endParaRPr>
                    </a:p>
                  </a:txBody>
                  <a:tcPr/>
                </a:tc>
                <a:tc>
                  <a:txBody>
                    <a:bodyPr/>
                    <a:lstStyle/>
                    <a:p>
                      <a:r>
                        <a:rPr lang="tr-TR" sz="1200" b="0" i="0" kern="1200" dirty="0">
                          <a:solidFill>
                            <a:schemeClr val="dk1"/>
                          </a:solidFill>
                          <a:effectLst/>
                          <a:latin typeface="+mn-lt"/>
                          <a:ea typeface="+mn-ea"/>
                          <a:cs typeface="+mn-cs"/>
                        </a:rPr>
                        <a:t>Dozlar tercihen hafif bir yemekten sonra, tek bir uygulama şeklinde verilir. 2-4 yaş için 5 ml (40 mg), 5-15 yaş için 10 ml (80 mg), 16 ve üzeri yaş için 15 ml (120 mg) dozlarında verilir. Bu dozlarda tam tedavi gerçekleşmezse, bir hafta sonra, aynı doz miktarı ile ikinci bir kür uygulanır.</a:t>
                      </a:r>
                      <a:endParaRPr lang="tr-TR" sz="1200" dirty="0"/>
                    </a:p>
                  </a:txBody>
                  <a:tcPr/>
                </a:tc>
                <a:tc>
                  <a:txBody>
                    <a:bodyPr/>
                    <a:lstStyle/>
                    <a:p>
                      <a:r>
                        <a:rPr lang="tr-TR" sz="1200" b="0" i="0" kern="1200" dirty="0">
                          <a:solidFill>
                            <a:schemeClr val="dk1"/>
                          </a:solidFill>
                          <a:effectLst/>
                          <a:latin typeface="+mn-lt"/>
                          <a:ea typeface="+mn-ea"/>
                          <a:cs typeface="+mn-cs"/>
                        </a:rPr>
                        <a:t>Bulantı, kusma, karın ağrısı, baş</a:t>
                      </a:r>
                      <a:r>
                        <a:rPr lang="tr-TR" sz="1200" b="0" i="0" kern="1200" baseline="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dönmesi ve </a:t>
                      </a:r>
                      <a:r>
                        <a:rPr lang="tr-TR" sz="1200" b="0" i="0" u="none" strike="noStrike" kern="1200" dirty="0">
                          <a:solidFill>
                            <a:schemeClr val="dk1"/>
                          </a:solidFill>
                          <a:effectLst/>
                          <a:latin typeface="+mn-lt"/>
                          <a:ea typeface="+mn-ea"/>
                          <a:cs typeface="+mn-cs"/>
                        </a:rPr>
                        <a:t>baş </a:t>
                      </a:r>
                      <a:r>
                        <a:rPr lang="tr-TR" sz="1200" b="0" i="0" u="none" strike="noStrike" kern="1200" baseline="0" dirty="0">
                          <a:solidFill>
                            <a:schemeClr val="dk1"/>
                          </a:solidFill>
                          <a:effectLst/>
                          <a:latin typeface="+mn-lt"/>
                          <a:ea typeface="+mn-ea"/>
                          <a:cs typeface="+mn-cs"/>
                        </a:rPr>
                        <a:t> ağrısı </a:t>
                      </a:r>
                      <a:r>
                        <a:rPr lang="tr-TR" sz="1200" b="0" i="0" kern="1200" dirty="0">
                          <a:solidFill>
                            <a:schemeClr val="dk1"/>
                          </a:solidFill>
                          <a:effectLst/>
                          <a:latin typeface="+mn-lt"/>
                          <a:ea typeface="+mn-ea"/>
                          <a:cs typeface="+mn-cs"/>
                        </a:rPr>
                        <a:t>gibi yan etkiler genellikle hafif ve geçicidir. Tedaviden iki üç hafta sonra bir kaç hastada </a:t>
                      </a:r>
                      <a:r>
                        <a:rPr lang="tr-TR" sz="1200" b="0" i="0" u="none" strike="noStrike" kern="1200" dirty="0" err="1">
                          <a:solidFill>
                            <a:schemeClr val="dk1"/>
                          </a:solidFill>
                          <a:effectLst/>
                          <a:latin typeface="+mn-lt"/>
                          <a:ea typeface="+mn-ea"/>
                          <a:cs typeface="+mn-cs"/>
                        </a:rPr>
                        <a:t>ensefalopati</a:t>
                      </a:r>
                      <a:r>
                        <a:rPr lang="tr-TR" sz="1200" b="0" i="0" kern="1200" dirty="0" err="1">
                          <a:solidFill>
                            <a:schemeClr val="dk1"/>
                          </a:solidFill>
                          <a:effectLst/>
                          <a:latin typeface="+mn-lt"/>
                          <a:ea typeface="+mn-ea"/>
                          <a:cs typeface="+mn-cs"/>
                        </a:rPr>
                        <a:t>ye</a:t>
                      </a:r>
                      <a:r>
                        <a:rPr lang="tr-TR" sz="1200" b="0" i="0" kern="1200" dirty="0">
                          <a:solidFill>
                            <a:schemeClr val="dk1"/>
                          </a:solidFill>
                          <a:effectLst/>
                          <a:latin typeface="+mn-lt"/>
                          <a:ea typeface="+mn-ea"/>
                          <a:cs typeface="+mn-cs"/>
                        </a:rPr>
                        <a:t> benzer bir sendroma rastlandığı rapor edilmiştir.</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09721449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010036848"/>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SESTODLARA</a:t>
                      </a:r>
                      <a:r>
                        <a:rPr lang="tr-TR" sz="1200" baseline="0" dirty="0"/>
                        <a:t> ETKİLİ</a:t>
                      </a:r>
                      <a:endParaRPr lang="tr-TR" sz="1200" dirty="0"/>
                    </a:p>
                  </a:txBody>
                  <a:tcPr vert="wordArtVert"/>
                </a:tc>
                <a:tc>
                  <a:txBody>
                    <a:bodyPr/>
                    <a:lstStyle/>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r>
                        <a:rPr lang="tr-TR" sz="1200" dirty="0"/>
                        <a:t>NİKLOZAMİD</a:t>
                      </a:r>
                    </a:p>
                  </a:txBody>
                  <a:tcPr/>
                </a:tc>
                <a:tc>
                  <a:txBody>
                    <a:bodyPr/>
                    <a:lstStyle/>
                    <a:p>
                      <a:r>
                        <a:rPr lang="tr-TR" sz="1200" b="0" i="0" kern="1200" dirty="0">
                          <a:solidFill>
                            <a:schemeClr val="dk1"/>
                          </a:solidFill>
                          <a:effectLst/>
                          <a:latin typeface="+mn-lt"/>
                          <a:ea typeface="+mn-ea"/>
                          <a:cs typeface="+mn-cs"/>
                        </a:rPr>
                        <a:t>Tenya </a:t>
                      </a:r>
                      <a:r>
                        <a:rPr lang="tr-TR" sz="1200" b="0" i="0" kern="1200" dirty="0" err="1">
                          <a:solidFill>
                            <a:schemeClr val="dk1"/>
                          </a:solidFill>
                          <a:effectLst/>
                          <a:latin typeface="+mn-lt"/>
                          <a:ea typeface="+mn-ea"/>
                          <a:cs typeface="+mn-cs"/>
                        </a:rPr>
                        <a:t>saginata</a:t>
                      </a:r>
                      <a:r>
                        <a:rPr lang="tr-TR" sz="1200" b="0" i="0" kern="1200" dirty="0">
                          <a:solidFill>
                            <a:schemeClr val="dk1"/>
                          </a:solidFill>
                          <a:effectLst/>
                          <a:latin typeface="+mn-lt"/>
                          <a:ea typeface="+mn-ea"/>
                          <a:cs typeface="+mn-cs"/>
                        </a:rPr>
                        <a:t> (sığır tenyası), Tenya </a:t>
                      </a:r>
                      <a:r>
                        <a:rPr lang="tr-TR" sz="1200" b="0" i="0" kern="1200" dirty="0" err="1">
                          <a:solidFill>
                            <a:schemeClr val="dk1"/>
                          </a:solidFill>
                          <a:effectLst/>
                          <a:latin typeface="+mn-lt"/>
                          <a:ea typeface="+mn-ea"/>
                          <a:cs typeface="+mn-cs"/>
                        </a:rPr>
                        <a:t>solium</a:t>
                      </a:r>
                      <a:r>
                        <a:rPr lang="tr-TR" sz="1200" b="0" i="0" kern="1200" dirty="0">
                          <a:solidFill>
                            <a:schemeClr val="dk1"/>
                          </a:solidFill>
                          <a:effectLst/>
                          <a:latin typeface="+mn-lt"/>
                          <a:ea typeface="+mn-ea"/>
                          <a:cs typeface="+mn-cs"/>
                        </a:rPr>
                        <a:t> (domuz tenyası), </a:t>
                      </a:r>
                      <a:r>
                        <a:rPr lang="tr-TR" sz="1200" b="0" i="0" kern="1200" dirty="0" err="1">
                          <a:solidFill>
                            <a:schemeClr val="dk1"/>
                          </a:solidFill>
                          <a:effectLst/>
                          <a:latin typeface="+mn-lt"/>
                          <a:ea typeface="+mn-ea"/>
                          <a:cs typeface="+mn-cs"/>
                        </a:rPr>
                        <a:t>Difillobotrium</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latum</a:t>
                      </a:r>
                      <a:r>
                        <a:rPr lang="tr-TR" sz="1200" b="0" i="0" kern="1200" dirty="0">
                          <a:solidFill>
                            <a:schemeClr val="dk1"/>
                          </a:solidFill>
                          <a:effectLst/>
                          <a:latin typeface="+mn-lt"/>
                          <a:ea typeface="+mn-ea"/>
                          <a:cs typeface="+mn-cs"/>
                        </a:rPr>
                        <a:t> (balık tenyası), </a:t>
                      </a:r>
                      <a:r>
                        <a:rPr lang="tr-TR" sz="1200" b="0" i="0" kern="1200" dirty="0" err="1">
                          <a:solidFill>
                            <a:schemeClr val="dk1"/>
                          </a:solidFill>
                          <a:effectLst/>
                          <a:latin typeface="+mn-lt"/>
                          <a:ea typeface="+mn-ea"/>
                          <a:cs typeface="+mn-cs"/>
                        </a:rPr>
                        <a:t>Himenolepis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nana</a:t>
                      </a:r>
                      <a:r>
                        <a:rPr lang="tr-TR" sz="1200" b="0" i="0" kern="1200" dirty="0">
                          <a:solidFill>
                            <a:schemeClr val="dk1"/>
                          </a:solidFill>
                          <a:effectLst/>
                          <a:latin typeface="+mn-lt"/>
                          <a:ea typeface="+mn-ea"/>
                          <a:cs typeface="+mn-cs"/>
                        </a:rPr>
                        <a:t> (bodur tenya) ile oluşan enfeksiyonlarda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a:t>
                      </a:r>
                      <a:endParaRPr lang="tr-TR" sz="1200" dirty="0"/>
                    </a:p>
                  </a:txBody>
                  <a:tcPr/>
                </a:tc>
                <a:tc>
                  <a:txBody>
                    <a:bodyPr/>
                    <a:lstStyle/>
                    <a:p>
                      <a:r>
                        <a:rPr lang="tr-TR" sz="1200" b="0" i="0" kern="1200" dirty="0" err="1">
                          <a:solidFill>
                            <a:schemeClr val="dk1"/>
                          </a:solidFill>
                          <a:effectLst/>
                          <a:latin typeface="+mn-lt"/>
                          <a:ea typeface="+mn-ea"/>
                          <a:cs typeface="+mn-cs"/>
                        </a:rPr>
                        <a:t>Niklozamide</a:t>
                      </a:r>
                      <a:r>
                        <a:rPr lang="tr-TR" sz="1200" b="0" i="0" kern="1200" dirty="0">
                          <a:solidFill>
                            <a:schemeClr val="dk1"/>
                          </a:solidFill>
                          <a:effectLst/>
                          <a:latin typeface="+mn-lt"/>
                          <a:ea typeface="+mn-ea"/>
                          <a:cs typeface="+mn-cs"/>
                        </a:rPr>
                        <a:t> karşı aşırı duyarlılıkta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a:t>
                      </a:r>
                    </a:p>
                  </a:txBody>
                  <a:tcPr/>
                </a:tc>
                <a:tc>
                  <a:txBody>
                    <a:bodyPr/>
                    <a:lstStyle/>
                    <a:p>
                      <a:r>
                        <a:rPr lang="tr-TR" sz="1200" b="0" i="0" kern="1200" dirty="0">
                          <a:solidFill>
                            <a:schemeClr val="dk1"/>
                          </a:solidFill>
                          <a:effectLst/>
                          <a:latin typeface="+mn-lt"/>
                          <a:ea typeface="+mn-ea"/>
                          <a:cs typeface="+mn-cs"/>
                        </a:rPr>
                        <a:t>T. </a:t>
                      </a:r>
                      <a:r>
                        <a:rPr lang="tr-TR" sz="1200" b="0" i="0" kern="1200" dirty="0" err="1">
                          <a:solidFill>
                            <a:schemeClr val="dk1"/>
                          </a:solidFill>
                          <a:effectLst/>
                          <a:latin typeface="+mn-lt"/>
                          <a:ea typeface="+mn-ea"/>
                          <a:cs typeface="+mn-cs"/>
                        </a:rPr>
                        <a:t>saginata</a:t>
                      </a:r>
                      <a:r>
                        <a:rPr lang="tr-TR" sz="1200" b="0" i="0" kern="1200" dirty="0">
                          <a:solidFill>
                            <a:schemeClr val="dk1"/>
                          </a:solidFill>
                          <a:effectLst/>
                          <a:latin typeface="+mn-lt"/>
                          <a:ea typeface="+mn-ea"/>
                          <a:cs typeface="+mn-cs"/>
                        </a:rPr>
                        <a:t>, T. </a:t>
                      </a:r>
                      <a:r>
                        <a:rPr lang="tr-TR" sz="1200" b="0" i="0" kern="1200" dirty="0" err="1">
                          <a:solidFill>
                            <a:schemeClr val="dk1"/>
                          </a:solidFill>
                          <a:effectLst/>
                          <a:latin typeface="+mn-lt"/>
                          <a:ea typeface="+mn-ea"/>
                          <a:cs typeface="+mn-cs"/>
                        </a:rPr>
                        <a:t>solium</a:t>
                      </a:r>
                      <a:r>
                        <a:rPr lang="tr-TR" sz="1200" b="0" i="0" kern="1200" dirty="0">
                          <a:solidFill>
                            <a:schemeClr val="dk1"/>
                          </a:solidFill>
                          <a:effectLst/>
                          <a:latin typeface="+mn-lt"/>
                          <a:ea typeface="+mn-ea"/>
                          <a:cs typeface="+mn-cs"/>
                        </a:rPr>
                        <a:t> ve D. </a:t>
                      </a:r>
                      <a:r>
                        <a:rPr lang="tr-TR" sz="1200" b="0" i="0" kern="1200" dirty="0" err="1">
                          <a:solidFill>
                            <a:schemeClr val="dk1"/>
                          </a:solidFill>
                          <a:effectLst/>
                          <a:latin typeface="+mn-lt"/>
                          <a:ea typeface="+mn-ea"/>
                          <a:cs typeface="+mn-cs"/>
                        </a:rPr>
                        <a:t>latum</a:t>
                      </a:r>
                      <a:r>
                        <a:rPr lang="tr-TR" sz="1200" b="0" i="0" kern="1200" dirty="0">
                          <a:solidFill>
                            <a:schemeClr val="dk1"/>
                          </a:solidFill>
                          <a:effectLst/>
                          <a:latin typeface="+mn-lt"/>
                          <a:ea typeface="+mn-ea"/>
                          <a:cs typeface="+mn-cs"/>
                        </a:rPr>
                        <a:t> tedavisi için bir tek doz yeterlidir. Yetişkinlere ve 6 yaşından büyük çocuklara 4 tablet, 2-6 yaş arası çocuklara 2 tablet ve 2 yaşından küçük çocuklara 1 tablet verilir. H. </a:t>
                      </a:r>
                      <a:r>
                        <a:rPr lang="tr-TR" sz="1200" b="0" i="0" kern="1200" dirty="0" err="1">
                          <a:solidFill>
                            <a:schemeClr val="dk1"/>
                          </a:solidFill>
                          <a:effectLst/>
                          <a:latin typeface="+mn-lt"/>
                          <a:ea typeface="+mn-ea"/>
                          <a:cs typeface="+mn-cs"/>
                        </a:rPr>
                        <a:t>nana</a:t>
                      </a:r>
                      <a:r>
                        <a:rPr lang="tr-TR" sz="1200" b="0" i="0" kern="1200" dirty="0">
                          <a:solidFill>
                            <a:schemeClr val="dk1"/>
                          </a:solidFill>
                          <a:effectLst/>
                          <a:latin typeface="+mn-lt"/>
                          <a:ea typeface="+mn-ea"/>
                          <a:cs typeface="+mn-cs"/>
                        </a:rPr>
                        <a:t> enfeksiyonlarında 7 günlük tedavi önerilir. İlk gün yukarıdaki doz aynen uygulandıktan sonra diğer 6 gün doz yarıya indirilerek uygulanır. Tabletler kahvaltıdan sonra, ağızda tamamen çiğnendikten sonra bir miktar su ile yutulur.</a:t>
                      </a:r>
                      <a:endParaRPr lang="tr-TR" sz="1200" dirty="0"/>
                    </a:p>
                  </a:txBody>
                  <a:tcPr/>
                </a:tc>
                <a:tc>
                  <a:txBody>
                    <a:bodyPr/>
                    <a:lstStyle/>
                    <a:p>
                      <a:r>
                        <a:rPr lang="tr-TR" sz="1200" b="0" i="0" kern="1200" dirty="0">
                          <a:solidFill>
                            <a:schemeClr val="dk1"/>
                          </a:solidFill>
                          <a:effectLst/>
                          <a:latin typeface="+mn-lt"/>
                          <a:ea typeface="+mn-ea"/>
                          <a:cs typeface="+mn-cs"/>
                        </a:rPr>
                        <a:t>Genel olarak </a:t>
                      </a:r>
                      <a:r>
                        <a:rPr lang="tr-TR" sz="1200" b="0" i="0" u="none" strike="noStrike" kern="1200" dirty="0" err="1">
                          <a:solidFill>
                            <a:schemeClr val="dk1"/>
                          </a:solidFill>
                          <a:effectLst/>
                          <a:latin typeface="+mn-lt"/>
                          <a:ea typeface="+mn-ea"/>
                          <a:cs typeface="+mn-cs"/>
                        </a:rPr>
                        <a:t>bulantıı</a:t>
                      </a:r>
                      <a:r>
                        <a:rPr lang="tr-TR" sz="1200" b="0" i="0" kern="1200" dirty="0">
                          <a:solidFill>
                            <a:schemeClr val="dk1"/>
                          </a:solidFill>
                          <a:effectLst/>
                          <a:latin typeface="+mn-lt"/>
                          <a:ea typeface="+mn-ea"/>
                          <a:cs typeface="+mn-cs"/>
                        </a:rPr>
                        <a:t>, kusma, karın ağrısı, iştah kaybı, ishal, yorgunluk, uyuşukluk, </a:t>
                      </a:r>
                      <a:r>
                        <a:rPr lang="tr-TR" sz="1200" b="0" i="0" u="none" strike="noStrike" kern="1200" dirty="0">
                          <a:solidFill>
                            <a:schemeClr val="dk1"/>
                          </a:solidFill>
                          <a:effectLst/>
                          <a:latin typeface="+mn-lt"/>
                          <a:ea typeface="+mn-ea"/>
                          <a:cs typeface="+mn-cs"/>
                        </a:rPr>
                        <a:t>baş ağrısı</a:t>
                      </a:r>
                      <a:r>
                        <a:rPr lang="tr-TR" sz="1200" b="0" i="0" kern="1200" dirty="0">
                          <a:solidFill>
                            <a:schemeClr val="dk1"/>
                          </a:solidFill>
                          <a:effectLst/>
                          <a:latin typeface="+mn-lt"/>
                          <a:ea typeface="+mn-ea"/>
                          <a:cs typeface="+mn-cs"/>
                        </a:rPr>
                        <a:t> ve deri döküntüleri görülebilir. Nadir olarak ateş, </a:t>
                      </a:r>
                      <a:r>
                        <a:rPr lang="tr-TR" sz="1200" b="0" i="0" kern="1200" dirty="0" err="1">
                          <a:solidFill>
                            <a:schemeClr val="dk1"/>
                          </a:solidFill>
                          <a:effectLst/>
                          <a:latin typeface="+mn-lt"/>
                          <a:ea typeface="+mn-ea"/>
                          <a:cs typeface="+mn-cs"/>
                        </a:rPr>
                        <a:t>rektal</a:t>
                      </a:r>
                      <a:r>
                        <a:rPr lang="tr-TR" sz="1200" b="0" i="0" kern="1200" dirty="0">
                          <a:solidFill>
                            <a:schemeClr val="dk1"/>
                          </a:solidFill>
                          <a:effectLst/>
                          <a:latin typeface="+mn-lt"/>
                          <a:ea typeface="+mn-ea"/>
                          <a:cs typeface="+mn-cs"/>
                        </a:rPr>
                        <a:t> kanama, kuvvetsizlik, ağızda kötü tat, terleme, çarpıntı ve sırt ağrısı olabilir. Genellikle bu yan etkiler hafif ve geçici olup, görüldüğünde ilaç kullanımı bırakılmamalıdır. Ayrıca kan SGOT seviyesinde yükselme olabilir; test yapıldığında dikkate alınmalıdır.</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27148018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p:txBody>
          <a:bodyPr/>
          <a:lstStyle/>
          <a:p>
            <a:r>
              <a:rPr lang="tr-TR" dirty="0"/>
              <a:t>BAKTERİ RİBOZOMUNA ETKİLİ ANTİBİYOTİKLER</a:t>
            </a:r>
          </a:p>
        </p:txBody>
      </p:sp>
    </p:spTree>
    <p:extLst>
      <p:ext uri="{BB962C8B-B14F-4D97-AF65-F5344CB8AC3E}">
        <p14:creationId xmlns:p14="http://schemas.microsoft.com/office/powerpoint/2010/main" val="13421031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398870451"/>
              </p:ext>
            </p:extLst>
          </p:nvPr>
        </p:nvGraphicFramePr>
        <p:xfrm>
          <a:off x="0" y="1"/>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MAKROLİDLER</a:t>
                      </a:r>
                    </a:p>
                  </a:txBody>
                  <a:tcPr vert="wordArtVert"/>
                </a:tc>
                <a:tc>
                  <a:txBody>
                    <a:bodyPr/>
                    <a:lstStyle/>
                    <a:p>
                      <a:pPr algn="ctr"/>
                      <a:endParaRPr lang="tr-TR" sz="1200" dirty="0"/>
                    </a:p>
                    <a:p>
                      <a:pPr algn="ctr"/>
                      <a:endParaRPr lang="tr-TR" sz="1200" dirty="0"/>
                    </a:p>
                    <a:p>
                      <a:pPr algn="ctr"/>
                      <a:endParaRPr lang="tr-TR" sz="1200" dirty="0"/>
                    </a:p>
                    <a:p>
                      <a:pPr algn="ctr"/>
                      <a:endParaRPr lang="tr-TR" sz="1200" dirty="0"/>
                    </a:p>
                    <a:p>
                      <a:pPr algn="ctr"/>
                      <a:endParaRPr lang="tr-TR" sz="1200" dirty="0"/>
                    </a:p>
                    <a:p>
                      <a:pPr algn="ctr"/>
                      <a:endParaRPr lang="tr-TR" sz="1200" dirty="0"/>
                    </a:p>
                    <a:p>
                      <a:pPr algn="ctr"/>
                      <a:endParaRPr lang="tr-TR" sz="1200" dirty="0"/>
                    </a:p>
                    <a:p>
                      <a:pPr algn="ctr"/>
                      <a:endParaRPr lang="tr-TR" sz="1200" dirty="0"/>
                    </a:p>
                    <a:p>
                      <a:pPr algn="ctr"/>
                      <a:endParaRPr lang="tr-TR" sz="1200" dirty="0"/>
                    </a:p>
                    <a:p>
                      <a:pPr algn="ctr"/>
                      <a:endParaRPr lang="tr-TR" sz="1200" dirty="0"/>
                    </a:p>
                    <a:p>
                      <a:pPr algn="ctr"/>
                      <a:endParaRPr lang="tr-TR" sz="1200" dirty="0"/>
                    </a:p>
                    <a:p>
                      <a:pPr algn="ctr"/>
                      <a:endParaRPr lang="tr-TR" sz="1200" dirty="0"/>
                    </a:p>
                    <a:p>
                      <a:pPr algn="ctr"/>
                      <a:endParaRPr lang="tr-TR" sz="1200" dirty="0"/>
                    </a:p>
                    <a:p>
                      <a:pPr algn="ctr"/>
                      <a:endParaRPr lang="tr-TR" sz="1200" dirty="0"/>
                    </a:p>
                    <a:p>
                      <a:pPr algn="ctr"/>
                      <a:endParaRPr lang="tr-TR" sz="1200" dirty="0"/>
                    </a:p>
                    <a:p>
                      <a:pPr algn="ctr"/>
                      <a:r>
                        <a:rPr lang="tr-TR" sz="1200" dirty="0"/>
                        <a:t>ERİTROMİSİN</a:t>
                      </a:r>
                    </a:p>
                  </a:txBody>
                  <a:tcPr/>
                </a:tc>
                <a:tc>
                  <a:txBody>
                    <a:bodyPr/>
                    <a:lstStyle/>
                    <a:p>
                      <a:r>
                        <a:rPr lang="tr-TR" sz="1200" b="0" i="0" kern="1200" dirty="0">
                          <a:solidFill>
                            <a:schemeClr val="dk1"/>
                          </a:solidFill>
                          <a:effectLst/>
                          <a:latin typeface="+mn-lt"/>
                          <a:ea typeface="+mn-ea"/>
                          <a:cs typeface="+mn-cs"/>
                        </a:rPr>
                        <a:t>Üst solunum yolları enfeksiyonlarına neden olan; -</a:t>
                      </a:r>
                      <a:r>
                        <a:rPr lang="tr-TR" sz="1200" b="0" i="0" kern="1200" dirty="0" err="1">
                          <a:solidFill>
                            <a:schemeClr val="dk1"/>
                          </a:solidFill>
                          <a:effectLst/>
                          <a:latin typeface="+mn-lt"/>
                          <a:ea typeface="+mn-ea"/>
                          <a:cs typeface="+mn-cs"/>
                        </a:rPr>
                        <a:t>Streptococcus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pyogenes</a:t>
                      </a:r>
                      <a:r>
                        <a:rPr lang="tr-TR" sz="1200" b="0" i="0" kern="1200" dirty="0">
                          <a:solidFill>
                            <a:schemeClr val="dk1"/>
                          </a:solidFill>
                          <a:effectLst/>
                          <a:latin typeface="+mn-lt"/>
                          <a:ea typeface="+mn-ea"/>
                          <a:cs typeface="+mn-cs"/>
                        </a:rPr>
                        <a:t> (grup A </a:t>
                      </a:r>
                      <a:r>
                        <a:rPr lang="tr-TR" sz="1200" b="0" i="0" kern="1200" dirty="0" err="1">
                          <a:solidFill>
                            <a:schemeClr val="dk1"/>
                          </a:solidFill>
                          <a:effectLst/>
                          <a:latin typeface="+mn-lt"/>
                          <a:ea typeface="+mn-ea"/>
                          <a:cs typeface="+mn-cs"/>
                        </a:rPr>
                        <a:t>hemolytic</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streptococci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Streptococcus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pneumoniae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Haemophilus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influenzae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eritromisin</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sulfamidlerle</a:t>
                      </a:r>
                      <a:r>
                        <a:rPr lang="tr-TR" sz="1200" b="0" i="0" kern="1200" dirty="0">
                          <a:solidFill>
                            <a:schemeClr val="dk1"/>
                          </a:solidFill>
                          <a:effectLst/>
                          <a:latin typeface="+mn-lt"/>
                          <a:ea typeface="+mn-ea"/>
                          <a:cs typeface="+mn-cs"/>
                        </a:rPr>
                        <a:t> birlikte kullanıldığında bu mikroorganizmaya daha etkilidir.) Şiddetli alt solunum yolları enfeksiyonlarına neden olan </a:t>
                      </a:r>
                      <a:r>
                        <a:rPr lang="tr-TR" sz="1200" b="0" i="0" kern="1200" dirty="0" err="1">
                          <a:solidFill>
                            <a:schemeClr val="dk1"/>
                          </a:solidFill>
                          <a:effectLst/>
                          <a:latin typeface="+mn-lt"/>
                          <a:ea typeface="+mn-ea"/>
                          <a:cs typeface="+mn-cs"/>
                        </a:rPr>
                        <a:t>Streptococcus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pyogenes</a:t>
                      </a:r>
                      <a:r>
                        <a:rPr lang="tr-TR" sz="1200" b="0" i="0" kern="1200" dirty="0">
                          <a:solidFill>
                            <a:schemeClr val="dk1"/>
                          </a:solidFill>
                          <a:effectLst/>
                          <a:latin typeface="+mn-lt"/>
                          <a:ea typeface="+mn-ea"/>
                          <a:cs typeface="+mn-cs"/>
                        </a:rPr>
                        <a:t> (grup A beta </a:t>
                      </a:r>
                      <a:r>
                        <a:rPr lang="tr-TR" sz="1200" b="0" i="0" kern="1200" dirty="0" err="1">
                          <a:solidFill>
                            <a:schemeClr val="dk1"/>
                          </a:solidFill>
                          <a:effectLst/>
                          <a:latin typeface="+mn-lt"/>
                          <a:ea typeface="+mn-ea"/>
                          <a:cs typeface="+mn-cs"/>
                        </a:rPr>
                        <a:t>hemolytic</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streptococci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Streptococcus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pneumoniae</a:t>
                      </a:r>
                      <a:r>
                        <a:rPr lang="tr-TR" sz="1200" b="0" i="0" kern="1200" dirty="0">
                          <a:solidFill>
                            <a:schemeClr val="dk1"/>
                          </a:solidFill>
                          <a:effectLst/>
                          <a:latin typeface="+mn-lt"/>
                          <a:ea typeface="+mn-ea"/>
                          <a:cs typeface="+mn-cs"/>
                        </a:rPr>
                        <a:t>, Solunum yolları enfeksiyonlarına neden olan </a:t>
                      </a:r>
                      <a:r>
                        <a:rPr lang="tr-TR" sz="1200" b="0" i="0" kern="1200" dirty="0" err="1">
                          <a:solidFill>
                            <a:schemeClr val="dk1"/>
                          </a:solidFill>
                          <a:effectLst/>
                          <a:latin typeface="+mn-lt"/>
                          <a:ea typeface="+mn-ea"/>
                          <a:cs typeface="+mn-cs"/>
                        </a:rPr>
                        <a:t>Mycoplasma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pneumoniae</a:t>
                      </a:r>
                      <a:r>
                        <a:rPr lang="tr-TR" sz="1200" b="0" i="0" kern="1200" dirty="0">
                          <a:solidFill>
                            <a:schemeClr val="dk1"/>
                          </a:solidFill>
                          <a:effectLst/>
                          <a:latin typeface="+mn-lt"/>
                          <a:ea typeface="+mn-ea"/>
                          <a:cs typeface="+mn-cs"/>
                        </a:rPr>
                        <a:t>, Boğmacaya neden olan </a:t>
                      </a:r>
                      <a:r>
                        <a:rPr lang="tr-TR" sz="1200" b="0" i="0" kern="1200" dirty="0" err="1">
                          <a:solidFill>
                            <a:schemeClr val="dk1"/>
                          </a:solidFill>
                          <a:effectLst/>
                          <a:latin typeface="+mn-lt"/>
                          <a:ea typeface="+mn-ea"/>
                          <a:cs typeface="+mn-cs"/>
                        </a:rPr>
                        <a:t>Bordepella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pertussis</a:t>
                      </a:r>
                      <a:r>
                        <a:rPr lang="tr-TR" sz="1200" b="0" i="0" kern="1200" dirty="0">
                          <a:solidFill>
                            <a:schemeClr val="dk1"/>
                          </a:solidFill>
                          <a:effectLst/>
                          <a:latin typeface="+mn-lt"/>
                          <a:ea typeface="+mn-ea"/>
                          <a:cs typeface="+mn-cs"/>
                        </a:rPr>
                        <a:t>, (bazı klinik çalışmalar; </a:t>
                      </a:r>
                      <a:r>
                        <a:rPr lang="tr-TR" sz="1200" b="0" i="0" kern="1200" dirty="0" err="1">
                          <a:solidFill>
                            <a:schemeClr val="dk1"/>
                          </a:solidFill>
                          <a:effectLst/>
                          <a:latin typeface="+mn-lt"/>
                          <a:ea typeface="+mn-ea"/>
                          <a:cs typeface="+mn-cs"/>
                        </a:rPr>
                        <a:t>eritromisinin</a:t>
                      </a:r>
                      <a:r>
                        <a:rPr lang="tr-TR" sz="1200" b="0" i="0" kern="1200" dirty="0">
                          <a:solidFill>
                            <a:schemeClr val="dk1"/>
                          </a:solidFill>
                          <a:effectLst/>
                          <a:latin typeface="+mn-lt"/>
                          <a:ea typeface="+mn-ea"/>
                          <a:cs typeface="+mn-cs"/>
                        </a:rPr>
                        <a:t> boğmacaya karşı </a:t>
                      </a:r>
                      <a:r>
                        <a:rPr lang="tr-TR" sz="1200" b="0" i="0" kern="1200" dirty="0" err="1">
                          <a:solidFill>
                            <a:schemeClr val="dk1"/>
                          </a:solidFill>
                          <a:effectLst/>
                          <a:latin typeface="+mn-lt"/>
                          <a:ea typeface="+mn-ea"/>
                          <a:cs typeface="+mn-cs"/>
                        </a:rPr>
                        <a:t>profilaktif</a:t>
                      </a:r>
                      <a:r>
                        <a:rPr lang="tr-TR" sz="1200" b="0" i="0" kern="1200" dirty="0">
                          <a:solidFill>
                            <a:schemeClr val="dk1"/>
                          </a:solidFill>
                          <a:effectLst/>
                          <a:latin typeface="+mn-lt"/>
                          <a:ea typeface="+mn-ea"/>
                          <a:cs typeface="+mn-cs"/>
                        </a:rPr>
                        <a:t> olarak kullanılabileceğini önermektedir). </a:t>
                      </a:r>
                      <a:r>
                        <a:rPr lang="tr-TR" sz="1200" b="0" i="0" kern="1200" dirty="0" err="1">
                          <a:solidFill>
                            <a:schemeClr val="dk1"/>
                          </a:solidFill>
                          <a:effectLst/>
                          <a:latin typeface="+mn-lt"/>
                          <a:ea typeface="+mn-ea"/>
                          <a:cs typeface="+mn-cs"/>
                        </a:rPr>
                        <a:t>Eritromisin</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farenksin</a:t>
                      </a:r>
                      <a:r>
                        <a:rPr lang="tr-TR" sz="1200" b="0" i="0" kern="1200" dirty="0">
                          <a:solidFill>
                            <a:schemeClr val="dk1"/>
                          </a:solidFill>
                          <a:effectLst/>
                          <a:latin typeface="+mn-lt"/>
                          <a:ea typeface="+mn-ea"/>
                          <a:cs typeface="+mn-cs"/>
                        </a:rPr>
                        <a:t> yumuşak doku kısmını </a:t>
                      </a:r>
                      <a:r>
                        <a:rPr lang="tr-TR" sz="1200" b="0" i="0" kern="1200" dirty="0" err="1">
                          <a:solidFill>
                            <a:schemeClr val="dk1"/>
                          </a:solidFill>
                          <a:effectLst/>
                          <a:latin typeface="+mn-lt"/>
                          <a:ea typeface="+mn-ea"/>
                          <a:cs typeface="+mn-cs"/>
                        </a:rPr>
                        <a:t>enfekte</a:t>
                      </a:r>
                      <a:r>
                        <a:rPr lang="tr-TR" sz="1200" b="0" i="0" kern="1200" dirty="0">
                          <a:solidFill>
                            <a:schemeClr val="dk1"/>
                          </a:solidFill>
                          <a:effectLst/>
                          <a:latin typeface="+mn-lt"/>
                          <a:ea typeface="+mn-ea"/>
                          <a:cs typeface="+mn-cs"/>
                        </a:rPr>
                        <a:t> eden mikroorganizmaların enfeksiyon yapma özelliklerini yok eder. Difteriye neden olan </a:t>
                      </a:r>
                      <a:r>
                        <a:rPr lang="tr-TR" sz="1200" b="0" i="0" kern="1200" dirty="0" err="1">
                          <a:solidFill>
                            <a:schemeClr val="dk1"/>
                          </a:solidFill>
                          <a:effectLst/>
                          <a:latin typeface="+mn-lt"/>
                          <a:ea typeface="+mn-ea"/>
                          <a:cs typeface="+mn-cs"/>
                        </a:rPr>
                        <a:t>Corynebacterium</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diphtheriae’nin</a:t>
                      </a:r>
                      <a:r>
                        <a:rPr lang="tr-TR" sz="1200" b="0" i="0" kern="1200" dirty="0">
                          <a:solidFill>
                            <a:schemeClr val="dk1"/>
                          </a:solidFill>
                          <a:effectLst/>
                          <a:latin typeface="+mn-lt"/>
                          <a:ea typeface="+mn-ea"/>
                          <a:cs typeface="+mn-cs"/>
                        </a:rPr>
                        <a:t> (toksinlerine karşı da etkilidir) taşıyıcı üzerine yerleşmesini önler ve yerleşmiş olan mikroorganizmaları kurutur. </a:t>
                      </a:r>
                      <a:endParaRPr lang="tr-TR" sz="1200" dirty="0"/>
                    </a:p>
                  </a:txBody>
                  <a:tcPr/>
                </a:tc>
                <a:tc>
                  <a:txBody>
                    <a:bodyPr/>
                    <a:lstStyle/>
                    <a:p>
                      <a:r>
                        <a:rPr lang="tr-TR" sz="1200" b="0" i="0" kern="1200" dirty="0" err="1">
                          <a:solidFill>
                            <a:schemeClr val="dk1"/>
                          </a:solidFill>
                          <a:effectLst/>
                          <a:latin typeface="+mn-lt"/>
                          <a:ea typeface="+mn-ea"/>
                          <a:cs typeface="+mn-cs"/>
                        </a:rPr>
                        <a:t>Eritromisin</a:t>
                      </a:r>
                      <a:r>
                        <a:rPr lang="tr-TR" sz="1200" b="0" i="0" kern="1200" dirty="0">
                          <a:solidFill>
                            <a:schemeClr val="dk1"/>
                          </a:solidFill>
                          <a:effectLst/>
                          <a:latin typeface="+mn-lt"/>
                          <a:ea typeface="+mn-ea"/>
                          <a:cs typeface="+mn-cs"/>
                        </a:rPr>
                        <a:t>, bu antibiyotiklere karşı aşırı duyarlılığı olan hastalarda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a:t>
                      </a:r>
                    </a:p>
                  </a:txBody>
                  <a:tcPr/>
                </a:tc>
                <a:tc>
                  <a:txBody>
                    <a:bodyPr/>
                    <a:lstStyle/>
                    <a:p>
                      <a:r>
                        <a:rPr lang="tr-TR" sz="1200" b="0" i="0" kern="1200" dirty="0">
                          <a:solidFill>
                            <a:schemeClr val="dk1"/>
                          </a:solidFill>
                          <a:effectLst/>
                          <a:latin typeface="+mn-lt"/>
                          <a:ea typeface="+mn-ea"/>
                          <a:cs typeface="+mn-cs"/>
                        </a:rPr>
                        <a:t>Günlük doz erişkinlerde 8 saatte bir 500 mg ve çocuklarda 30-50 mg/kg'dır. Gerektiğinde günlük doz 4 g'a kadar yükseltilebilir</a:t>
                      </a:r>
                      <a:r>
                        <a:rPr lang="tr-TR" sz="1800" b="0" i="0" kern="1200" dirty="0">
                          <a:solidFill>
                            <a:schemeClr val="dk1"/>
                          </a:solidFill>
                          <a:effectLst/>
                          <a:latin typeface="+mn-lt"/>
                          <a:ea typeface="+mn-ea"/>
                          <a:cs typeface="+mn-cs"/>
                        </a:rPr>
                        <a:t>.</a:t>
                      </a:r>
                      <a:endParaRPr lang="tr-TR" sz="1200" dirty="0"/>
                    </a:p>
                  </a:txBody>
                  <a:tcPr/>
                </a:tc>
                <a:tc>
                  <a:txBody>
                    <a:bodyPr/>
                    <a:lstStyle/>
                    <a:p>
                      <a:r>
                        <a:rPr lang="tr-TR" sz="1200" b="0" i="0" kern="1200" dirty="0" err="1">
                          <a:solidFill>
                            <a:schemeClr val="dk1"/>
                          </a:solidFill>
                          <a:effectLst/>
                          <a:latin typeface="+mn-lt"/>
                          <a:ea typeface="+mn-ea"/>
                          <a:cs typeface="+mn-cs"/>
                        </a:rPr>
                        <a:t>Eritromisin</a:t>
                      </a:r>
                      <a:r>
                        <a:rPr lang="tr-TR" sz="1200" b="0" i="0" kern="1200" dirty="0">
                          <a:solidFill>
                            <a:schemeClr val="dk1"/>
                          </a:solidFill>
                          <a:effectLst/>
                          <a:latin typeface="+mn-lt"/>
                          <a:ea typeface="+mn-ea"/>
                          <a:cs typeface="+mn-cs"/>
                        </a:rPr>
                        <a:t> ağız yoluyla alındığında mide bulantısı, kusma, karın ağrısı, </a:t>
                      </a:r>
                      <a:r>
                        <a:rPr lang="tr-TR" sz="1200" b="0" i="0" kern="1200" dirty="0" err="1">
                          <a:solidFill>
                            <a:schemeClr val="dk1"/>
                          </a:solidFill>
                          <a:effectLst/>
                          <a:latin typeface="+mn-lt"/>
                          <a:ea typeface="+mn-ea"/>
                          <a:cs typeface="+mn-cs"/>
                        </a:rPr>
                        <a:t>diyare</a:t>
                      </a:r>
                      <a:r>
                        <a:rPr lang="tr-TR" sz="1200" b="0" i="0" kern="1200" dirty="0">
                          <a:solidFill>
                            <a:schemeClr val="dk1"/>
                          </a:solidFill>
                          <a:effectLst/>
                          <a:latin typeface="+mn-lt"/>
                          <a:ea typeface="+mn-ea"/>
                          <a:cs typeface="+mn-cs"/>
                        </a:rPr>
                        <a:t> ve iştahsızlık görülür. </a:t>
                      </a:r>
                      <a:r>
                        <a:rPr lang="tr-TR" sz="1200" b="0" i="0" kern="1200" dirty="0" err="1">
                          <a:solidFill>
                            <a:schemeClr val="dk1"/>
                          </a:solidFill>
                          <a:effectLst/>
                          <a:latin typeface="+mn-lt"/>
                          <a:ea typeface="+mn-ea"/>
                          <a:cs typeface="+mn-cs"/>
                        </a:rPr>
                        <a:t>Hepatik</a:t>
                      </a:r>
                      <a:r>
                        <a:rPr lang="tr-TR" sz="1200" b="0" i="0" kern="1200" dirty="0">
                          <a:solidFill>
                            <a:schemeClr val="dk1"/>
                          </a:solidFill>
                          <a:effectLst/>
                          <a:latin typeface="+mn-lt"/>
                          <a:ea typeface="+mn-ea"/>
                          <a:cs typeface="+mn-cs"/>
                        </a:rPr>
                        <a:t> fonksiyon bozuklukları ve/veya anormal karaciğer fonksiyon test sonuçları ortaya çıkabilir. Kaşıntılı ve kaşıntısız isilik türü kızarıklıklar, ürtiker, </a:t>
                      </a:r>
                      <a:r>
                        <a:rPr lang="tr-TR" sz="1200" b="0" i="0" kern="1200" dirty="0" err="1">
                          <a:solidFill>
                            <a:schemeClr val="dk1"/>
                          </a:solidFill>
                          <a:effectLst/>
                          <a:latin typeface="+mn-lt"/>
                          <a:ea typeface="+mn-ea"/>
                          <a:cs typeface="+mn-cs"/>
                        </a:rPr>
                        <a:t>bül</a:t>
                      </a:r>
                      <a:r>
                        <a:rPr lang="tr-TR" sz="1200" b="0" i="0" kern="1200" dirty="0">
                          <a:solidFill>
                            <a:schemeClr val="dk1"/>
                          </a:solidFill>
                          <a:effectLst/>
                          <a:latin typeface="+mn-lt"/>
                          <a:ea typeface="+mn-ea"/>
                          <a:cs typeface="+mn-cs"/>
                        </a:rPr>
                        <a:t> özelliği gösteren kabarıklıklar ve egzama gibi orta dereceli alerjik reaksiyonlar bildirilmiştir.</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83509187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564074954"/>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MAKROLİDLER</a:t>
                      </a:r>
                    </a:p>
                  </a:txBody>
                  <a:tcPr vert="wordArtVert"/>
                </a:tc>
                <a:tc>
                  <a:txBody>
                    <a:bodyPr/>
                    <a:lstStyle/>
                    <a:p>
                      <a:endParaRPr lang="tr-TR" sz="1050" dirty="0"/>
                    </a:p>
                    <a:p>
                      <a:endParaRPr lang="tr-TR" sz="1050" dirty="0"/>
                    </a:p>
                    <a:p>
                      <a:endParaRPr lang="tr-TR" sz="1050" dirty="0"/>
                    </a:p>
                    <a:p>
                      <a:endParaRPr lang="tr-TR" sz="1050" dirty="0"/>
                    </a:p>
                    <a:p>
                      <a:endParaRPr lang="tr-TR" sz="1050" dirty="0"/>
                    </a:p>
                    <a:p>
                      <a:endParaRPr lang="tr-TR" sz="1050" dirty="0"/>
                    </a:p>
                    <a:p>
                      <a:endParaRPr lang="tr-TR" sz="1050" dirty="0"/>
                    </a:p>
                    <a:p>
                      <a:endParaRPr lang="tr-TR" sz="1050" dirty="0"/>
                    </a:p>
                    <a:p>
                      <a:endParaRPr lang="tr-TR" sz="1050" dirty="0"/>
                    </a:p>
                    <a:p>
                      <a:endParaRPr lang="tr-TR" sz="1050" dirty="0"/>
                    </a:p>
                    <a:p>
                      <a:endParaRPr lang="tr-TR" sz="1050" dirty="0"/>
                    </a:p>
                    <a:p>
                      <a:endParaRPr lang="tr-TR" sz="1050" dirty="0"/>
                    </a:p>
                    <a:p>
                      <a:endParaRPr lang="tr-TR" sz="1050" dirty="0"/>
                    </a:p>
                    <a:p>
                      <a:endParaRPr lang="tr-TR" sz="1050" dirty="0"/>
                    </a:p>
                    <a:p>
                      <a:endParaRPr lang="tr-TR" sz="1050" dirty="0"/>
                    </a:p>
                    <a:p>
                      <a:endParaRPr lang="tr-TR" sz="1050" dirty="0"/>
                    </a:p>
                    <a:p>
                      <a:endParaRPr lang="tr-TR" sz="1050" dirty="0"/>
                    </a:p>
                    <a:p>
                      <a:r>
                        <a:rPr lang="tr-TR" sz="1050" dirty="0"/>
                        <a:t>KLARİTROMİSİN</a:t>
                      </a:r>
                    </a:p>
                  </a:txBody>
                  <a:tcPr/>
                </a:tc>
                <a:tc>
                  <a:txBody>
                    <a:bodyPr/>
                    <a:lstStyle/>
                    <a:p>
                      <a:r>
                        <a:rPr lang="tr-TR" sz="1200" b="0" i="0" kern="1200" dirty="0" err="1">
                          <a:solidFill>
                            <a:schemeClr val="dk1"/>
                          </a:solidFill>
                          <a:effectLst/>
                          <a:latin typeface="+mn-lt"/>
                          <a:ea typeface="+mn-ea"/>
                          <a:cs typeface="+mn-cs"/>
                        </a:rPr>
                        <a:t>Streptococcus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pyogenes'in</a:t>
                      </a:r>
                      <a:r>
                        <a:rPr lang="tr-TR" sz="1200" b="0" i="0" kern="1200" dirty="0">
                          <a:solidFill>
                            <a:schemeClr val="dk1"/>
                          </a:solidFill>
                          <a:effectLst/>
                          <a:latin typeface="+mn-lt"/>
                          <a:ea typeface="+mn-ea"/>
                          <a:cs typeface="+mn-cs"/>
                        </a:rPr>
                        <a:t> etken olduğu </a:t>
                      </a:r>
                      <a:r>
                        <a:rPr lang="tr-TR" sz="1200" b="0" i="0" kern="1200" dirty="0" err="1">
                          <a:solidFill>
                            <a:schemeClr val="dk1"/>
                          </a:solidFill>
                          <a:effectLst/>
                          <a:latin typeface="+mn-lt"/>
                          <a:ea typeface="+mn-ea"/>
                          <a:cs typeface="+mn-cs"/>
                        </a:rPr>
                        <a:t>faranjit</a:t>
                      </a:r>
                      <a:r>
                        <a:rPr lang="tr-TR" sz="1200" b="0" i="0" kern="1200" dirty="0">
                          <a:solidFill>
                            <a:schemeClr val="dk1"/>
                          </a:solidFill>
                          <a:effectLst/>
                          <a:latin typeface="+mn-lt"/>
                          <a:ea typeface="+mn-ea"/>
                          <a:cs typeface="+mn-cs"/>
                        </a:rPr>
                        <a:t>/</a:t>
                      </a:r>
                      <a:r>
                        <a:rPr lang="tr-TR" sz="1200" b="0" i="0" kern="1200" dirty="0" err="1">
                          <a:solidFill>
                            <a:schemeClr val="dk1"/>
                          </a:solidFill>
                          <a:effectLst/>
                          <a:latin typeface="+mn-lt"/>
                          <a:ea typeface="+mn-ea"/>
                          <a:cs typeface="+mn-cs"/>
                        </a:rPr>
                        <a:t>tonsillit</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Streptococcus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pneumoniae'nin</a:t>
                      </a:r>
                      <a:r>
                        <a:rPr lang="tr-TR" sz="1200" b="0" i="0" kern="1200" dirty="0">
                          <a:solidFill>
                            <a:schemeClr val="dk1"/>
                          </a:solidFill>
                          <a:effectLst/>
                          <a:latin typeface="+mn-lt"/>
                          <a:ea typeface="+mn-ea"/>
                          <a:cs typeface="+mn-cs"/>
                        </a:rPr>
                        <a:t> etken olduğu akut </a:t>
                      </a:r>
                      <a:r>
                        <a:rPr lang="tr-TR" sz="1200" b="0" i="0" kern="1200" dirty="0" err="1">
                          <a:solidFill>
                            <a:schemeClr val="dk1"/>
                          </a:solidFill>
                          <a:effectLst/>
                          <a:latin typeface="+mn-lt"/>
                          <a:ea typeface="+mn-ea"/>
                          <a:cs typeface="+mn-cs"/>
                        </a:rPr>
                        <a:t>maksiller</a:t>
                      </a:r>
                      <a:r>
                        <a:rPr lang="tr-TR" sz="1200" b="0" i="0" kern="1200" dirty="0">
                          <a:solidFill>
                            <a:schemeClr val="dk1"/>
                          </a:solidFill>
                          <a:effectLst/>
                          <a:latin typeface="+mn-lt"/>
                          <a:ea typeface="+mn-ea"/>
                          <a:cs typeface="+mn-cs"/>
                        </a:rPr>
                        <a:t> sinüzit gibi üst solunum yolları; </a:t>
                      </a:r>
                      <a:r>
                        <a:rPr lang="tr-TR" sz="1200" b="0" i="0" kern="1200" dirty="0" err="1">
                          <a:solidFill>
                            <a:schemeClr val="dk1"/>
                          </a:solidFill>
                          <a:effectLst/>
                          <a:latin typeface="+mn-lt"/>
                          <a:ea typeface="+mn-ea"/>
                          <a:cs typeface="+mn-cs"/>
                        </a:rPr>
                        <a:t>Haemophilus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influenzae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Moraxella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catarrhalis</a:t>
                      </a:r>
                      <a:r>
                        <a:rPr lang="tr-TR" sz="1200" b="0" i="0" kern="1200" dirty="0">
                          <a:solidFill>
                            <a:schemeClr val="dk1"/>
                          </a:solidFill>
                          <a:effectLst/>
                          <a:latin typeface="+mn-lt"/>
                          <a:ea typeface="+mn-ea"/>
                          <a:cs typeface="+mn-cs"/>
                        </a:rPr>
                        <a:t> veya </a:t>
                      </a:r>
                      <a:r>
                        <a:rPr lang="tr-TR" sz="1200" b="0" i="0" kern="1200" dirty="0" err="1">
                          <a:solidFill>
                            <a:schemeClr val="dk1"/>
                          </a:solidFill>
                          <a:effectLst/>
                          <a:latin typeface="+mn-lt"/>
                          <a:ea typeface="+mn-ea"/>
                          <a:cs typeface="+mn-cs"/>
                        </a:rPr>
                        <a:t>Streptococcus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pneumoniae'nin</a:t>
                      </a:r>
                      <a:r>
                        <a:rPr lang="tr-TR" sz="1200" b="0" i="0" kern="1200" dirty="0">
                          <a:solidFill>
                            <a:schemeClr val="dk1"/>
                          </a:solidFill>
                          <a:effectLst/>
                          <a:latin typeface="+mn-lt"/>
                          <a:ea typeface="+mn-ea"/>
                          <a:cs typeface="+mn-cs"/>
                        </a:rPr>
                        <a:t> etken olduğu kronik bronşitin akut alevlenmeleri, </a:t>
                      </a:r>
                      <a:r>
                        <a:rPr lang="tr-TR" sz="1200" b="0" i="0" kern="1200" dirty="0" err="1">
                          <a:solidFill>
                            <a:schemeClr val="dk1"/>
                          </a:solidFill>
                          <a:effectLst/>
                          <a:latin typeface="+mn-lt"/>
                          <a:ea typeface="+mn-ea"/>
                          <a:cs typeface="+mn-cs"/>
                        </a:rPr>
                        <a:t>Mycoplasma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pneumoniae</a:t>
                      </a:r>
                      <a:r>
                        <a:rPr lang="tr-TR" sz="1200" b="0" i="0" kern="1200" dirty="0">
                          <a:solidFill>
                            <a:schemeClr val="dk1"/>
                          </a:solidFill>
                          <a:effectLst/>
                          <a:latin typeface="+mn-lt"/>
                          <a:ea typeface="+mn-ea"/>
                          <a:cs typeface="+mn-cs"/>
                        </a:rPr>
                        <a:t> veya </a:t>
                      </a:r>
                      <a:r>
                        <a:rPr lang="tr-TR" sz="1200" b="0" i="0" kern="1200" dirty="0" err="1">
                          <a:solidFill>
                            <a:schemeClr val="dk1"/>
                          </a:solidFill>
                          <a:effectLst/>
                          <a:latin typeface="+mn-lt"/>
                          <a:ea typeface="+mn-ea"/>
                          <a:cs typeface="+mn-cs"/>
                        </a:rPr>
                        <a:t>Streptococcus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pneumoniani'nin</a:t>
                      </a:r>
                      <a:r>
                        <a:rPr lang="tr-TR" sz="1200" b="0" i="0" kern="1200" dirty="0">
                          <a:solidFill>
                            <a:schemeClr val="dk1"/>
                          </a:solidFill>
                          <a:effectLst/>
                          <a:latin typeface="+mn-lt"/>
                          <a:ea typeface="+mn-ea"/>
                          <a:cs typeface="+mn-cs"/>
                        </a:rPr>
                        <a:t> etken olduğu </a:t>
                      </a:r>
                      <a:r>
                        <a:rPr lang="tr-TR" sz="1200" b="0" i="0" kern="1200" dirty="0" err="1">
                          <a:solidFill>
                            <a:schemeClr val="dk1"/>
                          </a:solidFill>
                          <a:effectLst/>
                          <a:latin typeface="+mn-lt"/>
                          <a:ea typeface="+mn-ea"/>
                          <a:cs typeface="+mn-cs"/>
                        </a:rPr>
                        <a:t>pnömoni</a:t>
                      </a:r>
                      <a:r>
                        <a:rPr lang="tr-TR" sz="1200" b="0" i="0" kern="1200" dirty="0">
                          <a:solidFill>
                            <a:schemeClr val="dk1"/>
                          </a:solidFill>
                          <a:effectLst/>
                          <a:latin typeface="+mn-lt"/>
                          <a:ea typeface="+mn-ea"/>
                          <a:cs typeface="+mn-cs"/>
                        </a:rPr>
                        <a:t> gibi alt solunum yolu; </a:t>
                      </a:r>
                      <a:r>
                        <a:rPr lang="tr-TR" sz="1200" b="0" i="0" kern="1200" dirty="0" err="1">
                          <a:solidFill>
                            <a:schemeClr val="dk1"/>
                          </a:solidFill>
                          <a:effectLst/>
                          <a:latin typeface="+mn-lt"/>
                          <a:ea typeface="+mn-ea"/>
                          <a:cs typeface="+mn-cs"/>
                        </a:rPr>
                        <a:t>Staphylococcus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aureus</a:t>
                      </a:r>
                      <a:r>
                        <a:rPr lang="tr-TR" sz="1200" b="0" i="0" kern="1200" dirty="0">
                          <a:solidFill>
                            <a:schemeClr val="dk1"/>
                          </a:solidFill>
                          <a:effectLst/>
                          <a:latin typeface="+mn-lt"/>
                          <a:ea typeface="+mn-ea"/>
                          <a:cs typeface="+mn-cs"/>
                        </a:rPr>
                        <a:t> veya </a:t>
                      </a:r>
                      <a:r>
                        <a:rPr lang="tr-TR" sz="1200" b="0" i="0" kern="1200" dirty="0" err="1">
                          <a:solidFill>
                            <a:schemeClr val="dk1"/>
                          </a:solidFill>
                          <a:effectLst/>
                          <a:latin typeface="+mn-lt"/>
                          <a:ea typeface="+mn-ea"/>
                          <a:cs typeface="+mn-cs"/>
                        </a:rPr>
                        <a:t>Streptococcus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pyogenes'e</a:t>
                      </a:r>
                      <a:r>
                        <a:rPr lang="tr-TR" sz="1200" b="0" i="0" kern="1200" dirty="0">
                          <a:solidFill>
                            <a:schemeClr val="dk1"/>
                          </a:solidFill>
                          <a:effectLst/>
                          <a:latin typeface="+mn-lt"/>
                          <a:ea typeface="+mn-ea"/>
                          <a:cs typeface="+mn-cs"/>
                        </a:rPr>
                        <a:t> bağlı komplike olmayan deri ve yumuşak dokunun (</a:t>
                      </a:r>
                      <a:r>
                        <a:rPr lang="tr-TR" sz="1200" b="0" i="0" kern="1200" dirty="0" err="1">
                          <a:solidFill>
                            <a:schemeClr val="dk1"/>
                          </a:solidFill>
                          <a:effectLst/>
                          <a:latin typeface="+mn-lt"/>
                          <a:ea typeface="+mn-ea"/>
                          <a:cs typeface="+mn-cs"/>
                        </a:rPr>
                        <a:t>abseler</a:t>
                      </a:r>
                      <a:r>
                        <a:rPr lang="tr-TR" sz="1200" b="0" i="0" kern="1200" dirty="0">
                          <a:solidFill>
                            <a:schemeClr val="dk1"/>
                          </a:solidFill>
                          <a:effectLst/>
                          <a:latin typeface="+mn-lt"/>
                          <a:ea typeface="+mn-ea"/>
                          <a:cs typeface="+mn-cs"/>
                        </a:rPr>
                        <a:t> genellikle cerrahi drenaj gerektirir) hafiften orta dereceye kadar olan enfeksiyonlarının tedavisinde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 </a:t>
                      </a:r>
                      <a:endParaRPr lang="tr-TR" sz="1200" dirty="0"/>
                    </a:p>
                  </a:txBody>
                  <a:tcPr/>
                </a:tc>
                <a:tc>
                  <a:txBody>
                    <a:bodyPr/>
                    <a:lstStyle/>
                    <a:p>
                      <a:r>
                        <a:rPr lang="tr-TR" sz="1200" b="0" i="0" kern="1200" dirty="0" err="1">
                          <a:solidFill>
                            <a:schemeClr val="dk1"/>
                          </a:solidFill>
                          <a:effectLst/>
                          <a:latin typeface="+mn-lt"/>
                          <a:ea typeface="+mn-ea"/>
                          <a:cs typeface="+mn-cs"/>
                        </a:rPr>
                        <a:t>Makrolid</a:t>
                      </a:r>
                      <a:r>
                        <a:rPr lang="tr-TR" sz="1200" b="0" i="0" kern="1200" dirty="0">
                          <a:solidFill>
                            <a:schemeClr val="dk1"/>
                          </a:solidFill>
                          <a:effectLst/>
                          <a:latin typeface="+mn-lt"/>
                          <a:ea typeface="+mn-ea"/>
                          <a:cs typeface="+mn-cs"/>
                        </a:rPr>
                        <a:t> antibiyotiklere karşı aşırı duyarlılığı olanlarda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Klaritromisin</a:t>
                      </a:r>
                      <a:r>
                        <a:rPr lang="tr-TR" sz="1200" b="0" i="0" kern="1200" dirty="0">
                          <a:solidFill>
                            <a:schemeClr val="dk1"/>
                          </a:solidFill>
                          <a:effectLst/>
                          <a:latin typeface="+mn-lt"/>
                          <a:ea typeface="+mn-ea"/>
                          <a:cs typeface="+mn-cs"/>
                        </a:rPr>
                        <a:t>, daha önceden var olan kardiyak anormalliklere (</a:t>
                      </a:r>
                      <a:r>
                        <a:rPr lang="tr-TR" sz="1200" b="0" i="0" u="none" strike="noStrike" kern="1200" dirty="0">
                          <a:solidFill>
                            <a:schemeClr val="dk1"/>
                          </a:solidFill>
                          <a:effectLst/>
                          <a:latin typeface="+mn-lt"/>
                          <a:ea typeface="+mn-ea"/>
                          <a:cs typeface="+mn-cs"/>
                        </a:rPr>
                        <a:t>aritmi</a:t>
                      </a:r>
                      <a:r>
                        <a:rPr lang="tr-TR" sz="1200" b="0" i="0"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bradikardi</a:t>
                      </a:r>
                      <a:r>
                        <a:rPr lang="tr-TR" sz="1200" b="0" i="0" kern="1200" dirty="0">
                          <a:solidFill>
                            <a:schemeClr val="dk1"/>
                          </a:solidFill>
                          <a:effectLst/>
                          <a:latin typeface="+mn-lt"/>
                          <a:ea typeface="+mn-ea"/>
                          <a:cs typeface="+mn-cs"/>
                        </a:rPr>
                        <a:t>, QT aralığı genişlemesi, </a:t>
                      </a:r>
                      <a:r>
                        <a:rPr lang="tr-TR" sz="1200" b="0" i="0" kern="1200" dirty="0" err="1">
                          <a:solidFill>
                            <a:schemeClr val="dk1"/>
                          </a:solidFill>
                          <a:effectLst/>
                          <a:latin typeface="+mn-lt"/>
                          <a:ea typeface="+mn-ea"/>
                          <a:cs typeface="+mn-cs"/>
                        </a:rPr>
                        <a:t>iskemik</a:t>
                      </a:r>
                      <a:r>
                        <a:rPr lang="tr-TR" sz="1200" b="0" i="0" kern="1200" dirty="0">
                          <a:solidFill>
                            <a:schemeClr val="dk1"/>
                          </a:solidFill>
                          <a:effectLst/>
                          <a:latin typeface="+mn-lt"/>
                          <a:ea typeface="+mn-ea"/>
                          <a:cs typeface="+mn-cs"/>
                        </a:rPr>
                        <a:t> kalp hastalığı, </a:t>
                      </a:r>
                      <a:r>
                        <a:rPr lang="tr-TR" sz="1200" b="0" i="0" kern="1200" dirty="0" err="1">
                          <a:solidFill>
                            <a:schemeClr val="dk1"/>
                          </a:solidFill>
                          <a:effectLst/>
                          <a:latin typeface="+mn-lt"/>
                          <a:ea typeface="+mn-ea"/>
                          <a:cs typeface="+mn-cs"/>
                        </a:rPr>
                        <a:t>konjestif</a:t>
                      </a:r>
                      <a:r>
                        <a:rPr lang="tr-TR" sz="1200" b="0" i="0" kern="1200" dirty="0">
                          <a:solidFill>
                            <a:schemeClr val="dk1"/>
                          </a:solidFill>
                          <a:effectLst/>
                          <a:latin typeface="+mn-lt"/>
                          <a:ea typeface="+mn-ea"/>
                          <a:cs typeface="+mn-cs"/>
                        </a:rPr>
                        <a:t> kalp yetmezliği gibi) veya elektrolit dengesizliğine sahip, </a:t>
                      </a:r>
                      <a:r>
                        <a:rPr lang="tr-TR" sz="1200" b="0" i="0" kern="1200" dirty="0" err="1">
                          <a:solidFill>
                            <a:schemeClr val="dk1"/>
                          </a:solidFill>
                          <a:effectLst/>
                          <a:latin typeface="+mn-lt"/>
                          <a:ea typeface="+mn-ea"/>
                          <a:cs typeface="+mn-cs"/>
                        </a:rPr>
                        <a:t>terfenadin</a:t>
                      </a:r>
                      <a:r>
                        <a:rPr lang="tr-TR" sz="1200" b="0" i="0" kern="1200" dirty="0">
                          <a:solidFill>
                            <a:schemeClr val="dk1"/>
                          </a:solidFill>
                          <a:effectLst/>
                          <a:latin typeface="+mn-lt"/>
                          <a:ea typeface="+mn-ea"/>
                          <a:cs typeface="+mn-cs"/>
                        </a:rPr>
                        <a:t> tedavisi gören hastalarda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a:t>
                      </a:r>
                    </a:p>
                    <a:p>
                      <a:r>
                        <a:rPr lang="tr-TR" sz="1800" b="1" i="0" kern="1200" dirty="0">
                          <a:solidFill>
                            <a:schemeClr val="dk1"/>
                          </a:solidFill>
                          <a:effectLst/>
                          <a:latin typeface="+mn-lt"/>
                          <a:ea typeface="+mn-ea"/>
                          <a:cs typeface="+mn-cs"/>
                        </a:rPr>
                        <a:t> </a:t>
                      </a:r>
                      <a:endParaRPr lang="tr-TR" sz="1800" b="0" i="0" kern="1200" dirty="0">
                        <a:solidFill>
                          <a:schemeClr val="dk1"/>
                        </a:solidFill>
                        <a:effectLst/>
                        <a:latin typeface="+mn-lt"/>
                        <a:ea typeface="+mn-ea"/>
                        <a:cs typeface="+mn-cs"/>
                      </a:endParaRPr>
                    </a:p>
                    <a:p>
                      <a:endParaRPr lang="tr-TR" sz="1400" b="0" i="0" kern="1200" dirty="0">
                        <a:solidFill>
                          <a:schemeClr val="dk1"/>
                        </a:solidFill>
                        <a:effectLst/>
                        <a:latin typeface="+mn-lt"/>
                        <a:ea typeface="+mn-ea"/>
                        <a:cs typeface="+mn-cs"/>
                      </a:endParaRPr>
                    </a:p>
                  </a:txBody>
                  <a:tcPr/>
                </a:tc>
                <a:tc>
                  <a:txBody>
                    <a:bodyPr/>
                    <a:lstStyle/>
                    <a:p>
                      <a:r>
                        <a:rPr lang="tr-TR" sz="1200" b="0" i="0" kern="1200" dirty="0">
                          <a:solidFill>
                            <a:schemeClr val="dk1"/>
                          </a:solidFill>
                          <a:effectLst/>
                          <a:latin typeface="+mn-lt"/>
                          <a:ea typeface="+mn-ea"/>
                          <a:cs typeface="+mn-cs"/>
                        </a:rPr>
                        <a:t>Üst ve alt solunum yolu enfeksiyonları ve komplike olmayan deri ve yumuşak doku enfeksiyonlarında, 12 saat ara ile 250-500 mg uygulanır. </a:t>
                      </a:r>
                      <a:r>
                        <a:rPr lang="tr-TR" sz="1200" b="0" i="0" kern="1200" dirty="0" err="1">
                          <a:solidFill>
                            <a:schemeClr val="dk1"/>
                          </a:solidFill>
                          <a:effectLst/>
                          <a:latin typeface="+mn-lt"/>
                          <a:ea typeface="+mn-ea"/>
                          <a:cs typeface="+mn-cs"/>
                        </a:rPr>
                        <a:t>Atipik</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mikobakteriyel</a:t>
                      </a:r>
                      <a:r>
                        <a:rPr lang="tr-TR" sz="1200" b="0" i="0" kern="1200" dirty="0">
                          <a:solidFill>
                            <a:schemeClr val="dk1"/>
                          </a:solidFill>
                          <a:effectLst/>
                          <a:latin typeface="+mn-lt"/>
                          <a:ea typeface="+mn-ea"/>
                          <a:cs typeface="+mn-cs"/>
                        </a:rPr>
                        <a:t> enfeksiyonlu yetişkin hastalarda önerilen </a:t>
                      </a:r>
                      <a:r>
                        <a:rPr lang="tr-TR" sz="1200" b="0" i="0" kern="1200" dirty="0" err="1">
                          <a:solidFill>
                            <a:schemeClr val="dk1"/>
                          </a:solidFill>
                          <a:effectLst/>
                          <a:latin typeface="+mn-lt"/>
                          <a:ea typeface="+mn-ea"/>
                          <a:cs typeface="+mn-cs"/>
                        </a:rPr>
                        <a:t>başlangıc</a:t>
                      </a:r>
                      <a:r>
                        <a:rPr lang="tr-TR" sz="1200" b="0" i="0" kern="1200" dirty="0">
                          <a:solidFill>
                            <a:schemeClr val="dk1"/>
                          </a:solidFill>
                          <a:effectLst/>
                          <a:latin typeface="+mn-lt"/>
                          <a:ea typeface="+mn-ea"/>
                          <a:cs typeface="+mn-cs"/>
                        </a:rPr>
                        <a:t> dozu, 2x500 mg'dır. </a:t>
                      </a:r>
                      <a:r>
                        <a:rPr lang="tr-TR" sz="1200" b="0" i="0" kern="1200" dirty="0" err="1">
                          <a:solidFill>
                            <a:schemeClr val="dk1"/>
                          </a:solidFill>
                          <a:effectLst/>
                          <a:latin typeface="+mn-lt"/>
                          <a:ea typeface="+mn-ea"/>
                          <a:cs typeface="+mn-cs"/>
                        </a:rPr>
                        <a:t>H.pylori</a:t>
                      </a:r>
                      <a:r>
                        <a:rPr lang="tr-TR" sz="1200" b="0" i="0" kern="1200" dirty="0">
                          <a:solidFill>
                            <a:schemeClr val="dk1"/>
                          </a:solidFill>
                          <a:effectLst/>
                          <a:latin typeface="+mn-lt"/>
                          <a:ea typeface="+mn-ea"/>
                          <a:cs typeface="+mn-cs"/>
                        </a:rPr>
                        <a:t> eradikasyonunda tavsiye edilen doz, asit </a:t>
                      </a:r>
                      <a:r>
                        <a:rPr lang="tr-TR" sz="1200" b="0" i="0" kern="1200" dirty="0" err="1">
                          <a:solidFill>
                            <a:schemeClr val="dk1"/>
                          </a:solidFill>
                          <a:effectLst/>
                          <a:latin typeface="+mn-lt"/>
                          <a:ea typeface="+mn-ea"/>
                          <a:cs typeface="+mn-cs"/>
                        </a:rPr>
                        <a:t>sekresyonunu</a:t>
                      </a:r>
                      <a:r>
                        <a:rPr lang="tr-TR" sz="1200" b="0" i="0" kern="1200" dirty="0">
                          <a:solidFill>
                            <a:schemeClr val="dk1"/>
                          </a:solidFill>
                          <a:effectLst/>
                          <a:latin typeface="+mn-lt"/>
                          <a:ea typeface="+mn-ea"/>
                          <a:cs typeface="+mn-cs"/>
                        </a:rPr>
                        <a:t> önleyici bir ajanla kombinasyon halinde 14 gün süreyle günde 3x500 mg'dır.</a:t>
                      </a:r>
                    </a:p>
                    <a:p>
                      <a:r>
                        <a:rPr lang="tr-TR" sz="1200" b="0" i="0" kern="1200" dirty="0">
                          <a:solidFill>
                            <a:schemeClr val="dk1"/>
                          </a:solidFill>
                          <a:effectLst/>
                          <a:latin typeface="+mn-lt"/>
                          <a:ea typeface="+mn-ea"/>
                          <a:cs typeface="+mn-cs"/>
                        </a:rPr>
                        <a:t>Günlük doz çocuklarda 2x125-250 mg süspansiyondur. Maksimum günlük doz 2 defa 500 mg'dır. Tedavi süresi 7-14 gündür.</a:t>
                      </a:r>
                    </a:p>
                    <a:p>
                      <a:r>
                        <a:rPr lang="tr-TR" sz="1800" b="1" i="0" kern="1200" dirty="0">
                          <a:solidFill>
                            <a:schemeClr val="dk1"/>
                          </a:solidFill>
                          <a:effectLst/>
                          <a:latin typeface="+mn-lt"/>
                          <a:ea typeface="+mn-ea"/>
                          <a:cs typeface="+mn-cs"/>
                        </a:rPr>
                        <a:t> </a:t>
                      </a:r>
                      <a:endParaRPr lang="tr-TR" sz="18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a:solidFill>
                            <a:schemeClr val="dk1"/>
                          </a:solidFill>
                          <a:effectLst/>
                          <a:latin typeface="+mn-lt"/>
                          <a:ea typeface="+mn-ea"/>
                          <a:cs typeface="+mn-cs"/>
                        </a:rPr>
                        <a:t>Klinik çalışmalarda gözlenen yan etkilerin çoğunluğu hafif ve geçici türde olup, klasik </a:t>
                      </a:r>
                      <a:r>
                        <a:rPr lang="tr-TR" sz="1200" b="0" i="0" kern="1200" dirty="0" err="1">
                          <a:solidFill>
                            <a:schemeClr val="dk1"/>
                          </a:solidFill>
                          <a:effectLst/>
                          <a:latin typeface="+mn-lt"/>
                          <a:ea typeface="+mn-ea"/>
                          <a:cs typeface="+mn-cs"/>
                        </a:rPr>
                        <a:t>makrolidlere</a:t>
                      </a:r>
                      <a:r>
                        <a:rPr lang="tr-TR" sz="1200" b="0" i="0" kern="1200" dirty="0">
                          <a:solidFill>
                            <a:schemeClr val="dk1"/>
                          </a:solidFill>
                          <a:effectLst/>
                          <a:latin typeface="+mn-lt"/>
                          <a:ea typeface="+mn-ea"/>
                          <a:cs typeface="+mn-cs"/>
                        </a:rPr>
                        <a:t> göre </a:t>
                      </a:r>
                      <a:r>
                        <a:rPr lang="tr-TR" sz="1200" b="0" i="0" kern="1200" dirty="0" err="1">
                          <a:solidFill>
                            <a:schemeClr val="dk1"/>
                          </a:solidFill>
                          <a:effectLst/>
                          <a:latin typeface="+mn-lt"/>
                          <a:ea typeface="+mn-ea"/>
                          <a:cs typeface="+mn-cs"/>
                        </a:rPr>
                        <a:t>gastrointestinal</a:t>
                      </a:r>
                      <a:r>
                        <a:rPr lang="tr-TR" sz="1200" b="0" i="0" kern="1200" dirty="0">
                          <a:solidFill>
                            <a:schemeClr val="dk1"/>
                          </a:solidFill>
                          <a:effectLst/>
                          <a:latin typeface="+mn-lt"/>
                          <a:ea typeface="+mn-ea"/>
                          <a:cs typeface="+mn-cs"/>
                        </a:rPr>
                        <a:t> yan etkilere daha az rastlanmaktadır. Gözlenen yan etkilerin çoğu </a:t>
                      </a:r>
                      <a:r>
                        <a:rPr lang="tr-TR" sz="1200" b="0" i="0" kern="1200" dirty="0" err="1">
                          <a:solidFill>
                            <a:schemeClr val="dk1"/>
                          </a:solidFill>
                          <a:effectLst/>
                          <a:latin typeface="+mn-lt"/>
                          <a:ea typeface="+mn-ea"/>
                          <a:cs typeface="+mn-cs"/>
                        </a:rPr>
                        <a:t>gastrointestinal</a:t>
                      </a:r>
                      <a:r>
                        <a:rPr lang="tr-TR" sz="1200" b="0" i="0" kern="1200" dirty="0">
                          <a:solidFill>
                            <a:schemeClr val="dk1"/>
                          </a:solidFill>
                          <a:effectLst/>
                          <a:latin typeface="+mn-lt"/>
                          <a:ea typeface="+mn-ea"/>
                          <a:cs typeface="+mn-cs"/>
                        </a:rPr>
                        <a:t> sistemle ilgili olup, </a:t>
                      </a:r>
                      <a:r>
                        <a:rPr lang="tr-TR" sz="1200" b="0" i="0" kern="1200" dirty="0" err="1">
                          <a:solidFill>
                            <a:schemeClr val="dk1"/>
                          </a:solidFill>
                          <a:effectLst/>
                          <a:latin typeface="+mn-lt"/>
                          <a:ea typeface="+mn-ea"/>
                          <a:cs typeface="+mn-cs"/>
                        </a:rPr>
                        <a:t>diyare</a:t>
                      </a:r>
                      <a:r>
                        <a:rPr lang="tr-TR" sz="1200" b="0" i="0" kern="1200" dirty="0">
                          <a:solidFill>
                            <a:schemeClr val="dk1"/>
                          </a:solidFill>
                          <a:effectLst/>
                          <a:latin typeface="+mn-lt"/>
                          <a:ea typeface="+mn-ea"/>
                          <a:cs typeface="+mn-cs"/>
                        </a:rPr>
                        <a:t>, kusma, </a:t>
                      </a:r>
                      <a:r>
                        <a:rPr lang="tr-TR" sz="1200" b="0" i="0" u="none" strike="noStrike" kern="1200" dirty="0" err="1">
                          <a:solidFill>
                            <a:schemeClr val="dk1"/>
                          </a:solidFill>
                          <a:effectLst/>
                          <a:latin typeface="+mn-lt"/>
                          <a:ea typeface="+mn-ea"/>
                          <a:cs typeface="+mn-cs"/>
                        </a:rPr>
                        <a:t>abdominal</a:t>
                      </a:r>
                      <a:r>
                        <a:rPr lang="tr-TR" sz="1200" b="0" i="0" u="none" strike="noStrike" kern="1200" dirty="0">
                          <a:solidFill>
                            <a:schemeClr val="dk1"/>
                          </a:solidFill>
                          <a:effectLst/>
                          <a:latin typeface="+mn-lt"/>
                          <a:ea typeface="+mn-ea"/>
                          <a:cs typeface="+mn-cs"/>
                        </a:rPr>
                        <a:t> ağrı</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dispepsi</a:t>
                      </a:r>
                      <a:r>
                        <a:rPr lang="tr-TR" sz="1200" b="0" i="0" kern="1200" dirty="0">
                          <a:solidFill>
                            <a:schemeClr val="dk1"/>
                          </a:solidFill>
                          <a:effectLst/>
                          <a:latin typeface="+mn-lt"/>
                          <a:ea typeface="+mn-ea"/>
                          <a:cs typeface="+mn-cs"/>
                        </a:rPr>
                        <a:t> ve bulantıdır. Diğer yan etkiler </a:t>
                      </a:r>
                      <a:r>
                        <a:rPr lang="tr-TR" sz="1200" b="0" i="0" u="none" strike="noStrike" kern="1200" dirty="0">
                          <a:solidFill>
                            <a:schemeClr val="dk1"/>
                          </a:solidFill>
                          <a:effectLst/>
                          <a:latin typeface="+mn-lt"/>
                          <a:ea typeface="+mn-ea"/>
                          <a:cs typeface="+mn-cs"/>
                        </a:rPr>
                        <a:t>baş ağrısı</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tad</a:t>
                      </a:r>
                      <a:r>
                        <a:rPr lang="tr-TR" sz="1200" b="0" i="0" kern="1200" dirty="0">
                          <a:solidFill>
                            <a:schemeClr val="dk1"/>
                          </a:solidFill>
                          <a:effectLst/>
                          <a:latin typeface="+mn-lt"/>
                          <a:ea typeface="+mn-ea"/>
                          <a:cs typeface="+mn-cs"/>
                        </a:rPr>
                        <a:t> değişikliği ve karaciğer enzimlerinde geçici artışları içerir.</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5319025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440451502"/>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MAKROLİDLER</a:t>
                      </a:r>
                    </a:p>
                  </a:txBody>
                  <a:tcPr vert="wordArtVert"/>
                </a:tc>
                <a:tc>
                  <a:txBody>
                    <a:bodyPr/>
                    <a:lstStyle/>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r>
                        <a:rPr lang="tr-TR" sz="1200" dirty="0"/>
                        <a:t>AZİTROMİSİN</a:t>
                      </a:r>
                    </a:p>
                  </a:txBody>
                  <a:tcPr/>
                </a:tc>
                <a:tc>
                  <a:txBody>
                    <a:bodyPr/>
                    <a:lstStyle/>
                    <a:p>
                      <a:r>
                        <a:rPr lang="tr-TR" sz="1200" b="0" i="0" kern="1200" dirty="0">
                          <a:solidFill>
                            <a:schemeClr val="dk1"/>
                          </a:solidFill>
                          <a:effectLst/>
                          <a:latin typeface="+mn-lt"/>
                          <a:ea typeface="+mn-ea"/>
                          <a:cs typeface="+mn-cs"/>
                        </a:rPr>
                        <a:t>Duyarlı organizmalara bağlı enfeksiyonlarda; bu arada, bronşit, </a:t>
                      </a:r>
                      <a:r>
                        <a:rPr lang="tr-TR" sz="1200" b="0" i="0" kern="1200" dirty="0" err="1">
                          <a:solidFill>
                            <a:schemeClr val="dk1"/>
                          </a:solidFill>
                          <a:effectLst/>
                          <a:latin typeface="+mn-lt"/>
                          <a:ea typeface="+mn-ea"/>
                          <a:cs typeface="+mn-cs"/>
                        </a:rPr>
                        <a:t>S.pneumonia</a:t>
                      </a:r>
                      <a:r>
                        <a:rPr lang="tr-TR" sz="1200" b="0" i="0" kern="1200" dirty="0">
                          <a:solidFill>
                            <a:schemeClr val="dk1"/>
                          </a:solidFill>
                          <a:effectLst/>
                          <a:latin typeface="+mn-lt"/>
                          <a:ea typeface="+mn-ea"/>
                          <a:cs typeface="+mn-cs"/>
                        </a:rPr>
                        <a:t> veya </a:t>
                      </a:r>
                      <a:r>
                        <a:rPr lang="tr-TR" sz="1200" b="0" i="0" kern="1200" dirty="0" err="1">
                          <a:solidFill>
                            <a:schemeClr val="dk1"/>
                          </a:solidFill>
                          <a:effectLst/>
                          <a:latin typeface="+mn-lt"/>
                          <a:ea typeface="+mn-ea"/>
                          <a:cs typeface="+mn-cs"/>
                        </a:rPr>
                        <a:t>H.influenza'nın</a:t>
                      </a:r>
                      <a:r>
                        <a:rPr lang="tr-TR" sz="1200" b="0" i="0" kern="1200" dirty="0">
                          <a:solidFill>
                            <a:schemeClr val="dk1"/>
                          </a:solidFill>
                          <a:effectLst/>
                          <a:latin typeface="+mn-lt"/>
                          <a:ea typeface="+mn-ea"/>
                          <a:cs typeface="+mn-cs"/>
                        </a:rPr>
                        <a:t> neden olduğu hafif şiddette toplumda kazanılmış </a:t>
                      </a:r>
                      <a:r>
                        <a:rPr lang="tr-TR" sz="1200" b="0" i="0" kern="1200" dirty="0" err="1">
                          <a:solidFill>
                            <a:schemeClr val="dk1"/>
                          </a:solidFill>
                          <a:effectLst/>
                          <a:latin typeface="+mn-lt"/>
                          <a:ea typeface="+mn-ea"/>
                          <a:cs typeface="+mn-cs"/>
                        </a:rPr>
                        <a:t>pnönomi</a:t>
                      </a:r>
                      <a:r>
                        <a:rPr lang="tr-TR" sz="1200" b="0" i="0" kern="1200" dirty="0">
                          <a:solidFill>
                            <a:schemeClr val="dk1"/>
                          </a:solidFill>
                          <a:effectLst/>
                          <a:latin typeface="+mn-lt"/>
                          <a:ea typeface="+mn-ea"/>
                          <a:cs typeface="+mn-cs"/>
                        </a:rPr>
                        <a:t> vakaları gibi alt solunum yolu enfeksiyonlarında; deri ve yumuşak doku enfeksiyonlarında; </a:t>
                      </a:r>
                      <a:r>
                        <a:rPr lang="tr-TR" sz="1200" b="0" i="0" kern="1200" dirty="0" err="1">
                          <a:solidFill>
                            <a:schemeClr val="dk1"/>
                          </a:solidFill>
                          <a:effectLst/>
                          <a:latin typeface="+mn-lt"/>
                          <a:ea typeface="+mn-ea"/>
                          <a:cs typeface="+mn-cs"/>
                        </a:rPr>
                        <a:t>otitis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media'da</a:t>
                      </a:r>
                      <a:r>
                        <a:rPr lang="tr-TR" sz="1200" b="0" i="0" kern="1200" dirty="0">
                          <a:solidFill>
                            <a:schemeClr val="dk1"/>
                          </a:solidFill>
                          <a:effectLst/>
                          <a:latin typeface="+mn-lt"/>
                          <a:ea typeface="+mn-ea"/>
                          <a:cs typeface="+mn-cs"/>
                        </a:rPr>
                        <a:t> ve farenjit / </a:t>
                      </a:r>
                      <a:r>
                        <a:rPr lang="tr-TR" sz="1200" b="0" i="0" kern="1200" dirty="0" err="1">
                          <a:solidFill>
                            <a:schemeClr val="dk1"/>
                          </a:solidFill>
                          <a:effectLst/>
                          <a:latin typeface="+mn-lt"/>
                          <a:ea typeface="+mn-ea"/>
                          <a:cs typeface="+mn-cs"/>
                        </a:rPr>
                        <a:t>tonsilit</a:t>
                      </a:r>
                      <a:r>
                        <a:rPr lang="tr-TR" sz="1200" b="0" i="0" kern="1200" dirty="0">
                          <a:solidFill>
                            <a:schemeClr val="dk1"/>
                          </a:solidFill>
                          <a:effectLst/>
                          <a:latin typeface="+mn-lt"/>
                          <a:ea typeface="+mn-ea"/>
                          <a:cs typeface="+mn-cs"/>
                        </a:rPr>
                        <a:t> ve sinüzit dahil üst solunum yolları enfeksiyonlarında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 Erkeklerde ve kadınlarda cinsel temasla bulaşan ve </a:t>
                      </a:r>
                      <a:r>
                        <a:rPr lang="tr-TR" sz="1200" b="0" i="0" kern="1200" dirty="0" err="1">
                          <a:solidFill>
                            <a:schemeClr val="dk1"/>
                          </a:solidFill>
                          <a:effectLst/>
                          <a:latin typeface="+mn-lt"/>
                          <a:ea typeface="+mn-ea"/>
                          <a:cs typeface="+mn-cs"/>
                        </a:rPr>
                        <a:t>Chlamydia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trachomatis'e</a:t>
                      </a:r>
                      <a:r>
                        <a:rPr lang="tr-TR" sz="1200" b="0" i="0" kern="1200" dirty="0">
                          <a:solidFill>
                            <a:schemeClr val="dk1"/>
                          </a:solidFill>
                          <a:effectLst/>
                          <a:latin typeface="+mn-lt"/>
                          <a:ea typeface="+mn-ea"/>
                          <a:cs typeface="+mn-cs"/>
                        </a:rPr>
                        <a:t> bağlı, komplike olmayan </a:t>
                      </a:r>
                      <a:r>
                        <a:rPr lang="tr-TR" sz="1200" b="0" i="0" kern="1200" dirty="0" err="1">
                          <a:solidFill>
                            <a:schemeClr val="dk1"/>
                          </a:solidFill>
                          <a:effectLst/>
                          <a:latin typeface="+mn-lt"/>
                          <a:ea typeface="+mn-ea"/>
                          <a:cs typeface="+mn-cs"/>
                        </a:rPr>
                        <a:t>genital</a:t>
                      </a:r>
                      <a:r>
                        <a:rPr lang="tr-TR" sz="1200" b="0" i="0" kern="1200" dirty="0">
                          <a:solidFill>
                            <a:schemeClr val="dk1"/>
                          </a:solidFill>
                          <a:effectLst/>
                          <a:latin typeface="+mn-lt"/>
                          <a:ea typeface="+mn-ea"/>
                          <a:cs typeface="+mn-cs"/>
                        </a:rPr>
                        <a:t> enfeksiyonların tedavisinde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 Ayrıca, </a:t>
                      </a:r>
                      <a:r>
                        <a:rPr lang="tr-TR" sz="1200" b="0" i="0" kern="1200" dirty="0" err="1">
                          <a:solidFill>
                            <a:schemeClr val="dk1"/>
                          </a:solidFill>
                          <a:effectLst/>
                          <a:latin typeface="+mn-lt"/>
                          <a:ea typeface="+mn-ea"/>
                          <a:cs typeface="+mn-cs"/>
                        </a:rPr>
                        <a:t>Haemophilus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ducreyi'ye</a:t>
                      </a:r>
                      <a:r>
                        <a:rPr lang="tr-TR" sz="1200" b="0" i="0" kern="1200" dirty="0">
                          <a:solidFill>
                            <a:schemeClr val="dk1"/>
                          </a:solidFill>
                          <a:effectLst/>
                          <a:latin typeface="+mn-lt"/>
                          <a:ea typeface="+mn-ea"/>
                          <a:cs typeface="+mn-cs"/>
                        </a:rPr>
                        <a:t> bağlı yumuşak </a:t>
                      </a:r>
                      <a:r>
                        <a:rPr lang="tr-TR" sz="1200" b="0" i="0" kern="1200" dirty="0" err="1">
                          <a:solidFill>
                            <a:schemeClr val="dk1"/>
                          </a:solidFill>
                          <a:effectLst/>
                          <a:latin typeface="+mn-lt"/>
                          <a:ea typeface="+mn-ea"/>
                          <a:cs typeface="+mn-cs"/>
                        </a:rPr>
                        <a:t>şankr</a:t>
                      </a:r>
                      <a:r>
                        <a:rPr lang="tr-TR" sz="1200" b="0" i="0" kern="1200" dirty="0">
                          <a:solidFill>
                            <a:schemeClr val="dk1"/>
                          </a:solidFill>
                          <a:effectLst/>
                          <a:latin typeface="+mn-lt"/>
                          <a:ea typeface="+mn-ea"/>
                          <a:cs typeface="+mn-cs"/>
                        </a:rPr>
                        <a:t> ve çoğul dirençli olmayan </a:t>
                      </a:r>
                      <a:r>
                        <a:rPr lang="tr-TR" sz="1200" b="0" i="0" kern="1200" dirty="0" err="1">
                          <a:solidFill>
                            <a:schemeClr val="dk1"/>
                          </a:solidFill>
                          <a:effectLst/>
                          <a:latin typeface="+mn-lt"/>
                          <a:ea typeface="+mn-ea"/>
                          <a:cs typeface="+mn-cs"/>
                        </a:rPr>
                        <a:t>Neisseria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gonorrhoeae'ya</a:t>
                      </a:r>
                      <a:r>
                        <a:rPr lang="tr-TR" sz="1200" b="0" i="0" kern="1200" dirty="0">
                          <a:solidFill>
                            <a:schemeClr val="dk1"/>
                          </a:solidFill>
                          <a:effectLst/>
                          <a:latin typeface="+mn-lt"/>
                          <a:ea typeface="+mn-ea"/>
                          <a:cs typeface="+mn-cs"/>
                        </a:rPr>
                        <a:t> bağlı komplikasyonsuz </a:t>
                      </a:r>
                      <a:r>
                        <a:rPr lang="tr-TR" sz="1200" b="0" i="0" kern="1200" dirty="0" err="1">
                          <a:solidFill>
                            <a:schemeClr val="dk1"/>
                          </a:solidFill>
                          <a:effectLst/>
                          <a:latin typeface="+mn-lt"/>
                          <a:ea typeface="+mn-ea"/>
                          <a:cs typeface="+mn-cs"/>
                        </a:rPr>
                        <a:t>genital</a:t>
                      </a:r>
                      <a:r>
                        <a:rPr lang="tr-TR" sz="1200" b="0" i="0" kern="1200" dirty="0">
                          <a:solidFill>
                            <a:schemeClr val="dk1"/>
                          </a:solidFill>
                          <a:effectLst/>
                          <a:latin typeface="+mn-lt"/>
                          <a:ea typeface="+mn-ea"/>
                          <a:cs typeface="+mn-cs"/>
                        </a:rPr>
                        <a:t> enfeksiyonların tedavisinde de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 fakat beraberinde bir </a:t>
                      </a:r>
                      <a:r>
                        <a:rPr lang="tr-TR" sz="1200" b="0" i="0" kern="1200" dirty="0" err="1">
                          <a:solidFill>
                            <a:schemeClr val="dk1"/>
                          </a:solidFill>
                          <a:effectLst/>
                          <a:latin typeface="+mn-lt"/>
                          <a:ea typeface="+mn-ea"/>
                          <a:cs typeface="+mn-cs"/>
                        </a:rPr>
                        <a:t>Treponema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pallidum</a:t>
                      </a:r>
                      <a:r>
                        <a:rPr lang="tr-TR" sz="1200" b="0" i="0" kern="1200" dirty="0">
                          <a:solidFill>
                            <a:schemeClr val="dk1"/>
                          </a:solidFill>
                          <a:effectLst/>
                          <a:latin typeface="+mn-lt"/>
                          <a:ea typeface="+mn-ea"/>
                          <a:cs typeface="+mn-cs"/>
                        </a:rPr>
                        <a:t> enfeksiyonu olmadığı saptanmalıdır.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a:solidFill>
                            <a:schemeClr val="dk1"/>
                          </a:solidFill>
                          <a:effectLst/>
                          <a:latin typeface="+mn-lt"/>
                          <a:ea typeface="+mn-ea"/>
                          <a:cs typeface="+mn-cs"/>
                        </a:rPr>
                        <a:t>Bu ilacın kullanımı, özgeçmişinde </a:t>
                      </a:r>
                      <a:r>
                        <a:rPr lang="tr-TR" sz="1200" b="0" i="0" u="none" strike="noStrike" kern="1200" dirty="0" err="1">
                          <a:solidFill>
                            <a:schemeClr val="dk1"/>
                          </a:solidFill>
                          <a:effectLst/>
                          <a:latin typeface="+mn-lt"/>
                          <a:ea typeface="+mn-ea"/>
                          <a:cs typeface="+mn-cs"/>
                        </a:rPr>
                        <a:t>azitromisin</a:t>
                      </a:r>
                      <a:r>
                        <a:rPr lang="tr-TR" sz="1200" b="0" i="0" kern="1200" dirty="0" err="1">
                          <a:solidFill>
                            <a:schemeClr val="dk1"/>
                          </a:solidFill>
                          <a:effectLst/>
                          <a:latin typeface="+mn-lt"/>
                          <a:ea typeface="+mn-ea"/>
                          <a:cs typeface="+mn-cs"/>
                        </a:rPr>
                        <a:t>e</a:t>
                      </a:r>
                      <a:r>
                        <a:rPr lang="tr-TR" sz="1200" b="0" i="0" kern="1200" dirty="0">
                          <a:solidFill>
                            <a:schemeClr val="dk1"/>
                          </a:solidFill>
                          <a:effectLst/>
                          <a:latin typeface="+mn-lt"/>
                          <a:ea typeface="+mn-ea"/>
                          <a:cs typeface="+mn-cs"/>
                        </a:rPr>
                        <a:t> ya da </a:t>
                      </a:r>
                      <a:r>
                        <a:rPr lang="tr-TR" sz="1200" b="0" i="0" kern="1200" dirty="0" err="1">
                          <a:solidFill>
                            <a:schemeClr val="dk1"/>
                          </a:solidFill>
                          <a:effectLst/>
                          <a:latin typeface="+mn-lt"/>
                          <a:ea typeface="+mn-ea"/>
                          <a:cs typeface="+mn-cs"/>
                        </a:rPr>
                        <a:t>makrolid</a:t>
                      </a:r>
                      <a:r>
                        <a:rPr lang="tr-TR" sz="1200" b="0" i="0" kern="1200" dirty="0">
                          <a:solidFill>
                            <a:schemeClr val="dk1"/>
                          </a:solidFill>
                          <a:effectLst/>
                          <a:latin typeface="+mn-lt"/>
                          <a:ea typeface="+mn-ea"/>
                          <a:cs typeface="+mn-cs"/>
                        </a:rPr>
                        <a:t> antibiyotiklerin herhangi birine karşı bir alerjik reaksiyon bulunan hastalarda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 Yüksek </a:t>
                      </a:r>
                      <a:r>
                        <a:rPr lang="tr-TR" sz="1200" b="0" i="0" u="none" strike="noStrike" kern="1200" dirty="0">
                          <a:solidFill>
                            <a:schemeClr val="dk1"/>
                          </a:solidFill>
                          <a:effectLst/>
                          <a:latin typeface="+mn-lt"/>
                          <a:ea typeface="+mn-ea"/>
                          <a:cs typeface="+mn-cs"/>
                          <a:hlinkClick r:id="rId2"/>
                        </a:rPr>
                        <a:t>AST</a:t>
                      </a:r>
                      <a:r>
                        <a:rPr lang="tr-TR" sz="1200" b="0" i="0" kern="1200" dirty="0">
                          <a:solidFill>
                            <a:schemeClr val="dk1"/>
                          </a:solidFill>
                          <a:effectLst/>
                          <a:latin typeface="+mn-lt"/>
                          <a:ea typeface="+mn-ea"/>
                          <a:cs typeface="+mn-cs"/>
                        </a:rPr>
                        <a:t> (SGOT), </a:t>
                      </a:r>
                      <a:r>
                        <a:rPr lang="tr-TR" sz="1200" b="0" i="0" u="none" strike="noStrike" kern="1200" dirty="0">
                          <a:solidFill>
                            <a:schemeClr val="dk1"/>
                          </a:solidFill>
                          <a:effectLst/>
                          <a:latin typeface="+mn-lt"/>
                          <a:ea typeface="+mn-ea"/>
                          <a:cs typeface="+mn-cs"/>
                          <a:hlinkClick r:id="rId3"/>
                        </a:rPr>
                        <a:t>ALT</a:t>
                      </a:r>
                      <a:r>
                        <a:rPr lang="tr-TR" sz="1200" b="0" i="0" kern="1200" dirty="0">
                          <a:solidFill>
                            <a:schemeClr val="dk1"/>
                          </a:solidFill>
                          <a:effectLst/>
                          <a:latin typeface="+mn-lt"/>
                          <a:ea typeface="+mn-ea"/>
                          <a:cs typeface="+mn-cs"/>
                        </a:rPr>
                        <a:t> (SGPT) seviyeleri ve </a:t>
                      </a:r>
                      <a:r>
                        <a:rPr lang="tr-TR" sz="1200" b="0" i="0" kern="1200" dirty="0" err="1">
                          <a:solidFill>
                            <a:schemeClr val="dk1"/>
                          </a:solidFill>
                          <a:effectLst/>
                          <a:latin typeface="+mn-lt"/>
                          <a:ea typeface="+mn-ea"/>
                          <a:cs typeface="+mn-cs"/>
                        </a:rPr>
                        <a:t>hiperbilirubinemisi</a:t>
                      </a:r>
                      <a:r>
                        <a:rPr lang="tr-TR" sz="1200" b="0" i="0" kern="1200" dirty="0">
                          <a:solidFill>
                            <a:schemeClr val="dk1"/>
                          </a:solidFill>
                          <a:effectLst/>
                          <a:latin typeface="+mn-lt"/>
                          <a:ea typeface="+mn-ea"/>
                          <a:cs typeface="+mn-cs"/>
                        </a:rPr>
                        <a:t> olanlarda kullanılmamalıdır.</a:t>
                      </a:r>
                    </a:p>
                  </a:txBody>
                  <a:tcPr/>
                </a:tc>
                <a:tc>
                  <a:txBody>
                    <a:bodyPr/>
                    <a:lstStyle/>
                    <a:p>
                      <a:r>
                        <a:rPr lang="tr-TR" sz="1200" b="0" i="0" kern="1200" dirty="0">
                          <a:solidFill>
                            <a:schemeClr val="dk1"/>
                          </a:solidFill>
                          <a:effectLst/>
                          <a:latin typeface="+mn-lt"/>
                          <a:ea typeface="+mn-ea"/>
                          <a:cs typeface="+mn-cs"/>
                        </a:rPr>
                        <a:t>Yetişkinlerde ve 16 yaşından büyüklerde: Bronşit ve diğer alt solunum yolu enfeksiyonlarında, </a:t>
                      </a:r>
                      <a:r>
                        <a:rPr lang="tr-TR" sz="1200" b="0" i="0" kern="1200" dirty="0" err="1">
                          <a:solidFill>
                            <a:schemeClr val="dk1"/>
                          </a:solidFill>
                          <a:effectLst/>
                          <a:latin typeface="+mn-lt"/>
                          <a:ea typeface="+mn-ea"/>
                          <a:cs typeface="+mn-cs"/>
                        </a:rPr>
                        <a:t>otitis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media</a:t>
                      </a:r>
                      <a:r>
                        <a:rPr lang="tr-TR" sz="1200" b="0" i="0" kern="1200" dirty="0">
                          <a:solidFill>
                            <a:schemeClr val="dk1"/>
                          </a:solidFill>
                          <a:effectLst/>
                          <a:latin typeface="+mn-lt"/>
                          <a:ea typeface="+mn-ea"/>
                          <a:cs typeface="+mn-cs"/>
                        </a:rPr>
                        <a:t>, farenjit, </a:t>
                      </a:r>
                      <a:r>
                        <a:rPr lang="tr-TR" sz="1200" b="0" i="0" kern="1200" dirty="0" err="1">
                          <a:solidFill>
                            <a:schemeClr val="dk1"/>
                          </a:solidFill>
                          <a:effectLst/>
                          <a:latin typeface="+mn-lt"/>
                          <a:ea typeface="+mn-ea"/>
                          <a:cs typeface="+mn-cs"/>
                        </a:rPr>
                        <a:t>tonsillit</a:t>
                      </a:r>
                      <a:r>
                        <a:rPr lang="tr-TR" sz="1200" b="0" i="0" kern="1200" dirty="0">
                          <a:solidFill>
                            <a:schemeClr val="dk1"/>
                          </a:solidFill>
                          <a:effectLst/>
                          <a:latin typeface="+mn-lt"/>
                          <a:ea typeface="+mn-ea"/>
                          <a:cs typeface="+mn-cs"/>
                        </a:rPr>
                        <a:t> ve sinüzit dahil üst solunum yolu enfeksiyonlarında, deri ve yumuşak doku enfeksiyonlarında, toplam doz, 3 gün süreyle günde 500 mg olarak verilen 1500 mg'dır. Alternatif olarak aynı toplam doz, 5 gün süreyle, 1.gün 500 mg ve daha sonraki günlerde (2.den 5. güne kadar) günde 250 mg olarak verilebilir. </a:t>
                      </a:r>
                      <a:r>
                        <a:rPr lang="tr-TR" sz="1200" b="0" i="0" kern="1200" dirty="0" err="1">
                          <a:solidFill>
                            <a:schemeClr val="dk1"/>
                          </a:solidFill>
                          <a:effectLst/>
                          <a:latin typeface="+mn-lt"/>
                          <a:ea typeface="+mn-ea"/>
                          <a:cs typeface="+mn-cs"/>
                        </a:rPr>
                        <a:t>Azax</a:t>
                      </a:r>
                      <a:r>
                        <a:rPr lang="tr-TR" sz="1200" b="0" i="0" kern="1200" dirty="0">
                          <a:solidFill>
                            <a:schemeClr val="dk1"/>
                          </a:solidFill>
                          <a:effectLst/>
                          <a:latin typeface="+mn-lt"/>
                          <a:ea typeface="+mn-ea"/>
                          <a:cs typeface="+mn-cs"/>
                        </a:rPr>
                        <a:t> Film Tablet yemeklerle birlikte alınabilir.</a:t>
                      </a:r>
                    </a:p>
                    <a:p>
                      <a:r>
                        <a:rPr lang="tr-TR" sz="1200" b="0" i="0" kern="1200" dirty="0">
                          <a:solidFill>
                            <a:schemeClr val="dk1"/>
                          </a:solidFill>
                          <a:effectLst/>
                          <a:latin typeface="+mn-lt"/>
                          <a:ea typeface="+mn-ea"/>
                          <a:cs typeface="+mn-cs"/>
                        </a:rPr>
                        <a:t>Günlük doz 26-35 kg arası çocuklarda günde 1 kez 1.5 ölçek; 36-45 yaş arası çocuklarda günde 1 kez 2 ölçek uygulanır. 45 </a:t>
                      </a:r>
                      <a:r>
                        <a:rPr lang="tr-TR" sz="1200" b="0" i="0" kern="1200" dirty="0" err="1">
                          <a:solidFill>
                            <a:schemeClr val="dk1"/>
                          </a:solidFill>
                          <a:effectLst/>
                          <a:latin typeface="+mn-lt"/>
                          <a:ea typeface="+mn-ea"/>
                          <a:cs typeface="+mn-cs"/>
                        </a:rPr>
                        <a:t>kg'nın</a:t>
                      </a:r>
                      <a:r>
                        <a:rPr lang="tr-TR" sz="1200" b="0" i="0" kern="1200" dirty="0">
                          <a:solidFill>
                            <a:schemeClr val="dk1"/>
                          </a:solidFill>
                          <a:effectLst/>
                          <a:latin typeface="+mn-lt"/>
                          <a:ea typeface="+mn-ea"/>
                          <a:cs typeface="+mn-cs"/>
                        </a:rPr>
                        <a:t> üstündeki çocuklara erişkin dozu uygulanır. Tedavi süresi 3 gündür.</a:t>
                      </a:r>
                    </a:p>
                  </a:txBody>
                  <a:tcPr/>
                </a:tc>
                <a:tc>
                  <a:txBody>
                    <a:bodyPr/>
                    <a:lstStyle/>
                    <a:p>
                      <a:r>
                        <a:rPr lang="tr-TR" sz="1200" b="0" i="0" kern="1200" dirty="0" err="1">
                          <a:solidFill>
                            <a:schemeClr val="dk1"/>
                          </a:solidFill>
                          <a:effectLst/>
                          <a:latin typeface="+mn-lt"/>
                          <a:ea typeface="+mn-ea"/>
                          <a:cs typeface="+mn-cs"/>
                        </a:rPr>
                        <a:t>Azitromisin</a:t>
                      </a:r>
                      <a:r>
                        <a:rPr lang="tr-TR" sz="1200" b="0" i="0" kern="1200" dirty="0">
                          <a:solidFill>
                            <a:schemeClr val="dk1"/>
                          </a:solidFill>
                          <a:effectLst/>
                          <a:latin typeface="+mn-lt"/>
                          <a:ea typeface="+mn-ea"/>
                          <a:cs typeface="+mn-cs"/>
                        </a:rPr>
                        <a:t>, düşük yan etki </a:t>
                      </a:r>
                      <a:r>
                        <a:rPr lang="tr-TR" sz="1200" b="0" i="0" kern="1200" dirty="0" err="1">
                          <a:solidFill>
                            <a:schemeClr val="dk1"/>
                          </a:solidFill>
                          <a:effectLst/>
                          <a:latin typeface="+mn-lt"/>
                          <a:ea typeface="+mn-ea"/>
                          <a:cs typeface="+mn-cs"/>
                        </a:rPr>
                        <a:t>insidansı</a:t>
                      </a:r>
                      <a:r>
                        <a:rPr lang="tr-TR" sz="1200" b="0" i="0" kern="1200" dirty="0">
                          <a:solidFill>
                            <a:schemeClr val="dk1"/>
                          </a:solidFill>
                          <a:effectLst/>
                          <a:latin typeface="+mn-lt"/>
                          <a:ea typeface="+mn-ea"/>
                          <a:cs typeface="+mn-cs"/>
                        </a:rPr>
                        <a:t> ile iyi </a:t>
                      </a:r>
                      <a:r>
                        <a:rPr lang="tr-TR" sz="1200" b="0" i="0" kern="1200" dirty="0" err="1">
                          <a:solidFill>
                            <a:schemeClr val="dk1"/>
                          </a:solidFill>
                          <a:effectLst/>
                          <a:latin typeface="+mn-lt"/>
                          <a:ea typeface="+mn-ea"/>
                          <a:cs typeface="+mn-cs"/>
                        </a:rPr>
                        <a:t>tolere</a:t>
                      </a:r>
                      <a:r>
                        <a:rPr lang="tr-TR" sz="1200" b="0" i="0" kern="1200" dirty="0">
                          <a:solidFill>
                            <a:schemeClr val="dk1"/>
                          </a:solidFill>
                          <a:effectLst/>
                          <a:latin typeface="+mn-lt"/>
                          <a:ea typeface="+mn-ea"/>
                          <a:cs typeface="+mn-cs"/>
                        </a:rPr>
                        <a:t> edilir. Gastrointestinal: </a:t>
                      </a:r>
                      <a:r>
                        <a:rPr lang="tr-TR" sz="1200" b="0" i="0" u="none" strike="noStrike" kern="1200" dirty="0" err="1">
                          <a:solidFill>
                            <a:schemeClr val="dk1"/>
                          </a:solidFill>
                          <a:effectLst/>
                          <a:latin typeface="+mn-lt"/>
                          <a:ea typeface="+mn-ea"/>
                          <a:cs typeface="+mn-cs"/>
                        </a:rPr>
                        <a:t>Anoreksi</a:t>
                      </a:r>
                      <a:r>
                        <a:rPr lang="tr-TR" sz="1200" b="0" i="0" u="none" strike="noStrike" kern="1200" dirty="0">
                          <a:solidFill>
                            <a:schemeClr val="dk1"/>
                          </a:solidFill>
                          <a:effectLst/>
                          <a:latin typeface="+mn-lt"/>
                          <a:ea typeface="+mn-ea"/>
                          <a:cs typeface="+mn-cs"/>
                        </a:rPr>
                        <a:t>,</a:t>
                      </a:r>
                      <a:r>
                        <a:rPr lang="tr-TR" sz="1200" b="0" i="0" kern="1200" dirty="0">
                          <a:solidFill>
                            <a:schemeClr val="dk1"/>
                          </a:solidFill>
                          <a:effectLst/>
                          <a:latin typeface="+mn-lt"/>
                          <a:ea typeface="+mn-ea"/>
                          <a:cs typeface="+mn-cs"/>
                        </a:rPr>
                        <a:t> </a:t>
                      </a:r>
                      <a:r>
                        <a:rPr lang="tr-TR" sz="1200" b="0" i="0" u="none" strike="noStrike" kern="1200" dirty="0">
                          <a:solidFill>
                            <a:schemeClr val="dk1"/>
                          </a:solidFill>
                          <a:effectLst/>
                          <a:latin typeface="+mn-lt"/>
                          <a:ea typeface="+mn-ea"/>
                          <a:cs typeface="+mn-cs"/>
                        </a:rPr>
                        <a:t>bulantı</a:t>
                      </a:r>
                      <a:r>
                        <a:rPr lang="tr-TR" sz="1200" b="0" i="0" kern="1200" dirty="0">
                          <a:solidFill>
                            <a:schemeClr val="dk1"/>
                          </a:solidFill>
                          <a:effectLst/>
                          <a:latin typeface="+mn-lt"/>
                          <a:ea typeface="+mn-ea"/>
                          <a:cs typeface="+mn-cs"/>
                        </a:rPr>
                        <a:t>, kusma/</a:t>
                      </a:r>
                      <a:r>
                        <a:rPr lang="tr-TR" sz="1200" b="0" i="0" kern="1200" dirty="0" err="1">
                          <a:solidFill>
                            <a:schemeClr val="dk1"/>
                          </a:solidFill>
                          <a:effectLst/>
                          <a:latin typeface="+mn-lt"/>
                          <a:ea typeface="+mn-ea"/>
                          <a:cs typeface="+mn-cs"/>
                        </a:rPr>
                        <a:t>diyare</a:t>
                      </a:r>
                      <a:r>
                        <a:rPr lang="tr-TR" sz="1200" b="0" i="0" kern="1200" dirty="0">
                          <a:solidFill>
                            <a:schemeClr val="dk1"/>
                          </a:solidFill>
                          <a:effectLst/>
                          <a:latin typeface="+mn-lt"/>
                          <a:ea typeface="+mn-ea"/>
                          <a:cs typeface="+mn-cs"/>
                        </a:rPr>
                        <a:t> (nadiren </a:t>
                      </a:r>
                      <a:r>
                        <a:rPr lang="tr-TR" sz="1200" b="0" i="0" kern="1200" dirty="0" err="1">
                          <a:solidFill>
                            <a:schemeClr val="dk1"/>
                          </a:solidFill>
                          <a:effectLst/>
                          <a:latin typeface="+mn-lt"/>
                          <a:ea typeface="+mn-ea"/>
                          <a:cs typeface="+mn-cs"/>
                        </a:rPr>
                        <a:t>dehidratasyonla</a:t>
                      </a:r>
                      <a:r>
                        <a:rPr lang="tr-TR" sz="1200" b="0" i="0" kern="1200" dirty="0">
                          <a:solidFill>
                            <a:schemeClr val="dk1"/>
                          </a:solidFill>
                          <a:effectLst/>
                          <a:latin typeface="+mn-lt"/>
                          <a:ea typeface="+mn-ea"/>
                          <a:cs typeface="+mn-cs"/>
                        </a:rPr>
                        <a:t> sonuçlanan), yumuşak dışkı, </a:t>
                      </a:r>
                      <a:r>
                        <a:rPr lang="tr-TR" sz="1200" b="0" i="0" kern="1200" dirty="0" err="1">
                          <a:solidFill>
                            <a:schemeClr val="dk1"/>
                          </a:solidFill>
                          <a:effectLst/>
                          <a:latin typeface="+mn-lt"/>
                          <a:ea typeface="+mn-ea"/>
                          <a:cs typeface="+mn-cs"/>
                        </a:rPr>
                        <a:t>dispepsi</a:t>
                      </a:r>
                      <a:r>
                        <a:rPr lang="tr-TR" sz="1200" b="0" i="0" kern="1200" dirty="0">
                          <a:solidFill>
                            <a:schemeClr val="dk1"/>
                          </a:solidFill>
                          <a:effectLst/>
                          <a:latin typeface="+mn-lt"/>
                          <a:ea typeface="+mn-ea"/>
                          <a:cs typeface="+mn-cs"/>
                        </a:rPr>
                        <a:t>, karında rahatsızlık (ağrı/kramp), kabızlık, gaz, </a:t>
                      </a:r>
                      <a:r>
                        <a:rPr lang="tr-TR" sz="1200" b="0" i="0" kern="1200" dirty="0" err="1">
                          <a:solidFill>
                            <a:schemeClr val="dk1"/>
                          </a:solidFill>
                          <a:effectLst/>
                          <a:latin typeface="+mn-lt"/>
                          <a:ea typeface="+mn-ea"/>
                          <a:cs typeface="+mn-cs"/>
                        </a:rPr>
                        <a:t>psödomembranöz</a:t>
                      </a:r>
                      <a:r>
                        <a:rPr lang="tr-TR" sz="1200" b="0" i="0" kern="1200" dirty="0">
                          <a:solidFill>
                            <a:schemeClr val="dk1"/>
                          </a:solidFill>
                          <a:effectLst/>
                          <a:latin typeface="+mn-lt"/>
                          <a:ea typeface="+mn-ea"/>
                          <a:cs typeface="+mn-cs"/>
                        </a:rPr>
                        <a:t> kolit ve nadiren dilde renk değişikliği. Özel duyular: </a:t>
                      </a:r>
                      <a:r>
                        <a:rPr lang="tr-TR" sz="1200" b="0" i="0" kern="1200" dirty="0" err="1">
                          <a:solidFill>
                            <a:schemeClr val="dk1"/>
                          </a:solidFill>
                          <a:effectLst/>
                          <a:latin typeface="+mn-lt"/>
                          <a:ea typeface="+mn-ea"/>
                          <a:cs typeface="+mn-cs"/>
                        </a:rPr>
                        <a:t>Makrolid</a:t>
                      </a:r>
                      <a:r>
                        <a:rPr lang="tr-TR" sz="1200" b="0" i="0" kern="1200" dirty="0">
                          <a:solidFill>
                            <a:schemeClr val="dk1"/>
                          </a:solidFill>
                          <a:effectLst/>
                          <a:latin typeface="+mn-lt"/>
                          <a:ea typeface="+mn-ea"/>
                          <a:cs typeface="+mn-cs"/>
                        </a:rPr>
                        <a:t> grubu antibiyotikler ile işitme bozukluğu bildirilmiştir.</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55981788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961624967"/>
              </p:ext>
            </p:extLst>
          </p:nvPr>
        </p:nvGraphicFramePr>
        <p:xfrm>
          <a:off x="0" y="1"/>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sz="1800"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MAKROLİDLER</a:t>
                      </a:r>
                    </a:p>
                  </a:txBody>
                  <a:tcPr vert="wordArtVert"/>
                </a:tc>
                <a:tc>
                  <a:txBody>
                    <a:bodyPr/>
                    <a:lstStyle/>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r>
                        <a:rPr lang="tr-TR" sz="1200" dirty="0"/>
                        <a:t>KLİNDAMİSİN</a:t>
                      </a:r>
                    </a:p>
                  </a:txBody>
                  <a:tcPr/>
                </a:tc>
                <a:tc>
                  <a:txBody>
                    <a:bodyPr/>
                    <a:lstStyle/>
                    <a:p>
                      <a:r>
                        <a:rPr lang="tr-TR" sz="1200" b="0" i="0" kern="1200" dirty="0">
                          <a:solidFill>
                            <a:schemeClr val="dk1"/>
                          </a:solidFill>
                          <a:effectLst/>
                          <a:latin typeface="+mn-lt"/>
                          <a:ea typeface="+mn-ea"/>
                          <a:cs typeface="+mn-cs"/>
                        </a:rPr>
                        <a:t>Özellikle </a:t>
                      </a:r>
                      <a:r>
                        <a:rPr lang="tr-TR" sz="1200" b="0" i="0" kern="1200" dirty="0" err="1">
                          <a:solidFill>
                            <a:schemeClr val="dk1"/>
                          </a:solidFill>
                          <a:effectLst/>
                          <a:latin typeface="+mn-lt"/>
                          <a:ea typeface="+mn-ea"/>
                          <a:cs typeface="+mn-cs"/>
                        </a:rPr>
                        <a:t>Bacteroides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fragilis</a:t>
                      </a:r>
                      <a:r>
                        <a:rPr lang="tr-TR" sz="1200" b="0" i="0" kern="1200" dirty="0">
                          <a:solidFill>
                            <a:schemeClr val="dk1"/>
                          </a:solidFill>
                          <a:effectLst/>
                          <a:latin typeface="+mn-lt"/>
                          <a:ea typeface="+mn-ea"/>
                          <a:cs typeface="+mn-cs"/>
                        </a:rPr>
                        <a:t> başta olmak üzere </a:t>
                      </a:r>
                      <a:r>
                        <a:rPr lang="tr-TR" sz="1200" b="0" i="0" kern="1200" dirty="0" err="1">
                          <a:solidFill>
                            <a:schemeClr val="dk1"/>
                          </a:solidFill>
                          <a:effectLst/>
                          <a:latin typeface="+mn-lt"/>
                          <a:ea typeface="+mn-ea"/>
                          <a:cs typeface="+mn-cs"/>
                        </a:rPr>
                        <a:t>anaerob</a:t>
                      </a:r>
                      <a:r>
                        <a:rPr lang="tr-TR" sz="1200" b="0" i="0" kern="1200" dirty="0">
                          <a:solidFill>
                            <a:schemeClr val="dk1"/>
                          </a:solidFill>
                          <a:effectLst/>
                          <a:latin typeface="+mn-lt"/>
                          <a:ea typeface="+mn-ea"/>
                          <a:cs typeface="+mn-cs"/>
                        </a:rPr>
                        <a:t> bakterilerin neden olduğu ağır enfeksiyonların tedavisinde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 Ayrıca, duyarlı stafilokok, </a:t>
                      </a:r>
                      <a:r>
                        <a:rPr lang="tr-TR" sz="1200" b="0" i="0" kern="1200" dirty="0" err="1">
                          <a:solidFill>
                            <a:schemeClr val="dk1"/>
                          </a:solidFill>
                          <a:effectLst/>
                          <a:latin typeface="+mn-lt"/>
                          <a:ea typeface="+mn-ea"/>
                          <a:cs typeface="+mn-cs"/>
                        </a:rPr>
                        <a:t>pnömokok</a:t>
                      </a:r>
                      <a:r>
                        <a:rPr lang="tr-TR" sz="1200" b="0" i="0" kern="1200" dirty="0">
                          <a:solidFill>
                            <a:schemeClr val="dk1"/>
                          </a:solidFill>
                          <a:effectLst/>
                          <a:latin typeface="+mn-lt"/>
                          <a:ea typeface="+mn-ea"/>
                          <a:cs typeface="+mn-cs"/>
                        </a:rPr>
                        <a:t> ve streptokok </a:t>
                      </a:r>
                      <a:r>
                        <a:rPr lang="tr-TR" sz="1200" b="0" i="0" kern="1200" dirty="0" err="1">
                          <a:solidFill>
                            <a:schemeClr val="dk1"/>
                          </a:solidFill>
                          <a:effectLst/>
                          <a:latin typeface="+mn-lt"/>
                          <a:ea typeface="+mn-ea"/>
                          <a:cs typeface="+mn-cs"/>
                        </a:rPr>
                        <a:t>suşlarına</a:t>
                      </a:r>
                      <a:r>
                        <a:rPr lang="tr-TR" sz="1200" b="0" i="0" kern="1200" dirty="0">
                          <a:solidFill>
                            <a:schemeClr val="dk1"/>
                          </a:solidFill>
                          <a:effectLst/>
                          <a:latin typeface="+mn-lt"/>
                          <a:ea typeface="+mn-ea"/>
                          <a:cs typeface="+mn-cs"/>
                        </a:rPr>
                        <a:t> bağlı enfeksiyonlarda, özellikle penisiline karşı duyarlı kişilerde penisilin kullanımının uygun olmadığı durumlarda kullanılır. </a:t>
                      </a:r>
                      <a:r>
                        <a:rPr lang="tr-TR" sz="1200" b="0" i="0" kern="1200" dirty="0" err="1">
                          <a:solidFill>
                            <a:schemeClr val="dk1"/>
                          </a:solidFill>
                          <a:effectLst/>
                          <a:latin typeface="+mn-lt"/>
                          <a:ea typeface="+mn-ea"/>
                          <a:cs typeface="+mn-cs"/>
                        </a:rPr>
                        <a:t>Anaerob</a:t>
                      </a:r>
                      <a:r>
                        <a:rPr lang="tr-TR" sz="1200" b="0" i="0" kern="1200" dirty="0">
                          <a:solidFill>
                            <a:schemeClr val="dk1"/>
                          </a:solidFill>
                          <a:effectLst/>
                          <a:latin typeface="+mn-lt"/>
                          <a:ea typeface="+mn-ea"/>
                          <a:cs typeface="+mn-cs"/>
                        </a:rPr>
                        <a:t> bakterilerin neden olduğu </a:t>
                      </a:r>
                      <a:r>
                        <a:rPr lang="tr-TR" sz="1200" b="0" i="0" kern="1200" dirty="0" err="1">
                          <a:solidFill>
                            <a:schemeClr val="dk1"/>
                          </a:solidFill>
                          <a:effectLst/>
                          <a:latin typeface="+mn-lt"/>
                          <a:ea typeface="+mn-ea"/>
                          <a:cs typeface="+mn-cs"/>
                        </a:rPr>
                        <a:t>ampiyem</a:t>
                      </a:r>
                      <a:r>
                        <a:rPr lang="tr-TR" sz="1200" b="0" i="0" kern="1200" dirty="0">
                          <a:solidFill>
                            <a:schemeClr val="dk1"/>
                          </a:solidFill>
                          <a:effectLst/>
                          <a:latin typeface="+mn-lt"/>
                          <a:ea typeface="+mn-ea"/>
                          <a:cs typeface="+mn-cs"/>
                        </a:rPr>
                        <a:t>, anaerobik </a:t>
                      </a:r>
                      <a:r>
                        <a:rPr lang="tr-TR" sz="1200" b="0" i="0" kern="1200" dirty="0" err="1">
                          <a:solidFill>
                            <a:schemeClr val="dk1"/>
                          </a:solidFill>
                          <a:effectLst/>
                          <a:latin typeface="+mn-lt"/>
                          <a:ea typeface="+mn-ea"/>
                          <a:cs typeface="+mn-cs"/>
                        </a:rPr>
                        <a:t>pnömoni</a:t>
                      </a:r>
                      <a:r>
                        <a:rPr lang="tr-TR" sz="1200" b="0" i="0" kern="1200" dirty="0">
                          <a:solidFill>
                            <a:schemeClr val="dk1"/>
                          </a:solidFill>
                          <a:effectLst/>
                          <a:latin typeface="+mn-lt"/>
                          <a:ea typeface="+mn-ea"/>
                          <a:cs typeface="+mn-cs"/>
                        </a:rPr>
                        <a:t> ve akciğer apsesi gibi </a:t>
                      </a:r>
                      <a:r>
                        <a:rPr lang="tr-TR" sz="1200" b="0" i="0" kern="1200" dirty="0" err="1">
                          <a:solidFill>
                            <a:schemeClr val="dk1"/>
                          </a:solidFill>
                          <a:effectLst/>
                          <a:latin typeface="+mn-lt"/>
                          <a:ea typeface="+mn-ea"/>
                          <a:cs typeface="+mn-cs"/>
                        </a:rPr>
                        <a:t>intraabdominal</a:t>
                      </a:r>
                      <a:r>
                        <a:rPr lang="tr-TR" sz="1200" b="0" i="0" kern="1200" dirty="0">
                          <a:solidFill>
                            <a:schemeClr val="dk1"/>
                          </a:solidFill>
                          <a:effectLst/>
                          <a:latin typeface="+mn-lt"/>
                          <a:ea typeface="+mn-ea"/>
                          <a:cs typeface="+mn-cs"/>
                        </a:rPr>
                        <a:t> enfeksiyonlar, </a:t>
                      </a:r>
                      <a:r>
                        <a:rPr lang="tr-TR" sz="1200" b="0" i="0" kern="1200" dirty="0" err="1">
                          <a:solidFill>
                            <a:schemeClr val="dk1"/>
                          </a:solidFill>
                          <a:effectLst/>
                          <a:latin typeface="+mn-lt"/>
                          <a:ea typeface="+mn-ea"/>
                          <a:cs typeface="+mn-cs"/>
                        </a:rPr>
                        <a:t>endometrit</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gonoksi</a:t>
                      </a:r>
                      <a:r>
                        <a:rPr lang="tr-TR" sz="1200" b="0" i="0" kern="1200" dirty="0">
                          <a:solidFill>
                            <a:schemeClr val="dk1"/>
                          </a:solidFill>
                          <a:effectLst/>
                          <a:latin typeface="+mn-lt"/>
                          <a:ea typeface="+mn-ea"/>
                          <a:cs typeface="+mn-cs"/>
                        </a:rPr>
                        <a:t> dışı </a:t>
                      </a:r>
                      <a:r>
                        <a:rPr lang="tr-TR" sz="1200" b="0" i="0" kern="1200" dirty="0" err="1">
                          <a:solidFill>
                            <a:schemeClr val="dk1"/>
                          </a:solidFill>
                          <a:effectLst/>
                          <a:latin typeface="+mn-lt"/>
                          <a:ea typeface="+mn-ea"/>
                          <a:cs typeface="+mn-cs"/>
                        </a:rPr>
                        <a:t>tubo-ovariyal</a:t>
                      </a:r>
                      <a:r>
                        <a:rPr lang="tr-TR" sz="1200" b="0" i="0" kern="1200" dirty="0">
                          <a:solidFill>
                            <a:schemeClr val="dk1"/>
                          </a:solidFill>
                          <a:effectLst/>
                          <a:latin typeface="+mn-lt"/>
                          <a:ea typeface="+mn-ea"/>
                          <a:cs typeface="+mn-cs"/>
                        </a:rPr>
                        <a:t> apseler, </a:t>
                      </a:r>
                      <a:r>
                        <a:rPr lang="tr-TR" sz="1200" b="0" i="0" kern="1200" dirty="0" err="1">
                          <a:solidFill>
                            <a:schemeClr val="dk1"/>
                          </a:solidFill>
                          <a:effectLst/>
                          <a:latin typeface="+mn-lt"/>
                          <a:ea typeface="+mn-ea"/>
                          <a:cs typeface="+mn-cs"/>
                        </a:rPr>
                        <a:t>pelvise</a:t>
                      </a:r>
                      <a:r>
                        <a:rPr lang="tr-TR" sz="1200" b="0" i="0" kern="1200" dirty="0">
                          <a:solidFill>
                            <a:schemeClr val="dk1"/>
                          </a:solidFill>
                          <a:effectLst/>
                          <a:latin typeface="+mn-lt"/>
                          <a:ea typeface="+mn-ea"/>
                          <a:cs typeface="+mn-cs"/>
                        </a:rPr>
                        <a:t> ait </a:t>
                      </a:r>
                      <a:r>
                        <a:rPr lang="tr-TR" sz="1200" b="0" i="0" kern="1200" dirty="0" err="1">
                          <a:solidFill>
                            <a:schemeClr val="dk1"/>
                          </a:solidFill>
                          <a:effectLst/>
                          <a:latin typeface="+mn-lt"/>
                          <a:ea typeface="+mn-ea"/>
                          <a:cs typeface="+mn-cs"/>
                        </a:rPr>
                        <a:t>selülit</a:t>
                      </a:r>
                      <a:r>
                        <a:rPr lang="tr-TR" sz="1200" b="0" i="0" kern="1200" dirty="0">
                          <a:solidFill>
                            <a:schemeClr val="dk1"/>
                          </a:solidFill>
                          <a:effectLst/>
                          <a:latin typeface="+mn-lt"/>
                          <a:ea typeface="+mn-ea"/>
                          <a:cs typeface="+mn-cs"/>
                        </a:rPr>
                        <a:t> ve ameliyat sonrası vajinal enfeksiyonlar gibi kadınlarda görülen </a:t>
                      </a:r>
                      <a:r>
                        <a:rPr lang="tr-TR" sz="1200" b="0" i="0" kern="1200" dirty="0" err="1">
                          <a:solidFill>
                            <a:schemeClr val="dk1"/>
                          </a:solidFill>
                          <a:effectLst/>
                          <a:latin typeface="+mn-lt"/>
                          <a:ea typeface="+mn-ea"/>
                          <a:cs typeface="+mn-cs"/>
                        </a:rPr>
                        <a:t>pelvis</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genital</a:t>
                      </a:r>
                      <a:r>
                        <a:rPr lang="tr-TR" sz="1200" b="0" i="0" kern="1200" dirty="0">
                          <a:solidFill>
                            <a:schemeClr val="dk1"/>
                          </a:solidFill>
                          <a:effectLst/>
                          <a:latin typeface="+mn-lt"/>
                          <a:ea typeface="+mn-ea"/>
                          <a:cs typeface="+mn-cs"/>
                        </a:rPr>
                        <a:t> sistem enfeksiyonları. Streptokokların ve stafilokokların neden olduğu ağır solunum yolu </a:t>
                      </a:r>
                      <a:r>
                        <a:rPr lang="tr-TR" sz="1200" b="0" i="0" kern="1200" dirty="0" err="1">
                          <a:solidFill>
                            <a:schemeClr val="dk1"/>
                          </a:solidFill>
                          <a:effectLst/>
                          <a:latin typeface="+mn-lt"/>
                          <a:ea typeface="+mn-ea"/>
                          <a:cs typeface="+mn-cs"/>
                        </a:rPr>
                        <a:t>enfeksiyonlaryla</a:t>
                      </a:r>
                      <a:r>
                        <a:rPr lang="tr-TR" sz="1200" b="0" i="0" kern="1200" dirty="0">
                          <a:solidFill>
                            <a:schemeClr val="dk1"/>
                          </a:solidFill>
                          <a:effectLst/>
                          <a:latin typeface="+mn-lt"/>
                          <a:ea typeface="+mn-ea"/>
                          <a:cs typeface="+mn-cs"/>
                        </a:rPr>
                        <a:t> ağır deri ve yumuşak doku enfeksiyonları, septisemi ve stafilokokların neden olduğu akut </a:t>
                      </a:r>
                      <a:r>
                        <a:rPr lang="tr-TR" sz="1200" b="0" i="0" kern="1200" dirty="0" err="1">
                          <a:solidFill>
                            <a:schemeClr val="dk1"/>
                          </a:solidFill>
                          <a:effectLst/>
                          <a:latin typeface="+mn-lt"/>
                          <a:ea typeface="+mn-ea"/>
                          <a:cs typeface="+mn-cs"/>
                        </a:rPr>
                        <a:t>hematojenöz</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osteomiyelit</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Pnömokokların</a:t>
                      </a:r>
                      <a:r>
                        <a:rPr lang="tr-TR" sz="1200" b="0" i="0" kern="1200" dirty="0">
                          <a:solidFill>
                            <a:schemeClr val="dk1"/>
                          </a:solidFill>
                          <a:effectLst/>
                          <a:latin typeface="+mn-lt"/>
                          <a:ea typeface="+mn-ea"/>
                          <a:cs typeface="+mn-cs"/>
                        </a:rPr>
                        <a:t> neden olduğu ağır solunum yolları enfeksiyonları.</a:t>
                      </a:r>
                      <a:endParaRPr lang="tr-TR" sz="1200" dirty="0"/>
                    </a:p>
                  </a:txBody>
                  <a:tcPr/>
                </a:tc>
                <a:tc>
                  <a:txBody>
                    <a:bodyPr/>
                    <a:lstStyle/>
                    <a:p>
                      <a:r>
                        <a:rPr lang="tr-TR" sz="1200" b="0" i="0" kern="1200" dirty="0" err="1">
                          <a:solidFill>
                            <a:schemeClr val="dk1"/>
                          </a:solidFill>
                          <a:effectLst/>
                          <a:latin typeface="+mn-lt"/>
                          <a:ea typeface="+mn-ea"/>
                          <a:cs typeface="+mn-cs"/>
                        </a:rPr>
                        <a:t>Klindamisin</a:t>
                      </a:r>
                      <a:r>
                        <a:rPr lang="tr-TR" sz="1200" b="0" i="0" kern="1200" dirty="0">
                          <a:solidFill>
                            <a:schemeClr val="dk1"/>
                          </a:solidFill>
                          <a:effectLst/>
                          <a:latin typeface="+mn-lt"/>
                          <a:ea typeface="+mn-ea"/>
                          <a:cs typeface="+mn-cs"/>
                        </a:rPr>
                        <a:t> ya da </a:t>
                      </a:r>
                      <a:r>
                        <a:rPr lang="tr-TR" sz="1200" b="0" i="0" kern="1200" dirty="0" err="1">
                          <a:solidFill>
                            <a:schemeClr val="dk1"/>
                          </a:solidFill>
                          <a:effectLst/>
                          <a:latin typeface="+mn-lt"/>
                          <a:ea typeface="+mn-ea"/>
                          <a:cs typeface="+mn-cs"/>
                        </a:rPr>
                        <a:t>linkomisine</a:t>
                      </a:r>
                      <a:r>
                        <a:rPr lang="tr-TR" sz="1200" b="0" i="0" kern="1200" dirty="0">
                          <a:solidFill>
                            <a:schemeClr val="dk1"/>
                          </a:solidFill>
                          <a:effectLst/>
                          <a:latin typeface="+mn-lt"/>
                          <a:ea typeface="+mn-ea"/>
                          <a:cs typeface="+mn-cs"/>
                        </a:rPr>
                        <a:t> duyarlı kişilerde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b="0" i="0" kern="1200" dirty="0">
                        <a:solidFill>
                          <a:schemeClr val="dk1"/>
                        </a:solidFill>
                        <a:effectLst/>
                        <a:latin typeface="+mn-lt"/>
                        <a:ea typeface="+mn-ea"/>
                        <a:cs typeface="+mn-cs"/>
                      </a:endParaRPr>
                    </a:p>
                  </a:txBody>
                  <a:tcPr/>
                </a:tc>
                <a:tc>
                  <a:txBody>
                    <a:bodyPr/>
                    <a:lstStyle/>
                    <a:p>
                      <a:r>
                        <a:rPr lang="tr-TR" sz="1200" b="0" i="0" kern="1200" dirty="0">
                          <a:solidFill>
                            <a:schemeClr val="dk1"/>
                          </a:solidFill>
                          <a:effectLst/>
                          <a:latin typeface="+mn-lt"/>
                          <a:ea typeface="+mn-ea"/>
                          <a:cs typeface="+mn-cs"/>
                        </a:rPr>
                        <a:t>Erişkinlerde: Çeşitli enfeksiyonlarda: 2-3-4 eşit doza bölünmüş olarak günde 600-1200 mg. Ciddi enfeksiyonlarda: 2-3-4 eşit doza bölünmüş olarak günde 1200-2700 mg. Hayatı tehdit eden durumlarda günlük doz, </a:t>
                      </a:r>
                      <a:r>
                        <a:rPr lang="tr-TR" sz="1200" b="0" i="0" kern="1200" dirty="0" err="1">
                          <a:solidFill>
                            <a:schemeClr val="dk1"/>
                          </a:solidFill>
                          <a:effectLst/>
                          <a:latin typeface="+mn-lt"/>
                          <a:ea typeface="+mn-ea"/>
                          <a:cs typeface="+mn-cs"/>
                        </a:rPr>
                        <a:t>intravenöz</a:t>
                      </a:r>
                      <a:r>
                        <a:rPr lang="tr-TR" sz="1200" b="0" i="0" kern="1200" dirty="0">
                          <a:solidFill>
                            <a:schemeClr val="dk1"/>
                          </a:solidFill>
                          <a:effectLst/>
                          <a:latin typeface="+mn-lt"/>
                          <a:ea typeface="+mn-ea"/>
                          <a:cs typeface="+mn-cs"/>
                        </a:rPr>
                        <a:t> uygulanmak kaydıyla, 4800 mg’a kadar çıkarılabilir. </a:t>
                      </a:r>
                      <a:r>
                        <a:rPr lang="tr-TR" sz="1200" b="0" i="0" kern="1200" dirty="0" err="1">
                          <a:solidFill>
                            <a:schemeClr val="dk1"/>
                          </a:solidFill>
                          <a:effectLst/>
                          <a:latin typeface="+mn-lt"/>
                          <a:ea typeface="+mn-ea"/>
                          <a:cs typeface="+mn-cs"/>
                        </a:rPr>
                        <a:t>Dilüe</a:t>
                      </a:r>
                      <a:r>
                        <a:rPr lang="tr-TR" sz="1200" b="0" i="0" kern="1200" dirty="0">
                          <a:solidFill>
                            <a:schemeClr val="dk1"/>
                          </a:solidFill>
                          <a:effectLst/>
                          <a:latin typeface="+mn-lt"/>
                          <a:ea typeface="+mn-ea"/>
                          <a:cs typeface="+mn-cs"/>
                        </a:rPr>
                        <a:t> edilmeden doğrudan </a:t>
                      </a:r>
                      <a:r>
                        <a:rPr lang="tr-TR" sz="1200" b="0" i="0" kern="1200" dirty="0" err="1">
                          <a:solidFill>
                            <a:schemeClr val="dk1"/>
                          </a:solidFill>
                          <a:effectLst/>
                          <a:latin typeface="+mn-lt"/>
                          <a:ea typeface="+mn-ea"/>
                          <a:cs typeface="+mn-cs"/>
                        </a:rPr>
                        <a:t>intravenöz</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bolus</a:t>
                      </a:r>
                      <a:r>
                        <a:rPr lang="tr-TR" sz="1200" b="0" i="0" kern="1200" dirty="0">
                          <a:solidFill>
                            <a:schemeClr val="dk1"/>
                          </a:solidFill>
                          <a:effectLst/>
                          <a:latin typeface="+mn-lt"/>
                          <a:ea typeface="+mn-ea"/>
                          <a:cs typeface="+mn-cs"/>
                        </a:rPr>
                        <a:t> şeklinde uygulanmaz. </a:t>
                      </a:r>
                      <a:r>
                        <a:rPr lang="tr-TR" sz="1200" b="0" i="0" kern="1200" dirty="0" err="1">
                          <a:solidFill>
                            <a:schemeClr val="dk1"/>
                          </a:solidFill>
                          <a:effectLst/>
                          <a:latin typeface="+mn-lt"/>
                          <a:ea typeface="+mn-ea"/>
                          <a:cs typeface="+mn-cs"/>
                        </a:rPr>
                        <a:t>Klindan’ın</a:t>
                      </a:r>
                      <a:r>
                        <a:rPr lang="tr-TR" sz="1200" b="0" i="0" kern="1200" dirty="0">
                          <a:solidFill>
                            <a:schemeClr val="dk1"/>
                          </a:solidFill>
                          <a:effectLst/>
                          <a:latin typeface="+mn-lt"/>
                          <a:ea typeface="+mn-ea"/>
                          <a:cs typeface="+mn-cs"/>
                        </a:rPr>
                        <a:t> ilk dozu hızlı </a:t>
                      </a:r>
                      <a:r>
                        <a:rPr lang="tr-TR" sz="1200" b="0" i="0" kern="1200" dirty="0" err="1">
                          <a:solidFill>
                            <a:schemeClr val="dk1"/>
                          </a:solidFill>
                          <a:effectLst/>
                          <a:latin typeface="+mn-lt"/>
                          <a:ea typeface="+mn-ea"/>
                          <a:cs typeface="+mn-cs"/>
                        </a:rPr>
                        <a:t>infüzyon</a:t>
                      </a:r>
                      <a:r>
                        <a:rPr lang="tr-TR" sz="1200" b="0" i="0" kern="1200" dirty="0">
                          <a:solidFill>
                            <a:schemeClr val="dk1"/>
                          </a:solidFill>
                          <a:effectLst/>
                          <a:latin typeface="+mn-lt"/>
                          <a:ea typeface="+mn-ea"/>
                          <a:cs typeface="+mn-cs"/>
                        </a:rPr>
                        <a:t> şeklinde verildikten sonra 4 </a:t>
                      </a:r>
                      <a:r>
                        <a:rPr lang="tr-TR" sz="1200" b="0" i="0" kern="1200" dirty="0" err="1">
                          <a:solidFill>
                            <a:schemeClr val="dk1"/>
                          </a:solidFill>
                          <a:effectLst/>
                          <a:latin typeface="+mn-lt"/>
                          <a:ea typeface="+mn-ea"/>
                          <a:cs typeface="+mn-cs"/>
                        </a:rPr>
                        <a:t>mcg</a:t>
                      </a:r>
                      <a:r>
                        <a:rPr lang="tr-TR" sz="1200" b="0" i="0" kern="1200" dirty="0">
                          <a:solidFill>
                            <a:schemeClr val="dk1"/>
                          </a:solidFill>
                          <a:effectLst/>
                          <a:latin typeface="+mn-lt"/>
                          <a:ea typeface="+mn-ea"/>
                          <a:cs typeface="+mn-cs"/>
                        </a:rPr>
                        <a:t>/ml’nin üzerinde (Serumda korunması istenen </a:t>
                      </a:r>
                      <a:r>
                        <a:rPr lang="tr-TR" sz="1200" b="0" i="0" kern="1200" dirty="0" err="1">
                          <a:solidFill>
                            <a:schemeClr val="dk1"/>
                          </a:solidFill>
                          <a:effectLst/>
                          <a:latin typeface="+mn-lt"/>
                          <a:ea typeface="+mn-ea"/>
                          <a:cs typeface="+mn-cs"/>
                        </a:rPr>
                        <a:t>klindamisin</a:t>
                      </a:r>
                      <a:r>
                        <a:rPr lang="tr-TR" sz="1200" b="0" i="0" kern="1200" dirty="0">
                          <a:solidFill>
                            <a:schemeClr val="dk1"/>
                          </a:solidFill>
                          <a:effectLst/>
                          <a:latin typeface="+mn-lt"/>
                          <a:ea typeface="+mn-ea"/>
                          <a:cs typeface="+mn-cs"/>
                        </a:rPr>
                        <a:t> düzeyi), 30 dakikada 10 mg/</a:t>
                      </a:r>
                      <a:r>
                        <a:rPr lang="tr-TR" sz="1200" b="0" i="0" kern="1200" dirty="0" err="1">
                          <a:solidFill>
                            <a:schemeClr val="dk1"/>
                          </a:solidFill>
                          <a:effectLst/>
                          <a:latin typeface="+mn-lt"/>
                          <a:ea typeface="+mn-ea"/>
                          <a:cs typeface="+mn-cs"/>
                        </a:rPr>
                        <a:t>dak</a:t>
                      </a:r>
                      <a:r>
                        <a:rPr lang="tr-TR" sz="1200" b="0" i="0" kern="1200" dirty="0">
                          <a:solidFill>
                            <a:schemeClr val="dk1"/>
                          </a:solidFill>
                          <a:effectLst/>
                          <a:latin typeface="+mn-lt"/>
                          <a:ea typeface="+mn-ea"/>
                          <a:cs typeface="+mn-cs"/>
                        </a:rPr>
                        <a:t>. (gerekli hızlı </a:t>
                      </a:r>
                      <a:r>
                        <a:rPr lang="tr-TR" sz="1200" b="0" i="0" kern="1200" dirty="0" err="1">
                          <a:solidFill>
                            <a:schemeClr val="dk1"/>
                          </a:solidFill>
                          <a:effectLst/>
                          <a:latin typeface="+mn-lt"/>
                          <a:ea typeface="+mn-ea"/>
                          <a:cs typeface="+mn-cs"/>
                        </a:rPr>
                        <a:t>infüzyon</a:t>
                      </a:r>
                      <a:r>
                        <a:rPr lang="tr-TR" sz="1200" b="0" i="0" kern="1200" dirty="0">
                          <a:solidFill>
                            <a:schemeClr val="dk1"/>
                          </a:solidFill>
                          <a:effectLst/>
                          <a:latin typeface="+mn-lt"/>
                          <a:ea typeface="+mn-ea"/>
                          <a:cs typeface="+mn-cs"/>
                        </a:rPr>
                        <a:t> zamanı), 0.75 mg/</a:t>
                      </a:r>
                      <a:r>
                        <a:rPr lang="tr-TR" sz="1200" b="0" i="0" kern="1200" dirty="0" err="1">
                          <a:solidFill>
                            <a:schemeClr val="dk1"/>
                          </a:solidFill>
                          <a:effectLst/>
                          <a:latin typeface="+mn-lt"/>
                          <a:ea typeface="+mn-ea"/>
                          <a:cs typeface="+mn-cs"/>
                        </a:rPr>
                        <a:t>dak</a:t>
                      </a:r>
                      <a:r>
                        <a:rPr lang="tr-TR" sz="1200" b="0" i="0" kern="1200" dirty="0">
                          <a:solidFill>
                            <a:schemeClr val="dk1"/>
                          </a:solidFill>
                          <a:effectLst/>
                          <a:latin typeface="+mn-lt"/>
                          <a:ea typeface="+mn-ea"/>
                          <a:cs typeface="+mn-cs"/>
                        </a:rPr>
                        <a:t>. (idame </a:t>
                      </a:r>
                      <a:r>
                        <a:rPr lang="tr-TR" sz="1200" b="0" i="0" kern="1200" dirty="0" err="1">
                          <a:solidFill>
                            <a:schemeClr val="dk1"/>
                          </a:solidFill>
                          <a:effectLst/>
                          <a:latin typeface="+mn-lt"/>
                          <a:ea typeface="+mn-ea"/>
                          <a:cs typeface="+mn-cs"/>
                        </a:rPr>
                        <a:t>infüzyon</a:t>
                      </a:r>
                      <a:r>
                        <a:rPr lang="tr-TR" sz="1200" b="0" i="0" kern="1200" dirty="0">
                          <a:solidFill>
                            <a:schemeClr val="dk1"/>
                          </a:solidFill>
                          <a:effectLst/>
                          <a:latin typeface="+mn-lt"/>
                          <a:ea typeface="+mn-ea"/>
                          <a:cs typeface="+mn-cs"/>
                        </a:rPr>
                        <a:t> zamanı); 5 </a:t>
                      </a:r>
                      <a:r>
                        <a:rPr lang="tr-TR" sz="1200" b="0" i="0" kern="1200" dirty="0" err="1">
                          <a:solidFill>
                            <a:schemeClr val="dk1"/>
                          </a:solidFill>
                          <a:effectLst/>
                          <a:latin typeface="+mn-lt"/>
                          <a:ea typeface="+mn-ea"/>
                          <a:cs typeface="+mn-cs"/>
                        </a:rPr>
                        <a:t>mcg</a:t>
                      </a:r>
                      <a:r>
                        <a:rPr lang="tr-TR" sz="1200" b="0" i="0" kern="1200" dirty="0">
                          <a:solidFill>
                            <a:schemeClr val="dk1"/>
                          </a:solidFill>
                          <a:effectLst/>
                          <a:latin typeface="+mn-lt"/>
                          <a:ea typeface="+mn-ea"/>
                          <a:cs typeface="+mn-cs"/>
                        </a:rPr>
                        <a:t>/ml’nin üzerinde, 30 dakikada 15 mg/</a:t>
                      </a:r>
                      <a:r>
                        <a:rPr lang="tr-TR" sz="1200" b="0" i="0" kern="1200" dirty="0" err="1">
                          <a:solidFill>
                            <a:schemeClr val="dk1"/>
                          </a:solidFill>
                          <a:effectLst/>
                          <a:latin typeface="+mn-lt"/>
                          <a:ea typeface="+mn-ea"/>
                          <a:cs typeface="+mn-cs"/>
                        </a:rPr>
                        <a:t>dak</a:t>
                      </a:r>
                      <a:r>
                        <a:rPr lang="tr-TR" sz="1200" b="0" i="0" kern="1200" dirty="0">
                          <a:solidFill>
                            <a:schemeClr val="dk1"/>
                          </a:solidFill>
                          <a:effectLst/>
                          <a:latin typeface="+mn-lt"/>
                          <a:ea typeface="+mn-ea"/>
                          <a:cs typeface="+mn-cs"/>
                        </a:rPr>
                        <a:t>., 1 mg/</a:t>
                      </a:r>
                      <a:r>
                        <a:rPr lang="tr-TR" sz="1200" b="0" i="0" kern="1200" dirty="0" err="1">
                          <a:solidFill>
                            <a:schemeClr val="dk1"/>
                          </a:solidFill>
                          <a:effectLst/>
                          <a:latin typeface="+mn-lt"/>
                          <a:ea typeface="+mn-ea"/>
                          <a:cs typeface="+mn-cs"/>
                        </a:rPr>
                        <a:t>dak</a:t>
                      </a:r>
                      <a:r>
                        <a:rPr lang="tr-TR" sz="1200" b="0" i="0" kern="1200" dirty="0">
                          <a:solidFill>
                            <a:schemeClr val="dk1"/>
                          </a:solidFill>
                          <a:effectLst/>
                          <a:latin typeface="+mn-lt"/>
                          <a:ea typeface="+mn-ea"/>
                          <a:cs typeface="+mn-cs"/>
                        </a:rPr>
                        <a:t>.; 6 </a:t>
                      </a:r>
                      <a:r>
                        <a:rPr lang="tr-TR" sz="1200" b="0" i="0" kern="1200" dirty="0" err="1">
                          <a:solidFill>
                            <a:schemeClr val="dk1"/>
                          </a:solidFill>
                          <a:effectLst/>
                          <a:latin typeface="+mn-lt"/>
                          <a:ea typeface="+mn-ea"/>
                          <a:cs typeface="+mn-cs"/>
                        </a:rPr>
                        <a:t>mcg</a:t>
                      </a:r>
                      <a:r>
                        <a:rPr lang="tr-TR" sz="1200" b="0" i="0" kern="1200" dirty="0">
                          <a:solidFill>
                            <a:schemeClr val="dk1"/>
                          </a:solidFill>
                          <a:effectLst/>
                          <a:latin typeface="+mn-lt"/>
                          <a:ea typeface="+mn-ea"/>
                          <a:cs typeface="+mn-cs"/>
                        </a:rPr>
                        <a:t>/ml’nin üzerinde, 30 dakikada 20 mg/</a:t>
                      </a:r>
                      <a:r>
                        <a:rPr lang="tr-TR" sz="1200" b="0" i="0" kern="1200" dirty="0" err="1">
                          <a:solidFill>
                            <a:schemeClr val="dk1"/>
                          </a:solidFill>
                          <a:effectLst/>
                          <a:latin typeface="+mn-lt"/>
                          <a:ea typeface="+mn-ea"/>
                          <a:cs typeface="+mn-cs"/>
                        </a:rPr>
                        <a:t>dak</a:t>
                      </a:r>
                      <a:r>
                        <a:rPr lang="tr-TR" sz="1200" b="0" i="0" kern="1200" dirty="0">
                          <a:solidFill>
                            <a:schemeClr val="dk1"/>
                          </a:solidFill>
                          <a:effectLst/>
                          <a:latin typeface="+mn-lt"/>
                          <a:ea typeface="+mn-ea"/>
                          <a:cs typeface="+mn-cs"/>
                        </a:rPr>
                        <a:t>., 1.25 mg/</a:t>
                      </a:r>
                      <a:r>
                        <a:rPr lang="tr-TR" sz="1200" b="0" i="0" kern="1200" dirty="0" err="1">
                          <a:solidFill>
                            <a:schemeClr val="dk1"/>
                          </a:solidFill>
                          <a:effectLst/>
                          <a:latin typeface="+mn-lt"/>
                          <a:ea typeface="+mn-ea"/>
                          <a:cs typeface="+mn-cs"/>
                        </a:rPr>
                        <a:t>dak</a:t>
                      </a:r>
                      <a:r>
                        <a:rPr lang="tr-TR" sz="1200" b="0" i="0" kern="1200" dirty="0">
                          <a:solidFill>
                            <a:schemeClr val="dk1"/>
                          </a:solidFill>
                          <a:effectLst/>
                          <a:latin typeface="+mn-lt"/>
                          <a:ea typeface="+mn-ea"/>
                          <a:cs typeface="+mn-cs"/>
                        </a:rPr>
                        <a:t>. devamlı </a:t>
                      </a:r>
                      <a:r>
                        <a:rPr lang="tr-TR" sz="1200" b="0" i="0" kern="1200" dirty="0" err="1">
                          <a:solidFill>
                            <a:schemeClr val="dk1"/>
                          </a:solidFill>
                          <a:effectLst/>
                          <a:latin typeface="+mn-lt"/>
                          <a:ea typeface="+mn-ea"/>
                          <a:cs typeface="+mn-cs"/>
                        </a:rPr>
                        <a:t>intravenöz</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infüzyon</a:t>
                      </a:r>
                      <a:r>
                        <a:rPr lang="tr-TR" sz="1200" b="0" i="0" kern="1200" dirty="0">
                          <a:solidFill>
                            <a:schemeClr val="dk1"/>
                          </a:solidFill>
                          <a:effectLst/>
                          <a:latin typeface="+mn-lt"/>
                          <a:ea typeface="+mn-ea"/>
                          <a:cs typeface="+mn-cs"/>
                        </a:rPr>
                        <a:t> şeklinde uygulanabilir. </a:t>
                      </a:r>
                      <a:r>
                        <a:rPr lang="tr-TR" sz="1200" b="0" i="0" kern="1200" dirty="0" err="1">
                          <a:solidFill>
                            <a:schemeClr val="dk1"/>
                          </a:solidFill>
                          <a:effectLst/>
                          <a:latin typeface="+mn-lt"/>
                          <a:ea typeface="+mn-ea"/>
                          <a:cs typeface="+mn-cs"/>
                        </a:rPr>
                        <a:t>Yenidoğanlar</a:t>
                      </a:r>
                      <a:r>
                        <a:rPr lang="tr-TR" sz="1200" b="0" i="0" kern="1200" dirty="0">
                          <a:solidFill>
                            <a:schemeClr val="dk1"/>
                          </a:solidFill>
                          <a:effectLst/>
                          <a:latin typeface="+mn-lt"/>
                          <a:ea typeface="+mn-ea"/>
                          <a:cs typeface="+mn-cs"/>
                        </a:rPr>
                        <a:t> (1 aydan küçükler): 15-20 mg/kg/gün olarak 3-4 eşit dozda verilebilir. </a:t>
                      </a:r>
                      <a:endParaRPr lang="tr-TR" sz="1200" dirty="0"/>
                    </a:p>
                  </a:txBody>
                  <a:tcPr/>
                </a:tc>
                <a:tc>
                  <a:txBody>
                    <a:bodyPr/>
                    <a:lstStyle/>
                    <a:p>
                      <a:r>
                        <a:rPr lang="tr-TR" sz="1200" b="0" i="0" kern="1200" dirty="0">
                          <a:solidFill>
                            <a:schemeClr val="dk1"/>
                          </a:solidFill>
                          <a:effectLst/>
                          <a:latin typeface="+mn-lt"/>
                          <a:ea typeface="+mn-ea"/>
                          <a:cs typeface="+mn-cs"/>
                        </a:rPr>
                        <a:t>Karın ağrısı, mide bulantısı, kusma ve </a:t>
                      </a:r>
                      <a:r>
                        <a:rPr lang="tr-TR" sz="1200" b="0" i="0" kern="1200" dirty="0" err="1">
                          <a:solidFill>
                            <a:schemeClr val="dk1"/>
                          </a:solidFill>
                          <a:effectLst/>
                          <a:latin typeface="+mn-lt"/>
                          <a:ea typeface="+mn-ea"/>
                          <a:cs typeface="+mn-cs"/>
                        </a:rPr>
                        <a:t>diyare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makülopapüler</a:t>
                      </a:r>
                      <a:r>
                        <a:rPr lang="tr-TR" sz="1200" b="0" i="0" kern="1200" dirty="0">
                          <a:solidFill>
                            <a:schemeClr val="dk1"/>
                          </a:solidFill>
                          <a:effectLst/>
                          <a:latin typeface="+mn-lt"/>
                          <a:ea typeface="+mn-ea"/>
                          <a:cs typeface="+mn-cs"/>
                        </a:rPr>
                        <a:t> döküntü ve ürtiker gözlenmiştir. Stevens-Johnson sendromuna benzeyen </a:t>
                      </a:r>
                      <a:r>
                        <a:rPr lang="tr-TR" sz="1200" b="0" i="0" kern="1200" dirty="0" err="1">
                          <a:solidFill>
                            <a:schemeClr val="dk1"/>
                          </a:solidFill>
                          <a:effectLst/>
                          <a:latin typeface="+mn-lt"/>
                          <a:ea typeface="+mn-ea"/>
                          <a:cs typeface="+mn-cs"/>
                        </a:rPr>
                        <a:t>eritema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multiform</a:t>
                      </a:r>
                      <a:r>
                        <a:rPr lang="tr-TR" sz="1200" b="0" i="0" kern="1200" dirty="0">
                          <a:solidFill>
                            <a:schemeClr val="dk1"/>
                          </a:solidFill>
                          <a:effectLst/>
                          <a:latin typeface="+mn-lt"/>
                          <a:ea typeface="+mn-ea"/>
                          <a:cs typeface="+mn-cs"/>
                        </a:rPr>
                        <a:t> olguları görülebilir. Bu durumda ilaç hemen kesilmeli ve ağır reaksiyonların acil tedavisi için epinefrin, </a:t>
                      </a:r>
                      <a:r>
                        <a:rPr lang="tr-TR" sz="1200" b="0" i="0" kern="1200" dirty="0" err="1">
                          <a:solidFill>
                            <a:schemeClr val="dk1"/>
                          </a:solidFill>
                          <a:effectLst/>
                          <a:latin typeface="+mn-lt"/>
                          <a:ea typeface="+mn-ea"/>
                          <a:cs typeface="+mn-cs"/>
                        </a:rPr>
                        <a:t>kortikosteroidler</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antihistaminiklerden</a:t>
                      </a:r>
                      <a:r>
                        <a:rPr lang="tr-TR" sz="1200" b="0" i="0" kern="1200" dirty="0">
                          <a:solidFill>
                            <a:schemeClr val="dk1"/>
                          </a:solidFill>
                          <a:effectLst/>
                          <a:latin typeface="+mn-lt"/>
                          <a:ea typeface="+mn-ea"/>
                          <a:cs typeface="+mn-cs"/>
                        </a:rPr>
                        <a:t> yararlanılmalıdır. Geçici </a:t>
                      </a:r>
                      <a:r>
                        <a:rPr lang="tr-TR" sz="1200" b="0" i="0" kern="1200" dirty="0" err="1">
                          <a:solidFill>
                            <a:schemeClr val="dk1"/>
                          </a:solidFill>
                          <a:effectLst/>
                          <a:latin typeface="+mn-lt"/>
                          <a:ea typeface="+mn-ea"/>
                          <a:cs typeface="+mn-cs"/>
                        </a:rPr>
                        <a:t>nötropeni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lökopeni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eozinofili</a:t>
                      </a:r>
                      <a:r>
                        <a:rPr lang="tr-TR" sz="1200" b="0" i="0"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agranülositoz</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trombositopeni</a:t>
                      </a:r>
                      <a:r>
                        <a:rPr lang="tr-TR" sz="1200" b="0" i="0" kern="1200" dirty="0">
                          <a:solidFill>
                            <a:schemeClr val="dk1"/>
                          </a:solidFill>
                          <a:effectLst/>
                          <a:latin typeface="+mn-lt"/>
                          <a:ea typeface="+mn-ea"/>
                          <a:cs typeface="+mn-cs"/>
                        </a:rPr>
                        <a:t>, çok ender olarak </a:t>
                      </a:r>
                      <a:r>
                        <a:rPr lang="tr-TR" sz="1200" b="0" i="0" kern="1200" dirty="0" err="1">
                          <a:solidFill>
                            <a:schemeClr val="dk1"/>
                          </a:solidFill>
                          <a:effectLst/>
                          <a:latin typeface="+mn-lt"/>
                          <a:ea typeface="+mn-ea"/>
                          <a:cs typeface="+mn-cs"/>
                        </a:rPr>
                        <a:t>poliartrit</a:t>
                      </a:r>
                      <a:r>
                        <a:rPr lang="tr-TR" sz="1200" b="0" i="0" kern="1200" dirty="0">
                          <a:solidFill>
                            <a:schemeClr val="dk1"/>
                          </a:solidFill>
                          <a:effectLst/>
                          <a:latin typeface="+mn-lt"/>
                          <a:ea typeface="+mn-ea"/>
                          <a:cs typeface="+mn-cs"/>
                        </a:rPr>
                        <a:t> bildirilmiştir. </a:t>
                      </a:r>
                      <a:r>
                        <a:rPr lang="tr-TR" sz="1200" b="0" i="0" kern="1200" dirty="0" err="1">
                          <a:solidFill>
                            <a:schemeClr val="dk1"/>
                          </a:solidFill>
                          <a:effectLst/>
                          <a:latin typeface="+mn-lt"/>
                          <a:ea typeface="+mn-ea"/>
                          <a:cs typeface="+mn-cs"/>
                        </a:rPr>
                        <a:t>Klindamisin</a:t>
                      </a:r>
                      <a:r>
                        <a:rPr lang="tr-TR" sz="1200" b="0" i="0" kern="1200" dirty="0">
                          <a:solidFill>
                            <a:schemeClr val="dk1"/>
                          </a:solidFill>
                          <a:effectLst/>
                          <a:latin typeface="+mn-lt"/>
                          <a:ea typeface="+mn-ea"/>
                          <a:cs typeface="+mn-cs"/>
                        </a:rPr>
                        <a:t> tedavisi sırasında karaciğer fonksiyon testlerinde bozulma ve sarılık görülebilir.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47534547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561519409"/>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sz="1800"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KLORAMFENİKOL</a:t>
                      </a:r>
                    </a:p>
                  </a:txBody>
                  <a:tcPr vert="wordArtVert"/>
                </a:tc>
                <a:tc>
                  <a:txBody>
                    <a:bodyPr/>
                    <a:lstStyle/>
                    <a:p>
                      <a:endParaRPr lang="tr-TR" sz="1050" dirty="0"/>
                    </a:p>
                    <a:p>
                      <a:endParaRPr lang="tr-TR" sz="1050" dirty="0"/>
                    </a:p>
                    <a:p>
                      <a:endParaRPr lang="tr-TR" sz="1050" dirty="0"/>
                    </a:p>
                    <a:p>
                      <a:endParaRPr lang="tr-TR" sz="1050" dirty="0"/>
                    </a:p>
                    <a:p>
                      <a:endParaRPr lang="tr-TR" sz="1050" dirty="0"/>
                    </a:p>
                    <a:p>
                      <a:endParaRPr lang="tr-TR" sz="1050" dirty="0"/>
                    </a:p>
                    <a:p>
                      <a:endParaRPr lang="tr-TR" sz="1050" dirty="0"/>
                    </a:p>
                    <a:p>
                      <a:endParaRPr lang="tr-TR" sz="1050" dirty="0"/>
                    </a:p>
                    <a:p>
                      <a:endParaRPr lang="tr-TR" sz="1050" dirty="0"/>
                    </a:p>
                    <a:p>
                      <a:endParaRPr lang="tr-TR" sz="1050" dirty="0"/>
                    </a:p>
                    <a:p>
                      <a:endParaRPr lang="tr-TR" sz="1050" dirty="0"/>
                    </a:p>
                    <a:p>
                      <a:endParaRPr lang="tr-TR" sz="1050" dirty="0"/>
                    </a:p>
                    <a:p>
                      <a:endParaRPr lang="tr-TR" sz="1050" dirty="0"/>
                    </a:p>
                    <a:p>
                      <a:endParaRPr lang="tr-TR" sz="1050" dirty="0"/>
                    </a:p>
                    <a:p>
                      <a:endParaRPr lang="tr-TR" sz="1050" dirty="0"/>
                    </a:p>
                    <a:p>
                      <a:endParaRPr lang="tr-TR" sz="1050" dirty="0"/>
                    </a:p>
                    <a:p>
                      <a:endParaRPr lang="tr-TR" sz="1050" dirty="0"/>
                    </a:p>
                    <a:p>
                      <a:r>
                        <a:rPr lang="tr-TR" sz="1050" dirty="0"/>
                        <a:t>KLORPROPAMİD</a:t>
                      </a:r>
                    </a:p>
                  </a:txBody>
                  <a:tcPr/>
                </a:tc>
                <a:tc>
                  <a:txBody>
                    <a:bodyPr/>
                    <a:lstStyle/>
                    <a:p>
                      <a:r>
                        <a:rPr lang="tr-TR" sz="1200" b="0" i="0" kern="1200" dirty="0" err="1">
                          <a:solidFill>
                            <a:schemeClr val="dk1"/>
                          </a:solidFill>
                          <a:effectLst/>
                          <a:latin typeface="+mn-lt"/>
                          <a:ea typeface="+mn-ea"/>
                          <a:cs typeface="+mn-cs"/>
                        </a:rPr>
                        <a:t>Klorpropamid</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hipergliseminin</a:t>
                      </a:r>
                      <a:r>
                        <a:rPr lang="tr-TR" sz="1200" b="0" i="0" kern="1200" dirty="0">
                          <a:solidFill>
                            <a:schemeClr val="dk1"/>
                          </a:solidFill>
                          <a:effectLst/>
                          <a:latin typeface="+mn-lt"/>
                          <a:ea typeface="+mn-ea"/>
                          <a:cs typeface="+mn-cs"/>
                        </a:rPr>
                        <a:t> tek başına diyet ile kontrol edilemediği Tip 2 diyabetli hastalarda, kan şekerinin düşürülmesinde diyete yardımcı olmak üzere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 Ayrıca </a:t>
                      </a:r>
                      <a:r>
                        <a:rPr lang="tr-TR" sz="1200" b="0" i="0" kern="1200" dirty="0" err="1">
                          <a:solidFill>
                            <a:schemeClr val="dk1"/>
                          </a:solidFill>
                          <a:effectLst/>
                          <a:latin typeface="+mn-lt"/>
                          <a:ea typeface="+mn-ea"/>
                          <a:cs typeface="+mn-cs"/>
                        </a:rPr>
                        <a:t>klorpropamid</a:t>
                      </a:r>
                      <a:r>
                        <a:rPr lang="tr-TR" sz="1200" b="0" i="0" kern="1200" dirty="0">
                          <a:solidFill>
                            <a:schemeClr val="dk1"/>
                          </a:solidFill>
                          <a:effectLst/>
                          <a:latin typeface="+mn-lt"/>
                          <a:ea typeface="+mn-ea"/>
                          <a:cs typeface="+mn-cs"/>
                        </a:rPr>
                        <a:t>, diğer </a:t>
                      </a:r>
                      <a:r>
                        <a:rPr lang="tr-TR" sz="1200" b="0" i="0" kern="1200" dirty="0" err="1">
                          <a:solidFill>
                            <a:schemeClr val="dk1"/>
                          </a:solidFill>
                          <a:effectLst/>
                          <a:latin typeface="+mn-lt"/>
                          <a:ea typeface="+mn-ea"/>
                          <a:cs typeface="+mn-cs"/>
                        </a:rPr>
                        <a:t>sulfonilüre</a:t>
                      </a:r>
                      <a:r>
                        <a:rPr lang="tr-TR" sz="1200" b="0" i="0" kern="1200" dirty="0">
                          <a:solidFill>
                            <a:schemeClr val="dk1"/>
                          </a:solidFill>
                          <a:effectLst/>
                          <a:latin typeface="+mn-lt"/>
                          <a:ea typeface="+mn-ea"/>
                          <a:cs typeface="+mn-cs"/>
                        </a:rPr>
                        <a:t> ajanlara yetersiz cevap veren veya gerçek </a:t>
                      </a:r>
                      <a:r>
                        <a:rPr lang="tr-TR" sz="1200" b="0" i="0" kern="1200" dirty="0" err="1">
                          <a:solidFill>
                            <a:schemeClr val="dk1"/>
                          </a:solidFill>
                          <a:effectLst/>
                          <a:latin typeface="+mn-lt"/>
                          <a:ea typeface="+mn-ea"/>
                          <a:cs typeface="+mn-cs"/>
                        </a:rPr>
                        <a:t>primer</a:t>
                      </a:r>
                      <a:r>
                        <a:rPr lang="tr-TR" sz="1200" b="0" i="0" kern="1200" dirty="0">
                          <a:solidFill>
                            <a:schemeClr val="dk1"/>
                          </a:solidFill>
                          <a:effectLst/>
                          <a:latin typeface="+mn-lt"/>
                          <a:ea typeface="+mn-ea"/>
                          <a:cs typeface="+mn-cs"/>
                        </a:rPr>
                        <a:t> veya </a:t>
                      </a:r>
                      <a:r>
                        <a:rPr lang="tr-TR" sz="1200" b="0" i="0" kern="1200" dirty="0" err="1">
                          <a:solidFill>
                            <a:schemeClr val="dk1"/>
                          </a:solidFill>
                          <a:effectLst/>
                          <a:latin typeface="+mn-lt"/>
                          <a:ea typeface="+mn-ea"/>
                          <a:cs typeface="+mn-cs"/>
                        </a:rPr>
                        <a:t>sekonder</a:t>
                      </a:r>
                      <a:r>
                        <a:rPr lang="tr-TR" sz="1200" b="0" i="0" kern="1200" dirty="0">
                          <a:solidFill>
                            <a:schemeClr val="dk1"/>
                          </a:solidFill>
                          <a:effectLst/>
                          <a:latin typeface="+mn-lt"/>
                          <a:ea typeface="+mn-ea"/>
                          <a:cs typeface="+mn-cs"/>
                        </a:rPr>
                        <a:t> başarısızlık göstermiş hastaların kontrolünde de etkinlik gösterebilir. Diğer bir oral </a:t>
                      </a:r>
                      <a:r>
                        <a:rPr lang="tr-TR" sz="1200" b="0" i="0" kern="1200" dirty="0" err="1">
                          <a:solidFill>
                            <a:schemeClr val="dk1"/>
                          </a:solidFill>
                          <a:effectLst/>
                          <a:latin typeface="+mn-lt"/>
                          <a:ea typeface="+mn-ea"/>
                          <a:cs typeface="+mn-cs"/>
                        </a:rPr>
                        <a:t>hipoglisemik</a:t>
                      </a:r>
                      <a:r>
                        <a:rPr lang="tr-TR" sz="1200" b="0" i="0" kern="1200" dirty="0">
                          <a:solidFill>
                            <a:schemeClr val="dk1"/>
                          </a:solidFill>
                          <a:effectLst/>
                          <a:latin typeface="+mn-lt"/>
                          <a:ea typeface="+mn-ea"/>
                          <a:cs typeface="+mn-cs"/>
                        </a:rPr>
                        <a:t> ajanın yüksek dozlarını veya sık uygulamasını gerektiren hastalarda kullanılması ile kontrol temin edilebilir.</a:t>
                      </a:r>
                      <a:endParaRPr lang="tr-TR" sz="1200" dirty="0"/>
                    </a:p>
                  </a:txBody>
                  <a:tcPr/>
                </a:tc>
                <a:tc>
                  <a:txBody>
                    <a:bodyPr/>
                    <a:lstStyle/>
                    <a:p>
                      <a:r>
                        <a:rPr lang="tr-TR" sz="1200" b="0" i="0" kern="1200" dirty="0">
                          <a:solidFill>
                            <a:schemeClr val="dk1"/>
                          </a:solidFill>
                          <a:effectLst/>
                          <a:latin typeface="+mn-lt"/>
                          <a:ea typeface="+mn-ea"/>
                          <a:cs typeface="+mn-cs"/>
                        </a:rPr>
                        <a:t>İlacın herhangi bir bileşenine karşı </a:t>
                      </a:r>
                      <a:r>
                        <a:rPr lang="tr-TR" sz="1200" b="0" i="0" kern="1200" dirty="0" err="1">
                          <a:solidFill>
                            <a:schemeClr val="dk1"/>
                          </a:solidFill>
                          <a:effectLst/>
                          <a:latin typeface="+mn-lt"/>
                          <a:ea typeface="+mn-ea"/>
                          <a:cs typeface="+mn-cs"/>
                        </a:rPr>
                        <a:t>aşırıduyarlılığı</a:t>
                      </a:r>
                      <a:r>
                        <a:rPr lang="tr-TR" sz="1200" b="0" i="0" kern="1200" dirty="0">
                          <a:solidFill>
                            <a:schemeClr val="dk1"/>
                          </a:solidFill>
                          <a:effectLst/>
                          <a:latin typeface="+mn-lt"/>
                          <a:ea typeface="+mn-ea"/>
                          <a:cs typeface="+mn-cs"/>
                        </a:rPr>
                        <a:t> olduğu bilinen hastalarda, koma ile birlikte olan veya olmayan diyabetik </a:t>
                      </a:r>
                      <a:r>
                        <a:rPr lang="tr-TR" sz="1200" b="0" i="0" kern="1200" dirty="0" err="1">
                          <a:solidFill>
                            <a:schemeClr val="dk1"/>
                          </a:solidFill>
                          <a:effectLst/>
                          <a:latin typeface="+mn-lt"/>
                          <a:ea typeface="+mn-ea"/>
                          <a:cs typeface="+mn-cs"/>
                        </a:rPr>
                        <a:t>ketoasidozda</a:t>
                      </a:r>
                      <a:r>
                        <a:rPr lang="tr-TR" sz="1200" b="0" i="0" kern="1200" dirty="0">
                          <a:solidFill>
                            <a:schemeClr val="dk1"/>
                          </a:solidFill>
                          <a:effectLst/>
                          <a:latin typeface="+mn-lt"/>
                          <a:ea typeface="+mn-ea"/>
                          <a:cs typeface="+mn-cs"/>
                        </a:rPr>
                        <a:t> (bu durumda tedavide </a:t>
                      </a:r>
                      <a:r>
                        <a:rPr lang="tr-TR" sz="1200" b="0" i="0" kern="1200" dirty="0" err="1">
                          <a:solidFill>
                            <a:schemeClr val="dk1"/>
                          </a:solidFill>
                          <a:effectLst/>
                          <a:latin typeface="+mn-lt"/>
                          <a:ea typeface="+mn-ea"/>
                          <a:cs typeface="+mn-cs"/>
                        </a:rPr>
                        <a:t>insulin</a:t>
                      </a:r>
                      <a:r>
                        <a:rPr lang="tr-TR" sz="1200" b="0" i="0" kern="1200" dirty="0">
                          <a:solidFill>
                            <a:schemeClr val="dk1"/>
                          </a:solidFill>
                          <a:effectLst/>
                          <a:latin typeface="+mn-lt"/>
                          <a:ea typeface="+mn-ea"/>
                          <a:cs typeface="+mn-cs"/>
                        </a:rPr>
                        <a:t> kullanılmalıdır) ve Tip I diyabetli hastalarda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a:t>
                      </a:r>
                    </a:p>
                  </a:txBody>
                  <a:tcPr/>
                </a:tc>
                <a:tc>
                  <a:txBody>
                    <a:bodyPr/>
                    <a:lstStyle/>
                    <a:p>
                      <a:r>
                        <a:rPr lang="tr-TR" sz="1200" b="0" i="0" kern="1200" dirty="0">
                          <a:solidFill>
                            <a:schemeClr val="dk1"/>
                          </a:solidFill>
                          <a:effectLst/>
                          <a:latin typeface="+mn-lt"/>
                          <a:ea typeface="+mn-ea"/>
                          <a:cs typeface="+mn-cs"/>
                        </a:rPr>
                        <a:t>Başlangıç Tedavisi: Hafif ve orta şiddette, stabil tip 2 diyabetli orta yaşlı hastalarda günde 250 mg ile başlanmalıdır. Hastaların diğer bir oral </a:t>
                      </a:r>
                      <a:r>
                        <a:rPr lang="tr-TR" sz="1200" b="0" i="0" kern="1200" dirty="0" err="1">
                          <a:solidFill>
                            <a:schemeClr val="dk1"/>
                          </a:solidFill>
                          <a:effectLst/>
                          <a:latin typeface="+mn-lt"/>
                          <a:ea typeface="+mn-ea"/>
                          <a:cs typeface="+mn-cs"/>
                        </a:rPr>
                        <a:t>hipoglisemik</a:t>
                      </a:r>
                      <a:r>
                        <a:rPr lang="tr-TR" sz="1200" b="0" i="0" kern="1200" dirty="0">
                          <a:solidFill>
                            <a:schemeClr val="dk1"/>
                          </a:solidFill>
                          <a:effectLst/>
                          <a:latin typeface="+mn-lt"/>
                          <a:ea typeface="+mn-ea"/>
                          <a:cs typeface="+mn-cs"/>
                        </a:rPr>
                        <a:t> ajandan </a:t>
                      </a:r>
                      <a:r>
                        <a:rPr lang="tr-TR" sz="1200" b="0" i="0" kern="1200" dirty="0" err="1">
                          <a:solidFill>
                            <a:schemeClr val="dk1"/>
                          </a:solidFill>
                          <a:effectLst/>
                          <a:latin typeface="+mn-lt"/>
                          <a:ea typeface="+mn-ea"/>
                          <a:cs typeface="+mn-cs"/>
                        </a:rPr>
                        <a:t>klorpropamide</a:t>
                      </a:r>
                      <a:r>
                        <a:rPr lang="tr-TR" sz="1200" b="0" i="0" kern="1200" dirty="0">
                          <a:solidFill>
                            <a:schemeClr val="dk1"/>
                          </a:solidFill>
                          <a:effectLst/>
                          <a:latin typeface="+mn-lt"/>
                          <a:ea typeface="+mn-ea"/>
                          <a:cs typeface="+mn-cs"/>
                        </a:rPr>
                        <a:t> başlatılmasında bir geçiş dönemi gerekli değildir. Diğer ilaç birden kesilerek hemen </a:t>
                      </a:r>
                      <a:r>
                        <a:rPr lang="tr-TR" sz="1200" b="0" i="0" kern="1200" dirty="0" err="1">
                          <a:solidFill>
                            <a:schemeClr val="dk1"/>
                          </a:solidFill>
                          <a:effectLst/>
                          <a:latin typeface="+mn-lt"/>
                          <a:ea typeface="+mn-ea"/>
                          <a:cs typeface="+mn-cs"/>
                        </a:rPr>
                        <a:t>klorpropamid</a:t>
                      </a:r>
                      <a:r>
                        <a:rPr lang="tr-TR" sz="1200" b="0" i="0" kern="1200" dirty="0">
                          <a:solidFill>
                            <a:schemeClr val="dk1"/>
                          </a:solidFill>
                          <a:effectLst/>
                          <a:latin typeface="+mn-lt"/>
                          <a:ea typeface="+mn-ea"/>
                          <a:cs typeface="+mn-cs"/>
                        </a:rPr>
                        <a:t> başlanabilir. </a:t>
                      </a:r>
                      <a:r>
                        <a:rPr lang="tr-TR" sz="1200" b="0" i="0" kern="1200" dirty="0" err="1">
                          <a:solidFill>
                            <a:schemeClr val="dk1"/>
                          </a:solidFill>
                          <a:effectLst/>
                          <a:latin typeface="+mn-lt"/>
                          <a:ea typeface="+mn-ea"/>
                          <a:cs typeface="+mn-cs"/>
                        </a:rPr>
                        <a:t>Klorpropamid</a:t>
                      </a:r>
                      <a:r>
                        <a:rPr lang="tr-TR" sz="1200" b="0" i="0" kern="1200" dirty="0">
                          <a:solidFill>
                            <a:schemeClr val="dk1"/>
                          </a:solidFill>
                          <a:effectLst/>
                          <a:latin typeface="+mn-lt"/>
                          <a:ea typeface="+mn-ea"/>
                          <a:cs typeface="+mn-cs"/>
                        </a:rPr>
                        <a:t> tavsiye ederken bunun daha yüksek etkinlikte olduğu </a:t>
                      </a:r>
                      <a:r>
                        <a:rPr lang="tr-TR" sz="1200" b="0" i="0" kern="1200" dirty="0" err="1">
                          <a:solidFill>
                            <a:schemeClr val="dk1"/>
                          </a:solidFill>
                          <a:effectLst/>
                          <a:latin typeface="+mn-lt"/>
                          <a:ea typeface="+mn-ea"/>
                          <a:cs typeface="+mn-cs"/>
                        </a:rPr>
                        <a:t>gözönünde</a:t>
                      </a:r>
                      <a:r>
                        <a:rPr lang="tr-TR" sz="1200" b="0" i="0" kern="1200" dirty="0">
                          <a:solidFill>
                            <a:schemeClr val="dk1"/>
                          </a:solidFill>
                          <a:effectLst/>
                          <a:latin typeface="+mn-lt"/>
                          <a:ea typeface="+mn-ea"/>
                          <a:cs typeface="+mn-cs"/>
                        </a:rPr>
                        <a:t> tutulmalıdır. İnsülin kullanan, hafif veya orta şiddette, stabil tip 2 diyabetli hastaların büyük bir çoğunluğunda </a:t>
                      </a:r>
                      <a:r>
                        <a:rPr lang="tr-TR" sz="1200" b="0" i="0" kern="1200" dirty="0" err="1">
                          <a:solidFill>
                            <a:schemeClr val="dk1"/>
                          </a:solidFill>
                          <a:effectLst/>
                          <a:latin typeface="+mn-lt"/>
                          <a:ea typeface="+mn-ea"/>
                          <a:cs typeface="+mn-cs"/>
                        </a:rPr>
                        <a:t>insulin</a:t>
                      </a:r>
                      <a:r>
                        <a:rPr lang="tr-TR" sz="1200" b="0" i="0" kern="1200" dirty="0">
                          <a:solidFill>
                            <a:schemeClr val="dk1"/>
                          </a:solidFill>
                          <a:effectLst/>
                          <a:latin typeface="+mn-lt"/>
                          <a:ea typeface="+mn-ea"/>
                          <a:cs typeface="+mn-cs"/>
                        </a:rPr>
                        <a:t> derhal kesilerek oral ilaç başlanabilir. Günde 40 üniteden fazla insülin gerektiren hastalarda ise </a:t>
                      </a:r>
                      <a:r>
                        <a:rPr lang="tr-TR" sz="1200" b="0" i="0" kern="1200" dirty="0" err="1">
                          <a:solidFill>
                            <a:schemeClr val="dk1"/>
                          </a:solidFill>
                          <a:effectLst/>
                          <a:latin typeface="+mn-lt"/>
                          <a:ea typeface="+mn-ea"/>
                          <a:cs typeface="+mn-cs"/>
                        </a:rPr>
                        <a:t>klorpropamid</a:t>
                      </a:r>
                      <a:r>
                        <a:rPr lang="tr-TR" sz="1200" b="0" i="0" kern="1200" dirty="0">
                          <a:solidFill>
                            <a:schemeClr val="dk1"/>
                          </a:solidFill>
                          <a:effectLst/>
                          <a:latin typeface="+mn-lt"/>
                          <a:ea typeface="+mn-ea"/>
                          <a:cs typeface="+mn-cs"/>
                        </a:rPr>
                        <a:t> başlatılırken önce ilk bir kaç gün insülin miktarı %50 azaltılarak verilir ve cevaba göre bundan sonraki günlerde azaltma devam edilir. </a:t>
                      </a:r>
                      <a:endParaRPr lang="tr-TR" sz="1400" dirty="0"/>
                    </a:p>
                  </a:txBody>
                  <a:tcPr/>
                </a:tc>
                <a:tc>
                  <a:txBody>
                    <a:bodyPr/>
                    <a:lstStyle/>
                    <a:p>
                      <a:r>
                        <a:rPr lang="tr-TR" sz="1200" b="0" i="0" kern="1200" dirty="0">
                          <a:solidFill>
                            <a:schemeClr val="dk1"/>
                          </a:solidFill>
                          <a:effectLst/>
                          <a:latin typeface="+mn-lt"/>
                          <a:ea typeface="+mn-ea"/>
                          <a:cs typeface="+mn-cs"/>
                        </a:rPr>
                        <a:t>Santral ve Periferik Sinir Sistemi: Baş dönmesi ve </a:t>
                      </a:r>
                      <a:r>
                        <a:rPr lang="tr-TR" sz="1200" b="0" i="0" u="none" strike="noStrike" kern="1200" dirty="0">
                          <a:solidFill>
                            <a:schemeClr val="dk1"/>
                          </a:solidFill>
                          <a:effectLst/>
                          <a:latin typeface="+mn-lt"/>
                          <a:ea typeface="+mn-ea"/>
                          <a:cs typeface="+mn-cs"/>
                        </a:rPr>
                        <a:t>baş ağrısı</a:t>
                      </a:r>
                      <a:r>
                        <a:rPr lang="tr-TR" sz="1200" b="0" i="0" kern="1200" dirty="0">
                          <a:solidFill>
                            <a:schemeClr val="dk1"/>
                          </a:solidFill>
                          <a:effectLst/>
                          <a:latin typeface="+mn-lt"/>
                          <a:ea typeface="+mn-ea"/>
                          <a:cs typeface="+mn-cs"/>
                        </a:rPr>
                        <a:t>. Endokrin reaksiyonlar: Bazı nadir durumlarda </a:t>
                      </a:r>
                      <a:r>
                        <a:rPr lang="tr-TR" sz="1200" b="0" i="0" kern="1200" dirty="0" err="1">
                          <a:solidFill>
                            <a:schemeClr val="dk1"/>
                          </a:solidFill>
                          <a:effectLst/>
                          <a:latin typeface="+mn-lt"/>
                          <a:ea typeface="+mn-ea"/>
                          <a:cs typeface="+mn-cs"/>
                        </a:rPr>
                        <a:t>klorpropamid</a:t>
                      </a:r>
                      <a:r>
                        <a:rPr lang="tr-TR" sz="1200" b="0" i="0" kern="1200" dirty="0">
                          <a:solidFill>
                            <a:schemeClr val="dk1"/>
                          </a:solidFill>
                          <a:effectLst/>
                          <a:latin typeface="+mn-lt"/>
                          <a:ea typeface="+mn-ea"/>
                          <a:cs typeface="+mn-cs"/>
                        </a:rPr>
                        <a:t> ile, uygun olmayan </a:t>
                      </a:r>
                      <a:r>
                        <a:rPr lang="tr-TR" sz="1200" b="0" i="0" u="none" strike="noStrike" kern="1200" dirty="0" err="1">
                          <a:solidFill>
                            <a:schemeClr val="dk1"/>
                          </a:solidFill>
                          <a:effectLst/>
                          <a:latin typeface="+mn-lt"/>
                          <a:ea typeface="+mn-ea"/>
                          <a:cs typeface="+mn-cs"/>
                        </a:rPr>
                        <a:t>antidiüretik</a:t>
                      </a:r>
                      <a:r>
                        <a:rPr lang="tr-TR" sz="1200" b="0" i="0" u="none" strike="noStrike" kern="1200" dirty="0">
                          <a:solidFill>
                            <a:schemeClr val="dk1"/>
                          </a:solidFill>
                          <a:effectLst/>
                          <a:latin typeface="+mn-lt"/>
                          <a:ea typeface="+mn-ea"/>
                          <a:cs typeface="+mn-cs"/>
                        </a:rPr>
                        <a:t> hormon</a:t>
                      </a:r>
                      <a:r>
                        <a:rPr lang="tr-TR" sz="1200" b="0" i="0" kern="1200" dirty="0">
                          <a:solidFill>
                            <a:schemeClr val="dk1"/>
                          </a:solidFill>
                          <a:effectLst/>
                          <a:latin typeface="+mn-lt"/>
                          <a:ea typeface="+mn-ea"/>
                          <a:cs typeface="+mn-cs"/>
                        </a:rPr>
                        <a:t> </a:t>
                      </a:r>
                      <a:r>
                        <a:rPr lang="tr-TR" sz="1200" b="0" i="0" u="none" strike="noStrike" kern="1200" dirty="0">
                          <a:solidFill>
                            <a:schemeClr val="dk1"/>
                          </a:solidFill>
                          <a:effectLst/>
                          <a:latin typeface="+mn-lt"/>
                          <a:ea typeface="+mn-ea"/>
                          <a:cs typeface="+mn-cs"/>
                        </a:rPr>
                        <a:t>(ADH)</a:t>
                      </a:r>
                      <a:r>
                        <a:rPr lang="tr-TR" sz="1200" b="0" i="0" kern="1200" dirty="0" err="1">
                          <a:solidFill>
                            <a:schemeClr val="dk1"/>
                          </a:solidFill>
                          <a:effectLst/>
                          <a:latin typeface="+mn-lt"/>
                          <a:ea typeface="+mn-ea"/>
                          <a:cs typeface="+mn-cs"/>
                        </a:rPr>
                        <a:t>sekresyonu</a:t>
                      </a:r>
                      <a:r>
                        <a:rPr lang="tr-TR" sz="1200" b="0" i="0" kern="1200" dirty="0">
                          <a:solidFill>
                            <a:schemeClr val="dk1"/>
                          </a:solidFill>
                          <a:effectLst/>
                          <a:latin typeface="+mn-lt"/>
                          <a:ea typeface="+mn-ea"/>
                          <a:cs typeface="+mn-cs"/>
                        </a:rPr>
                        <a:t> sendromundakiyle aynı reaksiyonlar görülmüştür. Bu sendromun belirtileri aşırı su </a:t>
                      </a:r>
                      <a:r>
                        <a:rPr lang="tr-TR" sz="1200" b="0" i="0" kern="1200" dirty="0" err="1">
                          <a:solidFill>
                            <a:schemeClr val="dk1"/>
                          </a:solidFill>
                          <a:effectLst/>
                          <a:latin typeface="+mn-lt"/>
                          <a:ea typeface="+mn-ea"/>
                          <a:cs typeface="+mn-cs"/>
                        </a:rPr>
                        <a:t>retansiyonu</a:t>
                      </a:r>
                      <a:r>
                        <a:rPr lang="tr-TR" sz="1200" b="0" i="0" kern="1200" dirty="0">
                          <a:solidFill>
                            <a:schemeClr val="dk1"/>
                          </a:solidFill>
                          <a:effectLst/>
                          <a:latin typeface="+mn-lt"/>
                          <a:ea typeface="+mn-ea"/>
                          <a:cs typeface="+mn-cs"/>
                        </a:rPr>
                        <a:t> nedeniyle ortaya çıkan </a:t>
                      </a:r>
                      <a:r>
                        <a:rPr lang="tr-TR" sz="1200" b="0" i="0" kern="1200" dirty="0" err="1">
                          <a:solidFill>
                            <a:schemeClr val="dk1"/>
                          </a:solidFill>
                          <a:effectLst/>
                          <a:latin typeface="+mn-lt"/>
                          <a:ea typeface="+mn-ea"/>
                          <a:cs typeface="+mn-cs"/>
                        </a:rPr>
                        <a:t>hiponatremi</a:t>
                      </a:r>
                      <a:r>
                        <a:rPr lang="tr-TR" sz="1200" b="0" i="0" kern="1200" dirty="0">
                          <a:solidFill>
                            <a:schemeClr val="dk1"/>
                          </a:solidFill>
                          <a:effectLst/>
                          <a:latin typeface="+mn-lt"/>
                          <a:ea typeface="+mn-ea"/>
                          <a:cs typeface="+mn-cs"/>
                        </a:rPr>
                        <a:t>, düşük serum </a:t>
                      </a:r>
                      <a:r>
                        <a:rPr lang="tr-TR" sz="1200" b="0" i="0" kern="1200" dirty="0" err="1">
                          <a:solidFill>
                            <a:schemeClr val="dk1"/>
                          </a:solidFill>
                          <a:effectLst/>
                          <a:latin typeface="+mn-lt"/>
                          <a:ea typeface="+mn-ea"/>
                          <a:cs typeface="+mn-cs"/>
                        </a:rPr>
                        <a:t>osmolalitesi</a:t>
                      </a:r>
                      <a:r>
                        <a:rPr lang="tr-TR" sz="1200" b="0" i="0" kern="1200" dirty="0">
                          <a:solidFill>
                            <a:schemeClr val="dk1"/>
                          </a:solidFill>
                          <a:effectLst/>
                          <a:latin typeface="+mn-lt"/>
                          <a:ea typeface="+mn-ea"/>
                          <a:cs typeface="+mn-cs"/>
                        </a:rPr>
                        <a:t> ve yüksek idrar </a:t>
                      </a:r>
                      <a:r>
                        <a:rPr lang="tr-TR" sz="1200" b="0" i="0" kern="1200" dirty="0" err="1">
                          <a:solidFill>
                            <a:schemeClr val="dk1"/>
                          </a:solidFill>
                          <a:effectLst/>
                          <a:latin typeface="+mn-lt"/>
                          <a:ea typeface="+mn-ea"/>
                          <a:cs typeface="+mn-cs"/>
                        </a:rPr>
                        <a:t>osmolalitesidir</a:t>
                      </a:r>
                      <a:r>
                        <a:rPr lang="tr-TR" sz="1200" b="0" i="0" kern="1200" dirty="0">
                          <a:solidFill>
                            <a:schemeClr val="dk1"/>
                          </a:solidFill>
                          <a:effectLst/>
                          <a:latin typeface="+mn-lt"/>
                          <a:ea typeface="+mn-ea"/>
                          <a:cs typeface="+mn-cs"/>
                        </a:rPr>
                        <a:t>. Bu reaksiyon diğer </a:t>
                      </a:r>
                      <a:r>
                        <a:rPr lang="tr-TR" sz="1200" b="0" i="0" kern="1200" dirty="0" err="1">
                          <a:solidFill>
                            <a:schemeClr val="dk1"/>
                          </a:solidFill>
                          <a:effectLst/>
                          <a:latin typeface="+mn-lt"/>
                          <a:ea typeface="+mn-ea"/>
                          <a:cs typeface="+mn-cs"/>
                        </a:rPr>
                        <a:t>sulfonilürelerle</a:t>
                      </a:r>
                      <a:r>
                        <a:rPr lang="tr-TR" sz="1200" b="0" i="0" kern="1200" dirty="0">
                          <a:solidFill>
                            <a:schemeClr val="dk1"/>
                          </a:solidFill>
                          <a:effectLst/>
                          <a:latin typeface="+mn-lt"/>
                          <a:ea typeface="+mn-ea"/>
                          <a:cs typeface="+mn-cs"/>
                        </a:rPr>
                        <a:t> de görülmüştür. </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96455312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897139970"/>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KLORAMFENİKOL</a:t>
                      </a:r>
                    </a:p>
                  </a:txBody>
                  <a:tcPr vert="wordArtVert"/>
                </a:tc>
                <a:tc>
                  <a:txBody>
                    <a:bodyPr/>
                    <a:lstStyle/>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r>
                        <a:rPr lang="tr-TR" sz="1200" dirty="0"/>
                        <a:t>VARFARİN</a:t>
                      </a:r>
                    </a:p>
                  </a:txBody>
                  <a:tcPr/>
                </a:tc>
                <a:tc>
                  <a:txBody>
                    <a:bodyPr/>
                    <a:lstStyle/>
                    <a:p>
                      <a:r>
                        <a:rPr lang="tr-TR" sz="1200" b="0" i="0" kern="1200" dirty="0" err="1">
                          <a:solidFill>
                            <a:schemeClr val="dk1"/>
                          </a:solidFill>
                          <a:effectLst/>
                          <a:latin typeface="+mn-lt"/>
                          <a:ea typeface="+mn-ea"/>
                          <a:cs typeface="+mn-cs"/>
                        </a:rPr>
                        <a:t>Venöz</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trombozun</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profilaksi</a:t>
                      </a:r>
                      <a:r>
                        <a:rPr lang="tr-TR" sz="1200" b="0" i="0" kern="1200" dirty="0">
                          <a:solidFill>
                            <a:schemeClr val="dk1"/>
                          </a:solidFill>
                          <a:effectLst/>
                          <a:latin typeface="+mn-lt"/>
                          <a:ea typeface="+mn-ea"/>
                          <a:cs typeface="+mn-cs"/>
                        </a:rPr>
                        <a:t> ve tedavisinde, </a:t>
                      </a:r>
                      <a:r>
                        <a:rPr lang="tr-TR" sz="1200" b="0" i="0" kern="1200" dirty="0" err="1">
                          <a:solidFill>
                            <a:schemeClr val="dk1"/>
                          </a:solidFill>
                          <a:effectLst/>
                          <a:latin typeface="+mn-lt"/>
                          <a:ea typeface="+mn-ea"/>
                          <a:cs typeface="+mn-cs"/>
                        </a:rPr>
                        <a:t>embolik</a:t>
                      </a:r>
                      <a:r>
                        <a:rPr lang="tr-TR" sz="1200" b="0" i="0" kern="1200" dirty="0">
                          <a:solidFill>
                            <a:schemeClr val="dk1"/>
                          </a:solidFill>
                          <a:effectLst/>
                          <a:latin typeface="+mn-lt"/>
                          <a:ea typeface="+mn-ea"/>
                          <a:cs typeface="+mn-cs"/>
                        </a:rPr>
                        <a:t> olaylarla seyreden </a:t>
                      </a:r>
                      <a:r>
                        <a:rPr lang="tr-TR" sz="1200" b="0" i="0" kern="1200" dirty="0" err="1">
                          <a:solidFill>
                            <a:schemeClr val="dk1"/>
                          </a:solidFill>
                          <a:effectLst/>
                          <a:latin typeface="+mn-lt"/>
                          <a:ea typeface="+mn-ea"/>
                          <a:cs typeface="+mn-cs"/>
                        </a:rPr>
                        <a:t>atrium</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fibrilasyonlarında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pulmoner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embolinin</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profilaksi</a:t>
                      </a:r>
                      <a:r>
                        <a:rPr lang="tr-TR" sz="1200" b="0" i="0" kern="1200" dirty="0">
                          <a:solidFill>
                            <a:schemeClr val="dk1"/>
                          </a:solidFill>
                          <a:effectLst/>
                          <a:latin typeface="+mn-lt"/>
                          <a:ea typeface="+mn-ea"/>
                          <a:cs typeface="+mn-cs"/>
                        </a:rPr>
                        <a:t> ve tedavisinde ve koroner tıkanıklığın yardımcı tedavisinde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a:t>
                      </a:r>
                      <a:endParaRPr lang="tr-TR" sz="1200" dirty="0"/>
                    </a:p>
                  </a:txBody>
                  <a:tcPr/>
                </a:tc>
                <a:tc>
                  <a:txBody>
                    <a:bodyPr/>
                    <a:lstStyle/>
                    <a:p>
                      <a:r>
                        <a:rPr lang="tr-TR" sz="1200" b="0" i="0" kern="1200" dirty="0" err="1">
                          <a:solidFill>
                            <a:schemeClr val="dk1"/>
                          </a:solidFill>
                          <a:effectLst/>
                          <a:latin typeface="+mn-lt"/>
                          <a:ea typeface="+mn-ea"/>
                          <a:cs typeface="+mn-cs"/>
                        </a:rPr>
                        <a:t>Antikoagülasyon</a:t>
                      </a:r>
                      <a:r>
                        <a:rPr lang="tr-TR" sz="1200" b="0" i="0" kern="1200" dirty="0">
                          <a:solidFill>
                            <a:schemeClr val="dk1"/>
                          </a:solidFill>
                          <a:effectLst/>
                          <a:latin typeface="+mn-lt"/>
                          <a:ea typeface="+mn-ea"/>
                          <a:cs typeface="+mn-cs"/>
                        </a:rPr>
                        <a:t>, kanama riskinin olası klinik yarardan fazla olduğu durumlarda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 Örneğin gebelikte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 Plasentayı geçerek fetüste </a:t>
                      </a:r>
                      <a:r>
                        <a:rPr lang="tr-TR" sz="1200" b="0" i="0" kern="1200" dirty="0" err="1">
                          <a:solidFill>
                            <a:schemeClr val="dk1"/>
                          </a:solidFill>
                          <a:effectLst/>
                          <a:latin typeface="+mn-lt"/>
                          <a:ea typeface="+mn-ea"/>
                          <a:cs typeface="+mn-cs"/>
                        </a:rPr>
                        <a:t>fatal</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hemoraji</a:t>
                      </a:r>
                      <a:r>
                        <a:rPr lang="tr-TR" sz="1200" b="0" i="0" kern="1200" dirty="0">
                          <a:solidFill>
                            <a:schemeClr val="dk1"/>
                          </a:solidFill>
                          <a:effectLst/>
                          <a:latin typeface="+mn-lt"/>
                          <a:ea typeface="+mn-ea"/>
                          <a:cs typeface="+mn-cs"/>
                        </a:rPr>
                        <a:t> yapabilir. Eğer hasta </a:t>
                      </a:r>
                      <a:r>
                        <a:rPr lang="tr-TR" sz="1200" b="0" i="0" kern="1200" dirty="0" err="1">
                          <a:solidFill>
                            <a:schemeClr val="dk1"/>
                          </a:solidFill>
                          <a:effectLst/>
                          <a:latin typeface="+mn-lt"/>
                          <a:ea typeface="+mn-ea"/>
                          <a:cs typeface="+mn-cs"/>
                        </a:rPr>
                        <a:t>varfarinle</a:t>
                      </a:r>
                      <a:r>
                        <a:rPr lang="tr-TR" sz="1200" b="0" i="0" kern="1200" dirty="0">
                          <a:solidFill>
                            <a:schemeClr val="dk1"/>
                          </a:solidFill>
                          <a:effectLst/>
                          <a:latin typeface="+mn-lt"/>
                          <a:ea typeface="+mn-ea"/>
                          <a:cs typeface="+mn-cs"/>
                        </a:rPr>
                        <a:t> tedavi görüyorken hamile kalırsa, fetüs üzerindeki etkisi anlatılmalı ve gebeliğe son verilmelidir. Kanama eğilimleri ve kan </a:t>
                      </a:r>
                      <a:r>
                        <a:rPr lang="tr-TR" sz="1200" b="0" i="0" kern="1200" dirty="0" err="1">
                          <a:solidFill>
                            <a:schemeClr val="dk1"/>
                          </a:solidFill>
                          <a:effectLst/>
                          <a:latin typeface="+mn-lt"/>
                          <a:ea typeface="+mn-ea"/>
                          <a:cs typeface="+mn-cs"/>
                        </a:rPr>
                        <a:t>diskrazilerinde</a:t>
                      </a:r>
                      <a:r>
                        <a:rPr lang="tr-TR" sz="1200" b="0" i="0" kern="1200" dirty="0">
                          <a:solidFill>
                            <a:schemeClr val="dk1"/>
                          </a:solidFill>
                          <a:effectLst/>
                          <a:latin typeface="+mn-lt"/>
                          <a:ea typeface="+mn-ea"/>
                          <a:cs typeface="+mn-cs"/>
                        </a:rPr>
                        <a:t>; santral sinir sistemi, göz, büyük-açık doku alanlarına yol açan travma cerrahisinde; mide barsak kanalı, </a:t>
                      </a:r>
                      <a:r>
                        <a:rPr lang="tr-TR" sz="1200" b="0" i="0" kern="1200" dirty="0" err="1">
                          <a:solidFill>
                            <a:schemeClr val="dk1"/>
                          </a:solidFill>
                          <a:effectLst/>
                          <a:latin typeface="+mn-lt"/>
                          <a:ea typeface="+mn-ea"/>
                          <a:cs typeface="+mn-cs"/>
                        </a:rPr>
                        <a:t>ürogenital</a:t>
                      </a:r>
                      <a:r>
                        <a:rPr lang="tr-TR" sz="1200" b="0" i="0" kern="1200" dirty="0">
                          <a:solidFill>
                            <a:schemeClr val="dk1"/>
                          </a:solidFill>
                          <a:effectLst/>
                          <a:latin typeface="+mn-lt"/>
                          <a:ea typeface="+mn-ea"/>
                          <a:cs typeface="+mn-cs"/>
                        </a:rPr>
                        <a:t> sistem ya da solunum yolları, </a:t>
                      </a:r>
                      <a:r>
                        <a:rPr lang="tr-TR" sz="1200" b="0" i="0" kern="1200" dirty="0" err="1">
                          <a:solidFill>
                            <a:schemeClr val="dk1"/>
                          </a:solidFill>
                          <a:effectLst/>
                          <a:latin typeface="+mn-lt"/>
                          <a:ea typeface="+mn-ea"/>
                          <a:cs typeface="+mn-cs"/>
                        </a:rPr>
                        <a:t>serebrovasküler</a:t>
                      </a:r>
                      <a:r>
                        <a:rPr lang="tr-TR" sz="1200" b="0" i="0" kern="1200" dirty="0">
                          <a:solidFill>
                            <a:schemeClr val="dk1"/>
                          </a:solidFill>
                          <a:effectLst/>
                          <a:latin typeface="+mn-lt"/>
                          <a:ea typeface="+mn-ea"/>
                          <a:cs typeface="+mn-cs"/>
                        </a:rPr>
                        <a:t> kanamalar, </a:t>
                      </a:r>
                      <a:r>
                        <a:rPr lang="tr-TR" sz="1200" b="0" i="0" u="none" strike="noStrike" kern="1200" dirty="0">
                          <a:solidFill>
                            <a:schemeClr val="dk1"/>
                          </a:solidFill>
                          <a:effectLst/>
                          <a:latin typeface="+mn-lt"/>
                          <a:ea typeface="+mn-ea"/>
                          <a:cs typeface="+mn-cs"/>
                        </a:rPr>
                        <a:t>anevrizma</a:t>
                      </a:r>
                      <a:r>
                        <a:rPr lang="tr-TR" sz="1200" b="0" i="0" kern="1200" dirty="0">
                          <a:solidFill>
                            <a:schemeClr val="dk1"/>
                          </a:solidFill>
                          <a:effectLst/>
                          <a:latin typeface="+mn-lt"/>
                          <a:ea typeface="+mn-ea"/>
                          <a:cs typeface="+mn-cs"/>
                        </a:rPr>
                        <a:t>lar, </a:t>
                      </a:r>
                      <a:r>
                        <a:rPr lang="tr-TR" sz="1200" b="0" i="0" kern="1200" dirty="0" err="1">
                          <a:solidFill>
                            <a:schemeClr val="dk1"/>
                          </a:solidFill>
                          <a:effectLst/>
                          <a:latin typeface="+mn-lt"/>
                          <a:ea typeface="+mn-ea"/>
                          <a:cs typeface="+mn-cs"/>
                        </a:rPr>
                        <a:t>perikardit</a:t>
                      </a:r>
                      <a:r>
                        <a:rPr lang="tr-TR" sz="1200" b="0" i="0" kern="1200" dirty="0">
                          <a:solidFill>
                            <a:schemeClr val="dk1"/>
                          </a:solidFill>
                          <a:effectLst/>
                          <a:latin typeface="+mn-lt"/>
                          <a:ea typeface="+mn-ea"/>
                          <a:cs typeface="+mn-cs"/>
                        </a:rPr>
                        <a:t> veya perikart </a:t>
                      </a:r>
                      <a:r>
                        <a:rPr lang="tr-TR" sz="1200" b="0" i="0" kern="1200" dirty="0" err="1">
                          <a:solidFill>
                            <a:schemeClr val="dk1"/>
                          </a:solidFill>
                          <a:effectLst/>
                          <a:latin typeface="+mn-lt"/>
                          <a:ea typeface="+mn-ea"/>
                          <a:cs typeface="+mn-cs"/>
                        </a:rPr>
                        <a:t>epanşımanları</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subakut</a:t>
                      </a:r>
                      <a:r>
                        <a:rPr lang="tr-TR" sz="1200" b="0" i="0" kern="1200" dirty="0">
                          <a:solidFill>
                            <a:schemeClr val="dk1"/>
                          </a:solidFill>
                          <a:effectLst/>
                          <a:latin typeface="+mn-lt"/>
                          <a:ea typeface="+mn-ea"/>
                          <a:cs typeface="+mn-cs"/>
                        </a:rPr>
                        <a:t> bakteriyel </a:t>
                      </a:r>
                      <a:r>
                        <a:rPr lang="tr-TR" sz="1200" b="0" i="0" kern="1200" dirty="0" err="1">
                          <a:solidFill>
                            <a:schemeClr val="dk1"/>
                          </a:solidFill>
                          <a:effectLst/>
                          <a:latin typeface="+mn-lt"/>
                          <a:ea typeface="+mn-ea"/>
                          <a:cs typeface="+mn-cs"/>
                        </a:rPr>
                        <a:t>endokardit</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abortus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immines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pre-eklampsi</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eklampsi</a:t>
                      </a:r>
                      <a:r>
                        <a:rPr lang="tr-TR" sz="1200" b="0" i="0" kern="1200" dirty="0">
                          <a:solidFill>
                            <a:schemeClr val="dk1"/>
                          </a:solidFill>
                          <a:effectLst/>
                          <a:latin typeface="+mn-lt"/>
                          <a:ea typeface="+mn-ea"/>
                          <a:cs typeface="+mn-cs"/>
                        </a:rPr>
                        <a:t>; kanamanın kontrol edilemediği </a:t>
                      </a:r>
                      <a:r>
                        <a:rPr lang="tr-TR" sz="1200" b="0" i="0" kern="1200" dirty="0" err="1">
                          <a:solidFill>
                            <a:schemeClr val="dk1"/>
                          </a:solidFill>
                          <a:effectLst/>
                          <a:latin typeface="+mn-lt"/>
                          <a:ea typeface="+mn-ea"/>
                          <a:cs typeface="+mn-cs"/>
                        </a:rPr>
                        <a:t>lomber</a:t>
                      </a:r>
                      <a:r>
                        <a:rPr lang="tr-TR" sz="1200" b="0" i="0" kern="1200" dirty="0">
                          <a:solidFill>
                            <a:schemeClr val="dk1"/>
                          </a:solidFill>
                          <a:effectLst/>
                          <a:latin typeface="+mn-lt"/>
                          <a:ea typeface="+mn-ea"/>
                          <a:cs typeface="+mn-cs"/>
                        </a:rPr>
                        <a:t> ponksiyon, geniş bölgesel </a:t>
                      </a:r>
                      <a:r>
                        <a:rPr lang="tr-TR" sz="1200" b="0" i="0" kern="1200" dirty="0" err="1">
                          <a:solidFill>
                            <a:schemeClr val="dk1"/>
                          </a:solidFill>
                          <a:effectLst/>
                          <a:latin typeface="+mn-lt"/>
                          <a:ea typeface="+mn-ea"/>
                          <a:cs typeface="+mn-cs"/>
                        </a:rPr>
                        <a:t>lomber</a:t>
                      </a:r>
                      <a:r>
                        <a:rPr lang="tr-TR" sz="1200" b="0" i="0" kern="1200" dirty="0">
                          <a:solidFill>
                            <a:schemeClr val="dk1"/>
                          </a:solidFill>
                          <a:effectLst/>
                          <a:latin typeface="+mn-lt"/>
                          <a:ea typeface="+mn-ea"/>
                          <a:cs typeface="+mn-cs"/>
                        </a:rPr>
                        <a:t> blok anestezisi ve habis hipertansiyon durumlarında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a:t>
                      </a:r>
                    </a:p>
                  </a:txBody>
                  <a:tcPr/>
                </a:tc>
                <a:tc>
                  <a:txBody>
                    <a:bodyPr/>
                    <a:lstStyle/>
                    <a:p>
                      <a:r>
                        <a:rPr lang="tr-TR" sz="1200" b="0" i="0" kern="1200" dirty="0" err="1">
                          <a:solidFill>
                            <a:schemeClr val="dk1"/>
                          </a:solidFill>
                          <a:effectLst/>
                          <a:latin typeface="+mn-lt"/>
                          <a:ea typeface="+mn-ea"/>
                          <a:cs typeface="+mn-cs"/>
                        </a:rPr>
                        <a:t>Protrombin</a:t>
                      </a:r>
                      <a:r>
                        <a:rPr lang="tr-TR" sz="1200" b="0" i="0" kern="1200" dirty="0">
                          <a:solidFill>
                            <a:schemeClr val="dk1"/>
                          </a:solidFill>
                          <a:effectLst/>
                          <a:latin typeface="+mn-lt"/>
                          <a:ea typeface="+mn-ea"/>
                          <a:cs typeface="+mn-cs"/>
                        </a:rPr>
                        <a:t> süresinin 30-40 saniyeye çıkartılmasında 40-60 mg verilir. Yaşlı ve bitkin hastalarda bu miktar 20-30 mg'dır. Bu doz 24 saatlik </a:t>
                      </a:r>
                      <a:r>
                        <a:rPr lang="tr-TR" sz="1200" b="0" i="0" kern="1200" dirty="0" err="1">
                          <a:solidFill>
                            <a:schemeClr val="dk1"/>
                          </a:solidFill>
                          <a:effectLst/>
                          <a:latin typeface="+mn-lt"/>
                          <a:ea typeface="+mn-ea"/>
                          <a:cs typeface="+mn-cs"/>
                        </a:rPr>
                        <a:t>hipoprotrombinemi</a:t>
                      </a:r>
                      <a:r>
                        <a:rPr lang="tr-TR" sz="1200" b="0" i="0" kern="1200" dirty="0">
                          <a:solidFill>
                            <a:schemeClr val="dk1"/>
                          </a:solidFill>
                          <a:effectLst/>
                          <a:latin typeface="+mn-lt"/>
                          <a:ea typeface="+mn-ea"/>
                          <a:cs typeface="+mn-cs"/>
                        </a:rPr>
                        <a:t> sağlar. İdame tedavi 5-10 mg'dır. Tedavi süresi </a:t>
                      </a:r>
                      <a:r>
                        <a:rPr lang="tr-TR" sz="1200" b="0" i="0" kern="1200" dirty="0" err="1">
                          <a:solidFill>
                            <a:schemeClr val="dk1"/>
                          </a:solidFill>
                          <a:effectLst/>
                          <a:latin typeface="+mn-lt"/>
                          <a:ea typeface="+mn-ea"/>
                          <a:cs typeface="+mn-cs"/>
                        </a:rPr>
                        <a:t>tromboz</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emboli</a:t>
                      </a:r>
                      <a:r>
                        <a:rPr lang="tr-TR" sz="1200" b="0" i="0" kern="1200" dirty="0">
                          <a:solidFill>
                            <a:schemeClr val="dk1"/>
                          </a:solidFill>
                          <a:effectLst/>
                          <a:latin typeface="+mn-lt"/>
                          <a:ea typeface="+mn-ea"/>
                          <a:cs typeface="+mn-cs"/>
                        </a:rPr>
                        <a:t> tehlikesinin ortadan kalkmasına bağlıdır. Tedavi sırasında, her gün </a:t>
                      </a:r>
                      <a:r>
                        <a:rPr lang="tr-TR" sz="1200" b="0" i="0" kern="1200" dirty="0" err="1">
                          <a:solidFill>
                            <a:schemeClr val="dk1"/>
                          </a:solidFill>
                          <a:effectLst/>
                          <a:latin typeface="+mn-lt"/>
                          <a:ea typeface="+mn-ea"/>
                          <a:cs typeface="+mn-cs"/>
                        </a:rPr>
                        <a:t>protrombin</a:t>
                      </a:r>
                      <a:r>
                        <a:rPr lang="tr-TR" sz="1200" b="0" i="0" kern="1200" dirty="0">
                          <a:solidFill>
                            <a:schemeClr val="dk1"/>
                          </a:solidFill>
                          <a:effectLst/>
                          <a:latin typeface="+mn-lt"/>
                          <a:ea typeface="+mn-ea"/>
                          <a:cs typeface="+mn-cs"/>
                        </a:rPr>
                        <a:t> zamanı tayinleri yapılarak doz hastanın durumuna göre ayarlanmalıdır. İlk doz olarak günde 10-15 mg verilir. </a:t>
                      </a:r>
                      <a:r>
                        <a:rPr lang="tr-TR" sz="1200" b="0" i="0" kern="1200" dirty="0" err="1">
                          <a:solidFill>
                            <a:schemeClr val="dk1"/>
                          </a:solidFill>
                          <a:effectLst/>
                          <a:latin typeface="+mn-lt"/>
                          <a:ea typeface="+mn-ea"/>
                          <a:cs typeface="+mn-cs"/>
                        </a:rPr>
                        <a:t>Protrombin</a:t>
                      </a:r>
                      <a:r>
                        <a:rPr lang="tr-TR" sz="1200" b="0" i="0" kern="1200" dirty="0">
                          <a:solidFill>
                            <a:schemeClr val="dk1"/>
                          </a:solidFill>
                          <a:effectLst/>
                          <a:latin typeface="+mn-lt"/>
                          <a:ea typeface="+mn-ea"/>
                          <a:cs typeface="+mn-cs"/>
                        </a:rPr>
                        <a:t> zamanı cevabına göre bu doz (genellikle 2-3 gün sonra) yeniden düzenlenir. Tedavinin başlatılması sırasında yükleme dozu uygulamanın nedeni Faktör II, IX ve </a:t>
                      </a:r>
                      <a:r>
                        <a:rPr lang="tr-TR" sz="1200" b="0" i="0" kern="1200" dirty="0" err="1">
                          <a:solidFill>
                            <a:schemeClr val="dk1"/>
                          </a:solidFill>
                          <a:effectLst/>
                          <a:latin typeface="+mn-lt"/>
                          <a:ea typeface="+mn-ea"/>
                          <a:cs typeface="+mn-cs"/>
                        </a:rPr>
                        <a:t>X'daki</a:t>
                      </a:r>
                      <a:r>
                        <a:rPr lang="tr-TR" sz="1200" b="0" i="0" kern="1200" dirty="0">
                          <a:solidFill>
                            <a:schemeClr val="dk1"/>
                          </a:solidFill>
                          <a:effectLst/>
                          <a:latin typeface="+mn-lt"/>
                          <a:ea typeface="+mn-ea"/>
                          <a:cs typeface="+mn-cs"/>
                        </a:rPr>
                        <a:t> azalmanın, yükleme dozuyla hızlandırılmamasındandır. Başlangıç dozunun yüksek olmasından kaçınmakla, </a:t>
                      </a:r>
                      <a:r>
                        <a:rPr lang="tr-TR" sz="1200" b="0" i="0" kern="1200" dirty="0" err="1">
                          <a:solidFill>
                            <a:schemeClr val="dk1"/>
                          </a:solidFill>
                          <a:effectLst/>
                          <a:latin typeface="+mn-lt"/>
                          <a:ea typeface="+mn-ea"/>
                          <a:cs typeface="+mn-cs"/>
                        </a:rPr>
                        <a:t>protrombin</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zamanınındaki</a:t>
                      </a:r>
                      <a:r>
                        <a:rPr lang="tr-TR" sz="1200" b="0" i="0" kern="1200" dirty="0">
                          <a:solidFill>
                            <a:schemeClr val="dk1"/>
                          </a:solidFill>
                          <a:effectLst/>
                          <a:latin typeface="+mn-lt"/>
                          <a:ea typeface="+mn-ea"/>
                          <a:cs typeface="+mn-cs"/>
                        </a:rPr>
                        <a:t> ani artışlar önlenmiş olur.</a:t>
                      </a:r>
                    </a:p>
                    <a:p>
                      <a:r>
                        <a:rPr lang="tr-TR" sz="1800" b="1" i="0" kern="1200" dirty="0">
                          <a:solidFill>
                            <a:schemeClr val="dk1"/>
                          </a:solidFill>
                          <a:effectLst/>
                          <a:latin typeface="+mn-lt"/>
                          <a:ea typeface="+mn-ea"/>
                          <a:cs typeface="+mn-cs"/>
                        </a:rPr>
                        <a:t> </a:t>
                      </a:r>
                      <a:endParaRPr lang="tr-TR" sz="18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a:solidFill>
                            <a:schemeClr val="dk1"/>
                          </a:solidFill>
                          <a:effectLst/>
                          <a:latin typeface="+mn-lt"/>
                          <a:ea typeface="+mn-ea"/>
                          <a:cs typeface="+mn-cs"/>
                        </a:rPr>
                        <a:t>Organ ya da dokularda kanamalar, </a:t>
                      </a:r>
                      <a:r>
                        <a:rPr lang="tr-TR" sz="1200" b="0" i="0" kern="1200" dirty="0" err="1">
                          <a:solidFill>
                            <a:schemeClr val="dk1"/>
                          </a:solidFill>
                          <a:effectLst/>
                          <a:latin typeface="+mn-lt"/>
                          <a:ea typeface="+mn-ea"/>
                          <a:cs typeface="+mn-cs"/>
                        </a:rPr>
                        <a:t>priapizm</a:t>
                      </a:r>
                      <a:r>
                        <a:rPr lang="tr-TR" sz="1200" b="0" i="0" kern="1200" dirty="0">
                          <a:solidFill>
                            <a:schemeClr val="dk1"/>
                          </a:solidFill>
                          <a:effectLst/>
                          <a:latin typeface="+mn-lt"/>
                          <a:ea typeface="+mn-ea"/>
                          <a:cs typeface="+mn-cs"/>
                        </a:rPr>
                        <a:t> ve çok seyrek olarak ürtiker, aşırı duyarlılık reaksiyonları, karın krampları ve deri nekrozları bildirilmiştir.</a:t>
                      </a:r>
                    </a:p>
                    <a:p>
                      <a:r>
                        <a:rPr lang="tr-TR" sz="1800" b="1" i="0" kern="1200" dirty="0">
                          <a:solidFill>
                            <a:schemeClr val="dk1"/>
                          </a:solidFill>
                          <a:effectLst/>
                          <a:latin typeface="+mn-lt"/>
                          <a:ea typeface="+mn-ea"/>
                          <a:cs typeface="+mn-cs"/>
                        </a:rPr>
                        <a:t> </a:t>
                      </a:r>
                      <a:endParaRPr lang="tr-TR" sz="1800" b="0" i="0" kern="1200" dirty="0">
                        <a:solidFill>
                          <a:schemeClr val="dk1"/>
                        </a:solidFill>
                        <a:effectLst/>
                        <a:latin typeface="+mn-lt"/>
                        <a:ea typeface="+mn-ea"/>
                        <a:cs typeface="+mn-cs"/>
                      </a:endParaRPr>
                    </a:p>
                    <a:p>
                      <a:endParaRPr lang="tr-TR" sz="14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167152333"/>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683357410"/>
              </p:ext>
            </p:extLst>
          </p:nvPr>
        </p:nvGraphicFramePr>
        <p:xfrm>
          <a:off x="0" y="1"/>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sz="1800"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KLOROMFENKOL</a:t>
                      </a:r>
                    </a:p>
                  </a:txBody>
                  <a:tcPr vert="wordArtVert"/>
                </a:tc>
                <a:tc>
                  <a:txBody>
                    <a:bodyPr/>
                    <a:lstStyle/>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pPr algn="ctr"/>
                      <a:r>
                        <a:rPr lang="tr-TR" sz="1200" dirty="0"/>
                        <a:t>FENİTOİN</a:t>
                      </a:r>
                    </a:p>
                  </a:txBody>
                  <a:tcPr/>
                </a:tc>
                <a:tc>
                  <a:txBody>
                    <a:bodyPr/>
                    <a:lstStyle/>
                    <a:p>
                      <a:r>
                        <a:rPr lang="tr-TR" sz="1200" b="0" i="0" kern="1200" dirty="0" err="1">
                          <a:solidFill>
                            <a:schemeClr val="dk1"/>
                          </a:solidFill>
                          <a:effectLst/>
                          <a:latin typeface="+mn-lt"/>
                          <a:ea typeface="+mn-ea"/>
                          <a:cs typeface="+mn-cs"/>
                        </a:rPr>
                        <a:t>Fenitoin</a:t>
                      </a:r>
                      <a:r>
                        <a:rPr lang="tr-TR" sz="1200" b="0" i="0" kern="1200" dirty="0">
                          <a:solidFill>
                            <a:schemeClr val="dk1"/>
                          </a:solidFill>
                          <a:effectLst/>
                          <a:latin typeface="+mn-lt"/>
                          <a:ea typeface="+mn-ea"/>
                          <a:cs typeface="+mn-cs"/>
                        </a:rPr>
                        <a:t> tonik-</a:t>
                      </a:r>
                      <a:r>
                        <a:rPr lang="tr-TR" sz="1200" b="0" i="0" kern="1200" dirty="0" err="1">
                          <a:solidFill>
                            <a:schemeClr val="dk1"/>
                          </a:solidFill>
                          <a:effectLst/>
                          <a:latin typeface="+mn-lt"/>
                          <a:ea typeface="+mn-ea"/>
                          <a:cs typeface="+mn-cs"/>
                        </a:rPr>
                        <a:t>klonik</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grand</a:t>
                      </a:r>
                      <a:r>
                        <a:rPr lang="tr-TR" sz="1200" b="0" i="0" kern="1200" dirty="0">
                          <a:solidFill>
                            <a:schemeClr val="dk1"/>
                          </a:solidFill>
                          <a:effectLst/>
                          <a:latin typeface="+mn-lt"/>
                          <a:ea typeface="+mn-ea"/>
                          <a:cs typeface="+mn-cs"/>
                        </a:rPr>
                        <a:t> mal) tipinde </a:t>
                      </a:r>
                      <a:r>
                        <a:rPr lang="tr-TR" sz="1200" b="0" i="0" kern="1200" dirty="0" err="1">
                          <a:solidFill>
                            <a:schemeClr val="dk1"/>
                          </a:solidFill>
                          <a:effectLst/>
                          <a:latin typeface="+mn-lt"/>
                          <a:ea typeface="+mn-ea"/>
                          <a:cs typeface="+mn-cs"/>
                        </a:rPr>
                        <a:t>status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epileptikusun</a:t>
                      </a:r>
                      <a:r>
                        <a:rPr lang="tr-TR" sz="1200" b="0" i="0" kern="1200" dirty="0">
                          <a:solidFill>
                            <a:schemeClr val="dk1"/>
                          </a:solidFill>
                          <a:effectLst/>
                          <a:latin typeface="+mn-lt"/>
                          <a:ea typeface="+mn-ea"/>
                          <a:cs typeface="+mn-cs"/>
                        </a:rPr>
                        <a:t> kontrol altına alınmasında ve </a:t>
                      </a:r>
                      <a:r>
                        <a:rPr lang="tr-TR" sz="1200" b="0" i="0" kern="1200" dirty="0" err="1">
                          <a:solidFill>
                            <a:schemeClr val="dk1"/>
                          </a:solidFill>
                          <a:effectLst/>
                          <a:latin typeface="+mn-lt"/>
                          <a:ea typeface="+mn-ea"/>
                          <a:cs typeface="+mn-cs"/>
                        </a:rPr>
                        <a:t>nöroşirürji</a:t>
                      </a:r>
                      <a:r>
                        <a:rPr lang="tr-TR" sz="1200" b="0" i="0" kern="1200" dirty="0">
                          <a:solidFill>
                            <a:schemeClr val="dk1"/>
                          </a:solidFill>
                          <a:effectLst/>
                          <a:latin typeface="+mn-lt"/>
                          <a:ea typeface="+mn-ea"/>
                          <a:cs typeface="+mn-cs"/>
                        </a:rPr>
                        <a:t> ve/veya ağır kafa travması sırasında ya da sonrasında </a:t>
                      </a:r>
                      <a:r>
                        <a:rPr lang="tr-TR" sz="1200" b="0" i="0" kern="1200" dirty="0" err="1">
                          <a:solidFill>
                            <a:schemeClr val="dk1"/>
                          </a:solidFill>
                          <a:effectLst/>
                          <a:latin typeface="+mn-lt"/>
                          <a:ea typeface="+mn-ea"/>
                          <a:cs typeface="+mn-cs"/>
                        </a:rPr>
                        <a:t>konvülsiyonların</a:t>
                      </a:r>
                      <a:r>
                        <a:rPr lang="tr-TR" sz="1200" b="0" i="0" kern="1200" dirty="0">
                          <a:solidFill>
                            <a:schemeClr val="dk1"/>
                          </a:solidFill>
                          <a:effectLst/>
                          <a:latin typeface="+mn-lt"/>
                          <a:ea typeface="+mn-ea"/>
                          <a:cs typeface="+mn-cs"/>
                        </a:rPr>
                        <a:t> önlenmesi ve tedavisinde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Fenitoin</a:t>
                      </a:r>
                      <a:r>
                        <a:rPr lang="tr-TR" sz="1200" b="0" i="0" kern="1200" dirty="0">
                          <a:solidFill>
                            <a:schemeClr val="dk1"/>
                          </a:solidFill>
                          <a:effectLst/>
                          <a:latin typeface="+mn-lt"/>
                          <a:ea typeface="+mn-ea"/>
                          <a:cs typeface="+mn-cs"/>
                        </a:rPr>
                        <a:t> ayrıca migren, </a:t>
                      </a:r>
                      <a:r>
                        <a:rPr lang="tr-TR" sz="1200" b="0" i="0" kern="1200" dirty="0" err="1">
                          <a:solidFill>
                            <a:schemeClr val="dk1"/>
                          </a:solidFill>
                          <a:effectLst/>
                          <a:latin typeface="+mn-lt"/>
                          <a:ea typeface="+mn-ea"/>
                          <a:cs typeface="+mn-cs"/>
                        </a:rPr>
                        <a:t>trigeminal</a:t>
                      </a:r>
                      <a:r>
                        <a:rPr lang="tr-TR" sz="1200" b="0" i="0" kern="1200" dirty="0">
                          <a:solidFill>
                            <a:schemeClr val="dk1"/>
                          </a:solidFill>
                          <a:effectLst/>
                          <a:latin typeface="+mn-lt"/>
                          <a:ea typeface="+mn-ea"/>
                          <a:cs typeface="+mn-cs"/>
                        </a:rPr>
                        <a:t> nevralji ve belirli psikozların tedavisinde de kullanılmıştır. Ayrıca kardiyak aritmiler, dijital </a:t>
                      </a:r>
                      <a:r>
                        <a:rPr lang="tr-TR" sz="1200" b="0" i="0" kern="1200" dirty="0" err="1">
                          <a:solidFill>
                            <a:schemeClr val="dk1"/>
                          </a:solidFill>
                          <a:effectLst/>
                          <a:latin typeface="+mn-lt"/>
                          <a:ea typeface="+mn-ea"/>
                          <a:cs typeface="+mn-cs"/>
                        </a:rPr>
                        <a:t>entoksikasyon</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miyokard</a:t>
                      </a:r>
                      <a:r>
                        <a:rPr lang="tr-TR" sz="1200" b="0" i="0" kern="1200" dirty="0">
                          <a:solidFill>
                            <a:schemeClr val="dk1"/>
                          </a:solidFill>
                          <a:effectLst/>
                          <a:latin typeface="+mn-lt"/>
                          <a:ea typeface="+mn-ea"/>
                          <a:cs typeface="+mn-cs"/>
                        </a:rPr>
                        <a:t> enfarktüsü sonrası olayların tedavisinde de kullanılmıştır.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err="1">
                          <a:solidFill>
                            <a:schemeClr val="dk1"/>
                          </a:solidFill>
                          <a:effectLst/>
                          <a:latin typeface="+mn-lt"/>
                          <a:ea typeface="+mn-ea"/>
                          <a:cs typeface="+mn-cs"/>
                        </a:rPr>
                        <a:t>Fenitoin</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fenitoin</a:t>
                      </a:r>
                      <a:r>
                        <a:rPr lang="tr-TR" sz="1200" b="0" i="0" kern="1200" dirty="0">
                          <a:solidFill>
                            <a:schemeClr val="dk1"/>
                          </a:solidFill>
                          <a:effectLst/>
                          <a:latin typeface="+mn-lt"/>
                          <a:ea typeface="+mn-ea"/>
                          <a:cs typeface="+mn-cs"/>
                        </a:rPr>
                        <a:t> ya da diğer </a:t>
                      </a:r>
                      <a:r>
                        <a:rPr lang="tr-TR" sz="1200" b="0" i="0" kern="1200" dirty="0" err="1">
                          <a:solidFill>
                            <a:schemeClr val="dk1"/>
                          </a:solidFill>
                          <a:effectLst/>
                          <a:latin typeface="+mn-lt"/>
                          <a:ea typeface="+mn-ea"/>
                          <a:cs typeface="+mn-cs"/>
                        </a:rPr>
                        <a:t>hidantoinlere</a:t>
                      </a:r>
                      <a:r>
                        <a:rPr lang="tr-TR" sz="1200" b="0" i="0" kern="1200" dirty="0">
                          <a:solidFill>
                            <a:schemeClr val="dk1"/>
                          </a:solidFill>
                          <a:effectLst/>
                          <a:latin typeface="+mn-lt"/>
                          <a:ea typeface="+mn-ea"/>
                          <a:cs typeface="+mn-cs"/>
                        </a:rPr>
                        <a:t> aşırı duyarlılığı olan hastalarda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Ventriküler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otomatisite</a:t>
                      </a:r>
                      <a:r>
                        <a:rPr lang="tr-TR" sz="1200" b="0" i="0" kern="1200" dirty="0">
                          <a:solidFill>
                            <a:schemeClr val="dk1"/>
                          </a:solidFill>
                          <a:effectLst/>
                          <a:latin typeface="+mn-lt"/>
                          <a:ea typeface="+mn-ea"/>
                          <a:cs typeface="+mn-cs"/>
                        </a:rPr>
                        <a:t> üzerindeki etkisi nedeniyle </a:t>
                      </a:r>
                      <a:r>
                        <a:rPr lang="tr-TR" sz="1200" b="0" i="0" kern="1200" dirty="0" err="1">
                          <a:solidFill>
                            <a:schemeClr val="dk1"/>
                          </a:solidFill>
                          <a:effectLst/>
                          <a:latin typeface="+mn-lt"/>
                          <a:ea typeface="+mn-ea"/>
                          <a:cs typeface="+mn-cs"/>
                        </a:rPr>
                        <a:t>fenitoin</a:t>
                      </a:r>
                      <a:r>
                        <a:rPr lang="tr-TR" sz="1200" b="0" i="0" kern="1200" dirty="0">
                          <a:solidFill>
                            <a:schemeClr val="dk1"/>
                          </a:solidFill>
                          <a:effectLst/>
                          <a:latin typeface="+mn-lt"/>
                          <a:ea typeface="+mn-ea"/>
                          <a:cs typeface="+mn-cs"/>
                        </a:rPr>
                        <a:t> sinüs </a:t>
                      </a:r>
                      <a:r>
                        <a:rPr lang="tr-TR" sz="1200" b="0" i="0" kern="1200" dirty="0" err="1">
                          <a:solidFill>
                            <a:schemeClr val="dk1"/>
                          </a:solidFill>
                          <a:effectLst/>
                          <a:latin typeface="+mn-lt"/>
                          <a:ea typeface="+mn-ea"/>
                          <a:cs typeface="+mn-cs"/>
                        </a:rPr>
                        <a:t>bradikardisi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sino-atriyal</a:t>
                      </a:r>
                      <a:r>
                        <a:rPr lang="tr-TR" sz="1200" b="0" i="0" kern="1200" dirty="0">
                          <a:solidFill>
                            <a:schemeClr val="dk1"/>
                          </a:solidFill>
                          <a:effectLst/>
                          <a:latin typeface="+mn-lt"/>
                          <a:ea typeface="+mn-ea"/>
                          <a:cs typeface="+mn-cs"/>
                        </a:rPr>
                        <a:t> blok, ikinci ve üçüncü derece </a:t>
                      </a:r>
                      <a:r>
                        <a:rPr lang="tr-TR" sz="1200" b="0" i="0" u="none" strike="noStrike" kern="1200" dirty="0">
                          <a:solidFill>
                            <a:schemeClr val="dk1"/>
                          </a:solidFill>
                          <a:effectLst/>
                          <a:latin typeface="+mn-lt"/>
                          <a:ea typeface="+mn-ea"/>
                          <a:cs typeface="+mn-cs"/>
                        </a:rPr>
                        <a:t>A-V blok</a:t>
                      </a:r>
                      <a:r>
                        <a:rPr lang="tr-TR" sz="1200" b="0" i="0" kern="1200" dirty="0">
                          <a:solidFill>
                            <a:schemeClr val="dk1"/>
                          </a:solidFill>
                          <a:effectLst/>
                          <a:latin typeface="+mn-lt"/>
                          <a:ea typeface="+mn-ea"/>
                          <a:cs typeface="+mn-cs"/>
                        </a:rPr>
                        <a:t> ve </a:t>
                      </a:r>
                      <a:r>
                        <a:rPr lang="tr-TR" sz="1200" b="0" i="0" u="none" strike="noStrike" kern="1200" dirty="0">
                          <a:solidFill>
                            <a:schemeClr val="dk1"/>
                          </a:solidFill>
                          <a:effectLst/>
                          <a:latin typeface="+mn-lt"/>
                          <a:ea typeface="+mn-ea"/>
                          <a:cs typeface="+mn-cs"/>
                        </a:rPr>
                        <a:t>Adams-</a:t>
                      </a:r>
                      <a:r>
                        <a:rPr lang="tr-TR" sz="1200" b="0" i="0" u="none" strike="noStrike" kern="1200" dirty="0" err="1">
                          <a:solidFill>
                            <a:schemeClr val="dk1"/>
                          </a:solidFill>
                          <a:effectLst/>
                          <a:latin typeface="+mn-lt"/>
                          <a:ea typeface="+mn-ea"/>
                          <a:cs typeface="+mn-cs"/>
                        </a:rPr>
                        <a:t>Stokes</a:t>
                      </a:r>
                      <a:r>
                        <a:rPr lang="tr-TR" sz="1200" b="0" i="0" u="none" strike="noStrike" kern="1200" dirty="0">
                          <a:solidFill>
                            <a:schemeClr val="dk1"/>
                          </a:solidFill>
                          <a:effectLst/>
                          <a:latin typeface="+mn-lt"/>
                          <a:ea typeface="+mn-ea"/>
                          <a:cs typeface="+mn-cs"/>
                        </a:rPr>
                        <a:t> sendromu </a:t>
                      </a:r>
                      <a:r>
                        <a:rPr lang="tr-TR" sz="1200" b="0" i="0" kern="1200" dirty="0">
                          <a:solidFill>
                            <a:schemeClr val="dk1"/>
                          </a:solidFill>
                          <a:effectLst/>
                          <a:latin typeface="+mn-lt"/>
                          <a:ea typeface="+mn-ea"/>
                          <a:cs typeface="+mn-cs"/>
                        </a:rPr>
                        <a:t>olan hastalarda </a:t>
                      </a:r>
                      <a:r>
                        <a:rPr lang="tr-TR" sz="1200" b="0" i="0" kern="1200" dirty="0" err="1">
                          <a:solidFill>
                            <a:schemeClr val="dk1"/>
                          </a:solidFill>
                          <a:effectLst/>
                          <a:latin typeface="+mn-lt"/>
                          <a:ea typeface="+mn-ea"/>
                          <a:cs typeface="+mn-cs"/>
                        </a:rPr>
                        <a:t>kontrendikedir</a:t>
                      </a:r>
                      <a:endParaRPr lang="tr-TR" sz="1200" b="0" i="0" kern="1200" dirty="0">
                        <a:solidFill>
                          <a:schemeClr val="dk1"/>
                        </a:solidFill>
                        <a:effectLst/>
                        <a:latin typeface="+mn-lt"/>
                        <a:ea typeface="+mn-ea"/>
                        <a:cs typeface="+mn-cs"/>
                      </a:endParaRPr>
                    </a:p>
                  </a:txBody>
                  <a:tcPr/>
                </a:tc>
                <a:tc>
                  <a:txBody>
                    <a:bodyPr/>
                    <a:lstStyle/>
                    <a:p>
                      <a:r>
                        <a:rPr lang="tr-TR" sz="1200" b="0" i="0" kern="1200" dirty="0">
                          <a:solidFill>
                            <a:schemeClr val="dk1"/>
                          </a:solidFill>
                          <a:effectLst/>
                          <a:latin typeface="+mn-lt"/>
                          <a:ea typeface="+mn-ea"/>
                          <a:cs typeface="+mn-cs"/>
                        </a:rPr>
                        <a:t>Bir </a:t>
                      </a:r>
                      <a:r>
                        <a:rPr lang="tr-TR" sz="1200" b="0" i="0" kern="1200" dirty="0" err="1">
                          <a:solidFill>
                            <a:schemeClr val="dk1"/>
                          </a:solidFill>
                          <a:effectLst/>
                          <a:latin typeface="+mn-lt"/>
                          <a:ea typeface="+mn-ea"/>
                          <a:cs typeface="+mn-cs"/>
                        </a:rPr>
                        <a:t>ven</a:t>
                      </a:r>
                      <a:r>
                        <a:rPr lang="tr-TR" sz="1200" b="0" i="0" kern="1200" dirty="0">
                          <a:solidFill>
                            <a:schemeClr val="dk1"/>
                          </a:solidFill>
                          <a:effectLst/>
                          <a:latin typeface="+mn-lt"/>
                          <a:ea typeface="+mn-ea"/>
                          <a:cs typeface="+mn-cs"/>
                        </a:rPr>
                        <a:t> içine kalın bir iğne veya </a:t>
                      </a:r>
                      <a:r>
                        <a:rPr lang="tr-TR" sz="1200" b="0" i="0" kern="1200" dirty="0" err="1">
                          <a:solidFill>
                            <a:schemeClr val="dk1"/>
                          </a:solidFill>
                          <a:effectLst/>
                          <a:latin typeface="+mn-lt"/>
                          <a:ea typeface="+mn-ea"/>
                          <a:cs typeface="+mn-cs"/>
                        </a:rPr>
                        <a:t>intravenöz</a:t>
                      </a:r>
                      <a:r>
                        <a:rPr lang="tr-TR" sz="1200" b="0" i="0" kern="1200" dirty="0">
                          <a:solidFill>
                            <a:schemeClr val="dk1"/>
                          </a:solidFill>
                          <a:effectLst/>
                          <a:latin typeface="+mn-lt"/>
                          <a:ea typeface="+mn-ea"/>
                          <a:cs typeface="+mn-cs"/>
                        </a:rPr>
                        <a:t> bir </a:t>
                      </a:r>
                      <a:r>
                        <a:rPr lang="tr-TR" sz="1200" b="0" i="0" kern="1200" dirty="0" err="1">
                          <a:solidFill>
                            <a:schemeClr val="dk1"/>
                          </a:solidFill>
                          <a:effectLst/>
                          <a:latin typeface="+mn-lt"/>
                          <a:ea typeface="+mn-ea"/>
                          <a:cs typeface="+mn-cs"/>
                        </a:rPr>
                        <a:t>kateter</a:t>
                      </a:r>
                      <a:r>
                        <a:rPr lang="tr-TR" sz="1200" b="0" i="0" kern="1200" dirty="0">
                          <a:solidFill>
                            <a:schemeClr val="dk1"/>
                          </a:solidFill>
                          <a:effectLst/>
                          <a:latin typeface="+mn-lt"/>
                          <a:ea typeface="+mn-ea"/>
                          <a:cs typeface="+mn-cs"/>
                        </a:rPr>
                        <a:t> aracılığıyla </a:t>
                      </a:r>
                      <a:r>
                        <a:rPr lang="tr-TR" sz="1200" b="0" i="0" kern="1200" dirty="0" err="1">
                          <a:solidFill>
                            <a:schemeClr val="dk1"/>
                          </a:solidFill>
                          <a:effectLst/>
                          <a:latin typeface="+mn-lt"/>
                          <a:ea typeface="+mn-ea"/>
                          <a:cs typeface="+mn-cs"/>
                        </a:rPr>
                        <a:t>yavaşca</a:t>
                      </a:r>
                      <a:r>
                        <a:rPr lang="tr-TR" sz="1200" b="0" i="0" kern="1200" dirty="0">
                          <a:solidFill>
                            <a:schemeClr val="dk1"/>
                          </a:solidFill>
                          <a:effectLst/>
                          <a:latin typeface="+mn-lt"/>
                          <a:ea typeface="+mn-ea"/>
                          <a:cs typeface="+mn-cs"/>
                        </a:rPr>
                        <a:t> uygulanmalıdır. </a:t>
                      </a:r>
                      <a:r>
                        <a:rPr lang="tr-TR" sz="1200" b="0" i="0" kern="1200" dirty="0" err="1">
                          <a:solidFill>
                            <a:schemeClr val="dk1"/>
                          </a:solidFill>
                          <a:effectLst/>
                          <a:latin typeface="+mn-lt"/>
                          <a:ea typeface="+mn-ea"/>
                          <a:cs typeface="+mn-cs"/>
                        </a:rPr>
                        <a:t>İntravenöz</a:t>
                      </a:r>
                      <a:r>
                        <a:rPr lang="tr-TR" sz="1200" b="0" i="0" kern="1200" dirty="0">
                          <a:solidFill>
                            <a:schemeClr val="dk1"/>
                          </a:solidFill>
                          <a:effectLst/>
                          <a:latin typeface="+mn-lt"/>
                          <a:ea typeface="+mn-ea"/>
                          <a:cs typeface="+mn-cs"/>
                        </a:rPr>
                        <a:t> enjeksiyon sonrası aynı iğne veya </a:t>
                      </a:r>
                      <a:r>
                        <a:rPr lang="tr-TR" sz="1200" b="0" i="0" kern="1200" dirty="0" err="1">
                          <a:solidFill>
                            <a:schemeClr val="dk1"/>
                          </a:solidFill>
                          <a:effectLst/>
                          <a:latin typeface="+mn-lt"/>
                          <a:ea typeface="+mn-ea"/>
                          <a:cs typeface="+mn-cs"/>
                        </a:rPr>
                        <a:t>kateter</a:t>
                      </a:r>
                      <a:r>
                        <a:rPr lang="tr-TR" sz="1200" b="0" i="0" kern="1200" dirty="0">
                          <a:solidFill>
                            <a:schemeClr val="dk1"/>
                          </a:solidFill>
                          <a:effectLst/>
                          <a:latin typeface="+mn-lt"/>
                          <a:ea typeface="+mn-ea"/>
                          <a:cs typeface="+mn-cs"/>
                        </a:rPr>
                        <a:t> kullanılarak yapılacak steril sodyum klorür enjeksiyonu solüsyonunun alkali olmasına bağlı olarak oluşabilecek </a:t>
                      </a:r>
                      <a:r>
                        <a:rPr lang="tr-TR" sz="1200" b="0" i="0" kern="1200" dirty="0" err="1">
                          <a:solidFill>
                            <a:schemeClr val="dk1"/>
                          </a:solidFill>
                          <a:effectLst/>
                          <a:latin typeface="+mn-lt"/>
                          <a:ea typeface="+mn-ea"/>
                          <a:cs typeface="+mn-cs"/>
                        </a:rPr>
                        <a:t>venöz</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iritasyonları</a:t>
                      </a:r>
                      <a:r>
                        <a:rPr lang="tr-TR" sz="1200" b="0" i="0" kern="1200" dirty="0">
                          <a:solidFill>
                            <a:schemeClr val="dk1"/>
                          </a:solidFill>
                          <a:effectLst/>
                          <a:latin typeface="+mn-lt"/>
                          <a:ea typeface="+mn-ea"/>
                          <a:cs typeface="+mn-cs"/>
                        </a:rPr>
                        <a:t> önler. </a:t>
                      </a:r>
                      <a:r>
                        <a:rPr lang="tr-TR" sz="1200" b="0" i="0" kern="1200" dirty="0" err="1">
                          <a:solidFill>
                            <a:schemeClr val="dk1"/>
                          </a:solidFill>
                          <a:effectLst/>
                          <a:latin typeface="+mn-lt"/>
                          <a:ea typeface="+mn-ea"/>
                          <a:cs typeface="+mn-cs"/>
                        </a:rPr>
                        <a:t>İntravenöz</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infüzyon</a:t>
                      </a:r>
                      <a:r>
                        <a:rPr lang="tr-TR" sz="1200" b="0" i="0" kern="1200" dirty="0">
                          <a:solidFill>
                            <a:schemeClr val="dk1"/>
                          </a:solidFill>
                          <a:effectLst/>
                          <a:latin typeface="+mn-lt"/>
                          <a:ea typeface="+mn-ea"/>
                          <a:cs typeface="+mn-cs"/>
                        </a:rPr>
                        <a:t> sıvılarına katılarak devamlı </a:t>
                      </a:r>
                      <a:r>
                        <a:rPr lang="tr-TR" sz="1200" b="0" i="0" kern="1200" dirty="0" err="1">
                          <a:solidFill>
                            <a:schemeClr val="dk1"/>
                          </a:solidFill>
                          <a:effectLst/>
                          <a:latin typeface="+mn-lt"/>
                          <a:ea typeface="+mn-ea"/>
                          <a:cs typeface="+mn-cs"/>
                        </a:rPr>
                        <a:t>infüzyon</a:t>
                      </a:r>
                      <a:r>
                        <a:rPr lang="tr-TR" sz="1200" b="0" i="0" kern="1200" dirty="0">
                          <a:solidFill>
                            <a:schemeClr val="dk1"/>
                          </a:solidFill>
                          <a:effectLst/>
                          <a:latin typeface="+mn-lt"/>
                          <a:ea typeface="+mn-ea"/>
                          <a:cs typeface="+mn-cs"/>
                        </a:rPr>
                        <a:t> şeklinde kullanımdan kaçınılmalıdır. </a:t>
                      </a:r>
                      <a:r>
                        <a:rPr lang="tr-TR" sz="1200" b="0" i="0" kern="1200" dirty="0" err="1">
                          <a:solidFill>
                            <a:schemeClr val="dk1"/>
                          </a:solidFill>
                          <a:effectLst/>
                          <a:latin typeface="+mn-lt"/>
                          <a:ea typeface="+mn-ea"/>
                          <a:cs typeface="+mn-cs"/>
                        </a:rPr>
                        <a:t>Status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Epileptikus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Epanutin</a:t>
                      </a:r>
                      <a:r>
                        <a:rPr lang="tr-TR" sz="1200" b="0" i="0" kern="1200" dirty="0">
                          <a:solidFill>
                            <a:schemeClr val="dk1"/>
                          </a:solidFill>
                          <a:effectLst/>
                          <a:latin typeface="+mn-lt"/>
                          <a:ea typeface="+mn-ea"/>
                          <a:cs typeface="+mn-cs"/>
                        </a:rPr>
                        <a:t> uygulamadan önce </a:t>
                      </a:r>
                      <a:r>
                        <a:rPr lang="tr-TR" sz="1200" b="0" i="0" kern="1200" dirty="0" err="1">
                          <a:solidFill>
                            <a:schemeClr val="dk1"/>
                          </a:solidFill>
                          <a:effectLst/>
                          <a:latin typeface="+mn-lt"/>
                          <a:ea typeface="+mn-ea"/>
                          <a:cs typeface="+mn-cs"/>
                        </a:rPr>
                        <a:t>intravenöz</a:t>
                      </a:r>
                      <a:r>
                        <a:rPr lang="tr-TR" sz="1200" b="0" i="0" kern="1200" dirty="0">
                          <a:solidFill>
                            <a:schemeClr val="dk1"/>
                          </a:solidFill>
                          <a:effectLst/>
                          <a:latin typeface="+mn-lt"/>
                          <a:ea typeface="+mn-ea"/>
                          <a:cs typeface="+mn-cs"/>
                        </a:rPr>
                        <a:t> yolla </a:t>
                      </a:r>
                      <a:r>
                        <a:rPr lang="tr-TR" sz="1200" b="0" i="0" kern="1200" dirty="0" err="1">
                          <a:solidFill>
                            <a:schemeClr val="dk1"/>
                          </a:solidFill>
                          <a:effectLst/>
                          <a:latin typeface="+mn-lt"/>
                          <a:ea typeface="+mn-ea"/>
                          <a:cs typeface="+mn-cs"/>
                        </a:rPr>
                        <a:t>diazepam</a:t>
                      </a:r>
                      <a:r>
                        <a:rPr lang="tr-TR" sz="1200" b="0" i="0" kern="1200" dirty="0">
                          <a:solidFill>
                            <a:schemeClr val="dk1"/>
                          </a:solidFill>
                          <a:effectLst/>
                          <a:latin typeface="+mn-lt"/>
                          <a:ea typeface="+mn-ea"/>
                          <a:cs typeface="+mn-cs"/>
                        </a:rPr>
                        <a:t> uygulanmalıdır. Daha sonra </a:t>
                      </a:r>
                      <a:r>
                        <a:rPr lang="tr-TR" sz="1200" b="0" i="0" kern="1200" dirty="0" err="1">
                          <a:solidFill>
                            <a:schemeClr val="dk1"/>
                          </a:solidFill>
                          <a:effectLst/>
                          <a:latin typeface="+mn-lt"/>
                          <a:ea typeface="+mn-ea"/>
                          <a:cs typeface="+mn-cs"/>
                        </a:rPr>
                        <a:t>Epanutin</a:t>
                      </a:r>
                      <a:r>
                        <a:rPr lang="tr-TR" sz="1200" b="0" i="0" kern="1200" dirty="0">
                          <a:solidFill>
                            <a:schemeClr val="dk1"/>
                          </a:solidFill>
                          <a:effectLst/>
                          <a:latin typeface="+mn-lt"/>
                          <a:ea typeface="+mn-ea"/>
                          <a:cs typeface="+mn-cs"/>
                        </a:rPr>
                        <a:t> Ready Mixed </a:t>
                      </a:r>
                      <a:r>
                        <a:rPr lang="tr-TR" sz="1200" b="0" i="0" kern="1200" dirty="0" err="1">
                          <a:solidFill>
                            <a:schemeClr val="dk1"/>
                          </a:solidFill>
                          <a:effectLst/>
                          <a:latin typeface="+mn-lt"/>
                          <a:ea typeface="+mn-ea"/>
                          <a:cs typeface="+mn-cs"/>
                        </a:rPr>
                        <a:t>Parenteral</a:t>
                      </a:r>
                      <a:r>
                        <a:rPr lang="tr-TR" sz="1200" b="0" i="0" kern="1200" dirty="0">
                          <a:solidFill>
                            <a:schemeClr val="dk1"/>
                          </a:solidFill>
                          <a:effectLst/>
                          <a:latin typeface="+mn-lt"/>
                          <a:ea typeface="+mn-ea"/>
                          <a:cs typeface="+mn-cs"/>
                        </a:rPr>
                        <a:t> , yükleme dozu olarak 19- 15 mg/kg dozunda ve dakikada 50 mg'ı geçmeyen bir hızla yavaşça </a:t>
                      </a:r>
                      <a:r>
                        <a:rPr lang="tr-TR" sz="1200" b="0" i="0" kern="1200" dirty="0" err="1">
                          <a:solidFill>
                            <a:schemeClr val="dk1"/>
                          </a:solidFill>
                          <a:effectLst/>
                          <a:latin typeface="+mn-lt"/>
                          <a:ea typeface="+mn-ea"/>
                          <a:cs typeface="+mn-cs"/>
                        </a:rPr>
                        <a:t>intravenöz</a:t>
                      </a:r>
                      <a:r>
                        <a:rPr lang="tr-TR" sz="1200" b="0" i="0" kern="1200" dirty="0">
                          <a:solidFill>
                            <a:schemeClr val="dk1"/>
                          </a:solidFill>
                          <a:effectLst/>
                          <a:latin typeface="+mn-lt"/>
                          <a:ea typeface="+mn-ea"/>
                          <a:cs typeface="+mn-cs"/>
                        </a:rPr>
                        <a:t> olarak uygulanır. Yükleme dozunu 6-8 saatte bir oral veya </a:t>
                      </a:r>
                      <a:r>
                        <a:rPr lang="tr-TR" sz="1200" b="0" i="0" kern="1200" dirty="0" err="1">
                          <a:solidFill>
                            <a:schemeClr val="dk1"/>
                          </a:solidFill>
                          <a:effectLst/>
                          <a:latin typeface="+mn-lt"/>
                          <a:ea typeface="+mn-ea"/>
                          <a:cs typeface="+mn-cs"/>
                        </a:rPr>
                        <a:t>intravenöz</a:t>
                      </a:r>
                      <a:r>
                        <a:rPr lang="tr-TR" sz="1200" b="0" i="0" kern="1200" dirty="0">
                          <a:solidFill>
                            <a:schemeClr val="dk1"/>
                          </a:solidFill>
                          <a:effectLst/>
                          <a:latin typeface="+mn-lt"/>
                          <a:ea typeface="+mn-ea"/>
                          <a:cs typeface="+mn-cs"/>
                        </a:rPr>
                        <a:t> 100 </a:t>
                      </a:r>
                      <a:r>
                        <a:rPr lang="tr-TR" sz="1200" b="0" i="0" kern="1200" dirty="0" err="1">
                          <a:solidFill>
                            <a:schemeClr val="dk1"/>
                          </a:solidFill>
                          <a:effectLst/>
                          <a:latin typeface="+mn-lt"/>
                          <a:ea typeface="+mn-ea"/>
                          <a:cs typeface="+mn-cs"/>
                        </a:rPr>
                        <a:t>mg'lık</a:t>
                      </a:r>
                      <a:r>
                        <a:rPr lang="tr-TR" sz="1200" b="0" i="0" kern="1200" dirty="0">
                          <a:solidFill>
                            <a:schemeClr val="dk1"/>
                          </a:solidFill>
                          <a:effectLst/>
                          <a:latin typeface="+mn-lt"/>
                          <a:ea typeface="+mn-ea"/>
                          <a:cs typeface="+mn-cs"/>
                        </a:rPr>
                        <a:t> idame dozları izlemelidir. Yeni doğanlarda yapılan çalışmalar, </a:t>
                      </a:r>
                      <a:r>
                        <a:rPr lang="tr-TR" sz="1200" b="0" i="0" kern="1200" dirty="0" err="1">
                          <a:solidFill>
                            <a:schemeClr val="dk1"/>
                          </a:solidFill>
                          <a:effectLst/>
                          <a:latin typeface="+mn-lt"/>
                          <a:ea typeface="+mn-ea"/>
                          <a:cs typeface="+mn-cs"/>
                        </a:rPr>
                        <a:t>fenitoinin</a:t>
                      </a:r>
                      <a:r>
                        <a:rPr lang="tr-TR" sz="1200" b="0" i="0" kern="1200" dirty="0">
                          <a:solidFill>
                            <a:schemeClr val="dk1"/>
                          </a:solidFill>
                          <a:effectLst/>
                          <a:latin typeface="+mn-lt"/>
                          <a:ea typeface="+mn-ea"/>
                          <a:cs typeface="+mn-cs"/>
                        </a:rPr>
                        <a:t> oral kullanımda yeterli </a:t>
                      </a:r>
                      <a:r>
                        <a:rPr lang="tr-TR" sz="1200" b="0" i="0" kern="1200" dirty="0" err="1">
                          <a:solidFill>
                            <a:schemeClr val="dk1"/>
                          </a:solidFill>
                          <a:effectLst/>
                          <a:latin typeface="+mn-lt"/>
                          <a:ea typeface="+mn-ea"/>
                          <a:cs typeface="+mn-cs"/>
                        </a:rPr>
                        <a:t>absorbsiyon</a:t>
                      </a:r>
                      <a:r>
                        <a:rPr lang="tr-TR" sz="1200" b="0" i="0" kern="1200" dirty="0">
                          <a:solidFill>
                            <a:schemeClr val="dk1"/>
                          </a:solidFill>
                          <a:effectLst/>
                          <a:latin typeface="+mn-lt"/>
                          <a:ea typeface="+mn-ea"/>
                          <a:cs typeface="+mn-cs"/>
                        </a:rPr>
                        <a:t> sağlayamadığını, ancak, </a:t>
                      </a:r>
                      <a:r>
                        <a:rPr lang="tr-TR" sz="1200" b="0" i="0" kern="1200" dirty="0" err="1">
                          <a:solidFill>
                            <a:schemeClr val="dk1"/>
                          </a:solidFill>
                          <a:effectLst/>
                          <a:latin typeface="+mn-lt"/>
                          <a:ea typeface="+mn-ea"/>
                          <a:cs typeface="+mn-cs"/>
                        </a:rPr>
                        <a:t>Epanutin'in</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intravenüz</a:t>
                      </a:r>
                      <a:r>
                        <a:rPr lang="tr-TR" sz="1200" b="0" i="0" kern="1200" dirty="0">
                          <a:solidFill>
                            <a:schemeClr val="dk1"/>
                          </a:solidFill>
                          <a:effectLst/>
                          <a:latin typeface="+mn-lt"/>
                          <a:ea typeface="+mn-ea"/>
                          <a:cs typeface="+mn-cs"/>
                        </a:rPr>
                        <a:t> yolla verilen 15-20 mg/kg yükleme dozlarının, genellikle </a:t>
                      </a:r>
                      <a:r>
                        <a:rPr lang="tr-TR" sz="1200" b="0" i="0" kern="1200" dirty="0" err="1">
                          <a:solidFill>
                            <a:schemeClr val="dk1"/>
                          </a:solidFill>
                          <a:effectLst/>
                          <a:latin typeface="+mn-lt"/>
                          <a:ea typeface="+mn-ea"/>
                          <a:cs typeface="+mn-cs"/>
                        </a:rPr>
                        <a:t>terapötik</a:t>
                      </a:r>
                      <a:r>
                        <a:rPr lang="tr-TR" sz="1200" b="0" i="0" kern="1200" dirty="0">
                          <a:solidFill>
                            <a:schemeClr val="dk1"/>
                          </a:solidFill>
                          <a:effectLst/>
                          <a:latin typeface="+mn-lt"/>
                          <a:ea typeface="+mn-ea"/>
                          <a:cs typeface="+mn-cs"/>
                        </a:rPr>
                        <a:t> düzey olarak kabul gören 10-20 mg/l serum konsantrasyonlarını sağlayabildiğini göstermiştir. İlaç </a:t>
                      </a:r>
                      <a:r>
                        <a:rPr lang="tr-TR" sz="1200" b="0" i="0" kern="1200" dirty="0" err="1">
                          <a:solidFill>
                            <a:schemeClr val="dk1"/>
                          </a:solidFill>
                          <a:effectLst/>
                          <a:latin typeface="+mn-lt"/>
                          <a:ea typeface="+mn-ea"/>
                          <a:cs typeface="+mn-cs"/>
                        </a:rPr>
                        <a:t>intravenöz</a:t>
                      </a:r>
                      <a:r>
                        <a:rPr lang="tr-TR" sz="1200" b="0" i="0" kern="1200" dirty="0">
                          <a:solidFill>
                            <a:schemeClr val="dk1"/>
                          </a:solidFill>
                          <a:effectLst/>
                          <a:latin typeface="+mn-lt"/>
                          <a:ea typeface="+mn-ea"/>
                          <a:cs typeface="+mn-cs"/>
                        </a:rPr>
                        <a:t> yolla, dakikada 1-3 mg/kg hızıyla verilmelidir</a:t>
                      </a:r>
                      <a:r>
                        <a:rPr lang="tr-TR" sz="1200" b="0" i="0" kern="1200" dirty="0" smtClean="0">
                          <a:solidFill>
                            <a:schemeClr val="dk1"/>
                          </a:solidFill>
                          <a:effectLst/>
                          <a:latin typeface="+mn-lt"/>
                          <a:ea typeface="+mn-ea"/>
                          <a:cs typeface="+mn-cs"/>
                        </a:rPr>
                        <a:t>.</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dirty="0">
                          <a:solidFill>
                            <a:srgbClr val="5A5A5A"/>
                          </a:solidFill>
                          <a:effectLst/>
                          <a:latin typeface="Open Sans"/>
                        </a:rPr>
                        <a:t>  </a:t>
                      </a:r>
                      <a:r>
                        <a:rPr lang="tr-TR" sz="1800" b="0" i="0"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İlaç </a:t>
                      </a:r>
                      <a:r>
                        <a:rPr lang="tr-TR" sz="1200" b="0" i="0" kern="1200" dirty="0" err="1">
                          <a:solidFill>
                            <a:schemeClr val="dk1"/>
                          </a:solidFill>
                          <a:effectLst/>
                          <a:latin typeface="+mn-lt"/>
                          <a:ea typeface="+mn-ea"/>
                          <a:cs typeface="+mn-cs"/>
                        </a:rPr>
                        <a:t>intravenöz</a:t>
                      </a:r>
                      <a:r>
                        <a:rPr lang="tr-TR" sz="1200" b="0" i="0" kern="1200" dirty="0">
                          <a:solidFill>
                            <a:schemeClr val="dk1"/>
                          </a:solidFill>
                          <a:effectLst/>
                          <a:latin typeface="+mn-lt"/>
                          <a:ea typeface="+mn-ea"/>
                          <a:cs typeface="+mn-cs"/>
                        </a:rPr>
                        <a:t> yolla hızla uygulandığında hipotansiyon meydana gelir. Uygulama hızı çok önemlidir, erişkinlerde dakikada 50 mg'ı ve </a:t>
                      </a:r>
                      <a:r>
                        <a:rPr lang="tr-TR" sz="1200" b="0" i="0" kern="1200" dirty="0" err="1">
                          <a:solidFill>
                            <a:schemeClr val="dk1"/>
                          </a:solidFill>
                          <a:effectLst/>
                          <a:latin typeface="+mn-lt"/>
                          <a:ea typeface="+mn-ea"/>
                          <a:cs typeface="+mn-cs"/>
                        </a:rPr>
                        <a:t>yenidoğanlarda</a:t>
                      </a:r>
                      <a:r>
                        <a:rPr lang="tr-TR" sz="1200" b="0" i="0" kern="1200" dirty="0">
                          <a:solidFill>
                            <a:schemeClr val="dk1"/>
                          </a:solidFill>
                          <a:effectLst/>
                          <a:latin typeface="+mn-lt"/>
                          <a:ea typeface="+mn-ea"/>
                          <a:cs typeface="+mn-cs"/>
                        </a:rPr>
                        <a:t> dakikada 1-3 mg/kg'ı geçmemelidir. Bu hızla </a:t>
                      </a:r>
                      <a:r>
                        <a:rPr lang="tr-TR" sz="1200" b="0" i="0" kern="1200" dirty="0" err="1">
                          <a:solidFill>
                            <a:schemeClr val="dk1"/>
                          </a:solidFill>
                          <a:effectLst/>
                          <a:latin typeface="+mn-lt"/>
                          <a:ea typeface="+mn-ea"/>
                          <a:cs typeface="+mn-cs"/>
                        </a:rPr>
                        <a:t>toksisite</a:t>
                      </a:r>
                      <a:r>
                        <a:rPr lang="tr-TR" sz="1200" b="0" i="0" kern="1200" dirty="0">
                          <a:solidFill>
                            <a:schemeClr val="dk1"/>
                          </a:solidFill>
                          <a:effectLst/>
                          <a:latin typeface="+mn-lt"/>
                          <a:ea typeface="+mn-ea"/>
                          <a:cs typeface="+mn-cs"/>
                        </a:rPr>
                        <a:t> minimum düzeyde olacaktır. </a:t>
                      </a:r>
                      <a:r>
                        <a:rPr lang="tr-TR" sz="1200" b="0" i="0" kern="1200" dirty="0" err="1">
                          <a:solidFill>
                            <a:schemeClr val="dk1"/>
                          </a:solidFill>
                          <a:effectLst/>
                          <a:latin typeface="+mn-lt"/>
                          <a:ea typeface="+mn-ea"/>
                          <a:cs typeface="+mn-cs"/>
                        </a:rPr>
                        <a:t>Kardiyovasküler</a:t>
                      </a:r>
                      <a:r>
                        <a:rPr lang="tr-TR" sz="1200" b="0" i="0" kern="1200" dirty="0">
                          <a:solidFill>
                            <a:schemeClr val="dk1"/>
                          </a:solidFill>
                          <a:effectLst/>
                          <a:latin typeface="+mn-lt"/>
                          <a:ea typeface="+mn-ea"/>
                          <a:cs typeface="+mn-cs"/>
                        </a:rPr>
                        <a:t> Sistem: </a:t>
                      </a:r>
                      <a:r>
                        <a:rPr lang="tr-TR" sz="1200" b="0" i="0" kern="1200" dirty="0" err="1">
                          <a:solidFill>
                            <a:schemeClr val="dk1"/>
                          </a:solidFill>
                          <a:effectLst/>
                          <a:latin typeface="+mn-lt"/>
                          <a:ea typeface="+mn-ea"/>
                          <a:cs typeface="+mn-cs"/>
                        </a:rPr>
                        <a:t>Atriyal</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ventriküler</a:t>
                      </a:r>
                      <a:r>
                        <a:rPr lang="tr-TR" sz="1200" b="0" i="0" kern="1200" dirty="0">
                          <a:solidFill>
                            <a:schemeClr val="dk1"/>
                          </a:solidFill>
                          <a:effectLst/>
                          <a:latin typeface="+mn-lt"/>
                          <a:ea typeface="+mn-ea"/>
                          <a:cs typeface="+mn-cs"/>
                        </a:rPr>
                        <a:t> ileti depresyonu ve </a:t>
                      </a:r>
                      <a:r>
                        <a:rPr lang="tr-TR" sz="1200" b="0" i="0" kern="1200" dirty="0" err="1">
                          <a:solidFill>
                            <a:schemeClr val="dk1"/>
                          </a:solidFill>
                          <a:effectLst/>
                          <a:latin typeface="+mn-lt"/>
                          <a:ea typeface="+mn-ea"/>
                          <a:cs typeface="+mn-cs"/>
                        </a:rPr>
                        <a:t>ventriküler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fibrilasyon</a:t>
                      </a:r>
                      <a:r>
                        <a:rPr lang="tr-TR" sz="1200" b="0" i="0" kern="1200" dirty="0">
                          <a:solidFill>
                            <a:schemeClr val="dk1"/>
                          </a:solidFill>
                          <a:effectLst/>
                          <a:latin typeface="+mn-lt"/>
                          <a:ea typeface="+mn-ea"/>
                          <a:cs typeface="+mn-cs"/>
                        </a:rPr>
                        <a:t> ile ciddi </a:t>
                      </a:r>
                      <a:r>
                        <a:rPr lang="tr-TR" sz="1200" b="0" i="0" kern="1200" dirty="0" err="1">
                          <a:solidFill>
                            <a:schemeClr val="dk1"/>
                          </a:solidFill>
                          <a:effectLst/>
                          <a:latin typeface="+mn-lt"/>
                          <a:ea typeface="+mn-ea"/>
                          <a:cs typeface="+mn-cs"/>
                        </a:rPr>
                        <a:t>kardiyotoksik</a:t>
                      </a:r>
                      <a:r>
                        <a:rPr lang="tr-TR" sz="1200" b="0" i="0" kern="1200" dirty="0">
                          <a:solidFill>
                            <a:schemeClr val="dk1"/>
                          </a:solidFill>
                          <a:effectLst/>
                          <a:latin typeface="+mn-lt"/>
                          <a:ea typeface="+mn-ea"/>
                          <a:cs typeface="+mn-cs"/>
                        </a:rPr>
                        <a:t> reaksiyonlar ve ölümler bildirilmiştir. Ağır komplikasyonlar en sık yaşlı ya da ciddi hastalık tablosunda olanlarda görülür. Merkezi Sinir Sistemi: </a:t>
                      </a:r>
                      <a:r>
                        <a:rPr lang="tr-TR" sz="1200" b="0" i="0" kern="1200" dirty="0" err="1">
                          <a:solidFill>
                            <a:schemeClr val="dk1"/>
                          </a:solidFill>
                          <a:effectLst/>
                          <a:latin typeface="+mn-lt"/>
                          <a:ea typeface="+mn-ea"/>
                          <a:cs typeface="+mn-cs"/>
                        </a:rPr>
                        <a:t>Fenitoin</a:t>
                      </a:r>
                      <a:r>
                        <a:rPr lang="tr-TR" sz="1200" b="0" i="0" kern="1200" dirty="0">
                          <a:solidFill>
                            <a:schemeClr val="dk1"/>
                          </a:solidFill>
                          <a:effectLst/>
                          <a:latin typeface="+mn-lt"/>
                          <a:ea typeface="+mn-ea"/>
                          <a:cs typeface="+mn-cs"/>
                        </a:rPr>
                        <a:t> tedavisinde en sık karşılaşılan belirtiler bu sistemle ilgilidir ve genellikle dozla ilişkilidir.</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5989959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p:cNvSpPr>
            <a:spLocks noGrp="1"/>
          </p:cNvSpPr>
          <p:nvPr>
            <p:ph sz="half" idx="2"/>
          </p:nvPr>
        </p:nvSpPr>
        <p:spPr>
          <a:xfrm>
            <a:off x="6172199" y="1103586"/>
            <a:ext cx="5441731" cy="5073377"/>
          </a:xfrm>
        </p:spPr>
        <p:txBody>
          <a:bodyPr/>
          <a:lstStyle/>
          <a:p>
            <a:endParaRPr lang="tr-TR" dirty="0"/>
          </a:p>
          <a:p>
            <a:endParaRPr lang="tr-TR" dirty="0"/>
          </a:p>
          <a:p>
            <a:endParaRPr lang="tr-TR" dirty="0"/>
          </a:p>
          <a:p>
            <a:r>
              <a:rPr lang="tr-TR" dirty="0"/>
              <a:t> </a:t>
            </a:r>
            <a:r>
              <a:rPr lang="tr-TR" sz="1200" dirty="0"/>
              <a:t>B.2 de görüldüğü üzere, biyotransformasyon sonucu oluşan ürünlerin etkinliği ana bileşiğe göre daha fazla, daha az veya eşit olabilmektedir. Örneğin güçlü bir öksürük kesici, ancak zayıf bir ağrı kesici olan kodein vücutta kısmen  morfine dönüştürülmektedir ve morfin kodeine göre daha güçlü bir ağrı kesicidir.			</a:t>
            </a:r>
          </a:p>
          <a:p>
            <a:endParaRPr lang="tr-TR" sz="1200" dirty="0"/>
          </a:p>
        </p:txBody>
      </p:sp>
      <p:pic>
        <p:nvPicPr>
          <p:cNvPr id="2052" name="Picture 4" descr="biyotransformasyonun sonuçları ile ilgili görsel sonucu"/>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357352" y="788276"/>
            <a:ext cx="6077606" cy="53886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0900915"/>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601574220"/>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TETRASİKLİNLEER</a:t>
                      </a:r>
                    </a:p>
                  </a:txBody>
                  <a:tcPr vert="wordArtVert"/>
                </a:tc>
                <a:tc>
                  <a:txBody>
                    <a:bodyPr/>
                    <a:lstStyle/>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r>
                        <a:rPr lang="tr-TR" sz="1200" dirty="0"/>
                        <a:t>DOKSİSİKLİN</a:t>
                      </a:r>
                    </a:p>
                  </a:txBody>
                  <a:tcPr/>
                </a:tc>
                <a:tc>
                  <a:txBody>
                    <a:bodyPr/>
                    <a:lstStyle/>
                    <a:p>
                      <a:r>
                        <a:rPr lang="tr-TR" sz="1200" b="0" i="0" kern="1200" dirty="0">
                          <a:solidFill>
                            <a:schemeClr val="dk1"/>
                          </a:solidFill>
                          <a:effectLst/>
                          <a:latin typeface="+mn-lt"/>
                          <a:ea typeface="+mn-ea"/>
                          <a:cs typeface="+mn-cs"/>
                        </a:rPr>
                        <a:t>Duyarlı mikroorganizmaların neden olduğu; solunum yolu enfeksiyonları, </a:t>
                      </a:r>
                      <a:r>
                        <a:rPr lang="tr-TR" sz="1200" b="0" i="0" kern="1200" dirty="0" err="1">
                          <a:solidFill>
                            <a:schemeClr val="dk1"/>
                          </a:solidFill>
                          <a:effectLst/>
                          <a:latin typeface="+mn-lt"/>
                          <a:ea typeface="+mn-ea"/>
                          <a:cs typeface="+mn-cs"/>
                        </a:rPr>
                        <a:t>ürogenital</a:t>
                      </a:r>
                      <a:r>
                        <a:rPr lang="tr-TR" sz="1200" b="0" i="0" kern="1200" dirty="0">
                          <a:solidFill>
                            <a:schemeClr val="dk1"/>
                          </a:solidFill>
                          <a:effectLst/>
                          <a:latin typeface="+mn-lt"/>
                          <a:ea typeface="+mn-ea"/>
                          <a:cs typeface="+mn-cs"/>
                        </a:rPr>
                        <a:t> sistem enfeksiyonları, </a:t>
                      </a:r>
                      <a:r>
                        <a:rPr lang="tr-TR" sz="1200" b="0" i="0" kern="1200" dirty="0" err="1">
                          <a:solidFill>
                            <a:schemeClr val="dk1"/>
                          </a:solidFill>
                          <a:effectLst/>
                          <a:latin typeface="+mn-lt"/>
                          <a:ea typeface="+mn-ea"/>
                          <a:cs typeface="+mn-cs"/>
                        </a:rPr>
                        <a:t>dental</a:t>
                      </a:r>
                      <a:r>
                        <a:rPr lang="tr-TR" sz="1200" b="0" i="0" kern="1200" dirty="0">
                          <a:solidFill>
                            <a:schemeClr val="dk1"/>
                          </a:solidFill>
                          <a:effectLst/>
                          <a:latin typeface="+mn-lt"/>
                          <a:ea typeface="+mn-ea"/>
                          <a:cs typeface="+mn-cs"/>
                        </a:rPr>
                        <a:t> enfeksiyonlar, deri ve yumuşak doku enfeksiyonları, kemik ve eklem enfeksiyonlarında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a:t>
                      </a:r>
                      <a:endParaRPr lang="tr-TR" sz="1200" dirty="0"/>
                    </a:p>
                  </a:txBody>
                  <a:tcPr/>
                </a:tc>
                <a:tc>
                  <a:txBody>
                    <a:bodyPr/>
                    <a:lstStyle/>
                    <a:p>
                      <a:r>
                        <a:rPr lang="tr-TR" sz="1200" b="0" i="0" kern="1200" dirty="0">
                          <a:solidFill>
                            <a:schemeClr val="dk1"/>
                          </a:solidFill>
                          <a:effectLst/>
                          <a:latin typeface="+mn-lt"/>
                          <a:ea typeface="+mn-ea"/>
                          <a:cs typeface="+mn-cs"/>
                        </a:rPr>
                        <a:t>Herhangi bir </a:t>
                      </a:r>
                      <a:r>
                        <a:rPr lang="tr-TR" sz="1200" b="0" i="0" kern="1200" dirty="0" err="1">
                          <a:solidFill>
                            <a:schemeClr val="dk1"/>
                          </a:solidFill>
                          <a:effectLst/>
                          <a:latin typeface="+mn-lt"/>
                          <a:ea typeface="+mn-ea"/>
                          <a:cs typeface="+mn-cs"/>
                        </a:rPr>
                        <a:t>tetrasikline</a:t>
                      </a:r>
                      <a:r>
                        <a:rPr lang="tr-TR" sz="1200" b="0" i="0" kern="1200" dirty="0">
                          <a:solidFill>
                            <a:schemeClr val="dk1"/>
                          </a:solidFill>
                          <a:effectLst/>
                          <a:latin typeface="+mn-lt"/>
                          <a:ea typeface="+mn-ea"/>
                          <a:cs typeface="+mn-cs"/>
                        </a:rPr>
                        <a:t> hassasiyet gösteren şahıslarda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a:t>
                      </a:r>
                    </a:p>
                  </a:txBody>
                  <a:tcPr/>
                </a:tc>
                <a:tc>
                  <a:txBody>
                    <a:bodyPr/>
                    <a:lstStyle/>
                    <a:p>
                      <a:r>
                        <a:rPr lang="tr-TR" sz="1200" b="0" i="0" kern="1200" dirty="0">
                          <a:solidFill>
                            <a:schemeClr val="dk1"/>
                          </a:solidFill>
                          <a:effectLst/>
                          <a:latin typeface="+mn-lt"/>
                          <a:ea typeface="+mn-ea"/>
                          <a:cs typeface="+mn-cs"/>
                        </a:rPr>
                        <a:t>Bol miktarda su ile birlikte alınmalıdır. Başlangıç dozu olarak 12 saatte bir 100 mg uygulanır. İdame tedavisi için günde tek doz 100 mg önerilmektedir. Ciddi enfeksiyonların tedavisinde idame dozları iki katına çıkarılabilir.  N. </a:t>
                      </a:r>
                      <a:r>
                        <a:rPr lang="tr-TR" sz="1200" b="0" i="0" kern="1200" dirty="0" err="1">
                          <a:solidFill>
                            <a:schemeClr val="dk1"/>
                          </a:solidFill>
                          <a:effectLst/>
                          <a:latin typeface="+mn-lt"/>
                          <a:ea typeface="+mn-ea"/>
                          <a:cs typeface="+mn-cs"/>
                        </a:rPr>
                        <a:t>gonorrhoeae</a:t>
                      </a:r>
                      <a:r>
                        <a:rPr lang="tr-TR" sz="1200" b="0" i="0" kern="1200" dirty="0">
                          <a:solidFill>
                            <a:schemeClr val="dk1"/>
                          </a:solidFill>
                          <a:effectLst/>
                          <a:latin typeface="+mn-lt"/>
                          <a:ea typeface="+mn-ea"/>
                          <a:cs typeface="+mn-cs"/>
                        </a:rPr>
                        <a:t> veya C. </a:t>
                      </a:r>
                      <a:r>
                        <a:rPr lang="tr-TR" sz="1200" b="0" i="0" kern="1200" dirty="0" err="1">
                          <a:solidFill>
                            <a:schemeClr val="dk1"/>
                          </a:solidFill>
                          <a:effectLst/>
                          <a:latin typeface="+mn-lt"/>
                          <a:ea typeface="+mn-ea"/>
                          <a:cs typeface="+mn-cs"/>
                        </a:rPr>
                        <a:t>trachomatis’in</a:t>
                      </a:r>
                      <a:r>
                        <a:rPr lang="tr-TR" sz="1200" b="0" i="0" kern="1200" dirty="0">
                          <a:solidFill>
                            <a:schemeClr val="dk1"/>
                          </a:solidFill>
                          <a:effectLst/>
                          <a:latin typeface="+mn-lt"/>
                          <a:ea typeface="+mn-ea"/>
                          <a:cs typeface="+mn-cs"/>
                        </a:rPr>
                        <a:t> neden olduğu akut </a:t>
                      </a:r>
                      <a:r>
                        <a:rPr lang="tr-TR" sz="1200" b="0" i="0" kern="1200" dirty="0" err="1">
                          <a:solidFill>
                            <a:schemeClr val="dk1"/>
                          </a:solidFill>
                          <a:effectLst/>
                          <a:latin typeface="+mn-lt"/>
                          <a:ea typeface="+mn-ea"/>
                          <a:cs typeface="+mn-cs"/>
                        </a:rPr>
                        <a:t>epididimoorşit</a:t>
                      </a:r>
                      <a:r>
                        <a:rPr lang="tr-TR" sz="1200" b="0" i="0" kern="1200" dirty="0">
                          <a:solidFill>
                            <a:schemeClr val="dk1"/>
                          </a:solidFill>
                          <a:effectLst/>
                          <a:latin typeface="+mn-lt"/>
                          <a:ea typeface="+mn-ea"/>
                          <a:cs typeface="+mn-cs"/>
                        </a:rPr>
                        <a:t> tedavisinde en az 10 gün süre ile günde 2 kez 100 mg uygulanmalıdır. Komplike olmayan </a:t>
                      </a:r>
                      <a:r>
                        <a:rPr lang="tr-TR" sz="1200" b="0" i="0" kern="1200" dirty="0" err="1">
                          <a:solidFill>
                            <a:schemeClr val="dk1"/>
                          </a:solidFill>
                          <a:effectLst/>
                          <a:latin typeface="+mn-lt"/>
                          <a:ea typeface="+mn-ea"/>
                          <a:cs typeface="+mn-cs"/>
                        </a:rPr>
                        <a:t>gonokokal</a:t>
                      </a:r>
                      <a:r>
                        <a:rPr lang="tr-TR" sz="1200" b="0" i="0" kern="1200" dirty="0">
                          <a:solidFill>
                            <a:schemeClr val="dk1"/>
                          </a:solidFill>
                          <a:effectLst/>
                          <a:latin typeface="+mn-lt"/>
                          <a:ea typeface="+mn-ea"/>
                          <a:cs typeface="+mn-cs"/>
                        </a:rPr>
                        <a:t> enfeksiyonlarda 7 gün süre ile günde 2 kez 100 mg uygulanmalıdır.  </a:t>
                      </a:r>
                      <a:r>
                        <a:rPr lang="tr-TR" sz="1200" b="0" i="0" kern="1200" dirty="0" err="1">
                          <a:solidFill>
                            <a:schemeClr val="dk1"/>
                          </a:solidFill>
                          <a:effectLst/>
                          <a:latin typeface="+mn-lt"/>
                          <a:ea typeface="+mn-ea"/>
                          <a:cs typeface="+mn-cs"/>
                        </a:rPr>
                        <a:t>Primer</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sekonder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sifilisde</a:t>
                      </a:r>
                      <a:r>
                        <a:rPr lang="tr-TR" sz="1200" b="0" i="0" kern="1200" dirty="0">
                          <a:solidFill>
                            <a:schemeClr val="dk1"/>
                          </a:solidFill>
                          <a:effectLst/>
                          <a:latin typeface="+mn-lt"/>
                          <a:ea typeface="+mn-ea"/>
                          <a:cs typeface="+mn-cs"/>
                        </a:rPr>
                        <a:t> 300 mg günlük doz bölünmüş dozlar halinde en az 10 gün süre ile uygulanmalıdır. C. </a:t>
                      </a:r>
                      <a:r>
                        <a:rPr lang="tr-TR" sz="1200" b="0" i="0" kern="1200" dirty="0" err="1">
                          <a:solidFill>
                            <a:schemeClr val="dk1"/>
                          </a:solidFill>
                          <a:effectLst/>
                          <a:latin typeface="+mn-lt"/>
                          <a:ea typeface="+mn-ea"/>
                          <a:cs typeface="+mn-cs"/>
                        </a:rPr>
                        <a:t>trachomatis’in</a:t>
                      </a:r>
                      <a:r>
                        <a:rPr lang="tr-TR" sz="1200" b="0" i="0" kern="1200" dirty="0">
                          <a:solidFill>
                            <a:schemeClr val="dk1"/>
                          </a:solidFill>
                          <a:effectLst/>
                          <a:latin typeface="+mn-lt"/>
                          <a:ea typeface="+mn-ea"/>
                          <a:cs typeface="+mn-cs"/>
                        </a:rPr>
                        <a:t> neden olduğu komplike olmayan </a:t>
                      </a:r>
                      <a:r>
                        <a:rPr lang="tr-TR" sz="1200" b="0" i="0" kern="1200" dirty="0" err="1">
                          <a:solidFill>
                            <a:schemeClr val="dk1"/>
                          </a:solidFill>
                          <a:effectLst/>
                          <a:latin typeface="+mn-lt"/>
                          <a:ea typeface="+mn-ea"/>
                          <a:cs typeface="+mn-cs"/>
                        </a:rPr>
                        <a:t>üretral</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endoservikal</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rektal</a:t>
                      </a:r>
                      <a:r>
                        <a:rPr lang="tr-TR" sz="1200" b="0" i="0" kern="1200" dirty="0">
                          <a:solidFill>
                            <a:schemeClr val="dk1"/>
                          </a:solidFill>
                          <a:effectLst/>
                          <a:latin typeface="+mn-lt"/>
                          <a:ea typeface="+mn-ea"/>
                          <a:cs typeface="+mn-cs"/>
                        </a:rPr>
                        <a:t> enfeksiyonlarda en az 7 gün süre ile günde 2 kez 100 mg uygulanmalıdır.</a:t>
                      </a:r>
                      <a:endParaRPr lang="tr-TR" sz="1200" dirty="0"/>
                    </a:p>
                  </a:txBody>
                  <a:tcPr/>
                </a:tc>
                <a:tc>
                  <a:txBody>
                    <a:bodyPr/>
                    <a:lstStyle/>
                    <a:p>
                      <a:r>
                        <a:rPr lang="tr-TR" sz="1200" b="0" i="0" kern="1200" dirty="0">
                          <a:solidFill>
                            <a:schemeClr val="dk1"/>
                          </a:solidFill>
                          <a:effectLst/>
                          <a:latin typeface="+mn-lt"/>
                          <a:ea typeface="+mn-ea"/>
                          <a:cs typeface="+mn-cs"/>
                        </a:rPr>
                        <a:t>Gastrointestinal: </a:t>
                      </a:r>
                      <a:r>
                        <a:rPr lang="tr-TR" sz="1200" b="0" i="0" u="none" strike="noStrike" kern="1200" dirty="0" err="1">
                          <a:solidFill>
                            <a:schemeClr val="dk1"/>
                          </a:solidFill>
                          <a:effectLst/>
                          <a:latin typeface="+mn-lt"/>
                          <a:ea typeface="+mn-ea"/>
                          <a:cs typeface="+mn-cs"/>
                        </a:rPr>
                        <a:t>Anoreksi</a:t>
                      </a:r>
                      <a:r>
                        <a:rPr lang="tr-TR" sz="1200" b="0" i="0" u="none" strike="noStrike" kern="1200" dirty="0">
                          <a:solidFill>
                            <a:schemeClr val="dk1"/>
                          </a:solidFill>
                          <a:effectLst/>
                          <a:latin typeface="+mn-lt"/>
                          <a:ea typeface="+mn-ea"/>
                          <a:cs typeface="+mn-cs"/>
                        </a:rPr>
                        <a:t>,</a:t>
                      </a:r>
                      <a:r>
                        <a:rPr lang="tr-TR" sz="1200" b="0" i="0" kern="1200" dirty="0">
                          <a:solidFill>
                            <a:schemeClr val="dk1"/>
                          </a:solidFill>
                          <a:effectLst/>
                          <a:latin typeface="+mn-lt"/>
                          <a:ea typeface="+mn-ea"/>
                          <a:cs typeface="+mn-cs"/>
                        </a:rPr>
                        <a:t> </a:t>
                      </a:r>
                      <a:r>
                        <a:rPr lang="tr-TR" sz="1200" b="0" i="0" u="none" strike="noStrike" kern="1200" dirty="0">
                          <a:solidFill>
                            <a:schemeClr val="dk1"/>
                          </a:solidFill>
                          <a:effectLst/>
                          <a:latin typeface="+mn-lt"/>
                          <a:ea typeface="+mn-ea"/>
                          <a:cs typeface="+mn-cs"/>
                        </a:rPr>
                        <a:t>bulantı</a:t>
                      </a:r>
                      <a:r>
                        <a:rPr lang="tr-TR" sz="1200" b="0" i="0" kern="1200" dirty="0">
                          <a:solidFill>
                            <a:schemeClr val="dk1"/>
                          </a:solidFill>
                          <a:effectLst/>
                          <a:latin typeface="+mn-lt"/>
                          <a:ea typeface="+mn-ea"/>
                          <a:cs typeface="+mn-cs"/>
                        </a:rPr>
                        <a:t>, kusma, </a:t>
                      </a:r>
                      <a:r>
                        <a:rPr lang="tr-TR" sz="1200" b="0" i="0" kern="1200" dirty="0" err="1">
                          <a:solidFill>
                            <a:schemeClr val="dk1"/>
                          </a:solidFill>
                          <a:effectLst/>
                          <a:latin typeface="+mn-lt"/>
                          <a:ea typeface="+mn-ea"/>
                          <a:cs typeface="+mn-cs"/>
                        </a:rPr>
                        <a:t>diyare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glosit</a:t>
                      </a:r>
                      <a:r>
                        <a:rPr lang="tr-TR" sz="1200" b="0" i="0" kern="1200" dirty="0">
                          <a:solidFill>
                            <a:schemeClr val="dk1"/>
                          </a:solidFill>
                          <a:effectLst/>
                          <a:latin typeface="+mn-lt"/>
                          <a:ea typeface="+mn-ea"/>
                          <a:cs typeface="+mn-cs"/>
                        </a:rPr>
                        <a:t>, yutma güçlüğü, </a:t>
                      </a:r>
                      <a:r>
                        <a:rPr lang="tr-TR" sz="1200" b="0" i="0" kern="1200" dirty="0" err="1">
                          <a:solidFill>
                            <a:schemeClr val="dk1"/>
                          </a:solidFill>
                          <a:effectLst/>
                          <a:latin typeface="+mn-lt"/>
                          <a:ea typeface="+mn-ea"/>
                          <a:cs typeface="+mn-cs"/>
                        </a:rPr>
                        <a:t>anogenital</a:t>
                      </a:r>
                      <a:r>
                        <a:rPr lang="tr-TR" sz="1200" b="0" i="0" kern="1200" dirty="0">
                          <a:solidFill>
                            <a:schemeClr val="dk1"/>
                          </a:solidFill>
                          <a:effectLst/>
                          <a:latin typeface="+mn-lt"/>
                          <a:ea typeface="+mn-ea"/>
                          <a:cs typeface="+mn-cs"/>
                        </a:rPr>
                        <a:t> bölgelerde iltihabi lezyonlar. Deri: </a:t>
                      </a:r>
                      <a:r>
                        <a:rPr lang="tr-TR" sz="1200" b="0" i="0" kern="1200" dirty="0" err="1">
                          <a:solidFill>
                            <a:schemeClr val="dk1"/>
                          </a:solidFill>
                          <a:effectLst/>
                          <a:latin typeface="+mn-lt"/>
                          <a:ea typeface="+mn-ea"/>
                          <a:cs typeface="+mn-cs"/>
                        </a:rPr>
                        <a:t>Makülopapüler</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eritemli</a:t>
                      </a:r>
                      <a:r>
                        <a:rPr lang="tr-TR" sz="1200" b="0" i="0" kern="1200" dirty="0">
                          <a:solidFill>
                            <a:schemeClr val="dk1"/>
                          </a:solidFill>
                          <a:effectLst/>
                          <a:latin typeface="+mn-lt"/>
                          <a:ea typeface="+mn-ea"/>
                          <a:cs typeface="+mn-cs"/>
                        </a:rPr>
                        <a:t> kızarıklıklar, </a:t>
                      </a:r>
                      <a:r>
                        <a:rPr lang="tr-TR" sz="1200" b="0" i="0" kern="1200" dirty="0" err="1">
                          <a:solidFill>
                            <a:schemeClr val="dk1"/>
                          </a:solidFill>
                          <a:effectLst/>
                          <a:latin typeface="+mn-lt"/>
                          <a:ea typeface="+mn-ea"/>
                          <a:cs typeface="+mn-cs"/>
                        </a:rPr>
                        <a:t>eksfoliyatif</a:t>
                      </a:r>
                      <a:r>
                        <a:rPr lang="tr-TR" sz="1200" b="0" i="0" kern="1200" dirty="0">
                          <a:solidFill>
                            <a:schemeClr val="dk1"/>
                          </a:solidFill>
                          <a:effectLst/>
                          <a:latin typeface="+mn-lt"/>
                          <a:ea typeface="+mn-ea"/>
                          <a:cs typeface="+mn-cs"/>
                        </a:rPr>
                        <a:t> dermatit de tespit edilmiştir. Fakat </a:t>
                      </a:r>
                      <a:r>
                        <a:rPr lang="tr-TR" sz="1200" b="0" i="0" kern="1200" dirty="0" err="1">
                          <a:solidFill>
                            <a:schemeClr val="dk1"/>
                          </a:solidFill>
                          <a:effectLst/>
                          <a:latin typeface="+mn-lt"/>
                          <a:ea typeface="+mn-ea"/>
                          <a:cs typeface="+mn-cs"/>
                        </a:rPr>
                        <a:t>mutad</a:t>
                      </a:r>
                      <a:r>
                        <a:rPr lang="tr-TR" sz="1200" b="0" i="0" kern="1200" dirty="0">
                          <a:solidFill>
                            <a:schemeClr val="dk1"/>
                          </a:solidFill>
                          <a:effectLst/>
                          <a:latin typeface="+mn-lt"/>
                          <a:ea typeface="+mn-ea"/>
                          <a:cs typeface="+mn-cs"/>
                        </a:rPr>
                        <a:t> değildir. </a:t>
                      </a:r>
                      <a:r>
                        <a:rPr lang="tr-TR" sz="1200" b="0" i="0" kern="1200" dirty="0" err="1">
                          <a:solidFill>
                            <a:schemeClr val="dk1"/>
                          </a:solidFill>
                          <a:effectLst/>
                          <a:latin typeface="+mn-lt"/>
                          <a:ea typeface="+mn-ea"/>
                          <a:cs typeface="+mn-cs"/>
                        </a:rPr>
                        <a:t>Fotonsensitivite</a:t>
                      </a:r>
                      <a:r>
                        <a:rPr lang="tr-TR" sz="1200" b="0" i="0" kern="1200" dirty="0">
                          <a:solidFill>
                            <a:schemeClr val="dk1"/>
                          </a:solidFill>
                          <a:effectLst/>
                          <a:latin typeface="+mn-lt"/>
                          <a:ea typeface="+mn-ea"/>
                          <a:cs typeface="+mn-cs"/>
                        </a:rPr>
                        <a:t>. Hassasiyet reaksiyonları: Ürtiker, </a:t>
                      </a:r>
                      <a:r>
                        <a:rPr lang="tr-TR" sz="1200" b="0" i="0" kern="1200" dirty="0" err="1">
                          <a:solidFill>
                            <a:schemeClr val="dk1"/>
                          </a:solidFill>
                          <a:effectLst/>
                          <a:latin typeface="+mn-lt"/>
                          <a:ea typeface="+mn-ea"/>
                          <a:cs typeface="+mn-cs"/>
                        </a:rPr>
                        <a:t>anjiyonörotik</a:t>
                      </a:r>
                      <a:r>
                        <a:rPr lang="tr-TR" sz="1200" b="0" i="0" kern="1200" dirty="0">
                          <a:solidFill>
                            <a:schemeClr val="dk1"/>
                          </a:solidFill>
                          <a:effectLst/>
                          <a:latin typeface="+mn-lt"/>
                          <a:ea typeface="+mn-ea"/>
                          <a:cs typeface="+mn-cs"/>
                        </a:rPr>
                        <a:t> ödem, </a:t>
                      </a:r>
                      <a:r>
                        <a:rPr lang="tr-TR" sz="1200" b="0" i="0" u="sng" kern="1200" dirty="0">
                          <a:solidFill>
                            <a:schemeClr val="dk1"/>
                          </a:solidFill>
                          <a:effectLst/>
                          <a:latin typeface="+mn-lt"/>
                          <a:ea typeface="+mn-ea"/>
                          <a:cs typeface="+mn-cs"/>
                        </a:rPr>
                        <a:t>anafilaksi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anaflaktoid</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purpura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perikardit</a:t>
                      </a:r>
                      <a:r>
                        <a:rPr lang="tr-TR" sz="1200" b="0" i="0" kern="1200" dirty="0">
                          <a:solidFill>
                            <a:schemeClr val="dk1"/>
                          </a:solidFill>
                          <a:effectLst/>
                          <a:latin typeface="+mn-lt"/>
                          <a:ea typeface="+mn-ea"/>
                          <a:cs typeface="+mn-cs"/>
                        </a:rPr>
                        <a:t> ve sistemik </a:t>
                      </a:r>
                      <a:r>
                        <a:rPr lang="tr-TR" sz="1200" b="0" i="0" kern="1200" dirty="0" err="1">
                          <a:solidFill>
                            <a:schemeClr val="dk1"/>
                          </a:solidFill>
                          <a:effectLst/>
                          <a:latin typeface="+mn-lt"/>
                          <a:ea typeface="+mn-ea"/>
                          <a:cs typeface="+mn-cs"/>
                        </a:rPr>
                        <a:t>lupus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erithematosus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nüksleri</a:t>
                      </a:r>
                      <a:r>
                        <a:rPr lang="tr-TR" sz="1200" b="0" i="0" kern="1200" dirty="0">
                          <a:solidFill>
                            <a:schemeClr val="dk1"/>
                          </a:solidFill>
                          <a:effectLst/>
                          <a:latin typeface="+mn-lt"/>
                          <a:ea typeface="+mn-ea"/>
                          <a:cs typeface="+mn-cs"/>
                        </a:rPr>
                        <a:t>. </a:t>
                      </a:r>
                      <a:endParaRPr lang="tr-TR" sz="14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84073782"/>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44286834"/>
              </p:ext>
            </p:extLst>
          </p:nvPr>
        </p:nvGraphicFramePr>
        <p:xfrm>
          <a:off x="0" y="-18053"/>
          <a:ext cx="12192001" cy="6876053"/>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24899">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sz="1800"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51154">
                <a:tc>
                  <a:txBody>
                    <a:bodyPr/>
                    <a:lstStyle/>
                    <a:p>
                      <a:pPr algn="ctr"/>
                      <a:r>
                        <a:rPr lang="tr-TR" sz="1200" dirty="0"/>
                        <a:t>AMİNOGLİKOZİDLER</a:t>
                      </a:r>
                    </a:p>
                  </a:txBody>
                  <a:tcPr vert="wordArtVert"/>
                </a:tc>
                <a:tc>
                  <a:txBody>
                    <a:bodyPr/>
                    <a:lstStyle/>
                    <a:p>
                      <a:pPr algn="ctr"/>
                      <a:endParaRPr lang="tr-TR" sz="1200" dirty="0"/>
                    </a:p>
                    <a:p>
                      <a:pPr algn="ctr"/>
                      <a:endParaRPr lang="tr-TR" sz="1200" dirty="0"/>
                    </a:p>
                    <a:p>
                      <a:pPr algn="ctr"/>
                      <a:endParaRPr lang="tr-TR" sz="1200" dirty="0"/>
                    </a:p>
                    <a:p>
                      <a:pPr algn="ctr"/>
                      <a:endParaRPr lang="tr-TR" sz="1200" dirty="0"/>
                    </a:p>
                    <a:p>
                      <a:pPr algn="ctr"/>
                      <a:endParaRPr lang="tr-TR" sz="1200" dirty="0"/>
                    </a:p>
                    <a:p>
                      <a:pPr algn="ctr"/>
                      <a:endParaRPr lang="tr-TR" sz="1200" dirty="0"/>
                    </a:p>
                    <a:p>
                      <a:pPr algn="ctr"/>
                      <a:endParaRPr lang="tr-TR" sz="1200" dirty="0"/>
                    </a:p>
                    <a:p>
                      <a:pPr algn="ctr"/>
                      <a:endParaRPr lang="tr-TR" sz="1200" dirty="0"/>
                    </a:p>
                    <a:p>
                      <a:pPr algn="ctr"/>
                      <a:endParaRPr lang="tr-TR" sz="1200" dirty="0"/>
                    </a:p>
                    <a:p>
                      <a:pPr algn="ctr"/>
                      <a:endParaRPr lang="tr-TR" sz="1200" dirty="0"/>
                    </a:p>
                    <a:p>
                      <a:pPr algn="ctr"/>
                      <a:endParaRPr lang="tr-TR" sz="1200" dirty="0"/>
                    </a:p>
                    <a:p>
                      <a:pPr algn="ctr"/>
                      <a:endParaRPr lang="tr-TR" sz="1200" dirty="0"/>
                    </a:p>
                    <a:p>
                      <a:pPr algn="ctr"/>
                      <a:endParaRPr lang="tr-TR" sz="1200" dirty="0"/>
                    </a:p>
                    <a:p>
                      <a:pPr algn="ctr"/>
                      <a:endParaRPr lang="tr-TR" sz="1200" dirty="0"/>
                    </a:p>
                    <a:p>
                      <a:pPr algn="ctr"/>
                      <a:endParaRPr lang="tr-TR" sz="1200" dirty="0"/>
                    </a:p>
                    <a:p>
                      <a:pPr algn="ctr"/>
                      <a:r>
                        <a:rPr lang="tr-TR" sz="1200" dirty="0"/>
                        <a:t>GENTAMİSİN</a:t>
                      </a:r>
                    </a:p>
                  </a:txBody>
                  <a:tcPr/>
                </a:tc>
                <a:tc>
                  <a:txBody>
                    <a:bodyPr/>
                    <a:lstStyle/>
                    <a:p>
                      <a:r>
                        <a:rPr lang="tr-TR" sz="1200" b="0" i="0" kern="1200" dirty="0">
                          <a:solidFill>
                            <a:schemeClr val="dk1"/>
                          </a:solidFill>
                          <a:effectLst/>
                          <a:latin typeface="+mn-lt"/>
                          <a:ea typeface="+mn-ea"/>
                          <a:cs typeface="+mn-cs"/>
                        </a:rPr>
                        <a:t>Menenjit ve diğer ağır santral sinir sistemi enfeksiyonları; böbrek ve </a:t>
                      </a:r>
                      <a:r>
                        <a:rPr lang="tr-TR" sz="1200" b="0" i="0" kern="1200" dirty="0" err="1">
                          <a:solidFill>
                            <a:schemeClr val="dk1"/>
                          </a:solidFill>
                          <a:effectLst/>
                          <a:latin typeface="+mn-lt"/>
                          <a:ea typeface="+mn-ea"/>
                          <a:cs typeface="+mn-cs"/>
                        </a:rPr>
                        <a:t>ürogenital</a:t>
                      </a:r>
                      <a:r>
                        <a:rPr lang="tr-TR" sz="1200" b="0" i="0" kern="1200" dirty="0">
                          <a:solidFill>
                            <a:schemeClr val="dk1"/>
                          </a:solidFill>
                          <a:effectLst/>
                          <a:latin typeface="+mn-lt"/>
                          <a:ea typeface="+mn-ea"/>
                          <a:cs typeface="+mn-cs"/>
                        </a:rPr>
                        <a:t> enfeksiyonları; solunum yolu enfeksiyonları; sindirim sistemi enfeksiyonları; deri, kemik ve yumuşak doku enfeksiyonları (</a:t>
                      </a:r>
                      <a:r>
                        <a:rPr lang="tr-TR" sz="1200" b="0" i="0" kern="1200" dirty="0" err="1">
                          <a:solidFill>
                            <a:schemeClr val="dk1"/>
                          </a:solidFill>
                          <a:effectLst/>
                          <a:latin typeface="+mn-lt"/>
                          <a:ea typeface="+mn-ea"/>
                          <a:cs typeface="+mn-cs"/>
                        </a:rPr>
                        <a:t>enfekte</a:t>
                      </a:r>
                      <a:r>
                        <a:rPr lang="tr-TR" sz="1200" b="0" i="0" kern="1200" dirty="0">
                          <a:solidFill>
                            <a:schemeClr val="dk1"/>
                          </a:solidFill>
                          <a:effectLst/>
                          <a:latin typeface="+mn-lt"/>
                          <a:ea typeface="+mn-ea"/>
                          <a:cs typeface="+mn-cs"/>
                        </a:rPr>
                        <a:t> yanık ve yaralar dahil); peritonit gibi </a:t>
                      </a:r>
                      <a:r>
                        <a:rPr lang="tr-TR" sz="1200" b="0" i="0" kern="1200" dirty="0" err="1">
                          <a:solidFill>
                            <a:schemeClr val="dk1"/>
                          </a:solidFill>
                          <a:effectLst/>
                          <a:latin typeface="+mn-lt"/>
                          <a:ea typeface="+mn-ea"/>
                          <a:cs typeface="+mn-cs"/>
                        </a:rPr>
                        <a:t>intraabdominal</a:t>
                      </a:r>
                      <a:r>
                        <a:rPr lang="tr-TR" sz="1200" b="0" i="0" kern="1200" dirty="0">
                          <a:solidFill>
                            <a:schemeClr val="dk1"/>
                          </a:solidFill>
                          <a:effectLst/>
                          <a:latin typeface="+mn-lt"/>
                          <a:ea typeface="+mn-ea"/>
                          <a:cs typeface="+mn-cs"/>
                        </a:rPr>
                        <a:t> enfeksiyonlar ve göz enfeksiyonlarının tedavisinde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Gentamisin</a:t>
                      </a:r>
                      <a:r>
                        <a:rPr lang="tr-TR" sz="1200" b="0" i="0" kern="1200" dirty="0">
                          <a:solidFill>
                            <a:schemeClr val="dk1"/>
                          </a:solidFill>
                          <a:effectLst/>
                          <a:latin typeface="+mn-lt"/>
                          <a:ea typeface="+mn-ea"/>
                          <a:cs typeface="+mn-cs"/>
                        </a:rPr>
                        <a:t>, negatif bakterilerin neden olduğu bilinen ya da kuşkulanılan enfeksiyonlarda başlangıç tedavisi olarak uygulanabilir. Tedavinin daha sonra </a:t>
                      </a:r>
                      <a:r>
                        <a:rPr lang="tr-TR" sz="1200" b="0" i="0" kern="1200" dirty="0" err="1">
                          <a:solidFill>
                            <a:schemeClr val="dk1"/>
                          </a:solidFill>
                          <a:effectLst/>
                          <a:latin typeface="+mn-lt"/>
                          <a:ea typeface="+mn-ea"/>
                          <a:cs typeface="+mn-cs"/>
                        </a:rPr>
                        <a:t>gentamisin</a:t>
                      </a:r>
                      <a:r>
                        <a:rPr lang="tr-TR" sz="1200" b="0" i="0" kern="1200" dirty="0">
                          <a:solidFill>
                            <a:schemeClr val="dk1"/>
                          </a:solidFill>
                          <a:effectLst/>
                          <a:latin typeface="+mn-lt"/>
                          <a:ea typeface="+mn-ea"/>
                          <a:cs typeface="+mn-cs"/>
                        </a:rPr>
                        <a:t> ile sürdürülüp sürdürülemeyeceğine, </a:t>
                      </a:r>
                      <a:r>
                        <a:rPr lang="tr-TR" sz="1200" b="0" i="0" kern="1200" dirty="0" err="1">
                          <a:solidFill>
                            <a:schemeClr val="dk1"/>
                          </a:solidFill>
                          <a:effectLst/>
                          <a:latin typeface="+mn-lt"/>
                          <a:ea typeface="+mn-ea"/>
                          <a:cs typeface="+mn-cs"/>
                        </a:rPr>
                        <a:t>antibiyogram</a:t>
                      </a:r>
                      <a:r>
                        <a:rPr lang="tr-TR" sz="1200" b="0" i="0" kern="1200" dirty="0">
                          <a:solidFill>
                            <a:schemeClr val="dk1"/>
                          </a:solidFill>
                          <a:effectLst/>
                          <a:latin typeface="+mn-lt"/>
                          <a:ea typeface="+mn-ea"/>
                          <a:cs typeface="+mn-cs"/>
                        </a:rPr>
                        <a:t> sonuçlarına, hastanın tedaviye verdiği yanıta ve gösterdiği toleransa göre karar verilmelidir. Ağır enfeksiyonlarda ve/veya etkenin saptanamadığı durumlarda, duyarlılık testleri sonuçlanıncaya kadar, </a:t>
                      </a:r>
                      <a:r>
                        <a:rPr lang="tr-TR" sz="1200" b="0" i="0" kern="1200" dirty="0" err="1">
                          <a:solidFill>
                            <a:schemeClr val="dk1"/>
                          </a:solidFill>
                          <a:effectLst/>
                          <a:latin typeface="+mn-lt"/>
                          <a:ea typeface="+mn-ea"/>
                          <a:cs typeface="+mn-cs"/>
                        </a:rPr>
                        <a:t>gentamisin</a:t>
                      </a:r>
                      <a:r>
                        <a:rPr lang="tr-TR" sz="1200" b="0" i="0" kern="1200" dirty="0">
                          <a:solidFill>
                            <a:schemeClr val="dk1"/>
                          </a:solidFill>
                          <a:effectLst/>
                          <a:latin typeface="+mn-lt"/>
                          <a:ea typeface="+mn-ea"/>
                          <a:cs typeface="+mn-cs"/>
                        </a:rPr>
                        <a:t>, bir penisilin ya da </a:t>
                      </a:r>
                      <a:r>
                        <a:rPr lang="tr-TR" sz="1200" b="0" i="0" kern="1200" dirty="0" err="1">
                          <a:solidFill>
                            <a:schemeClr val="dk1"/>
                          </a:solidFill>
                          <a:effectLst/>
                          <a:latin typeface="+mn-lt"/>
                          <a:ea typeface="+mn-ea"/>
                          <a:cs typeface="+mn-cs"/>
                        </a:rPr>
                        <a:t>sefalosporin</a:t>
                      </a:r>
                      <a:r>
                        <a:rPr lang="tr-TR" sz="1200" b="0" i="0" kern="1200" dirty="0">
                          <a:solidFill>
                            <a:schemeClr val="dk1"/>
                          </a:solidFill>
                          <a:effectLst/>
                          <a:latin typeface="+mn-lt"/>
                          <a:ea typeface="+mn-ea"/>
                          <a:cs typeface="+mn-cs"/>
                        </a:rPr>
                        <a:t> grubu antibiyotikle kombine edilerek, başlangıç tedavisi olarak uygulanabilir.</a:t>
                      </a:r>
                      <a:endParaRPr lang="tr-TR" sz="1200" dirty="0"/>
                    </a:p>
                  </a:txBody>
                  <a:tcPr/>
                </a:tc>
                <a:tc>
                  <a:txBody>
                    <a:bodyPr/>
                    <a:lstStyle/>
                    <a:p>
                      <a:r>
                        <a:rPr lang="tr-TR" sz="1200" b="0" i="0" kern="1200" dirty="0" err="1">
                          <a:solidFill>
                            <a:schemeClr val="dk1"/>
                          </a:solidFill>
                          <a:effectLst/>
                          <a:latin typeface="+mn-lt"/>
                          <a:ea typeface="+mn-ea"/>
                          <a:cs typeface="+mn-cs"/>
                        </a:rPr>
                        <a:t>Gentamisine</a:t>
                      </a:r>
                      <a:r>
                        <a:rPr lang="tr-TR" sz="1200" b="0" i="0" kern="1200" dirty="0">
                          <a:solidFill>
                            <a:schemeClr val="dk1"/>
                          </a:solidFill>
                          <a:effectLst/>
                          <a:latin typeface="+mn-lt"/>
                          <a:ea typeface="+mn-ea"/>
                          <a:cs typeface="+mn-cs"/>
                        </a:rPr>
                        <a:t> aşırı duyarlılığı olanlarda ve </a:t>
                      </a:r>
                      <a:r>
                        <a:rPr lang="tr-TR" sz="1200" b="0" i="0" kern="1200" dirty="0" err="1">
                          <a:solidFill>
                            <a:schemeClr val="dk1"/>
                          </a:solidFill>
                          <a:effectLst/>
                          <a:latin typeface="+mn-lt"/>
                          <a:ea typeface="+mn-ea"/>
                          <a:cs typeface="+mn-cs"/>
                        </a:rPr>
                        <a:t>gentamisin</a:t>
                      </a:r>
                      <a:r>
                        <a:rPr lang="tr-TR" sz="1200" b="0" i="0" kern="1200" dirty="0">
                          <a:solidFill>
                            <a:schemeClr val="dk1"/>
                          </a:solidFill>
                          <a:effectLst/>
                          <a:latin typeface="+mn-lt"/>
                          <a:ea typeface="+mn-ea"/>
                          <a:cs typeface="+mn-cs"/>
                        </a:rPr>
                        <a:t> uygulandığında ciddi </a:t>
                      </a:r>
                      <a:r>
                        <a:rPr lang="tr-TR" sz="1200" b="0" i="0" kern="1200" dirty="0" err="1">
                          <a:solidFill>
                            <a:schemeClr val="dk1"/>
                          </a:solidFill>
                          <a:effectLst/>
                          <a:latin typeface="+mn-lt"/>
                          <a:ea typeface="+mn-ea"/>
                          <a:cs typeface="+mn-cs"/>
                        </a:rPr>
                        <a:t>toksik</a:t>
                      </a:r>
                      <a:r>
                        <a:rPr lang="tr-TR" sz="1200" b="0" i="0" kern="1200" dirty="0">
                          <a:solidFill>
                            <a:schemeClr val="dk1"/>
                          </a:solidFill>
                          <a:effectLst/>
                          <a:latin typeface="+mn-lt"/>
                          <a:ea typeface="+mn-ea"/>
                          <a:cs typeface="+mn-cs"/>
                        </a:rPr>
                        <a:t> reaksiyon görülen kişilerde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a:t>
                      </a:r>
                    </a:p>
                  </a:txBody>
                  <a:tcPr/>
                </a:tc>
                <a:tc>
                  <a:txBody>
                    <a:bodyPr/>
                    <a:lstStyle/>
                    <a:p>
                      <a:r>
                        <a:rPr lang="tr-TR" sz="1200" b="0" i="0" kern="1200" dirty="0">
                          <a:solidFill>
                            <a:schemeClr val="dk1"/>
                          </a:solidFill>
                          <a:effectLst/>
                          <a:latin typeface="+mn-lt"/>
                          <a:ea typeface="+mn-ea"/>
                          <a:cs typeface="+mn-cs"/>
                        </a:rPr>
                        <a:t>Yetişkinlerde: Sistemik enfeksiyonlarda günde toplam 3 mg/kg doz 3 eşit parçaya bölünerek 8 saat arayla veya 2 eşit parçaya bölünerek 12 saat arayla uygulanır. Hayati tehdit oluşturan ağır enfeksiyonlarda günde toplam 5 mg/kg </a:t>
                      </a:r>
                      <a:r>
                        <a:rPr lang="tr-TR" sz="1200" b="0" i="0" kern="1200" dirty="0" err="1">
                          <a:solidFill>
                            <a:schemeClr val="dk1"/>
                          </a:solidFill>
                          <a:effectLst/>
                          <a:latin typeface="+mn-lt"/>
                          <a:ea typeface="+mn-ea"/>
                          <a:cs typeface="+mn-cs"/>
                        </a:rPr>
                        <a:t>gentamisin</a:t>
                      </a:r>
                      <a:r>
                        <a:rPr lang="tr-TR" sz="1200" b="0" i="0" kern="1200" dirty="0">
                          <a:solidFill>
                            <a:schemeClr val="dk1"/>
                          </a:solidFill>
                          <a:effectLst/>
                          <a:latin typeface="+mn-lt"/>
                          <a:ea typeface="+mn-ea"/>
                          <a:cs typeface="+mn-cs"/>
                        </a:rPr>
                        <a:t> sülfat 3-4 eşit doza bölünerek kullanılır. Klinik iyileşme başlayınca 3 mg/kg'a düşürülür. 50 kg'dan daha ağır kişilerde sistemik enfeksiyonların tedavisi için; günde 3 kez 80 mg veya günde 2 kez 120 mg kullanılabilir. </a:t>
                      </a:r>
                      <a:r>
                        <a:rPr lang="tr-TR" sz="1200" b="0" i="0" kern="1200" dirty="0" err="1">
                          <a:solidFill>
                            <a:schemeClr val="dk1"/>
                          </a:solidFill>
                          <a:effectLst/>
                          <a:latin typeface="+mn-lt"/>
                          <a:ea typeface="+mn-ea"/>
                          <a:cs typeface="+mn-cs"/>
                        </a:rPr>
                        <a:t>Profilaksi</a:t>
                      </a:r>
                      <a:r>
                        <a:rPr lang="tr-TR" sz="1200" b="0" i="0" kern="1200" dirty="0">
                          <a:solidFill>
                            <a:schemeClr val="dk1"/>
                          </a:solidFill>
                          <a:effectLst/>
                          <a:latin typeface="+mn-lt"/>
                          <a:ea typeface="+mn-ea"/>
                          <a:cs typeface="+mn-cs"/>
                        </a:rPr>
                        <a:t> için veya </a:t>
                      </a:r>
                      <a:r>
                        <a:rPr lang="tr-TR" sz="1200" b="0" i="0" kern="1200" dirty="0" err="1">
                          <a:solidFill>
                            <a:schemeClr val="dk1"/>
                          </a:solidFill>
                          <a:effectLst/>
                          <a:latin typeface="+mn-lt"/>
                          <a:ea typeface="+mn-ea"/>
                          <a:cs typeface="+mn-cs"/>
                        </a:rPr>
                        <a:t>streptokokal</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endokardit</a:t>
                      </a:r>
                      <a:r>
                        <a:rPr lang="tr-TR" sz="1200" b="0" i="0" kern="1200" dirty="0">
                          <a:solidFill>
                            <a:schemeClr val="dk1"/>
                          </a:solidFill>
                          <a:effectLst/>
                          <a:latin typeface="+mn-lt"/>
                          <a:ea typeface="+mn-ea"/>
                          <a:cs typeface="+mn-cs"/>
                        </a:rPr>
                        <a:t> tedavisinde biraz daha düşük dozlar önerilir. Tedavi süresi 7-10 gündür. Ciddi veya komplike enfeksiyonlar daha uzun süreli bir tedaviyi gerektirebilir. </a:t>
                      </a:r>
                      <a:endParaRPr lang="tr-TR" sz="1200" dirty="0"/>
                    </a:p>
                  </a:txBody>
                  <a:tcPr/>
                </a:tc>
                <a:tc>
                  <a:txBody>
                    <a:bodyPr/>
                    <a:lstStyle/>
                    <a:p>
                      <a:r>
                        <a:rPr lang="tr-TR" sz="1200" b="0" i="0" u="none" strike="noStrike" kern="1200" dirty="0">
                          <a:solidFill>
                            <a:schemeClr val="dk1"/>
                          </a:solidFill>
                          <a:effectLst/>
                          <a:latin typeface="+mn-lt"/>
                          <a:ea typeface="+mn-ea"/>
                          <a:cs typeface="+mn-cs"/>
                        </a:rPr>
                        <a:t>Baş dönmesi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vertigo</a:t>
                      </a:r>
                      <a:r>
                        <a:rPr lang="tr-TR" sz="1200" b="0" i="0" kern="1200" dirty="0">
                          <a:solidFill>
                            <a:schemeClr val="dk1"/>
                          </a:solidFill>
                          <a:effectLst/>
                          <a:latin typeface="+mn-lt"/>
                          <a:ea typeface="+mn-ea"/>
                          <a:cs typeface="+mn-cs"/>
                        </a:rPr>
                        <a:t>, kulak çınlaması, kulaklarda uğultu ve işitme kaybıdır. İşitme kaybı genellikle önce tiz seslerde ortaya çıkar ve tedavinin kesilmesiyle düzelmeyebilir. Diğer </a:t>
                      </a:r>
                      <a:r>
                        <a:rPr lang="tr-TR" sz="1200" b="0" i="0" kern="1200" dirty="0" err="1">
                          <a:solidFill>
                            <a:schemeClr val="dk1"/>
                          </a:solidFill>
                          <a:effectLst/>
                          <a:latin typeface="+mn-lt"/>
                          <a:ea typeface="+mn-ea"/>
                          <a:cs typeface="+mn-cs"/>
                        </a:rPr>
                        <a:t>aminoglikozidlerle</a:t>
                      </a:r>
                      <a:r>
                        <a:rPr lang="tr-TR" sz="1200" b="0" i="0" kern="1200" dirty="0">
                          <a:solidFill>
                            <a:schemeClr val="dk1"/>
                          </a:solidFill>
                          <a:effectLst/>
                          <a:latin typeface="+mn-lt"/>
                          <a:ea typeface="+mn-ea"/>
                          <a:cs typeface="+mn-cs"/>
                        </a:rPr>
                        <a:t> görülen </a:t>
                      </a:r>
                      <a:r>
                        <a:rPr lang="tr-TR" sz="1200" b="0" i="0" kern="1200" dirty="0" err="1">
                          <a:solidFill>
                            <a:schemeClr val="dk1"/>
                          </a:solidFill>
                          <a:effectLst/>
                          <a:latin typeface="+mn-lt"/>
                          <a:ea typeface="+mn-ea"/>
                          <a:cs typeface="+mn-cs"/>
                        </a:rPr>
                        <a:t>vestibüler</a:t>
                      </a:r>
                      <a:r>
                        <a:rPr lang="tr-TR" sz="1200" b="0" i="0" kern="1200" dirty="0">
                          <a:solidFill>
                            <a:schemeClr val="dk1"/>
                          </a:solidFill>
                          <a:effectLst/>
                          <a:latin typeface="+mn-lt"/>
                          <a:ea typeface="+mn-ea"/>
                          <a:cs typeface="+mn-cs"/>
                        </a:rPr>
                        <a:t> bozukluklar da geriye dönüşümsüz olabilir. </a:t>
                      </a:r>
                      <a:r>
                        <a:rPr lang="tr-TR" sz="1200" b="0" i="0" kern="1200" dirty="0" err="1">
                          <a:solidFill>
                            <a:schemeClr val="dk1"/>
                          </a:solidFill>
                          <a:effectLst/>
                          <a:latin typeface="+mn-lt"/>
                          <a:ea typeface="+mn-ea"/>
                          <a:cs typeface="+mn-cs"/>
                        </a:rPr>
                        <a:t>Aminoglikozidlere</a:t>
                      </a:r>
                      <a:r>
                        <a:rPr lang="tr-TR" sz="1200" b="0" i="0" kern="1200" dirty="0">
                          <a:solidFill>
                            <a:schemeClr val="dk1"/>
                          </a:solidFill>
                          <a:effectLst/>
                          <a:latin typeface="+mn-lt"/>
                          <a:ea typeface="+mn-ea"/>
                          <a:cs typeface="+mn-cs"/>
                        </a:rPr>
                        <a:t> bağlı </a:t>
                      </a:r>
                      <a:r>
                        <a:rPr lang="tr-TR" sz="1200" b="0" i="0" kern="1200" dirty="0" err="1">
                          <a:solidFill>
                            <a:schemeClr val="dk1"/>
                          </a:solidFill>
                          <a:effectLst/>
                          <a:latin typeface="+mn-lt"/>
                          <a:ea typeface="+mn-ea"/>
                          <a:cs typeface="+mn-cs"/>
                        </a:rPr>
                        <a:t>ototoksik</a:t>
                      </a:r>
                      <a:r>
                        <a:rPr lang="tr-TR" sz="1200" b="0" i="0" kern="1200" dirty="0">
                          <a:solidFill>
                            <a:schemeClr val="dk1"/>
                          </a:solidFill>
                          <a:effectLst/>
                          <a:latin typeface="+mn-lt"/>
                          <a:ea typeface="+mn-ea"/>
                          <a:cs typeface="+mn-cs"/>
                        </a:rPr>
                        <a:t> belirtilerin ortaya çıkma riskini artıran diğer unsurlar </a:t>
                      </a:r>
                      <a:r>
                        <a:rPr lang="tr-TR" sz="1200" b="0" i="0" kern="1200" dirty="0" err="1">
                          <a:solidFill>
                            <a:schemeClr val="dk1"/>
                          </a:solidFill>
                          <a:effectLst/>
                          <a:latin typeface="+mn-lt"/>
                          <a:ea typeface="+mn-ea"/>
                          <a:cs typeface="+mn-cs"/>
                        </a:rPr>
                        <a:t>dehidratasyon</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etakrinik</a:t>
                      </a:r>
                      <a:r>
                        <a:rPr lang="tr-TR" sz="1200" b="0" i="0" kern="1200" dirty="0">
                          <a:solidFill>
                            <a:schemeClr val="dk1"/>
                          </a:solidFill>
                          <a:effectLst/>
                          <a:latin typeface="+mn-lt"/>
                          <a:ea typeface="+mn-ea"/>
                          <a:cs typeface="+mn-cs"/>
                        </a:rPr>
                        <a:t> asit ya da </a:t>
                      </a:r>
                      <a:r>
                        <a:rPr lang="tr-TR" sz="1200" b="0" i="0" kern="1200" dirty="0" err="1">
                          <a:solidFill>
                            <a:schemeClr val="dk1"/>
                          </a:solidFill>
                          <a:effectLst/>
                          <a:latin typeface="+mn-lt"/>
                          <a:ea typeface="+mn-ea"/>
                          <a:cs typeface="+mn-cs"/>
                        </a:rPr>
                        <a:t>furosemidle</a:t>
                      </a:r>
                      <a:r>
                        <a:rPr lang="tr-TR" sz="1200" b="0" i="0" kern="1200" dirty="0">
                          <a:solidFill>
                            <a:schemeClr val="dk1"/>
                          </a:solidFill>
                          <a:effectLst/>
                          <a:latin typeface="+mn-lt"/>
                          <a:ea typeface="+mn-ea"/>
                          <a:cs typeface="+mn-cs"/>
                        </a:rPr>
                        <a:t> birlikte kullanım ya da diğer </a:t>
                      </a:r>
                      <a:r>
                        <a:rPr lang="tr-TR" sz="1200" b="0" i="0" kern="1200" dirty="0" err="1">
                          <a:solidFill>
                            <a:schemeClr val="dk1"/>
                          </a:solidFill>
                          <a:effectLst/>
                          <a:latin typeface="+mn-lt"/>
                          <a:ea typeface="+mn-ea"/>
                          <a:cs typeface="+mn-cs"/>
                        </a:rPr>
                        <a:t>ototoksik</a:t>
                      </a:r>
                      <a:r>
                        <a:rPr lang="tr-TR" sz="1200" b="0" i="0" kern="1200" dirty="0">
                          <a:solidFill>
                            <a:schemeClr val="dk1"/>
                          </a:solidFill>
                          <a:effectLst/>
                          <a:latin typeface="+mn-lt"/>
                          <a:ea typeface="+mn-ea"/>
                          <a:cs typeface="+mn-cs"/>
                        </a:rPr>
                        <a:t> ilaçların daha önce kullanılmış olmasıdır. </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0123570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666757694"/>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AMİNOGLİKOZİDLER</a:t>
                      </a:r>
                    </a:p>
                  </a:txBody>
                  <a:tcPr vert="wordArtVert"/>
                </a:tc>
                <a:tc>
                  <a:txBody>
                    <a:bodyPr/>
                    <a:lstStyle/>
                    <a:p>
                      <a:endParaRPr lang="tr-TR" sz="1100" dirty="0"/>
                    </a:p>
                    <a:p>
                      <a:endParaRPr lang="tr-TR" sz="1100" dirty="0"/>
                    </a:p>
                    <a:p>
                      <a:endParaRPr lang="tr-TR" sz="1100" dirty="0"/>
                    </a:p>
                    <a:p>
                      <a:endParaRPr lang="tr-TR" sz="1100" dirty="0"/>
                    </a:p>
                    <a:p>
                      <a:endParaRPr lang="tr-TR" sz="1100" dirty="0"/>
                    </a:p>
                    <a:p>
                      <a:endParaRPr lang="tr-TR" sz="1100" dirty="0"/>
                    </a:p>
                    <a:p>
                      <a:endParaRPr lang="tr-TR" sz="1100" dirty="0"/>
                    </a:p>
                    <a:p>
                      <a:endParaRPr lang="tr-TR" sz="1100" dirty="0"/>
                    </a:p>
                    <a:p>
                      <a:endParaRPr lang="tr-TR" sz="1100" dirty="0"/>
                    </a:p>
                    <a:p>
                      <a:endParaRPr lang="tr-TR" sz="1100" dirty="0"/>
                    </a:p>
                    <a:p>
                      <a:endParaRPr lang="tr-TR" sz="1100" dirty="0"/>
                    </a:p>
                    <a:p>
                      <a:endParaRPr lang="tr-TR" sz="1100" dirty="0"/>
                    </a:p>
                    <a:p>
                      <a:endParaRPr lang="tr-TR" sz="1100" dirty="0"/>
                    </a:p>
                    <a:p>
                      <a:endParaRPr lang="tr-TR" sz="1100" dirty="0"/>
                    </a:p>
                    <a:p>
                      <a:endParaRPr lang="tr-TR" sz="1100" dirty="0"/>
                    </a:p>
                    <a:p>
                      <a:endParaRPr lang="tr-TR" sz="1100" dirty="0"/>
                    </a:p>
                    <a:p>
                      <a:r>
                        <a:rPr lang="tr-TR" sz="1100" dirty="0"/>
                        <a:t>STREPTOMİSİN</a:t>
                      </a:r>
                    </a:p>
                  </a:txBody>
                  <a:tcPr/>
                </a:tc>
                <a:tc>
                  <a:txBody>
                    <a:bodyPr/>
                    <a:lstStyle/>
                    <a:p>
                      <a:r>
                        <a:rPr lang="tr-TR" sz="1200" b="0" i="0" kern="1200" dirty="0">
                          <a:solidFill>
                            <a:schemeClr val="dk1"/>
                          </a:solidFill>
                          <a:effectLst/>
                          <a:latin typeface="+mn-lt"/>
                          <a:ea typeface="+mn-ea"/>
                          <a:cs typeface="+mn-cs"/>
                        </a:rPr>
                        <a:t>Streptomisin, enfeksiyona neden olan duyarlı mikroorganizmaların neden olduğu tüberkülozun tüm formlarında etkilidir. Sadece diğer </a:t>
                      </a:r>
                      <a:r>
                        <a:rPr lang="tr-TR" sz="1200" b="0" i="0" kern="1200" dirty="0" err="1">
                          <a:solidFill>
                            <a:schemeClr val="dk1"/>
                          </a:solidFill>
                          <a:effectLst/>
                          <a:latin typeface="+mn-lt"/>
                          <a:ea typeface="+mn-ea"/>
                          <a:cs typeface="+mn-cs"/>
                        </a:rPr>
                        <a:t>antitüberküloz</a:t>
                      </a:r>
                      <a:r>
                        <a:rPr lang="tr-TR" sz="1200" b="0" i="0" kern="1200" dirty="0">
                          <a:solidFill>
                            <a:schemeClr val="dk1"/>
                          </a:solidFill>
                          <a:effectLst/>
                          <a:latin typeface="+mn-lt"/>
                          <a:ea typeface="+mn-ea"/>
                          <a:cs typeface="+mn-cs"/>
                        </a:rPr>
                        <a:t> ilaçlarla birlikte kombine halde kullanılmalıdır. En sık olarak PAS ve </a:t>
                      </a:r>
                      <a:r>
                        <a:rPr lang="tr-TR" sz="1200" b="0" i="0" kern="1200" dirty="0" err="1">
                          <a:solidFill>
                            <a:schemeClr val="dk1"/>
                          </a:solidFill>
                          <a:effectLst/>
                          <a:latin typeface="+mn-lt"/>
                          <a:ea typeface="+mn-ea"/>
                          <a:cs typeface="+mn-cs"/>
                        </a:rPr>
                        <a:t>izoniazidle</a:t>
                      </a:r>
                      <a:r>
                        <a:rPr lang="tr-TR" sz="1200" b="0" i="0" kern="1200" dirty="0">
                          <a:solidFill>
                            <a:schemeClr val="dk1"/>
                          </a:solidFill>
                          <a:effectLst/>
                          <a:latin typeface="+mn-lt"/>
                          <a:ea typeface="+mn-ea"/>
                          <a:cs typeface="+mn-cs"/>
                        </a:rPr>
                        <a:t> birlikte kombine halde kullanılır.</a:t>
                      </a:r>
                      <a:endParaRPr lang="tr-TR" sz="1200" dirty="0"/>
                    </a:p>
                  </a:txBody>
                  <a:tcPr/>
                </a:tc>
                <a:tc>
                  <a:txBody>
                    <a:bodyPr/>
                    <a:lstStyle/>
                    <a:p>
                      <a:r>
                        <a:rPr lang="tr-TR" sz="1200" b="0" i="0" kern="1200" dirty="0">
                          <a:solidFill>
                            <a:schemeClr val="dk1"/>
                          </a:solidFill>
                          <a:effectLst/>
                          <a:latin typeface="+mn-lt"/>
                          <a:ea typeface="+mn-ea"/>
                          <a:cs typeface="+mn-cs"/>
                        </a:rPr>
                        <a:t>Streptomisine aşırı duyarlılığı olanlarda veya </a:t>
                      </a:r>
                      <a:r>
                        <a:rPr lang="tr-TR" sz="1200" b="0" i="0" kern="1200" dirty="0" err="1">
                          <a:solidFill>
                            <a:schemeClr val="dk1"/>
                          </a:solidFill>
                          <a:effectLst/>
                          <a:latin typeface="+mn-lt"/>
                          <a:ea typeface="+mn-ea"/>
                          <a:cs typeface="+mn-cs"/>
                        </a:rPr>
                        <a:t>toksik</a:t>
                      </a:r>
                      <a:r>
                        <a:rPr lang="tr-TR" sz="1200" b="0" i="0" kern="1200" dirty="0">
                          <a:solidFill>
                            <a:schemeClr val="dk1"/>
                          </a:solidFill>
                          <a:effectLst/>
                          <a:latin typeface="+mn-lt"/>
                          <a:ea typeface="+mn-ea"/>
                          <a:cs typeface="+mn-cs"/>
                        </a:rPr>
                        <a:t> reaksiyon gösterenlerde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a:t>
                      </a:r>
                    </a:p>
                  </a:txBody>
                  <a:tcPr/>
                </a:tc>
                <a:tc>
                  <a:txBody>
                    <a:bodyPr/>
                    <a:lstStyle/>
                    <a:p>
                      <a:r>
                        <a:rPr lang="tr-TR" sz="1200" b="0" i="0" kern="1200" dirty="0">
                          <a:solidFill>
                            <a:schemeClr val="dk1"/>
                          </a:solidFill>
                          <a:effectLst/>
                          <a:latin typeface="+mn-lt"/>
                          <a:ea typeface="+mn-ea"/>
                          <a:cs typeface="+mn-cs"/>
                        </a:rPr>
                        <a:t>Günlük doz </a:t>
                      </a:r>
                      <a:r>
                        <a:rPr lang="tr-TR" sz="1200" b="0" i="0" kern="1200" dirty="0" err="1">
                          <a:solidFill>
                            <a:schemeClr val="dk1"/>
                          </a:solidFill>
                          <a:effectLst/>
                          <a:latin typeface="+mn-lt"/>
                          <a:ea typeface="+mn-ea"/>
                          <a:cs typeface="+mn-cs"/>
                        </a:rPr>
                        <a:t>i.m</a:t>
                      </a:r>
                      <a:r>
                        <a:rPr lang="tr-TR" sz="1200" b="0" i="0" kern="1200" dirty="0">
                          <a:solidFill>
                            <a:schemeClr val="dk1"/>
                          </a:solidFill>
                          <a:effectLst/>
                          <a:latin typeface="+mn-lt"/>
                          <a:ea typeface="+mn-ea"/>
                          <a:cs typeface="+mn-cs"/>
                        </a:rPr>
                        <a:t> olarak erişkinlerde 0,5-1 g ve çocuklarda 20-40 mg/kg'dır. </a:t>
                      </a:r>
                      <a:r>
                        <a:rPr lang="tr-TR" sz="1200" b="0" i="0" kern="1200" dirty="0" err="1">
                          <a:solidFill>
                            <a:schemeClr val="dk1"/>
                          </a:solidFill>
                          <a:effectLst/>
                          <a:latin typeface="+mn-lt"/>
                          <a:ea typeface="+mn-ea"/>
                          <a:cs typeface="+mn-cs"/>
                        </a:rPr>
                        <a:t>İntravenöz</a:t>
                      </a:r>
                      <a:r>
                        <a:rPr lang="tr-TR" sz="1200" b="0" i="0" kern="1200" dirty="0">
                          <a:solidFill>
                            <a:schemeClr val="dk1"/>
                          </a:solidFill>
                          <a:effectLst/>
                          <a:latin typeface="+mn-lt"/>
                          <a:ea typeface="+mn-ea"/>
                          <a:cs typeface="+mn-cs"/>
                        </a:rPr>
                        <a:t> enjeksiyonlar için serum fizyolojik içinde hazırlanan 1-2 g yoğunluğundaki solüsyon dakikada 25 damla hesabıyla uygulanır.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a:solidFill>
                            <a:schemeClr val="dk1"/>
                          </a:solidFill>
                          <a:effectLst/>
                          <a:latin typeface="+mn-lt"/>
                          <a:ea typeface="+mn-ea"/>
                          <a:cs typeface="+mn-cs"/>
                        </a:rPr>
                        <a:t>En sık görülen </a:t>
                      </a:r>
                      <a:r>
                        <a:rPr lang="tr-TR" sz="1200" b="0" i="0" kern="1200" dirty="0" err="1">
                          <a:solidFill>
                            <a:schemeClr val="dk1"/>
                          </a:solidFill>
                          <a:effectLst/>
                          <a:latin typeface="+mn-lt"/>
                          <a:ea typeface="+mn-ea"/>
                          <a:cs typeface="+mn-cs"/>
                        </a:rPr>
                        <a:t>ototoksik</a:t>
                      </a:r>
                      <a:r>
                        <a:rPr lang="tr-TR" sz="1200" b="0" i="0" kern="1200" dirty="0">
                          <a:solidFill>
                            <a:schemeClr val="dk1"/>
                          </a:solidFill>
                          <a:effectLst/>
                          <a:latin typeface="+mn-lt"/>
                          <a:ea typeface="+mn-ea"/>
                          <a:cs typeface="+mn-cs"/>
                        </a:rPr>
                        <a:t> reaksiyonlar </a:t>
                      </a:r>
                      <a:r>
                        <a:rPr lang="tr-TR" sz="1200" b="0" i="0" u="none" strike="noStrike" kern="1200" dirty="0">
                          <a:solidFill>
                            <a:schemeClr val="dk1"/>
                          </a:solidFill>
                          <a:effectLst/>
                          <a:latin typeface="+mn-lt"/>
                          <a:ea typeface="+mn-ea"/>
                          <a:cs typeface="+mn-cs"/>
                        </a:rPr>
                        <a:t>bulantı</a:t>
                      </a:r>
                      <a:r>
                        <a:rPr lang="tr-TR" sz="1200" b="0" i="0" kern="1200" dirty="0">
                          <a:solidFill>
                            <a:schemeClr val="dk1"/>
                          </a:solidFill>
                          <a:effectLst/>
                          <a:latin typeface="+mn-lt"/>
                          <a:ea typeface="+mn-ea"/>
                          <a:cs typeface="+mn-cs"/>
                        </a:rPr>
                        <a:t>, kusma ve </a:t>
                      </a:r>
                      <a:r>
                        <a:rPr lang="tr-TR" sz="1200" b="0" i="0" u="none" strike="noStrike" kern="1200" dirty="0">
                          <a:solidFill>
                            <a:schemeClr val="dk1"/>
                          </a:solidFill>
                          <a:effectLst/>
                          <a:latin typeface="+mn-lt"/>
                          <a:ea typeface="+mn-ea"/>
                          <a:cs typeface="+mn-cs"/>
                        </a:rPr>
                        <a:t>baş dönmesi</a:t>
                      </a:r>
                      <a:r>
                        <a:rPr lang="tr-TR" sz="1200" b="0" i="0" kern="1200" dirty="0">
                          <a:solidFill>
                            <a:schemeClr val="dk1"/>
                          </a:solidFill>
                          <a:effectLst/>
                          <a:latin typeface="+mn-lt"/>
                          <a:ea typeface="+mn-ea"/>
                          <a:cs typeface="+mn-cs"/>
                        </a:rPr>
                        <a:t>, yüzde uyuşma, daha az olarak da sağırlıktır. Ayrıca genel olarak döküntüler, </a:t>
                      </a:r>
                      <a:r>
                        <a:rPr lang="tr-TR" sz="1200" b="0" i="0" u="none" strike="noStrike" kern="1200" dirty="0">
                          <a:solidFill>
                            <a:schemeClr val="dk1"/>
                          </a:solidFill>
                          <a:effectLst/>
                          <a:latin typeface="+mn-lt"/>
                          <a:ea typeface="+mn-ea"/>
                          <a:cs typeface="+mn-cs"/>
                        </a:rPr>
                        <a:t>ateş basması</a:t>
                      </a:r>
                      <a:r>
                        <a:rPr lang="tr-TR" sz="1200" b="0" i="0" kern="1200" dirty="0">
                          <a:solidFill>
                            <a:schemeClr val="dk1"/>
                          </a:solidFill>
                          <a:effectLst/>
                          <a:latin typeface="+mn-lt"/>
                          <a:ea typeface="+mn-ea"/>
                          <a:cs typeface="+mn-cs"/>
                        </a:rPr>
                        <a:t>, ürtiker, </a:t>
                      </a:r>
                      <a:r>
                        <a:rPr lang="tr-TR" sz="1200" b="0" i="0" kern="1200" dirty="0" err="1">
                          <a:solidFill>
                            <a:schemeClr val="dk1"/>
                          </a:solidFill>
                          <a:effectLst/>
                          <a:latin typeface="+mn-lt"/>
                          <a:ea typeface="+mn-ea"/>
                          <a:cs typeface="+mn-cs"/>
                        </a:rPr>
                        <a:t>anjiyonörotik</a:t>
                      </a:r>
                      <a:r>
                        <a:rPr lang="tr-TR" sz="1200" b="0" i="0" kern="1200" dirty="0">
                          <a:solidFill>
                            <a:schemeClr val="dk1"/>
                          </a:solidFill>
                          <a:effectLst/>
                          <a:latin typeface="+mn-lt"/>
                          <a:ea typeface="+mn-ea"/>
                          <a:cs typeface="+mn-cs"/>
                        </a:rPr>
                        <a:t> ödem ve </a:t>
                      </a:r>
                      <a:r>
                        <a:rPr lang="tr-TR" sz="1200" b="0" i="0" kern="1200" dirty="0" err="1">
                          <a:solidFill>
                            <a:schemeClr val="dk1"/>
                          </a:solidFill>
                          <a:effectLst/>
                          <a:latin typeface="+mn-lt"/>
                          <a:ea typeface="+mn-ea"/>
                          <a:cs typeface="+mn-cs"/>
                        </a:rPr>
                        <a:t>eozinofili</a:t>
                      </a:r>
                      <a:r>
                        <a:rPr lang="tr-TR" sz="1200" b="0" i="0" kern="1200" dirty="0">
                          <a:solidFill>
                            <a:schemeClr val="dk1"/>
                          </a:solidFill>
                          <a:effectLst/>
                          <a:latin typeface="+mn-lt"/>
                          <a:ea typeface="+mn-ea"/>
                          <a:cs typeface="+mn-cs"/>
                        </a:rPr>
                        <a:t> ve daha seyrek olarak da </a:t>
                      </a:r>
                      <a:r>
                        <a:rPr lang="tr-TR" sz="1200" b="0" i="0" kern="1200" dirty="0" err="1">
                          <a:solidFill>
                            <a:schemeClr val="dk1"/>
                          </a:solidFill>
                          <a:effectLst/>
                          <a:latin typeface="+mn-lt"/>
                          <a:ea typeface="+mn-ea"/>
                          <a:cs typeface="+mn-cs"/>
                        </a:rPr>
                        <a:t>eksfolyatif</a:t>
                      </a:r>
                      <a:r>
                        <a:rPr lang="tr-TR" sz="1200" b="0" i="0" kern="1200" dirty="0">
                          <a:solidFill>
                            <a:schemeClr val="dk1"/>
                          </a:solidFill>
                          <a:effectLst/>
                          <a:latin typeface="+mn-lt"/>
                          <a:ea typeface="+mn-ea"/>
                          <a:cs typeface="+mn-cs"/>
                        </a:rPr>
                        <a:t> dermatit, </a:t>
                      </a:r>
                      <a:r>
                        <a:rPr lang="tr-TR" sz="1200" b="0" i="0" u="none" strike="noStrike" kern="1200" dirty="0">
                          <a:solidFill>
                            <a:schemeClr val="dk1"/>
                          </a:solidFill>
                          <a:effectLst/>
                          <a:latin typeface="+mn-lt"/>
                          <a:ea typeface="+mn-ea"/>
                          <a:cs typeface="+mn-cs"/>
                        </a:rPr>
                        <a:t>anafilaksi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azotemi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lökopeni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trombositopeni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pansitopeni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hemolitik</a:t>
                      </a:r>
                      <a:r>
                        <a:rPr lang="tr-TR" sz="1200" b="0" i="0" kern="1200" dirty="0">
                          <a:solidFill>
                            <a:schemeClr val="dk1"/>
                          </a:solidFill>
                          <a:effectLst/>
                          <a:latin typeface="+mn-lt"/>
                          <a:ea typeface="+mn-ea"/>
                          <a:cs typeface="+mn-cs"/>
                        </a:rPr>
                        <a:t> anemi, kas zayıflığı ve görme bulanıklığı görülebilir.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42418450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280412798"/>
              </p:ext>
            </p:extLst>
          </p:nvPr>
        </p:nvGraphicFramePr>
        <p:xfrm>
          <a:off x="0" y="1"/>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AMİNOGLİKOZİDLER</a:t>
                      </a:r>
                    </a:p>
                  </a:txBody>
                  <a:tcPr vert="wordArtVert"/>
                </a:tc>
                <a:tc>
                  <a:txBody>
                    <a:bodyPr/>
                    <a:lstStyle/>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r>
                        <a:rPr lang="tr-TR" sz="1200" dirty="0"/>
                        <a:t>AMİKASİN</a:t>
                      </a:r>
                    </a:p>
                  </a:txBody>
                  <a:tcPr/>
                </a:tc>
                <a:tc>
                  <a:txBody>
                    <a:bodyPr/>
                    <a:lstStyle/>
                    <a:p>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Acinetobacter</a:t>
                      </a:r>
                      <a:r>
                        <a:rPr lang="tr-TR" sz="1200" b="0" i="0" kern="1200" dirty="0">
                          <a:solidFill>
                            <a:schemeClr val="dk1"/>
                          </a:solidFill>
                          <a:effectLst/>
                          <a:latin typeface="+mn-lt"/>
                          <a:ea typeface="+mn-ea"/>
                          <a:cs typeface="+mn-cs"/>
                        </a:rPr>
                        <a:t> türleri gibi gram negatif bakterilerin duyarlı </a:t>
                      </a:r>
                      <a:r>
                        <a:rPr lang="tr-TR" sz="1200" b="0" i="0" kern="1200" dirty="0" err="1">
                          <a:solidFill>
                            <a:schemeClr val="dk1"/>
                          </a:solidFill>
                          <a:effectLst/>
                          <a:latin typeface="+mn-lt"/>
                          <a:ea typeface="+mn-ea"/>
                          <a:cs typeface="+mn-cs"/>
                        </a:rPr>
                        <a:t>suşlarının</a:t>
                      </a:r>
                      <a:r>
                        <a:rPr lang="tr-TR" sz="1200" b="0" i="0" kern="1200" dirty="0">
                          <a:solidFill>
                            <a:schemeClr val="dk1"/>
                          </a:solidFill>
                          <a:effectLst/>
                          <a:latin typeface="+mn-lt"/>
                          <a:ea typeface="+mn-ea"/>
                          <a:cs typeface="+mn-cs"/>
                        </a:rPr>
                        <a:t> neden olduğu ağır enfeksiyonların kısa süreli tedavisinde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 Bu mikroorganizmaların neden olduğu </a:t>
                      </a:r>
                      <a:r>
                        <a:rPr lang="tr-TR" sz="1200" b="0" i="0" kern="1200" dirty="0" err="1">
                          <a:solidFill>
                            <a:schemeClr val="dk1"/>
                          </a:solidFill>
                          <a:effectLst/>
                          <a:latin typeface="+mn-lt"/>
                          <a:ea typeface="+mn-ea"/>
                          <a:cs typeface="+mn-cs"/>
                        </a:rPr>
                        <a:t>bakteremi</a:t>
                      </a:r>
                      <a:r>
                        <a:rPr lang="tr-TR" sz="1200" b="0" i="0" kern="1200" dirty="0">
                          <a:solidFill>
                            <a:schemeClr val="dk1"/>
                          </a:solidFill>
                          <a:effectLst/>
                          <a:latin typeface="+mn-lt"/>
                          <a:ea typeface="+mn-ea"/>
                          <a:cs typeface="+mn-cs"/>
                        </a:rPr>
                        <a:t> ve septisemi (</a:t>
                      </a:r>
                      <a:r>
                        <a:rPr lang="tr-TR" sz="1200" b="0" i="0" kern="1200" dirty="0" err="1">
                          <a:solidFill>
                            <a:schemeClr val="dk1"/>
                          </a:solidFill>
                          <a:effectLst/>
                          <a:latin typeface="+mn-lt"/>
                          <a:ea typeface="+mn-ea"/>
                          <a:cs typeface="+mn-cs"/>
                        </a:rPr>
                        <a:t>yenidoğan</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sepsisi</a:t>
                      </a:r>
                      <a:r>
                        <a:rPr lang="tr-TR" sz="1200" b="0" i="0" kern="1200" dirty="0">
                          <a:solidFill>
                            <a:schemeClr val="dk1"/>
                          </a:solidFill>
                          <a:effectLst/>
                          <a:latin typeface="+mn-lt"/>
                          <a:ea typeface="+mn-ea"/>
                          <a:cs typeface="+mn-cs"/>
                        </a:rPr>
                        <a:t> dahil), ciddi solunum yolu, kemik ve eklem, santral sinir sistemi (menenjit dahil), deri ve yumuşak doku enfeksiyonları, </a:t>
                      </a:r>
                      <a:r>
                        <a:rPr lang="tr-TR" sz="1200" b="0" i="0" kern="1200" dirty="0" err="1">
                          <a:solidFill>
                            <a:schemeClr val="dk1"/>
                          </a:solidFill>
                          <a:effectLst/>
                          <a:latin typeface="+mn-lt"/>
                          <a:ea typeface="+mn-ea"/>
                          <a:cs typeface="+mn-cs"/>
                        </a:rPr>
                        <a:t>intraabdominal</a:t>
                      </a:r>
                      <a:r>
                        <a:rPr lang="tr-TR" sz="1200" b="0" i="0" kern="1200" dirty="0">
                          <a:solidFill>
                            <a:schemeClr val="dk1"/>
                          </a:solidFill>
                          <a:effectLst/>
                          <a:latin typeface="+mn-lt"/>
                          <a:ea typeface="+mn-ea"/>
                          <a:cs typeface="+mn-cs"/>
                        </a:rPr>
                        <a:t> enfeksiyonlar (peritonit dahil), yanık ve </a:t>
                      </a:r>
                      <a:r>
                        <a:rPr lang="tr-TR" sz="1200" b="0" i="0" kern="1200" dirty="0" err="1">
                          <a:solidFill>
                            <a:schemeClr val="dk1"/>
                          </a:solidFill>
                          <a:effectLst/>
                          <a:latin typeface="+mn-lt"/>
                          <a:ea typeface="+mn-ea"/>
                          <a:cs typeface="+mn-cs"/>
                        </a:rPr>
                        <a:t>postoperatif</a:t>
                      </a:r>
                      <a:r>
                        <a:rPr lang="tr-TR" sz="1200" b="0" i="0" kern="1200" dirty="0">
                          <a:solidFill>
                            <a:schemeClr val="dk1"/>
                          </a:solidFill>
                          <a:effectLst/>
                          <a:latin typeface="+mn-lt"/>
                          <a:ea typeface="+mn-ea"/>
                          <a:cs typeface="+mn-cs"/>
                        </a:rPr>
                        <a:t> enfeksiyonlarda (post-</a:t>
                      </a:r>
                      <a:r>
                        <a:rPr lang="tr-TR" sz="1200" b="0" i="0" kern="1200" dirty="0" err="1">
                          <a:solidFill>
                            <a:schemeClr val="dk1"/>
                          </a:solidFill>
                          <a:effectLst/>
                          <a:latin typeface="+mn-lt"/>
                          <a:ea typeface="+mn-ea"/>
                          <a:cs typeface="+mn-cs"/>
                        </a:rPr>
                        <a:t>vasküler</a:t>
                      </a:r>
                      <a:r>
                        <a:rPr lang="tr-TR" sz="1200" b="0" i="0" kern="1200" dirty="0">
                          <a:solidFill>
                            <a:schemeClr val="dk1"/>
                          </a:solidFill>
                          <a:effectLst/>
                          <a:latin typeface="+mn-lt"/>
                          <a:ea typeface="+mn-ea"/>
                          <a:cs typeface="+mn-cs"/>
                        </a:rPr>
                        <a:t> cerrahi dahil). Klinik çalışmalar </a:t>
                      </a:r>
                      <a:r>
                        <a:rPr lang="tr-TR" sz="1200" b="0" i="0" kern="1200" dirty="0" err="1">
                          <a:solidFill>
                            <a:schemeClr val="dk1"/>
                          </a:solidFill>
                          <a:effectLst/>
                          <a:latin typeface="+mn-lt"/>
                          <a:ea typeface="+mn-ea"/>
                          <a:cs typeface="+mn-cs"/>
                        </a:rPr>
                        <a:t>amikasinin</a:t>
                      </a:r>
                      <a:r>
                        <a:rPr lang="tr-TR" sz="1200" b="0" i="0" kern="1200" dirty="0">
                          <a:solidFill>
                            <a:schemeClr val="dk1"/>
                          </a:solidFill>
                          <a:effectLst/>
                          <a:latin typeface="+mn-lt"/>
                          <a:ea typeface="+mn-ea"/>
                          <a:cs typeface="+mn-cs"/>
                        </a:rPr>
                        <a:t> bu organizmalara bağlı ciddi, komplike ve tekrarlayan </a:t>
                      </a:r>
                      <a:r>
                        <a:rPr lang="tr-TR" sz="1200" b="0" i="0" kern="1200" dirty="0" err="1">
                          <a:solidFill>
                            <a:schemeClr val="dk1"/>
                          </a:solidFill>
                          <a:effectLst/>
                          <a:latin typeface="+mn-lt"/>
                          <a:ea typeface="+mn-ea"/>
                          <a:cs typeface="+mn-cs"/>
                        </a:rPr>
                        <a:t>üriner</a:t>
                      </a:r>
                      <a:r>
                        <a:rPr lang="tr-TR" sz="1200" b="0" i="0" kern="1200" dirty="0">
                          <a:solidFill>
                            <a:schemeClr val="dk1"/>
                          </a:solidFill>
                          <a:effectLst/>
                          <a:latin typeface="+mn-lt"/>
                          <a:ea typeface="+mn-ea"/>
                          <a:cs typeface="+mn-cs"/>
                        </a:rPr>
                        <a:t> sistem enfeksiyonlarında etkili olduğunu göstermiştir. </a:t>
                      </a:r>
                      <a:endParaRPr lang="tr-TR" sz="1200" dirty="0"/>
                    </a:p>
                  </a:txBody>
                  <a:tcPr/>
                </a:tc>
                <a:tc>
                  <a:txBody>
                    <a:bodyPr/>
                    <a:lstStyle/>
                    <a:p>
                      <a:r>
                        <a:rPr lang="tr-TR" sz="1200" b="0" i="0" kern="1200" dirty="0" err="1">
                          <a:solidFill>
                            <a:schemeClr val="dk1"/>
                          </a:solidFill>
                          <a:effectLst/>
                          <a:latin typeface="+mn-lt"/>
                          <a:ea typeface="+mn-ea"/>
                          <a:cs typeface="+mn-cs"/>
                        </a:rPr>
                        <a:t>Amikasine</a:t>
                      </a:r>
                      <a:r>
                        <a:rPr lang="tr-TR" sz="1200" b="0" i="0" kern="1200" dirty="0">
                          <a:solidFill>
                            <a:schemeClr val="dk1"/>
                          </a:solidFill>
                          <a:effectLst/>
                          <a:latin typeface="+mn-lt"/>
                          <a:ea typeface="+mn-ea"/>
                          <a:cs typeface="+mn-cs"/>
                        </a:rPr>
                        <a:t> karşı duyarlılığı olanlarda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Aminoglikozidler</a:t>
                      </a:r>
                      <a:r>
                        <a:rPr lang="tr-TR" sz="1200" b="0" i="0" kern="1200" dirty="0">
                          <a:solidFill>
                            <a:schemeClr val="dk1"/>
                          </a:solidFill>
                          <a:effectLst/>
                          <a:latin typeface="+mn-lt"/>
                          <a:ea typeface="+mn-ea"/>
                          <a:cs typeface="+mn-cs"/>
                        </a:rPr>
                        <a:t> arasında çapraz </a:t>
                      </a:r>
                      <a:r>
                        <a:rPr lang="tr-TR" sz="1200" b="0" i="0" u="none" strike="noStrike" kern="1200" dirty="0" err="1">
                          <a:solidFill>
                            <a:schemeClr val="dk1"/>
                          </a:solidFill>
                          <a:effectLst/>
                          <a:latin typeface="+mn-lt"/>
                          <a:ea typeface="+mn-ea"/>
                          <a:cs typeface="+mn-cs"/>
                        </a:rPr>
                        <a:t>allerji</a:t>
                      </a:r>
                      <a:r>
                        <a:rPr lang="tr-TR" sz="1200" b="0" i="0" kern="1200" dirty="0">
                          <a:solidFill>
                            <a:schemeClr val="dk1"/>
                          </a:solidFill>
                          <a:effectLst/>
                          <a:latin typeface="+mn-lt"/>
                          <a:ea typeface="+mn-ea"/>
                          <a:cs typeface="+mn-cs"/>
                        </a:rPr>
                        <a:t> söz konusu olduğundan, bu ilaçlara karşı aşırı duyarlılık öyküsü olan hastalarda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b="0" i="0" kern="1200" dirty="0">
                        <a:solidFill>
                          <a:schemeClr val="dk1"/>
                        </a:solidFill>
                        <a:effectLst/>
                        <a:latin typeface="+mn-lt"/>
                        <a:ea typeface="+mn-ea"/>
                        <a:cs typeface="+mn-cs"/>
                      </a:endParaRPr>
                    </a:p>
                  </a:txBody>
                  <a:tcPr/>
                </a:tc>
                <a:tc>
                  <a:txBody>
                    <a:bodyPr/>
                    <a:lstStyle/>
                    <a:p>
                      <a:r>
                        <a:rPr lang="tr-TR" sz="1200" b="0" i="0" kern="1200" dirty="0">
                          <a:solidFill>
                            <a:schemeClr val="dk1"/>
                          </a:solidFill>
                          <a:effectLst/>
                          <a:latin typeface="+mn-lt"/>
                          <a:ea typeface="+mn-ea"/>
                          <a:cs typeface="+mn-cs"/>
                        </a:rPr>
                        <a:t>Günlük doz </a:t>
                      </a:r>
                      <a:r>
                        <a:rPr lang="tr-TR" sz="1200" b="0" i="0" u="none" strike="noStrike" kern="1200" dirty="0" err="1">
                          <a:solidFill>
                            <a:schemeClr val="dk1"/>
                          </a:solidFill>
                          <a:effectLst/>
                          <a:latin typeface="+mn-lt"/>
                          <a:ea typeface="+mn-ea"/>
                          <a:cs typeface="+mn-cs"/>
                          <a:hlinkClick r:id="rId2"/>
                        </a:rPr>
                        <a:t>i.m</a:t>
                      </a:r>
                      <a:r>
                        <a:rPr lang="tr-TR" sz="1200" b="0" i="0" u="none" strike="noStrike" kern="1200" dirty="0">
                          <a:solidFill>
                            <a:schemeClr val="dk1"/>
                          </a:solidFill>
                          <a:effectLst/>
                          <a:latin typeface="+mn-lt"/>
                          <a:ea typeface="+mn-ea"/>
                          <a:cs typeface="+mn-cs"/>
                          <a:hlinkClick r:id="rId2"/>
                        </a:rPr>
                        <a:t>.</a:t>
                      </a:r>
                      <a:r>
                        <a:rPr lang="tr-TR" sz="1200" b="0" i="0" kern="1200" dirty="0">
                          <a:solidFill>
                            <a:schemeClr val="dk1"/>
                          </a:solidFill>
                          <a:effectLst/>
                          <a:latin typeface="+mn-lt"/>
                          <a:ea typeface="+mn-ea"/>
                          <a:cs typeface="+mn-cs"/>
                        </a:rPr>
                        <a:t> veya </a:t>
                      </a:r>
                      <a:r>
                        <a:rPr lang="tr-TR" sz="1200" b="0" i="0" u="none" strike="noStrike" kern="1200" dirty="0" err="1">
                          <a:solidFill>
                            <a:schemeClr val="dk1"/>
                          </a:solidFill>
                          <a:effectLst/>
                          <a:latin typeface="+mn-lt"/>
                          <a:ea typeface="+mn-ea"/>
                          <a:cs typeface="+mn-cs"/>
                          <a:hlinkClick r:id="rId3"/>
                        </a:rPr>
                        <a:t>i.v</a:t>
                      </a:r>
                      <a:r>
                        <a:rPr lang="tr-TR" sz="1200" b="0" i="0" kern="1200" dirty="0">
                          <a:solidFill>
                            <a:schemeClr val="dk1"/>
                          </a:solidFill>
                          <a:effectLst/>
                          <a:latin typeface="+mn-lt"/>
                          <a:ea typeface="+mn-ea"/>
                          <a:cs typeface="+mn-cs"/>
                        </a:rPr>
                        <a:t>. olarak uygulanan 2x7,5 mg/kg'dır. Yeni doğanlarda ve prematürelerde başlangıçta günde 2x5 mg/kg ve daha sonra 2x7,5 mg/kg uygulanır. Yaşamı tehdit eden ve/veya </a:t>
                      </a:r>
                      <a:r>
                        <a:rPr lang="tr-TR" sz="1200" b="0" i="0" kern="1200" dirty="0" err="1">
                          <a:solidFill>
                            <a:schemeClr val="dk1"/>
                          </a:solidFill>
                          <a:effectLst/>
                          <a:latin typeface="+mn-lt"/>
                          <a:ea typeface="+mn-ea"/>
                          <a:cs typeface="+mn-cs"/>
                        </a:rPr>
                        <a:t>Pseudomonas</a:t>
                      </a:r>
                      <a:r>
                        <a:rPr lang="tr-TR" sz="1200" b="0" i="0" kern="1200" dirty="0">
                          <a:solidFill>
                            <a:schemeClr val="dk1"/>
                          </a:solidFill>
                          <a:effectLst/>
                          <a:latin typeface="+mn-lt"/>
                          <a:ea typeface="+mn-ea"/>
                          <a:cs typeface="+mn-cs"/>
                        </a:rPr>
                        <a:t> enfeksiyonlarında 3x500 mg uygulanabilir. Maksimum günlük doz 1,5 g ve maksimum tedavi dozu 15 g'dır.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a:solidFill>
                            <a:schemeClr val="dk1"/>
                          </a:solidFill>
                          <a:effectLst/>
                          <a:latin typeface="+mn-lt"/>
                          <a:ea typeface="+mn-ea"/>
                          <a:cs typeface="+mn-cs"/>
                        </a:rPr>
                        <a:t>Bütün </a:t>
                      </a:r>
                      <a:r>
                        <a:rPr lang="tr-TR" sz="1200" b="0" i="0" kern="1200" dirty="0" err="1">
                          <a:solidFill>
                            <a:schemeClr val="dk1"/>
                          </a:solidFill>
                          <a:effectLst/>
                          <a:latin typeface="+mn-lt"/>
                          <a:ea typeface="+mn-ea"/>
                          <a:cs typeface="+mn-cs"/>
                        </a:rPr>
                        <a:t>aminoglikozidler</a:t>
                      </a:r>
                      <a:r>
                        <a:rPr lang="tr-TR" sz="1200" b="0" i="0" kern="1200" dirty="0">
                          <a:solidFill>
                            <a:schemeClr val="dk1"/>
                          </a:solidFill>
                          <a:effectLst/>
                          <a:latin typeface="+mn-lt"/>
                          <a:ea typeface="+mn-ea"/>
                          <a:cs typeface="+mn-cs"/>
                        </a:rPr>
                        <a:t> işitme, denge fonksiyonuna ve böbreğe </a:t>
                      </a:r>
                      <a:r>
                        <a:rPr lang="tr-TR" sz="1200" b="0" i="0" kern="1200" dirty="0" err="1">
                          <a:solidFill>
                            <a:schemeClr val="dk1"/>
                          </a:solidFill>
                          <a:effectLst/>
                          <a:latin typeface="+mn-lt"/>
                          <a:ea typeface="+mn-ea"/>
                          <a:cs typeface="+mn-cs"/>
                        </a:rPr>
                        <a:t>toksik</a:t>
                      </a:r>
                      <a:r>
                        <a:rPr lang="tr-TR" sz="1200" b="0" i="0" kern="1200" dirty="0">
                          <a:solidFill>
                            <a:schemeClr val="dk1"/>
                          </a:solidFill>
                          <a:effectLst/>
                          <a:latin typeface="+mn-lt"/>
                          <a:ea typeface="+mn-ea"/>
                          <a:cs typeface="+mn-cs"/>
                        </a:rPr>
                        <a:t> etki gösterme ve </a:t>
                      </a:r>
                      <a:r>
                        <a:rPr lang="tr-TR" sz="1200" b="0" i="0" kern="1200" dirty="0" err="1">
                          <a:solidFill>
                            <a:schemeClr val="dk1"/>
                          </a:solidFill>
                          <a:effectLst/>
                          <a:latin typeface="+mn-lt"/>
                          <a:ea typeface="+mn-ea"/>
                          <a:cs typeface="+mn-cs"/>
                        </a:rPr>
                        <a:t>nöromüsküler</a:t>
                      </a:r>
                      <a:r>
                        <a:rPr lang="tr-TR" sz="1200" b="0" i="0" kern="1200" dirty="0">
                          <a:solidFill>
                            <a:schemeClr val="dk1"/>
                          </a:solidFill>
                          <a:effectLst/>
                          <a:latin typeface="+mn-lt"/>
                          <a:ea typeface="+mn-ea"/>
                          <a:cs typeface="+mn-cs"/>
                        </a:rPr>
                        <a:t> blok oluşturma potansiyeline sahiptirler. Sekizinci kafa sinirine </a:t>
                      </a:r>
                      <a:r>
                        <a:rPr lang="tr-TR" sz="1200" b="0" i="0" kern="1200" dirty="0" err="1">
                          <a:solidFill>
                            <a:schemeClr val="dk1"/>
                          </a:solidFill>
                          <a:effectLst/>
                          <a:latin typeface="+mn-lt"/>
                          <a:ea typeface="+mn-ea"/>
                          <a:cs typeface="+mn-cs"/>
                        </a:rPr>
                        <a:t>toksik</a:t>
                      </a:r>
                      <a:r>
                        <a:rPr lang="tr-TR" sz="1200" b="0" i="0" kern="1200" dirty="0">
                          <a:solidFill>
                            <a:schemeClr val="dk1"/>
                          </a:solidFill>
                          <a:effectLst/>
                          <a:latin typeface="+mn-lt"/>
                          <a:ea typeface="+mn-ea"/>
                          <a:cs typeface="+mn-cs"/>
                        </a:rPr>
                        <a:t> etkisi nedeniyle işitme kaybına, denge kaybına veya her ikisi birden yol açabilir. </a:t>
                      </a:r>
                      <a:r>
                        <a:rPr lang="tr-TR" sz="1200" b="0" i="0" kern="1200" dirty="0" err="1">
                          <a:solidFill>
                            <a:schemeClr val="dk1"/>
                          </a:solidFill>
                          <a:effectLst/>
                          <a:latin typeface="+mn-lt"/>
                          <a:ea typeface="+mn-ea"/>
                          <a:cs typeface="+mn-cs"/>
                        </a:rPr>
                        <a:t>Amikasin</a:t>
                      </a:r>
                      <a:r>
                        <a:rPr lang="tr-TR" sz="1200" b="0" i="0" kern="1200" dirty="0">
                          <a:solidFill>
                            <a:schemeClr val="dk1"/>
                          </a:solidFill>
                          <a:effectLst/>
                          <a:latin typeface="+mn-lt"/>
                          <a:ea typeface="+mn-ea"/>
                          <a:cs typeface="+mn-cs"/>
                        </a:rPr>
                        <a:t> daha çok işitme fonksiyonlarını etkiler. Yüksek frekanslara karşı sağırlık </a:t>
                      </a:r>
                      <a:r>
                        <a:rPr lang="tr-TR" sz="1200" b="0" i="0" kern="1200" dirty="0" err="1">
                          <a:solidFill>
                            <a:schemeClr val="dk1"/>
                          </a:solidFill>
                          <a:effectLst/>
                          <a:latin typeface="+mn-lt"/>
                          <a:ea typeface="+mn-ea"/>
                          <a:cs typeface="+mn-cs"/>
                        </a:rPr>
                        <a:t>koklea</a:t>
                      </a:r>
                      <a:r>
                        <a:rPr lang="tr-TR" sz="1200" b="0" i="0" kern="1200" dirty="0">
                          <a:solidFill>
                            <a:schemeClr val="dk1"/>
                          </a:solidFill>
                          <a:effectLst/>
                          <a:latin typeface="+mn-lt"/>
                          <a:ea typeface="+mn-ea"/>
                          <a:cs typeface="+mn-cs"/>
                        </a:rPr>
                        <a:t> hasarına bağlıdır ve çoğunlukla işitme kaybının klinik teşhisinden önce gelişir. </a:t>
                      </a:r>
                      <a:r>
                        <a:rPr lang="tr-TR" sz="1200" b="0" i="0" kern="1200" dirty="0" err="1">
                          <a:solidFill>
                            <a:schemeClr val="dk1"/>
                          </a:solidFill>
                          <a:effectLst/>
                          <a:latin typeface="+mn-lt"/>
                          <a:ea typeface="+mn-ea"/>
                          <a:cs typeface="+mn-cs"/>
                        </a:rPr>
                        <a:t>Aminoglikozid</a:t>
                      </a:r>
                      <a:r>
                        <a:rPr lang="tr-TR" sz="1200" b="0" i="0" kern="1200" dirty="0">
                          <a:solidFill>
                            <a:schemeClr val="dk1"/>
                          </a:solidFill>
                          <a:effectLst/>
                          <a:latin typeface="+mn-lt"/>
                          <a:ea typeface="+mn-ea"/>
                          <a:cs typeface="+mn-cs"/>
                        </a:rPr>
                        <a:t> türevi ilaçlarla yapılan tedavinin ardından akut </a:t>
                      </a:r>
                      <a:r>
                        <a:rPr lang="tr-TR" sz="1200" b="0" i="0" kern="1200" dirty="0" err="1">
                          <a:solidFill>
                            <a:schemeClr val="dk1"/>
                          </a:solidFill>
                          <a:effectLst/>
                          <a:latin typeface="+mn-lt"/>
                          <a:ea typeface="+mn-ea"/>
                          <a:cs typeface="+mn-cs"/>
                        </a:rPr>
                        <a:t>nöromüsküler</a:t>
                      </a:r>
                      <a:r>
                        <a:rPr lang="tr-TR" sz="1200" b="0" i="0" kern="1200" dirty="0">
                          <a:solidFill>
                            <a:schemeClr val="dk1"/>
                          </a:solidFill>
                          <a:effectLst/>
                          <a:latin typeface="+mn-lt"/>
                          <a:ea typeface="+mn-ea"/>
                          <a:cs typeface="+mn-cs"/>
                        </a:rPr>
                        <a:t> paralizi ve </a:t>
                      </a:r>
                      <a:r>
                        <a:rPr lang="tr-TR" sz="1200" b="0" i="0" u="none" strike="noStrike" kern="1200" dirty="0" err="1">
                          <a:solidFill>
                            <a:schemeClr val="dk1"/>
                          </a:solidFill>
                          <a:effectLst/>
                          <a:latin typeface="+mn-lt"/>
                          <a:ea typeface="+mn-ea"/>
                          <a:cs typeface="+mn-cs"/>
                        </a:rPr>
                        <a:t>apne</a:t>
                      </a:r>
                      <a:r>
                        <a:rPr lang="tr-TR" sz="1200" b="0" i="0" u="none" strike="noStrike"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gelişebilir. </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096673038"/>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035752952"/>
              </p:ext>
            </p:extLst>
          </p:nvPr>
        </p:nvGraphicFramePr>
        <p:xfrm>
          <a:off x="0" y="1"/>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39614">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18386">
                <a:tc>
                  <a:txBody>
                    <a:bodyPr/>
                    <a:lstStyle/>
                    <a:p>
                      <a:pPr algn="ctr"/>
                      <a:r>
                        <a:rPr lang="tr-TR" sz="1200" dirty="0"/>
                        <a:t>AMİNOGLİKOZİDLER</a:t>
                      </a:r>
                    </a:p>
                  </a:txBody>
                  <a:tcPr vert="wordArtVert"/>
                </a:tc>
                <a:tc>
                  <a:txBody>
                    <a:bodyPr/>
                    <a:lstStyle/>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r>
                        <a:rPr lang="tr-TR" sz="1200" dirty="0"/>
                        <a:t>NEOMİSİN</a:t>
                      </a:r>
                    </a:p>
                  </a:txBody>
                  <a:tcPr/>
                </a:tc>
                <a:tc>
                  <a:txBody>
                    <a:bodyPr/>
                    <a:lstStyle/>
                    <a:p>
                      <a:r>
                        <a:rPr lang="tr-TR" sz="1200" b="1"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Primer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piyoderma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impetigo</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ektima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sikosis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vulgaris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paronikia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panaris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fronkül</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sekonder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enfekte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dermatozlar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ekzema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herpes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seboreik</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dermatitis</a:t>
                      </a:r>
                      <a:r>
                        <a:rPr lang="tr-TR" sz="1200" b="0" i="0" kern="1200" dirty="0">
                          <a:solidFill>
                            <a:schemeClr val="dk1"/>
                          </a:solidFill>
                          <a:effectLst/>
                          <a:latin typeface="+mn-lt"/>
                          <a:ea typeface="+mn-ea"/>
                          <a:cs typeface="+mn-cs"/>
                        </a:rPr>
                        <a:t>), dış kulak yolu enfeksiyonları, yaralar ve diğer cilt travmaları, meme başı çatlakları ve yanıkların tedavisinde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a:t>
                      </a:r>
                      <a:endParaRPr lang="tr-TR" sz="1200" dirty="0"/>
                    </a:p>
                  </a:txBody>
                  <a:tcPr/>
                </a:tc>
                <a:tc>
                  <a:txBody>
                    <a:bodyPr/>
                    <a:lstStyle/>
                    <a:p>
                      <a:r>
                        <a:rPr lang="tr-TR" sz="1200" b="0" i="0" kern="1200" dirty="0">
                          <a:solidFill>
                            <a:schemeClr val="dk1"/>
                          </a:solidFill>
                          <a:effectLst/>
                          <a:latin typeface="+mn-lt"/>
                          <a:ea typeface="+mn-ea"/>
                          <a:cs typeface="+mn-cs"/>
                        </a:rPr>
                        <a:t>Kulak zarının perfore olduğu dış kulak enfeksiyonlarında ve bileşimdeki maddelerden birine karşı önceden oluşmuş aşırı duyarlılık durumunda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b="0" i="0" kern="1200" dirty="0">
                        <a:solidFill>
                          <a:schemeClr val="dk1"/>
                        </a:solidFill>
                        <a:effectLst/>
                        <a:latin typeface="+mn-lt"/>
                        <a:ea typeface="+mn-ea"/>
                        <a:cs typeface="+mn-cs"/>
                      </a:endParaRPr>
                    </a:p>
                  </a:txBody>
                  <a:tcPr/>
                </a:tc>
                <a:tc>
                  <a:txBody>
                    <a:bodyPr/>
                    <a:lstStyle/>
                    <a:p>
                      <a:r>
                        <a:rPr lang="tr-TR" sz="1200" b="1" i="0"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Günde 3-4 kez bir miktar pomat </a:t>
                      </a:r>
                      <a:r>
                        <a:rPr lang="tr-TR" sz="1200" b="0" i="0" kern="1200" dirty="0" err="1">
                          <a:solidFill>
                            <a:schemeClr val="dk1"/>
                          </a:solidFill>
                          <a:effectLst/>
                          <a:latin typeface="+mn-lt"/>
                          <a:ea typeface="+mn-ea"/>
                          <a:cs typeface="+mn-cs"/>
                        </a:rPr>
                        <a:t>enfekte</a:t>
                      </a:r>
                      <a:r>
                        <a:rPr lang="tr-TR" sz="1200" b="0" i="0" kern="1200" dirty="0">
                          <a:solidFill>
                            <a:schemeClr val="dk1"/>
                          </a:solidFill>
                          <a:effectLst/>
                          <a:latin typeface="+mn-lt"/>
                          <a:ea typeface="+mn-ea"/>
                          <a:cs typeface="+mn-cs"/>
                        </a:rPr>
                        <a:t> cilt üzerine uygulanır.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a:solidFill>
                            <a:schemeClr val="dk1"/>
                          </a:solidFill>
                          <a:effectLst/>
                          <a:latin typeface="+mn-lt"/>
                          <a:ea typeface="+mn-ea"/>
                          <a:cs typeface="+mn-cs"/>
                        </a:rPr>
                        <a:t>kronik </a:t>
                      </a:r>
                      <a:r>
                        <a:rPr lang="tr-TR" sz="1200" b="0" i="0" kern="1200" dirty="0" err="1">
                          <a:solidFill>
                            <a:schemeClr val="dk1"/>
                          </a:solidFill>
                          <a:effectLst/>
                          <a:latin typeface="+mn-lt"/>
                          <a:ea typeface="+mn-ea"/>
                          <a:cs typeface="+mn-cs"/>
                        </a:rPr>
                        <a:t>otitis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media</a:t>
                      </a:r>
                      <a:r>
                        <a:rPr lang="tr-TR" sz="1200" b="0" i="0" kern="1200" dirty="0">
                          <a:solidFill>
                            <a:schemeClr val="dk1"/>
                          </a:solidFill>
                          <a:effectLst/>
                          <a:latin typeface="+mn-lt"/>
                          <a:ea typeface="+mn-ea"/>
                          <a:cs typeface="+mn-cs"/>
                        </a:rPr>
                        <a:t> veya </a:t>
                      </a:r>
                      <a:r>
                        <a:rPr lang="tr-TR" sz="1200" b="0" i="0" kern="1200" dirty="0" err="1">
                          <a:solidFill>
                            <a:schemeClr val="dk1"/>
                          </a:solidFill>
                          <a:effectLst/>
                          <a:latin typeface="+mn-lt"/>
                          <a:ea typeface="+mn-ea"/>
                          <a:cs typeface="+mn-cs"/>
                        </a:rPr>
                        <a:t>staz</a:t>
                      </a:r>
                      <a:r>
                        <a:rPr lang="tr-TR" sz="1200" b="0" i="0" kern="1200" dirty="0">
                          <a:solidFill>
                            <a:schemeClr val="dk1"/>
                          </a:solidFill>
                          <a:effectLst/>
                          <a:latin typeface="+mn-lt"/>
                          <a:ea typeface="+mn-ea"/>
                          <a:cs typeface="+mn-cs"/>
                        </a:rPr>
                        <a:t> dermatiti gibi kronik </a:t>
                      </a:r>
                      <a:r>
                        <a:rPr lang="tr-TR" sz="1200" b="0" i="0" kern="1200" dirty="0" err="1">
                          <a:solidFill>
                            <a:schemeClr val="dk1"/>
                          </a:solidFill>
                          <a:effectLst/>
                          <a:latin typeface="+mn-lt"/>
                          <a:ea typeface="+mn-ea"/>
                          <a:cs typeface="+mn-cs"/>
                        </a:rPr>
                        <a:t>dermatozlardaki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sekonder</a:t>
                      </a:r>
                      <a:r>
                        <a:rPr lang="tr-TR" sz="1200" b="0" i="0" kern="1200" dirty="0">
                          <a:solidFill>
                            <a:schemeClr val="dk1"/>
                          </a:solidFill>
                          <a:effectLst/>
                          <a:latin typeface="+mn-lt"/>
                          <a:ea typeface="+mn-ea"/>
                          <a:cs typeface="+mn-cs"/>
                        </a:rPr>
                        <a:t> enfeksiyonların kontrolünde kullanılacağı zaman; cildin bu gibi durumlarda aşırı duyarlılık kazanacağı unutulmamalıdır. Bu tip aşırı duyarlılık reaksiyonları kızarma, şişme, kabuklanma ve kaşıntı biçiminde görülür. Neomisin içeren ilaçların uzun süre kullanımlarında, bu gibi belirtiler, periyodik olarak gözlenmeli ve ilaç kesilmelidir.</a:t>
                      </a: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511382703"/>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972778182"/>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AMİNOGLİKOZİDLER</a:t>
                      </a:r>
                    </a:p>
                  </a:txBody>
                  <a:tcPr vert="wordArtVert"/>
                </a:tc>
                <a:tc>
                  <a:txBody>
                    <a:bodyPr/>
                    <a:lstStyle/>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r>
                        <a:rPr lang="tr-TR" sz="1200" dirty="0"/>
                        <a:t>TOBRAMİSİN</a:t>
                      </a:r>
                    </a:p>
                  </a:txBody>
                  <a:tcPr/>
                </a:tc>
                <a:tc>
                  <a:txBody>
                    <a:bodyPr/>
                    <a:lstStyle/>
                    <a:p>
                      <a:r>
                        <a:rPr lang="tr-TR" sz="1200" b="0" i="0" kern="1200" dirty="0">
                          <a:solidFill>
                            <a:schemeClr val="dk1"/>
                          </a:solidFill>
                          <a:effectLst/>
                          <a:latin typeface="+mn-lt"/>
                          <a:ea typeface="+mn-ea"/>
                          <a:cs typeface="+mn-cs"/>
                        </a:rPr>
                        <a:t>E. </a:t>
                      </a:r>
                      <a:r>
                        <a:rPr lang="tr-TR" sz="1200" b="0" i="0" kern="1200" dirty="0" err="1">
                          <a:solidFill>
                            <a:schemeClr val="dk1"/>
                          </a:solidFill>
                          <a:effectLst/>
                          <a:latin typeface="+mn-lt"/>
                          <a:ea typeface="+mn-ea"/>
                          <a:cs typeface="+mn-cs"/>
                        </a:rPr>
                        <a:t>coli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Pseudomonas</a:t>
                      </a:r>
                      <a:r>
                        <a:rPr lang="tr-TR" sz="1200" b="0" i="0" kern="1200" dirty="0">
                          <a:solidFill>
                            <a:schemeClr val="dk1"/>
                          </a:solidFill>
                          <a:effectLst/>
                          <a:latin typeface="+mn-lt"/>
                          <a:ea typeface="+mn-ea"/>
                          <a:cs typeface="+mn-cs"/>
                        </a:rPr>
                        <a:t> türlerinin, </a:t>
                      </a:r>
                      <a:r>
                        <a:rPr lang="tr-TR" sz="1200" b="0" i="0" kern="1200" dirty="0" err="1">
                          <a:solidFill>
                            <a:schemeClr val="dk1"/>
                          </a:solidFill>
                          <a:effectLst/>
                          <a:latin typeface="+mn-lt"/>
                          <a:ea typeface="+mn-ea"/>
                          <a:cs typeface="+mn-cs"/>
                        </a:rPr>
                        <a:t>Klebsiella-Enterobacter-Serratia</a:t>
                      </a:r>
                      <a:r>
                        <a:rPr lang="tr-TR" sz="1200" b="0" i="0" kern="1200" dirty="0">
                          <a:solidFill>
                            <a:schemeClr val="dk1"/>
                          </a:solidFill>
                          <a:effectLst/>
                          <a:latin typeface="+mn-lt"/>
                          <a:ea typeface="+mn-ea"/>
                          <a:cs typeface="+mn-cs"/>
                        </a:rPr>
                        <a:t> türlerinin, </a:t>
                      </a:r>
                      <a:r>
                        <a:rPr lang="tr-TR" sz="1200" b="0" i="0" kern="1200" dirty="0" err="1">
                          <a:solidFill>
                            <a:schemeClr val="dk1"/>
                          </a:solidFill>
                          <a:effectLst/>
                          <a:latin typeface="+mn-lt"/>
                          <a:ea typeface="+mn-ea"/>
                          <a:cs typeface="+mn-cs"/>
                        </a:rPr>
                        <a:t>Proteus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indol</a:t>
                      </a:r>
                      <a:r>
                        <a:rPr lang="tr-TR" sz="1200" b="0" i="0" kern="1200" dirty="0">
                          <a:solidFill>
                            <a:schemeClr val="dk1"/>
                          </a:solidFill>
                          <a:effectLst/>
                          <a:latin typeface="+mn-lt"/>
                          <a:ea typeface="+mn-ea"/>
                          <a:cs typeface="+mn-cs"/>
                        </a:rPr>
                        <a:t> pozitif ve negatif) ve Gram-negatif organizmalarla beraber olan </a:t>
                      </a:r>
                      <a:r>
                        <a:rPr lang="tr-TR" sz="1200" b="0" i="0" kern="1200" dirty="0" err="1">
                          <a:solidFill>
                            <a:schemeClr val="dk1"/>
                          </a:solidFill>
                          <a:effectLst/>
                          <a:latin typeface="+mn-lt"/>
                          <a:ea typeface="+mn-ea"/>
                          <a:cs typeface="+mn-cs"/>
                        </a:rPr>
                        <a:t>Staph</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aureus'un</a:t>
                      </a:r>
                      <a:r>
                        <a:rPr lang="tr-TR" sz="1200" b="0" i="0" kern="1200" dirty="0">
                          <a:solidFill>
                            <a:schemeClr val="dk1"/>
                          </a:solidFill>
                          <a:effectLst/>
                          <a:latin typeface="+mn-lt"/>
                          <a:ea typeface="+mn-ea"/>
                          <a:cs typeface="+mn-cs"/>
                        </a:rPr>
                        <a:t> duyarlı </a:t>
                      </a:r>
                      <a:r>
                        <a:rPr lang="tr-TR" sz="1200" b="0" i="0" kern="1200" dirty="0" err="1">
                          <a:solidFill>
                            <a:schemeClr val="dk1"/>
                          </a:solidFill>
                          <a:effectLst/>
                          <a:latin typeface="+mn-lt"/>
                          <a:ea typeface="+mn-ea"/>
                          <a:cs typeface="+mn-cs"/>
                        </a:rPr>
                        <a:t>suşlarının</a:t>
                      </a:r>
                      <a:r>
                        <a:rPr lang="tr-TR" sz="1200" b="0" i="0" kern="1200" dirty="0">
                          <a:solidFill>
                            <a:schemeClr val="dk1"/>
                          </a:solidFill>
                          <a:effectLst/>
                          <a:latin typeface="+mn-lt"/>
                          <a:ea typeface="+mn-ea"/>
                          <a:cs typeface="+mn-cs"/>
                        </a:rPr>
                        <a:t> etken olduğu aşağı solunum yolu enfeksiyonları; </a:t>
                      </a:r>
                      <a:r>
                        <a:rPr lang="tr-TR" sz="1200" b="0" i="0" kern="1200" dirty="0" err="1">
                          <a:solidFill>
                            <a:schemeClr val="dk1"/>
                          </a:solidFill>
                          <a:effectLst/>
                          <a:latin typeface="+mn-lt"/>
                          <a:ea typeface="+mn-ea"/>
                          <a:cs typeface="+mn-cs"/>
                        </a:rPr>
                        <a:t>Pseudomonas</a:t>
                      </a:r>
                      <a:r>
                        <a:rPr lang="tr-TR" sz="1200" b="0" i="0" kern="1200" dirty="0">
                          <a:solidFill>
                            <a:schemeClr val="dk1"/>
                          </a:solidFill>
                          <a:effectLst/>
                          <a:latin typeface="+mn-lt"/>
                          <a:ea typeface="+mn-ea"/>
                          <a:cs typeface="+mn-cs"/>
                        </a:rPr>
                        <a:t> türlerinin, E. </a:t>
                      </a:r>
                      <a:r>
                        <a:rPr lang="tr-TR" sz="1200" b="0" i="0" kern="1200" dirty="0" err="1">
                          <a:solidFill>
                            <a:schemeClr val="dk1"/>
                          </a:solidFill>
                          <a:effectLst/>
                          <a:latin typeface="+mn-lt"/>
                          <a:ea typeface="+mn-ea"/>
                          <a:cs typeface="+mn-cs"/>
                        </a:rPr>
                        <a:t>coli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Klebsiella-Enterobacter</a:t>
                      </a:r>
                      <a:r>
                        <a:rPr lang="tr-TR" sz="1200" b="0" i="0" kern="1200" dirty="0">
                          <a:solidFill>
                            <a:schemeClr val="dk1"/>
                          </a:solidFill>
                          <a:effectLst/>
                          <a:latin typeface="+mn-lt"/>
                          <a:ea typeface="+mn-ea"/>
                          <a:cs typeface="+mn-cs"/>
                        </a:rPr>
                        <a:t> türlerinin, </a:t>
                      </a:r>
                      <a:r>
                        <a:rPr lang="tr-TR" sz="1200" b="0" i="0" kern="1200" dirty="0" err="1">
                          <a:solidFill>
                            <a:schemeClr val="dk1"/>
                          </a:solidFill>
                          <a:effectLst/>
                          <a:latin typeface="+mn-lt"/>
                          <a:ea typeface="+mn-ea"/>
                          <a:cs typeface="+mn-cs"/>
                        </a:rPr>
                        <a:t>Proteus</a:t>
                      </a:r>
                      <a:r>
                        <a:rPr lang="tr-TR" sz="1200" b="0" i="0" kern="1200" dirty="0">
                          <a:solidFill>
                            <a:schemeClr val="dk1"/>
                          </a:solidFill>
                          <a:effectLst/>
                          <a:latin typeface="+mn-lt"/>
                          <a:ea typeface="+mn-ea"/>
                          <a:cs typeface="+mn-cs"/>
                        </a:rPr>
                        <a:t> türlerinin, grup D streptokokların ve Gram-negatif organizmalarla beraber bulunan </a:t>
                      </a:r>
                      <a:r>
                        <a:rPr lang="tr-TR" sz="1200" b="0" i="0" kern="1200" dirty="0" err="1">
                          <a:solidFill>
                            <a:schemeClr val="dk1"/>
                          </a:solidFill>
                          <a:effectLst/>
                          <a:latin typeface="+mn-lt"/>
                          <a:ea typeface="+mn-ea"/>
                          <a:cs typeface="+mn-cs"/>
                        </a:rPr>
                        <a:t>Staph</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aureus'un</a:t>
                      </a:r>
                      <a:r>
                        <a:rPr lang="tr-TR" sz="1200" b="0" i="0" kern="1200" dirty="0">
                          <a:solidFill>
                            <a:schemeClr val="dk1"/>
                          </a:solidFill>
                          <a:effectLst/>
                          <a:latin typeface="+mn-lt"/>
                          <a:ea typeface="+mn-ea"/>
                          <a:cs typeface="+mn-cs"/>
                        </a:rPr>
                        <a:t> duyarlı </a:t>
                      </a:r>
                      <a:r>
                        <a:rPr lang="tr-TR" sz="1200" b="0" i="0" kern="1200" dirty="0" err="1">
                          <a:solidFill>
                            <a:schemeClr val="dk1"/>
                          </a:solidFill>
                          <a:effectLst/>
                          <a:latin typeface="+mn-lt"/>
                          <a:ea typeface="+mn-ea"/>
                          <a:cs typeface="+mn-cs"/>
                        </a:rPr>
                        <a:t>suşlarının</a:t>
                      </a:r>
                      <a:r>
                        <a:rPr lang="tr-TR" sz="1200" b="0" i="0" kern="1200" dirty="0">
                          <a:solidFill>
                            <a:schemeClr val="dk1"/>
                          </a:solidFill>
                          <a:effectLst/>
                          <a:latin typeface="+mn-lt"/>
                          <a:ea typeface="+mn-ea"/>
                          <a:cs typeface="+mn-cs"/>
                        </a:rPr>
                        <a:t> etken olduğu yanıklar da dahil olmak üzere deri, kemik ve yumuşak doku enfeksiyonları</a:t>
                      </a:r>
                      <a:endParaRPr lang="tr-TR" sz="1200" dirty="0"/>
                    </a:p>
                  </a:txBody>
                  <a:tcPr/>
                </a:tc>
                <a:tc>
                  <a:txBody>
                    <a:bodyPr/>
                    <a:lstStyle/>
                    <a:p>
                      <a:r>
                        <a:rPr lang="tr-TR" sz="1200" b="0" i="0" kern="1200" dirty="0" err="1">
                          <a:solidFill>
                            <a:schemeClr val="dk1"/>
                          </a:solidFill>
                          <a:effectLst/>
                          <a:latin typeface="+mn-lt"/>
                          <a:ea typeface="+mn-ea"/>
                          <a:cs typeface="+mn-cs"/>
                        </a:rPr>
                        <a:t>Tobramisine</a:t>
                      </a:r>
                      <a:r>
                        <a:rPr lang="tr-TR" sz="1200" b="0" i="0" kern="1200" dirty="0">
                          <a:solidFill>
                            <a:schemeClr val="dk1"/>
                          </a:solidFill>
                          <a:effectLst/>
                          <a:latin typeface="+mn-lt"/>
                          <a:ea typeface="+mn-ea"/>
                          <a:cs typeface="+mn-cs"/>
                        </a:rPr>
                        <a:t> aşırı duyarlılık reaksiyonu gösterenlerde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b="0" i="0" kern="1200" dirty="0">
                        <a:solidFill>
                          <a:schemeClr val="dk1"/>
                        </a:solidFill>
                        <a:effectLst/>
                        <a:latin typeface="+mn-lt"/>
                        <a:ea typeface="+mn-ea"/>
                        <a:cs typeface="+mn-cs"/>
                      </a:endParaRPr>
                    </a:p>
                  </a:txBody>
                  <a:tcPr/>
                </a:tc>
                <a:tc>
                  <a:txBody>
                    <a:bodyPr/>
                    <a:lstStyle/>
                    <a:p>
                      <a:r>
                        <a:rPr lang="tr-TR" sz="1200" b="0" i="0" kern="1200" dirty="0">
                          <a:solidFill>
                            <a:schemeClr val="dk1"/>
                          </a:solidFill>
                          <a:effectLst/>
                          <a:latin typeface="+mn-lt"/>
                          <a:ea typeface="+mn-ea"/>
                          <a:cs typeface="+mn-cs"/>
                        </a:rPr>
                        <a:t>Günlük doz 3 eşit kısımda uygulanan 3-5 mg/ kg'dır. </a:t>
                      </a:r>
                      <a:r>
                        <a:rPr lang="tr-TR" sz="1200" b="0" i="0" kern="1200" dirty="0" err="1">
                          <a:solidFill>
                            <a:schemeClr val="dk1"/>
                          </a:solidFill>
                          <a:effectLst/>
                          <a:latin typeface="+mn-lt"/>
                          <a:ea typeface="+mn-ea"/>
                          <a:cs typeface="+mn-cs"/>
                        </a:rPr>
                        <a:t>Renal</a:t>
                      </a:r>
                      <a:r>
                        <a:rPr lang="tr-TR" sz="1200" b="0" i="0" kern="1200" dirty="0">
                          <a:solidFill>
                            <a:schemeClr val="dk1"/>
                          </a:solidFill>
                          <a:effectLst/>
                          <a:latin typeface="+mn-lt"/>
                          <a:ea typeface="+mn-ea"/>
                          <a:cs typeface="+mn-cs"/>
                        </a:rPr>
                        <a:t> fonksiyon bozukluğu olan hastalarda 1 mg/kg yükleme dozundan sonra azaltılmış dozlar uygulanır. Yeni doğan ve süt çocuklarında günde 6-7.5 mg/kg 3-4 defada ve prematürelerde günde 4 mg/kg hesabıyla 2 defada uygulanır.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a:solidFill>
                            <a:schemeClr val="dk1"/>
                          </a:solidFill>
                          <a:effectLst/>
                          <a:latin typeface="+mn-lt"/>
                          <a:ea typeface="+mn-ea"/>
                          <a:cs typeface="+mn-cs"/>
                        </a:rPr>
                        <a:t>Yan etkilerin, özellikle yüksek doz uygulanışta veya uzun süreli tedavilerde 8. sinirin hem </a:t>
                      </a:r>
                      <a:r>
                        <a:rPr lang="tr-TR" sz="1200" b="0" i="0" kern="1200" dirty="0" err="1">
                          <a:solidFill>
                            <a:schemeClr val="dk1"/>
                          </a:solidFill>
                          <a:effectLst/>
                          <a:latin typeface="+mn-lt"/>
                          <a:ea typeface="+mn-ea"/>
                          <a:cs typeface="+mn-cs"/>
                        </a:rPr>
                        <a:t>vestibüler</a:t>
                      </a:r>
                      <a:r>
                        <a:rPr lang="tr-TR" sz="1200" b="0" i="0" kern="1200" dirty="0">
                          <a:solidFill>
                            <a:schemeClr val="dk1"/>
                          </a:solidFill>
                          <a:effectLst/>
                          <a:latin typeface="+mn-lt"/>
                          <a:ea typeface="+mn-ea"/>
                          <a:cs typeface="+mn-cs"/>
                        </a:rPr>
                        <a:t> hem de işitme dallarında belirdiği bildirilmiştir. Belirtiler </a:t>
                      </a:r>
                      <a:r>
                        <a:rPr lang="tr-TR" sz="1200" b="0" i="0" u="none" strike="noStrike" kern="1200" dirty="0">
                          <a:solidFill>
                            <a:schemeClr val="dk1"/>
                          </a:solidFill>
                          <a:effectLst/>
                          <a:latin typeface="+mn-lt"/>
                          <a:ea typeface="+mn-ea"/>
                          <a:cs typeface="+mn-cs"/>
                        </a:rPr>
                        <a:t>baş dönmesi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vertigo</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tinnitus</a:t>
                      </a:r>
                      <a:r>
                        <a:rPr lang="tr-TR" sz="1200" b="0" i="0" kern="1200" dirty="0">
                          <a:solidFill>
                            <a:schemeClr val="dk1"/>
                          </a:solidFill>
                          <a:effectLst/>
                          <a:latin typeface="+mn-lt"/>
                          <a:ea typeface="+mn-ea"/>
                          <a:cs typeface="+mn-cs"/>
                        </a:rPr>
                        <a:t>, kulaklarda gürültü ve işitme kaybı olarak görülebilir. </a:t>
                      </a:r>
                      <a:r>
                        <a:rPr lang="tr-TR" sz="1200" b="0" i="0" kern="1200" dirty="0" err="1">
                          <a:solidFill>
                            <a:schemeClr val="dk1"/>
                          </a:solidFill>
                          <a:effectLst/>
                          <a:latin typeface="+mn-lt"/>
                          <a:ea typeface="+mn-ea"/>
                          <a:cs typeface="+mn-cs"/>
                        </a:rPr>
                        <a:t>Tobramisine</a:t>
                      </a:r>
                      <a:r>
                        <a:rPr lang="tr-TR" sz="1200" b="0" i="0" kern="1200" dirty="0">
                          <a:solidFill>
                            <a:schemeClr val="dk1"/>
                          </a:solidFill>
                          <a:effectLst/>
                          <a:latin typeface="+mn-lt"/>
                          <a:ea typeface="+mn-ea"/>
                          <a:cs typeface="+mn-cs"/>
                        </a:rPr>
                        <a:t> bağlı olan diğer yan etkiler serum </a:t>
                      </a:r>
                      <a:r>
                        <a:rPr lang="tr-TR" sz="1200" b="0" i="0" kern="1200" dirty="0" err="1">
                          <a:solidFill>
                            <a:schemeClr val="dk1"/>
                          </a:solidFill>
                          <a:effectLst/>
                          <a:latin typeface="+mn-lt"/>
                          <a:ea typeface="+mn-ea"/>
                          <a:cs typeface="+mn-cs"/>
                        </a:rPr>
                        <a:t>transaminazlarında</a:t>
                      </a:r>
                      <a:r>
                        <a:rPr lang="tr-TR" sz="1200" b="0" i="0" kern="1200" dirty="0">
                          <a:solidFill>
                            <a:schemeClr val="dk1"/>
                          </a:solidFill>
                          <a:effectLst/>
                          <a:latin typeface="+mn-lt"/>
                          <a:ea typeface="+mn-ea"/>
                          <a:cs typeface="+mn-cs"/>
                        </a:rPr>
                        <a:t> (SGOT, SGPT) ve serum </a:t>
                      </a:r>
                      <a:r>
                        <a:rPr lang="tr-TR" sz="1200" b="0" i="0" u="none" strike="noStrike" kern="1200" dirty="0" err="1">
                          <a:solidFill>
                            <a:schemeClr val="dk1"/>
                          </a:solidFill>
                          <a:effectLst/>
                          <a:latin typeface="+mn-lt"/>
                          <a:ea typeface="+mn-ea"/>
                          <a:cs typeface="+mn-cs"/>
                        </a:rPr>
                        <a:t>bilirubin</a:t>
                      </a:r>
                      <a:r>
                        <a:rPr lang="tr-TR" sz="1200" b="0" i="0" u="none" strike="noStrike"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düzeyinde yükselme , </a:t>
                      </a:r>
                      <a:r>
                        <a:rPr lang="tr-TR" sz="1200" b="0" i="0" u="none" strike="noStrike" kern="1200" dirty="0">
                          <a:solidFill>
                            <a:schemeClr val="dk1"/>
                          </a:solidFill>
                          <a:effectLst/>
                          <a:latin typeface="+mn-lt"/>
                          <a:ea typeface="+mn-ea"/>
                          <a:cs typeface="+mn-cs"/>
                        </a:rPr>
                        <a:t>anemi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granülositopeni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trombositopeni</a:t>
                      </a:r>
                      <a:r>
                        <a:rPr lang="tr-TR" sz="1200" b="0" i="0" kern="1200" dirty="0">
                          <a:solidFill>
                            <a:schemeClr val="dk1"/>
                          </a:solidFill>
                          <a:effectLst/>
                          <a:latin typeface="+mn-lt"/>
                          <a:ea typeface="+mn-ea"/>
                          <a:cs typeface="+mn-cs"/>
                        </a:rPr>
                        <a:t>, ateş, döküntü, kaşıntı, </a:t>
                      </a:r>
                      <a:r>
                        <a:rPr lang="tr-TR" sz="1200" b="0" i="0" u="none" strike="noStrike" kern="1200" dirty="0">
                          <a:solidFill>
                            <a:schemeClr val="dk1"/>
                          </a:solidFill>
                          <a:effectLst/>
                          <a:latin typeface="+mn-lt"/>
                          <a:ea typeface="+mn-ea"/>
                          <a:cs typeface="+mn-cs"/>
                        </a:rPr>
                        <a:t>bulantı</a:t>
                      </a:r>
                      <a:r>
                        <a:rPr lang="tr-TR" sz="1200" b="0" i="0" kern="1200" dirty="0">
                          <a:solidFill>
                            <a:schemeClr val="dk1"/>
                          </a:solidFill>
                          <a:effectLst/>
                          <a:latin typeface="+mn-lt"/>
                          <a:ea typeface="+mn-ea"/>
                          <a:cs typeface="+mn-cs"/>
                        </a:rPr>
                        <a:t>, kusma, </a:t>
                      </a:r>
                      <a:r>
                        <a:rPr lang="tr-TR" sz="1200" b="0" i="0" u="none" strike="noStrike" kern="1200" dirty="0">
                          <a:solidFill>
                            <a:schemeClr val="dk1"/>
                          </a:solidFill>
                          <a:effectLst/>
                          <a:latin typeface="+mn-lt"/>
                          <a:ea typeface="+mn-ea"/>
                          <a:cs typeface="+mn-cs"/>
                        </a:rPr>
                        <a:t>baş ağrısı</a:t>
                      </a:r>
                      <a:r>
                        <a:rPr lang="tr-TR" sz="1200" b="0" i="0" kern="1200" dirty="0">
                          <a:solidFill>
                            <a:schemeClr val="dk1"/>
                          </a:solidFill>
                          <a:effectLst/>
                          <a:latin typeface="+mn-lt"/>
                          <a:ea typeface="+mn-ea"/>
                          <a:cs typeface="+mn-cs"/>
                        </a:rPr>
                        <a:t> ve letarjidir.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99005979"/>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728827400"/>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AMİNOGLİKOZİDLER</a:t>
                      </a:r>
                    </a:p>
                  </a:txBody>
                  <a:tcPr vert="wordArtVert"/>
                </a:tc>
                <a:tc>
                  <a:txBody>
                    <a:bodyPr/>
                    <a:lstStyle/>
                    <a:p>
                      <a:endParaRPr lang="tr-TR" sz="1100" dirty="0"/>
                    </a:p>
                    <a:p>
                      <a:endParaRPr lang="tr-TR" sz="1100" dirty="0"/>
                    </a:p>
                    <a:p>
                      <a:endParaRPr lang="tr-TR" sz="1100" dirty="0"/>
                    </a:p>
                    <a:p>
                      <a:endParaRPr lang="tr-TR" sz="1100" dirty="0"/>
                    </a:p>
                    <a:p>
                      <a:endParaRPr lang="tr-TR" sz="1100" dirty="0"/>
                    </a:p>
                    <a:p>
                      <a:endParaRPr lang="tr-TR" sz="1100" dirty="0"/>
                    </a:p>
                    <a:p>
                      <a:endParaRPr lang="tr-TR" sz="1100" dirty="0"/>
                    </a:p>
                    <a:p>
                      <a:endParaRPr lang="tr-TR" sz="1100" dirty="0"/>
                    </a:p>
                    <a:p>
                      <a:endParaRPr lang="tr-TR" sz="1100" dirty="0"/>
                    </a:p>
                    <a:p>
                      <a:endParaRPr lang="tr-TR" sz="1100" dirty="0"/>
                    </a:p>
                    <a:p>
                      <a:endParaRPr lang="tr-TR" sz="1100" dirty="0"/>
                    </a:p>
                    <a:p>
                      <a:endParaRPr lang="tr-TR" sz="1100" dirty="0"/>
                    </a:p>
                    <a:p>
                      <a:endParaRPr lang="tr-TR" sz="1100" dirty="0"/>
                    </a:p>
                    <a:p>
                      <a:endParaRPr lang="tr-TR" sz="1100" dirty="0"/>
                    </a:p>
                    <a:p>
                      <a:pPr algn="ctr"/>
                      <a:r>
                        <a:rPr lang="tr-TR" sz="1100" dirty="0"/>
                        <a:t>NETİLMİSİN</a:t>
                      </a:r>
                    </a:p>
                  </a:txBody>
                  <a:tcPr/>
                </a:tc>
                <a:tc>
                  <a:txBody>
                    <a:bodyPr/>
                    <a:lstStyle/>
                    <a:p>
                      <a:r>
                        <a:rPr lang="tr-TR" sz="1200" b="0" i="0" kern="1200" dirty="0">
                          <a:solidFill>
                            <a:schemeClr val="dk1"/>
                          </a:solidFill>
                          <a:effectLst/>
                          <a:latin typeface="+mn-lt"/>
                          <a:ea typeface="+mn-ea"/>
                          <a:cs typeface="+mn-cs"/>
                        </a:rPr>
                        <a:t>Gözde ve ek organlarında </a:t>
                      </a:r>
                      <a:r>
                        <a:rPr lang="tr-TR" sz="1200" b="0" i="0" kern="1200" dirty="0" err="1">
                          <a:solidFill>
                            <a:schemeClr val="dk1"/>
                          </a:solidFill>
                          <a:effectLst/>
                          <a:latin typeface="+mn-lt"/>
                          <a:ea typeface="+mn-ea"/>
                          <a:cs typeface="+mn-cs"/>
                        </a:rPr>
                        <a:t>netilmisine</a:t>
                      </a:r>
                      <a:r>
                        <a:rPr lang="tr-TR" sz="1200" b="0" i="0" kern="1200" dirty="0">
                          <a:solidFill>
                            <a:schemeClr val="dk1"/>
                          </a:solidFill>
                          <a:effectLst/>
                          <a:latin typeface="+mn-lt"/>
                          <a:ea typeface="+mn-ea"/>
                          <a:cs typeface="+mn-cs"/>
                        </a:rPr>
                        <a:t> hassas patojenlerin neden olduğu dış enfeksiyonların lokal tedavisinde kullanılır.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a:solidFill>
                            <a:schemeClr val="dk1"/>
                          </a:solidFill>
                          <a:effectLst/>
                          <a:latin typeface="+mn-lt"/>
                          <a:ea typeface="+mn-ea"/>
                          <a:cs typeface="+mn-cs"/>
                        </a:rPr>
                        <a:t>İlaç bileşenlerine ya da diğer bir </a:t>
                      </a:r>
                      <a:r>
                        <a:rPr lang="tr-TR" sz="1200" b="0" i="0" kern="1200" dirty="0" err="1">
                          <a:solidFill>
                            <a:schemeClr val="dk1"/>
                          </a:solidFill>
                          <a:effectLst/>
                          <a:latin typeface="+mn-lt"/>
                          <a:ea typeface="+mn-ea"/>
                          <a:cs typeface="+mn-cs"/>
                        </a:rPr>
                        <a:t>aminoglikozide</a:t>
                      </a:r>
                      <a:r>
                        <a:rPr lang="tr-TR" sz="1200" b="0" i="0" kern="1200" dirty="0">
                          <a:solidFill>
                            <a:schemeClr val="dk1"/>
                          </a:solidFill>
                          <a:effectLst/>
                          <a:latin typeface="+mn-lt"/>
                          <a:ea typeface="+mn-ea"/>
                          <a:cs typeface="+mn-cs"/>
                        </a:rPr>
                        <a:t> karşı aşırı duyarlılık durumlarında kullanılmamalıdır.</a:t>
                      </a:r>
                    </a:p>
                  </a:txBody>
                  <a:tcPr/>
                </a:tc>
                <a:tc>
                  <a:txBody>
                    <a:bodyPr/>
                    <a:lstStyle/>
                    <a:p>
                      <a:r>
                        <a:rPr lang="tr-TR" sz="1200" b="0" i="0" kern="1200" dirty="0">
                          <a:solidFill>
                            <a:schemeClr val="dk1"/>
                          </a:solidFill>
                          <a:effectLst/>
                          <a:latin typeface="+mn-lt"/>
                          <a:ea typeface="+mn-ea"/>
                          <a:cs typeface="+mn-cs"/>
                        </a:rPr>
                        <a:t>Her bir göze günde 3 defa 1-2 damla damlatılması önerilir.</a:t>
                      </a:r>
                      <a:endParaRPr lang="tr-TR" sz="1200" dirty="0"/>
                    </a:p>
                  </a:txBody>
                  <a:tcPr/>
                </a:tc>
                <a:tc>
                  <a:txBody>
                    <a:bodyPr/>
                    <a:lstStyle/>
                    <a:p>
                      <a:r>
                        <a:rPr lang="tr-TR" sz="1200" b="0" i="0" kern="1200" dirty="0">
                          <a:solidFill>
                            <a:schemeClr val="dk1"/>
                          </a:solidFill>
                          <a:effectLst/>
                          <a:latin typeface="+mn-lt"/>
                          <a:ea typeface="+mn-ea"/>
                          <a:cs typeface="+mn-cs"/>
                        </a:rPr>
                        <a:t>Bazen gözde hafif ve geçici tahrişe ya da ödeme, ürtiker kızarıklık ve kaşıntı gibi hassasiyet durumuna yol açabilir.</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74786266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506017078"/>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DİĞER</a:t>
                      </a:r>
                      <a:r>
                        <a:rPr lang="tr-TR" sz="1200" baseline="0" dirty="0"/>
                        <a:t> ANTİBİYOTİKLER</a:t>
                      </a:r>
                      <a:endParaRPr lang="tr-TR" sz="1200" dirty="0"/>
                    </a:p>
                  </a:txBody>
                  <a:tcPr vert="wordArtVert"/>
                </a:tc>
                <a:tc>
                  <a:txBody>
                    <a:bodyPr/>
                    <a:lstStyle/>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pPr algn="ctr"/>
                      <a:r>
                        <a:rPr lang="tr-TR" sz="1200" dirty="0"/>
                        <a:t>MUPİROSİN</a:t>
                      </a:r>
                    </a:p>
                  </a:txBody>
                  <a:tcPr/>
                </a:tc>
                <a:tc>
                  <a:txBody>
                    <a:bodyPr/>
                    <a:lstStyle/>
                    <a:p>
                      <a:r>
                        <a:rPr lang="tr-TR" sz="1200" b="0" i="0" kern="1200" dirty="0" err="1">
                          <a:solidFill>
                            <a:schemeClr val="dk1"/>
                          </a:solidFill>
                          <a:effectLst/>
                          <a:latin typeface="+mn-lt"/>
                          <a:ea typeface="+mn-ea"/>
                          <a:cs typeface="+mn-cs"/>
                        </a:rPr>
                        <a:t>Mupirosin</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metisiline</a:t>
                      </a:r>
                      <a:r>
                        <a:rPr lang="tr-TR" sz="1200" b="0" i="0" kern="1200" dirty="0">
                          <a:solidFill>
                            <a:schemeClr val="dk1"/>
                          </a:solidFill>
                          <a:effectLst/>
                          <a:latin typeface="+mn-lt"/>
                          <a:ea typeface="+mn-ea"/>
                          <a:cs typeface="+mn-cs"/>
                        </a:rPr>
                        <a:t> dirençli </a:t>
                      </a:r>
                      <a:r>
                        <a:rPr lang="tr-TR" sz="1200" b="0" i="0" kern="1200" dirty="0" err="1">
                          <a:solidFill>
                            <a:schemeClr val="dk1"/>
                          </a:solidFill>
                          <a:effectLst/>
                          <a:latin typeface="+mn-lt"/>
                          <a:ea typeface="+mn-ea"/>
                          <a:cs typeface="+mn-cs"/>
                        </a:rPr>
                        <a:t>Staphylococcus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aureus</a:t>
                      </a:r>
                      <a:r>
                        <a:rPr lang="tr-TR" sz="1200" b="0" i="0" kern="1200" dirty="0">
                          <a:solidFill>
                            <a:schemeClr val="dk1"/>
                          </a:solidFill>
                          <a:effectLst/>
                          <a:latin typeface="+mn-lt"/>
                          <a:ea typeface="+mn-ea"/>
                          <a:cs typeface="+mn-cs"/>
                        </a:rPr>
                        <a:t> (MRSA) dahil çok sayıda gram-pozitif bakterilere karşı etkilidir. Küçük yırtıklar, dikiş atılmış yaralar ya da aşınma gibi </a:t>
                      </a:r>
                      <a:r>
                        <a:rPr lang="tr-TR" sz="1200" b="0" i="0" kern="1200" dirty="0" err="1">
                          <a:solidFill>
                            <a:schemeClr val="dk1"/>
                          </a:solidFill>
                          <a:effectLst/>
                          <a:latin typeface="+mn-lt"/>
                          <a:ea typeface="+mn-ea"/>
                          <a:cs typeface="+mn-cs"/>
                        </a:rPr>
                        <a:t>sekonder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enfekte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travmatik</a:t>
                      </a:r>
                      <a:r>
                        <a:rPr lang="tr-TR" sz="1200" b="0" i="0" kern="1200" dirty="0">
                          <a:solidFill>
                            <a:schemeClr val="dk1"/>
                          </a:solidFill>
                          <a:effectLst/>
                          <a:latin typeface="+mn-lt"/>
                          <a:ea typeface="+mn-ea"/>
                          <a:cs typeface="+mn-cs"/>
                        </a:rPr>
                        <a:t> lezyonların </a:t>
                      </a:r>
                      <a:r>
                        <a:rPr lang="tr-TR" sz="1200" b="0" i="0" kern="1200" dirty="0" err="1">
                          <a:solidFill>
                            <a:schemeClr val="dk1"/>
                          </a:solidFill>
                          <a:effectLst/>
                          <a:latin typeface="+mn-lt"/>
                          <a:ea typeface="+mn-ea"/>
                          <a:cs typeface="+mn-cs"/>
                        </a:rPr>
                        <a:t>topikal</a:t>
                      </a:r>
                      <a:r>
                        <a:rPr lang="tr-TR" sz="1200" b="0" i="0" kern="1200" dirty="0">
                          <a:solidFill>
                            <a:schemeClr val="dk1"/>
                          </a:solidFill>
                          <a:effectLst/>
                          <a:latin typeface="+mn-lt"/>
                          <a:ea typeface="+mn-ea"/>
                          <a:cs typeface="+mn-cs"/>
                        </a:rPr>
                        <a:t> tedavisinde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a:t>
                      </a:r>
                      <a:endParaRPr lang="tr-TR" sz="1200" dirty="0"/>
                    </a:p>
                  </a:txBody>
                  <a:tcPr/>
                </a:tc>
                <a:tc>
                  <a:txBody>
                    <a:bodyPr/>
                    <a:lstStyle/>
                    <a:p>
                      <a:r>
                        <a:rPr lang="tr-TR" sz="1200" b="0" i="0" kern="1200" dirty="0">
                          <a:solidFill>
                            <a:schemeClr val="dk1"/>
                          </a:solidFill>
                          <a:effectLst/>
                          <a:latin typeface="+mn-lt"/>
                          <a:ea typeface="+mn-ea"/>
                          <a:cs typeface="+mn-cs"/>
                        </a:rPr>
                        <a:t>Polietilen glikol içeren diğer </a:t>
                      </a:r>
                      <a:r>
                        <a:rPr lang="tr-TR" sz="1200" b="0" i="0" kern="1200" dirty="0" err="1">
                          <a:solidFill>
                            <a:schemeClr val="dk1"/>
                          </a:solidFill>
                          <a:effectLst/>
                          <a:latin typeface="+mn-lt"/>
                          <a:ea typeface="+mn-ea"/>
                          <a:cs typeface="+mn-cs"/>
                        </a:rPr>
                        <a:t>pomadlara</a:t>
                      </a:r>
                      <a:r>
                        <a:rPr lang="tr-TR" sz="1200" b="0" i="0" kern="1200" dirty="0">
                          <a:solidFill>
                            <a:schemeClr val="dk1"/>
                          </a:solidFill>
                          <a:effectLst/>
                          <a:latin typeface="+mn-lt"/>
                          <a:ea typeface="+mn-ea"/>
                          <a:cs typeface="+mn-cs"/>
                        </a:rPr>
                        <a:t> karşı aşırı duyarlı olduğu bilinen hastalarda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a:t>
                      </a:r>
                    </a:p>
                  </a:txBody>
                  <a:tcPr/>
                </a:tc>
                <a:tc>
                  <a:txBody>
                    <a:bodyPr/>
                    <a:lstStyle/>
                    <a:p>
                      <a:r>
                        <a:rPr lang="tr-TR" sz="1200" b="0" i="0" kern="1200" dirty="0">
                          <a:solidFill>
                            <a:schemeClr val="dk1"/>
                          </a:solidFill>
                          <a:effectLst/>
                          <a:latin typeface="+mn-lt"/>
                          <a:ea typeface="+mn-ea"/>
                          <a:cs typeface="+mn-cs"/>
                        </a:rPr>
                        <a:t>10 güne kadar olan sürelerle etkilenmiş bölgeye günde 3 kez </a:t>
                      </a:r>
                      <a:r>
                        <a:rPr lang="tr-TR" sz="1200" b="0" i="0" kern="1200" dirty="0" err="1">
                          <a:solidFill>
                            <a:schemeClr val="dk1"/>
                          </a:solidFill>
                          <a:effectLst/>
                          <a:latin typeface="+mn-lt"/>
                          <a:ea typeface="+mn-ea"/>
                          <a:cs typeface="+mn-cs"/>
                        </a:rPr>
                        <a:t>topikal</a:t>
                      </a:r>
                      <a:r>
                        <a:rPr lang="tr-TR" sz="1200" b="0" i="0" kern="1200" dirty="0">
                          <a:solidFill>
                            <a:schemeClr val="dk1"/>
                          </a:solidFill>
                          <a:effectLst/>
                          <a:latin typeface="+mn-lt"/>
                          <a:ea typeface="+mn-ea"/>
                          <a:cs typeface="+mn-cs"/>
                        </a:rPr>
                        <a:t> olarak uygulanır.</a:t>
                      </a:r>
                      <a:endParaRPr lang="tr-TR" sz="1200" dirty="0"/>
                    </a:p>
                  </a:txBody>
                  <a:tcPr/>
                </a:tc>
                <a:tc>
                  <a:txBody>
                    <a:bodyPr/>
                    <a:lstStyle/>
                    <a:p>
                      <a:r>
                        <a:rPr lang="tr-TR" sz="1200" b="0" i="0" kern="1200" dirty="0">
                          <a:solidFill>
                            <a:schemeClr val="dk1"/>
                          </a:solidFill>
                          <a:effectLst/>
                          <a:latin typeface="+mn-lt"/>
                          <a:ea typeface="+mn-ea"/>
                          <a:cs typeface="+mn-cs"/>
                        </a:rPr>
                        <a:t>Klinik çalışmalar sırasında, uygulama bölgesinde yanma, batma, kaşıntı gibi hafif yan etkiler görülmüştür. Deride duyarlılık reaksiyonları nadir olarak bildirilmiştir. Ayrıca sistemik </a:t>
                      </a:r>
                      <a:r>
                        <a:rPr lang="tr-TR" sz="1200" b="0" i="0" kern="1200" dirty="0" err="1">
                          <a:solidFill>
                            <a:schemeClr val="dk1"/>
                          </a:solidFill>
                          <a:effectLst/>
                          <a:latin typeface="+mn-lt"/>
                          <a:ea typeface="+mn-ea"/>
                          <a:cs typeface="+mn-cs"/>
                        </a:rPr>
                        <a:t>allerjik</a:t>
                      </a:r>
                      <a:r>
                        <a:rPr lang="tr-TR" sz="1200" b="0" i="0" kern="1200" dirty="0">
                          <a:solidFill>
                            <a:schemeClr val="dk1"/>
                          </a:solidFill>
                          <a:effectLst/>
                          <a:latin typeface="+mn-lt"/>
                          <a:ea typeface="+mn-ea"/>
                          <a:cs typeface="+mn-cs"/>
                        </a:rPr>
                        <a:t> reaksiyonlar bildirilmiştir.</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376621206"/>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199074394"/>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DİĞER</a:t>
                      </a:r>
                      <a:r>
                        <a:rPr lang="tr-TR" sz="1200" baseline="0" dirty="0"/>
                        <a:t> ANTİBİYOTİKLER</a:t>
                      </a:r>
                      <a:endParaRPr lang="tr-TR" sz="1200" dirty="0"/>
                    </a:p>
                  </a:txBody>
                  <a:tcPr vert="wordArtVert"/>
                </a:tc>
                <a:tc>
                  <a:txBody>
                    <a:bodyPr/>
                    <a:lstStyle/>
                    <a:p>
                      <a:endParaRPr lang="tr-TR" dirty="0"/>
                    </a:p>
                    <a:p>
                      <a:endParaRPr lang="tr-TR" dirty="0"/>
                    </a:p>
                    <a:p>
                      <a:endParaRPr lang="tr-TR" dirty="0"/>
                    </a:p>
                    <a:p>
                      <a:endParaRPr lang="tr-TR" dirty="0"/>
                    </a:p>
                    <a:p>
                      <a:endParaRPr lang="tr-TR" dirty="0"/>
                    </a:p>
                    <a:p>
                      <a:endParaRPr lang="tr-TR" dirty="0"/>
                    </a:p>
                    <a:p>
                      <a:endParaRPr lang="tr-TR" dirty="0"/>
                    </a:p>
                    <a:p>
                      <a:endParaRPr lang="tr-TR" dirty="0"/>
                    </a:p>
                    <a:p>
                      <a:endParaRPr lang="tr-TR" dirty="0"/>
                    </a:p>
                    <a:p>
                      <a:endParaRPr lang="tr-TR" sz="1100" dirty="0"/>
                    </a:p>
                    <a:p>
                      <a:r>
                        <a:rPr lang="tr-TR" sz="1100" dirty="0"/>
                        <a:t>FUSİDİK</a:t>
                      </a:r>
                      <a:r>
                        <a:rPr lang="tr-TR" sz="1100" baseline="0" dirty="0"/>
                        <a:t> ASİT</a:t>
                      </a:r>
                      <a:endParaRPr lang="tr-TR" sz="1100" dirty="0"/>
                    </a:p>
                    <a:p>
                      <a:endParaRPr lang="tr-TR" dirty="0"/>
                    </a:p>
                    <a:p>
                      <a:endParaRPr lang="tr-TR" dirty="0"/>
                    </a:p>
                  </a:txBody>
                  <a:tcPr/>
                </a:tc>
                <a:tc>
                  <a:txBody>
                    <a:bodyPr/>
                    <a:lstStyle/>
                    <a:p>
                      <a:r>
                        <a:rPr lang="tr-TR" sz="1200" b="1" i="0"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Stafilokok, streptokok, </a:t>
                      </a:r>
                      <a:r>
                        <a:rPr lang="tr-TR" sz="1200" b="0" i="0" kern="1200" dirty="0" err="1">
                          <a:solidFill>
                            <a:schemeClr val="dk1"/>
                          </a:solidFill>
                          <a:effectLst/>
                          <a:latin typeface="+mn-lt"/>
                          <a:ea typeface="+mn-ea"/>
                          <a:cs typeface="+mn-cs"/>
                        </a:rPr>
                        <a:t>propionibakterium</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aknes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korynbakterium</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minutissimum</a:t>
                      </a:r>
                      <a:r>
                        <a:rPr lang="tr-TR" sz="1200" b="0" i="0" kern="1200" dirty="0">
                          <a:solidFill>
                            <a:schemeClr val="dk1"/>
                          </a:solidFill>
                          <a:effectLst/>
                          <a:latin typeface="+mn-lt"/>
                          <a:ea typeface="+mn-ea"/>
                          <a:cs typeface="+mn-cs"/>
                        </a:rPr>
                        <a:t> ve diğer duyarlı organizmaların oluşturduğu </a:t>
                      </a:r>
                      <a:r>
                        <a:rPr lang="tr-TR" sz="1200" b="0" i="0" kern="1200" dirty="0" err="1">
                          <a:solidFill>
                            <a:schemeClr val="dk1"/>
                          </a:solidFill>
                          <a:effectLst/>
                          <a:latin typeface="+mn-lt"/>
                          <a:ea typeface="+mn-ea"/>
                          <a:cs typeface="+mn-cs"/>
                        </a:rPr>
                        <a:t>impetigo</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enfekte</a:t>
                      </a:r>
                      <a:r>
                        <a:rPr lang="tr-TR" sz="1200" b="0" i="0" kern="1200" dirty="0">
                          <a:solidFill>
                            <a:schemeClr val="dk1"/>
                          </a:solidFill>
                          <a:effectLst/>
                          <a:latin typeface="+mn-lt"/>
                          <a:ea typeface="+mn-ea"/>
                          <a:cs typeface="+mn-cs"/>
                        </a:rPr>
                        <a:t> yaralar, </a:t>
                      </a:r>
                      <a:r>
                        <a:rPr lang="tr-TR" sz="1200" b="0" i="0" kern="1200" dirty="0" err="1">
                          <a:solidFill>
                            <a:schemeClr val="dk1"/>
                          </a:solidFill>
                          <a:effectLst/>
                          <a:latin typeface="+mn-lt"/>
                          <a:ea typeface="+mn-ea"/>
                          <a:cs typeface="+mn-cs"/>
                        </a:rPr>
                        <a:t>enfekte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ekzema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follikülit</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enfekte</a:t>
                      </a:r>
                      <a:r>
                        <a:rPr lang="tr-TR" sz="1200" b="0" i="0" kern="1200" dirty="0">
                          <a:solidFill>
                            <a:schemeClr val="dk1"/>
                          </a:solidFill>
                          <a:effectLst/>
                          <a:latin typeface="+mn-lt"/>
                          <a:ea typeface="+mn-ea"/>
                          <a:cs typeface="+mn-cs"/>
                        </a:rPr>
                        <a:t> olan </a:t>
                      </a:r>
                      <a:r>
                        <a:rPr lang="tr-TR" sz="1200" b="0" i="0" u="none" strike="noStrike" kern="1200" dirty="0">
                          <a:solidFill>
                            <a:schemeClr val="dk1"/>
                          </a:solidFill>
                          <a:effectLst/>
                          <a:latin typeface="+mn-lt"/>
                          <a:ea typeface="+mn-ea"/>
                          <a:cs typeface="+mn-cs"/>
                        </a:rPr>
                        <a:t>akne</a:t>
                      </a:r>
                      <a:r>
                        <a:rPr lang="tr-TR" sz="1200" b="0" i="0"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abse</a:t>
                      </a:r>
                      <a:r>
                        <a:rPr lang="tr-TR" sz="1200" b="0" i="0" kern="1200" dirty="0">
                          <a:solidFill>
                            <a:schemeClr val="dk1"/>
                          </a:solidFill>
                          <a:effectLst/>
                          <a:latin typeface="+mn-lt"/>
                          <a:ea typeface="+mn-ea"/>
                          <a:cs typeface="+mn-cs"/>
                        </a:rPr>
                        <a:t>, </a:t>
                      </a:r>
                      <a:r>
                        <a:rPr lang="tr-TR" sz="1200" b="0" i="0" u="none" strike="noStrike" kern="1200" dirty="0">
                          <a:solidFill>
                            <a:schemeClr val="dk1"/>
                          </a:solidFill>
                          <a:effectLst/>
                          <a:latin typeface="+mn-lt"/>
                          <a:ea typeface="+mn-ea"/>
                          <a:cs typeface="+mn-cs"/>
                        </a:rPr>
                        <a:t>akne </a:t>
                      </a:r>
                      <a:r>
                        <a:rPr lang="tr-TR" sz="1200" b="0" i="0" kern="1200" dirty="0" err="1">
                          <a:solidFill>
                            <a:schemeClr val="dk1"/>
                          </a:solidFill>
                          <a:effectLst/>
                          <a:latin typeface="+mn-lt"/>
                          <a:ea typeface="+mn-ea"/>
                          <a:cs typeface="+mn-cs"/>
                        </a:rPr>
                        <a:t>vulganis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paronişya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sikosis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barbea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hidrozadenit</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eritrazmanın</a:t>
                      </a:r>
                      <a:r>
                        <a:rPr lang="tr-TR" sz="1200" b="0" i="0" kern="1200" dirty="0">
                          <a:solidFill>
                            <a:schemeClr val="dk1"/>
                          </a:solidFill>
                          <a:effectLst/>
                          <a:latin typeface="+mn-lt"/>
                          <a:ea typeface="+mn-ea"/>
                          <a:cs typeface="+mn-cs"/>
                        </a:rPr>
                        <a:t> tedavisinde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1"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Fusidik</a:t>
                      </a:r>
                      <a:r>
                        <a:rPr lang="tr-TR" sz="1200" b="0" i="0" kern="1200" dirty="0">
                          <a:solidFill>
                            <a:schemeClr val="dk1"/>
                          </a:solidFill>
                          <a:effectLst/>
                          <a:latin typeface="+mn-lt"/>
                          <a:ea typeface="+mn-ea"/>
                          <a:cs typeface="+mn-cs"/>
                        </a:rPr>
                        <a:t> asit ve tuzlarına karşı bilinen aşırı duyarlılık durumlarında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Pseudomonas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aeruginosa</a:t>
                      </a:r>
                      <a:r>
                        <a:rPr lang="tr-TR" sz="1200" b="0" i="0" kern="1200" dirty="0">
                          <a:solidFill>
                            <a:schemeClr val="dk1"/>
                          </a:solidFill>
                          <a:effectLst/>
                          <a:latin typeface="+mn-lt"/>
                          <a:ea typeface="+mn-ea"/>
                          <a:cs typeface="+mn-cs"/>
                        </a:rPr>
                        <a:t> gibi duyarlı olmayan bakterilerin oluşturduğu enfeksiyonlarda kullanılmamalıdır.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1" i="0"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Lezyonlara günde 2-3 kez ve genellikle 7 gün süreyle uygulanır.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1" i="0"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Etken maddeye karşı çok ender olarak cilt döküntüleri ve uygulamanın ardından hafif yanma ve </a:t>
                      </a:r>
                      <a:r>
                        <a:rPr lang="tr-TR" sz="1200" b="0" i="0" kern="1200" dirty="0" err="1">
                          <a:solidFill>
                            <a:schemeClr val="dk1"/>
                          </a:solidFill>
                          <a:effectLst/>
                          <a:latin typeface="+mn-lt"/>
                          <a:ea typeface="+mn-ea"/>
                          <a:cs typeface="+mn-cs"/>
                        </a:rPr>
                        <a:t>irritasyon</a:t>
                      </a:r>
                      <a:r>
                        <a:rPr lang="tr-TR" sz="1200" b="0" i="0" kern="1200" dirty="0">
                          <a:solidFill>
                            <a:schemeClr val="dk1"/>
                          </a:solidFill>
                          <a:effectLst/>
                          <a:latin typeface="+mn-lt"/>
                          <a:ea typeface="+mn-ea"/>
                          <a:cs typeface="+mn-cs"/>
                        </a:rPr>
                        <a:t> bildirilmiştir.</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255000923"/>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489610171"/>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DİĞER</a:t>
                      </a:r>
                      <a:r>
                        <a:rPr lang="tr-TR" sz="1200" baseline="0" dirty="0"/>
                        <a:t> ANTİBİYOTİKLER</a:t>
                      </a:r>
                      <a:endParaRPr lang="tr-TR" sz="1200" dirty="0"/>
                    </a:p>
                  </a:txBody>
                  <a:tcPr vert="wordArtVert"/>
                </a:tc>
                <a:tc>
                  <a:txBody>
                    <a:bodyPr/>
                    <a:lstStyle/>
                    <a:p>
                      <a:endParaRPr lang="tr-TR" dirty="0"/>
                    </a:p>
                    <a:p>
                      <a:endParaRPr lang="tr-TR" dirty="0"/>
                    </a:p>
                    <a:p>
                      <a:endParaRPr lang="tr-TR" dirty="0"/>
                    </a:p>
                    <a:p>
                      <a:endParaRPr lang="tr-TR" dirty="0"/>
                    </a:p>
                    <a:p>
                      <a:endParaRPr lang="tr-TR" dirty="0"/>
                    </a:p>
                    <a:p>
                      <a:endParaRPr lang="tr-TR" dirty="0"/>
                    </a:p>
                    <a:p>
                      <a:endParaRPr lang="tr-TR" dirty="0"/>
                    </a:p>
                    <a:p>
                      <a:endParaRPr lang="tr-TR" dirty="0"/>
                    </a:p>
                    <a:p>
                      <a:endParaRPr lang="tr-TR" dirty="0"/>
                    </a:p>
                    <a:p>
                      <a:r>
                        <a:rPr lang="tr-TR" sz="1200" dirty="0"/>
                        <a:t>POLİMİKSİN</a:t>
                      </a:r>
                      <a:r>
                        <a:rPr lang="tr-TR" sz="1200" baseline="0" dirty="0"/>
                        <a:t> B</a:t>
                      </a:r>
                      <a:endParaRPr lang="tr-TR" sz="1200" dirty="0"/>
                    </a:p>
                  </a:txBody>
                  <a:tcPr/>
                </a:tc>
                <a:tc>
                  <a:txBody>
                    <a:bodyPr/>
                    <a:lstStyle/>
                    <a:p>
                      <a:r>
                        <a:rPr lang="tr-TR" sz="1200" b="1" i="0" kern="1200" dirty="0" err="1">
                          <a:solidFill>
                            <a:schemeClr val="dk1"/>
                          </a:solidFill>
                          <a:effectLst/>
                          <a:latin typeface="+mn-lt"/>
                          <a:ea typeface="+mn-ea"/>
                          <a:cs typeface="+mn-cs"/>
                        </a:rPr>
                        <a:t>Oksitetrasiklin</a:t>
                      </a:r>
                      <a:r>
                        <a:rPr lang="tr-TR" sz="1200" b="1" i="0" kern="1200" dirty="0">
                          <a:solidFill>
                            <a:schemeClr val="dk1"/>
                          </a:solidFill>
                          <a:effectLst/>
                          <a:latin typeface="+mn-lt"/>
                          <a:ea typeface="+mn-ea"/>
                          <a:cs typeface="+mn-cs"/>
                        </a:rPr>
                        <a:t> geniş bir alanda Gram negatif ve Gram pozitif organizmalara etkilidir. </a:t>
                      </a:r>
                      <a:r>
                        <a:rPr lang="tr-TR" sz="1200" b="1" i="0" kern="1200" dirty="0" err="1">
                          <a:solidFill>
                            <a:schemeClr val="dk1"/>
                          </a:solidFill>
                          <a:effectLst/>
                          <a:latin typeface="+mn-lt"/>
                          <a:ea typeface="+mn-ea"/>
                          <a:cs typeface="+mn-cs"/>
                        </a:rPr>
                        <a:t>Bacillus</a:t>
                      </a:r>
                      <a:r>
                        <a:rPr lang="tr-TR" sz="1200" b="1" i="0" kern="1200" dirty="0">
                          <a:solidFill>
                            <a:schemeClr val="dk1"/>
                          </a:solidFill>
                          <a:effectLst/>
                          <a:latin typeface="+mn-lt"/>
                          <a:ea typeface="+mn-ea"/>
                          <a:cs typeface="+mn-cs"/>
                        </a:rPr>
                        <a:t> </a:t>
                      </a:r>
                      <a:r>
                        <a:rPr lang="tr-TR" sz="1200" b="1" i="0" kern="1200" dirty="0" err="1">
                          <a:solidFill>
                            <a:schemeClr val="dk1"/>
                          </a:solidFill>
                          <a:effectLst/>
                          <a:latin typeface="+mn-lt"/>
                          <a:ea typeface="+mn-ea"/>
                          <a:cs typeface="+mn-cs"/>
                        </a:rPr>
                        <a:t>polymixa</a:t>
                      </a:r>
                      <a:r>
                        <a:rPr lang="tr-TR" sz="1200" b="1" i="0" kern="1200" dirty="0">
                          <a:solidFill>
                            <a:schemeClr val="dk1"/>
                          </a:solidFill>
                          <a:effectLst/>
                          <a:latin typeface="+mn-lt"/>
                          <a:ea typeface="+mn-ea"/>
                          <a:cs typeface="+mn-cs"/>
                        </a:rPr>
                        <a:t> kaynaklı antibiyotikler grubundan olan </a:t>
                      </a:r>
                      <a:r>
                        <a:rPr lang="tr-TR" sz="1200" b="1" i="0" kern="1200" dirty="0" err="1">
                          <a:solidFill>
                            <a:schemeClr val="dk1"/>
                          </a:solidFill>
                          <a:effectLst/>
                          <a:latin typeface="+mn-lt"/>
                          <a:ea typeface="+mn-ea"/>
                          <a:cs typeface="+mn-cs"/>
                        </a:rPr>
                        <a:t>polimiksin</a:t>
                      </a:r>
                      <a:r>
                        <a:rPr lang="tr-TR" sz="1200" b="1" i="0" kern="1200" dirty="0">
                          <a:solidFill>
                            <a:schemeClr val="dk1"/>
                          </a:solidFill>
                          <a:effectLst/>
                          <a:latin typeface="+mn-lt"/>
                          <a:ea typeface="+mn-ea"/>
                          <a:cs typeface="+mn-cs"/>
                        </a:rPr>
                        <a:t> B sülfatın </a:t>
                      </a:r>
                      <a:r>
                        <a:rPr lang="tr-TR" sz="1200" b="1" i="0" kern="1200" dirty="0" err="1">
                          <a:solidFill>
                            <a:schemeClr val="dk1"/>
                          </a:solidFill>
                          <a:effectLst/>
                          <a:latin typeface="+mn-lt"/>
                          <a:ea typeface="+mn-ea"/>
                          <a:cs typeface="+mn-cs"/>
                        </a:rPr>
                        <a:t>bakterisid</a:t>
                      </a:r>
                      <a:r>
                        <a:rPr lang="tr-TR" sz="1200" b="1" i="0" kern="1200" dirty="0">
                          <a:solidFill>
                            <a:schemeClr val="dk1"/>
                          </a:solidFill>
                          <a:effectLst/>
                          <a:latin typeface="+mn-lt"/>
                          <a:ea typeface="+mn-ea"/>
                          <a:cs typeface="+mn-cs"/>
                        </a:rPr>
                        <a:t> etkinliği hızlıdır. Bu etkisi yalnızca gram negatif organizmalara karşı olup </a:t>
                      </a:r>
                      <a:r>
                        <a:rPr lang="tr-TR" sz="1200" b="1" i="0" kern="1200" dirty="0" err="1">
                          <a:solidFill>
                            <a:schemeClr val="dk1"/>
                          </a:solidFill>
                          <a:effectLst/>
                          <a:latin typeface="+mn-lt"/>
                          <a:ea typeface="+mn-ea"/>
                          <a:cs typeface="+mn-cs"/>
                        </a:rPr>
                        <a:t>Pseudomonas</a:t>
                      </a:r>
                      <a:r>
                        <a:rPr lang="tr-TR" sz="1200" b="1" i="0" kern="1200" dirty="0">
                          <a:solidFill>
                            <a:schemeClr val="dk1"/>
                          </a:solidFill>
                          <a:effectLst/>
                          <a:latin typeface="+mn-lt"/>
                          <a:ea typeface="+mn-ea"/>
                          <a:cs typeface="+mn-cs"/>
                        </a:rPr>
                        <a:t> </a:t>
                      </a:r>
                      <a:r>
                        <a:rPr lang="tr-TR" sz="1200" b="1" i="0" kern="1200" dirty="0" err="1">
                          <a:solidFill>
                            <a:schemeClr val="dk1"/>
                          </a:solidFill>
                          <a:effectLst/>
                          <a:latin typeface="+mn-lt"/>
                          <a:ea typeface="+mn-ea"/>
                          <a:cs typeface="+mn-cs"/>
                        </a:rPr>
                        <a:t>aeruginosa'ya</a:t>
                      </a:r>
                      <a:r>
                        <a:rPr lang="tr-TR" sz="1200" b="1" i="0" kern="1200" dirty="0">
                          <a:solidFill>
                            <a:schemeClr val="dk1"/>
                          </a:solidFill>
                          <a:effectLst/>
                          <a:latin typeface="+mn-lt"/>
                          <a:ea typeface="+mn-ea"/>
                          <a:cs typeface="+mn-cs"/>
                        </a:rPr>
                        <a:t> karşı özellikle etkilidir. Bu nedenle </a:t>
                      </a:r>
                      <a:r>
                        <a:rPr lang="tr-TR" sz="1200" b="1" i="0" kern="1200" dirty="0" err="1">
                          <a:solidFill>
                            <a:schemeClr val="dk1"/>
                          </a:solidFill>
                          <a:effectLst/>
                          <a:latin typeface="+mn-lt"/>
                          <a:ea typeface="+mn-ea"/>
                          <a:cs typeface="+mn-cs"/>
                        </a:rPr>
                        <a:t>primer</a:t>
                      </a:r>
                      <a:r>
                        <a:rPr lang="tr-TR" sz="1200" b="1" i="0" kern="1200" dirty="0">
                          <a:solidFill>
                            <a:schemeClr val="dk1"/>
                          </a:solidFill>
                          <a:effectLst/>
                          <a:latin typeface="+mn-lt"/>
                          <a:ea typeface="+mn-ea"/>
                          <a:cs typeface="+mn-cs"/>
                        </a:rPr>
                        <a:t> ya da </a:t>
                      </a:r>
                      <a:r>
                        <a:rPr lang="tr-TR" sz="1200" b="1" i="0" kern="1200" dirty="0" err="1">
                          <a:solidFill>
                            <a:schemeClr val="dk1"/>
                          </a:solidFill>
                          <a:effectLst/>
                          <a:latin typeface="+mn-lt"/>
                          <a:ea typeface="+mn-ea"/>
                          <a:cs typeface="+mn-cs"/>
                        </a:rPr>
                        <a:t>sekonder</a:t>
                      </a:r>
                      <a:r>
                        <a:rPr lang="tr-TR" sz="1200" b="1" i="0" kern="1200" dirty="0">
                          <a:solidFill>
                            <a:schemeClr val="dk1"/>
                          </a:solidFill>
                          <a:effectLst/>
                          <a:latin typeface="+mn-lt"/>
                          <a:ea typeface="+mn-ea"/>
                          <a:cs typeface="+mn-cs"/>
                        </a:rPr>
                        <a:t> enfeksiyonların tedavisinde geniş spektrumlu bir antibiyotik olan </a:t>
                      </a:r>
                      <a:r>
                        <a:rPr lang="tr-TR" sz="1200" b="1" i="0" kern="1200" dirty="0" err="1">
                          <a:solidFill>
                            <a:schemeClr val="dk1"/>
                          </a:solidFill>
                          <a:effectLst/>
                          <a:latin typeface="+mn-lt"/>
                          <a:ea typeface="+mn-ea"/>
                          <a:cs typeface="+mn-cs"/>
                        </a:rPr>
                        <a:t>oksitetrasiklin</a:t>
                      </a:r>
                      <a:r>
                        <a:rPr lang="tr-TR" sz="1200" b="1" i="0" kern="1200" dirty="0">
                          <a:solidFill>
                            <a:schemeClr val="dk1"/>
                          </a:solidFill>
                          <a:effectLst/>
                          <a:latin typeface="+mn-lt"/>
                          <a:ea typeface="+mn-ea"/>
                          <a:cs typeface="+mn-cs"/>
                        </a:rPr>
                        <a:t> </a:t>
                      </a:r>
                      <a:r>
                        <a:rPr lang="tr-TR" sz="1200" b="1" i="0" kern="1200" dirty="0" err="1">
                          <a:solidFill>
                            <a:schemeClr val="dk1"/>
                          </a:solidFill>
                          <a:effectLst/>
                          <a:latin typeface="+mn-lt"/>
                          <a:ea typeface="+mn-ea"/>
                          <a:cs typeface="+mn-cs"/>
                        </a:rPr>
                        <a:t>hidroklorür</a:t>
                      </a:r>
                      <a:r>
                        <a:rPr lang="tr-TR" sz="1200" b="1" i="0" kern="1200" dirty="0">
                          <a:solidFill>
                            <a:schemeClr val="dk1"/>
                          </a:solidFill>
                          <a:effectLst/>
                          <a:latin typeface="+mn-lt"/>
                          <a:ea typeface="+mn-ea"/>
                          <a:cs typeface="+mn-cs"/>
                        </a:rPr>
                        <a:t> ile </a:t>
                      </a:r>
                      <a:r>
                        <a:rPr lang="tr-TR" sz="1200" b="1" i="0" kern="1200" dirty="0" err="1">
                          <a:solidFill>
                            <a:schemeClr val="dk1"/>
                          </a:solidFill>
                          <a:effectLst/>
                          <a:latin typeface="+mn-lt"/>
                          <a:ea typeface="+mn-ea"/>
                          <a:cs typeface="+mn-cs"/>
                        </a:rPr>
                        <a:t>polimiksin</a:t>
                      </a:r>
                      <a:r>
                        <a:rPr lang="tr-TR" sz="1200" b="1" i="0" kern="1200" dirty="0">
                          <a:solidFill>
                            <a:schemeClr val="dk1"/>
                          </a:solidFill>
                          <a:effectLst/>
                          <a:latin typeface="+mn-lt"/>
                          <a:ea typeface="+mn-ea"/>
                          <a:cs typeface="+mn-cs"/>
                        </a:rPr>
                        <a:t> B etkili bir kombinasyon oluşturarak duyarlı mikroorganizmaların oluşturduğu </a:t>
                      </a:r>
                      <a:r>
                        <a:rPr lang="tr-TR" sz="1200" b="1" i="0" kern="1200" dirty="0" err="1">
                          <a:solidFill>
                            <a:schemeClr val="dk1"/>
                          </a:solidFill>
                          <a:effectLst/>
                          <a:latin typeface="+mn-lt"/>
                          <a:ea typeface="+mn-ea"/>
                          <a:cs typeface="+mn-cs"/>
                        </a:rPr>
                        <a:t>pyoderma</a:t>
                      </a:r>
                      <a:r>
                        <a:rPr lang="tr-TR" sz="1200" b="1" i="0" kern="1200" dirty="0">
                          <a:solidFill>
                            <a:schemeClr val="dk1"/>
                          </a:solidFill>
                          <a:effectLst/>
                          <a:latin typeface="+mn-lt"/>
                          <a:ea typeface="+mn-ea"/>
                          <a:cs typeface="+mn-cs"/>
                        </a:rPr>
                        <a:t>, püstüler dermatit gibi lokal cilt enfeksiyonlarının ve </a:t>
                      </a:r>
                      <a:r>
                        <a:rPr lang="tr-TR" sz="1200" b="1" i="0" kern="1200" dirty="0" err="1">
                          <a:solidFill>
                            <a:schemeClr val="dk1"/>
                          </a:solidFill>
                          <a:effectLst/>
                          <a:latin typeface="+mn-lt"/>
                          <a:ea typeface="+mn-ea"/>
                          <a:cs typeface="+mn-cs"/>
                        </a:rPr>
                        <a:t>enfekte</a:t>
                      </a:r>
                      <a:r>
                        <a:rPr lang="tr-TR" sz="1200" b="1" i="0" kern="1200" dirty="0">
                          <a:solidFill>
                            <a:schemeClr val="dk1"/>
                          </a:solidFill>
                          <a:effectLst/>
                          <a:latin typeface="+mn-lt"/>
                          <a:ea typeface="+mn-ea"/>
                          <a:cs typeface="+mn-cs"/>
                        </a:rPr>
                        <a:t> olmuş küçük yara ve yanıkların </a:t>
                      </a:r>
                      <a:r>
                        <a:rPr lang="tr-TR" sz="1200" b="1" i="0" kern="1200" dirty="0" err="1">
                          <a:solidFill>
                            <a:schemeClr val="dk1"/>
                          </a:solidFill>
                          <a:effectLst/>
                          <a:latin typeface="+mn-lt"/>
                          <a:ea typeface="+mn-ea"/>
                          <a:cs typeface="+mn-cs"/>
                        </a:rPr>
                        <a:t>proflaksi</a:t>
                      </a:r>
                      <a:r>
                        <a:rPr lang="tr-TR" sz="1200" b="1" i="0" kern="1200" dirty="0">
                          <a:solidFill>
                            <a:schemeClr val="dk1"/>
                          </a:solidFill>
                          <a:effectLst/>
                          <a:latin typeface="+mn-lt"/>
                          <a:ea typeface="+mn-ea"/>
                          <a:cs typeface="+mn-cs"/>
                        </a:rPr>
                        <a:t> ve lokal tedavisinde </a:t>
                      </a:r>
                      <a:r>
                        <a:rPr lang="tr-TR" sz="1200" b="1" i="0" kern="1200" dirty="0" err="1">
                          <a:solidFill>
                            <a:schemeClr val="dk1"/>
                          </a:solidFill>
                          <a:effectLst/>
                          <a:latin typeface="+mn-lt"/>
                          <a:ea typeface="+mn-ea"/>
                          <a:cs typeface="+mn-cs"/>
                        </a:rPr>
                        <a:t>endikedir</a:t>
                      </a:r>
                      <a:r>
                        <a:rPr lang="tr-TR" sz="1200" b="1" i="0" kern="1200" dirty="0">
                          <a:solidFill>
                            <a:schemeClr val="dk1"/>
                          </a:solidFill>
                          <a:effectLst/>
                          <a:latin typeface="+mn-lt"/>
                          <a:ea typeface="+mn-ea"/>
                          <a:cs typeface="+mn-cs"/>
                        </a:rPr>
                        <a:t>.</a:t>
                      </a:r>
                    </a:p>
                    <a:p>
                      <a:r>
                        <a:rPr lang="tr-TR" sz="1200" b="1" i="0" kern="1200" dirty="0">
                          <a:solidFill>
                            <a:schemeClr val="dk1"/>
                          </a:solidFill>
                          <a:effectLst/>
                          <a:latin typeface="+mn-lt"/>
                          <a:ea typeface="+mn-ea"/>
                          <a:cs typeface="+mn-cs"/>
                        </a:rPr>
                        <a:t> </a:t>
                      </a:r>
                    </a:p>
                    <a:p>
                      <a:endParaRPr lang="tr-TR" sz="1200" dirty="0"/>
                    </a:p>
                  </a:txBody>
                  <a:tcPr/>
                </a:tc>
                <a:tc>
                  <a:txBody>
                    <a:bodyPr/>
                    <a:lstStyle/>
                    <a:p>
                      <a:r>
                        <a:rPr lang="tr-TR" sz="1200" b="1" i="0" kern="1200" dirty="0">
                          <a:solidFill>
                            <a:schemeClr val="dk1"/>
                          </a:solidFill>
                          <a:effectLst/>
                          <a:latin typeface="+mn-lt"/>
                          <a:ea typeface="+mn-ea"/>
                          <a:cs typeface="+mn-cs"/>
                        </a:rPr>
                        <a:t>Daha önce bileşimindeki ajanlara karşı aşırı duyarlılık göstermiş kişilerde </a:t>
                      </a:r>
                      <a:r>
                        <a:rPr lang="tr-TR" sz="1200" b="1" i="0" kern="1200" dirty="0" err="1">
                          <a:solidFill>
                            <a:schemeClr val="dk1"/>
                          </a:solidFill>
                          <a:effectLst/>
                          <a:latin typeface="+mn-lt"/>
                          <a:ea typeface="+mn-ea"/>
                          <a:cs typeface="+mn-cs"/>
                        </a:rPr>
                        <a:t>kontrendikedir</a:t>
                      </a:r>
                      <a:r>
                        <a:rPr lang="tr-TR" sz="1200" b="1" i="0" kern="1200" dirty="0">
                          <a:solidFill>
                            <a:schemeClr val="dk1"/>
                          </a:solidFill>
                          <a:effectLst/>
                          <a:latin typeface="+mn-lt"/>
                          <a:ea typeface="+mn-ea"/>
                          <a:cs typeface="+mn-cs"/>
                        </a:rPr>
                        <a:t>.</a:t>
                      </a:r>
                      <a:endParaRPr lang="tr-TR" sz="1200" dirty="0"/>
                    </a:p>
                  </a:txBody>
                  <a:tcPr/>
                </a:tc>
                <a:tc>
                  <a:txBody>
                    <a:bodyPr/>
                    <a:lstStyle/>
                    <a:p>
                      <a:r>
                        <a:rPr lang="tr-TR" sz="1200" b="1" i="0" kern="1200" dirty="0">
                          <a:solidFill>
                            <a:schemeClr val="dk1"/>
                          </a:solidFill>
                          <a:effectLst/>
                          <a:latin typeface="+mn-lt"/>
                          <a:ea typeface="+mn-ea"/>
                          <a:cs typeface="+mn-cs"/>
                        </a:rPr>
                        <a:t>Hasta bölge temizlendikten sonra günde 2-3 defa uygulanır.</a:t>
                      </a:r>
                    </a:p>
                    <a:p>
                      <a:r>
                        <a:rPr lang="tr-TR" sz="1200" b="1" i="0" kern="1200" dirty="0">
                          <a:solidFill>
                            <a:schemeClr val="dk1"/>
                          </a:solidFill>
                          <a:effectLst/>
                          <a:latin typeface="+mn-lt"/>
                          <a:ea typeface="+mn-ea"/>
                          <a:cs typeface="+mn-cs"/>
                        </a:rPr>
                        <a:t> </a:t>
                      </a:r>
                    </a:p>
                    <a:p>
                      <a:endParaRPr lang="tr-TR" sz="1200" dirty="0"/>
                    </a:p>
                  </a:txBody>
                  <a:tcPr/>
                </a:tc>
                <a:tc>
                  <a:txBody>
                    <a:bodyPr/>
                    <a:lstStyle/>
                    <a:p>
                      <a:r>
                        <a:rPr lang="tr-TR" sz="1200" b="1" i="0" kern="1200" dirty="0">
                          <a:solidFill>
                            <a:schemeClr val="dk1"/>
                          </a:solidFill>
                          <a:effectLst/>
                          <a:latin typeface="+mn-lt"/>
                          <a:ea typeface="+mn-ea"/>
                          <a:cs typeface="+mn-cs"/>
                        </a:rPr>
                        <a:t>Kişisel aşırı duyarlılığa bağlı </a:t>
                      </a:r>
                      <a:r>
                        <a:rPr lang="tr-TR" sz="1200" b="1" i="0" kern="1200" dirty="0" err="1">
                          <a:solidFill>
                            <a:schemeClr val="dk1"/>
                          </a:solidFill>
                          <a:effectLst/>
                          <a:latin typeface="+mn-lt"/>
                          <a:ea typeface="+mn-ea"/>
                          <a:cs typeface="+mn-cs"/>
                        </a:rPr>
                        <a:t>allerjik</a:t>
                      </a:r>
                      <a:r>
                        <a:rPr lang="tr-TR" sz="1200" b="1" i="0" kern="1200" dirty="0">
                          <a:solidFill>
                            <a:schemeClr val="dk1"/>
                          </a:solidFill>
                          <a:effectLst/>
                          <a:latin typeface="+mn-lt"/>
                          <a:ea typeface="+mn-ea"/>
                          <a:cs typeface="+mn-cs"/>
                        </a:rPr>
                        <a:t> reaksiyonlar nadir olarak bildirilmektedir. Bu tür reaksiyonlar görülecek olursa tedavi kesilmelidir.</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5757710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Unvan 10"/>
          <p:cNvSpPr>
            <a:spLocks noGrp="1"/>
          </p:cNvSpPr>
          <p:nvPr>
            <p:ph type="title"/>
          </p:nvPr>
        </p:nvSpPr>
        <p:spPr>
          <a:xfrm>
            <a:off x="1027387" y="563179"/>
            <a:ext cx="9293772" cy="1787361"/>
          </a:xfrm>
        </p:spPr>
        <p:txBody>
          <a:bodyPr>
            <a:noAutofit/>
          </a:bodyPr>
          <a:lstStyle/>
          <a:p>
            <a:r>
              <a:rPr lang="tr-TR" sz="2400" b="1" dirty="0">
                <a:solidFill>
                  <a:schemeClr val="tx1">
                    <a:lumMod val="95000"/>
                    <a:lumOff val="5000"/>
                  </a:schemeClr>
                </a:solidFill>
              </a:rPr>
              <a:t>B. AKTİF BİR ÜRÜN OLUŞABİLİR </a:t>
            </a:r>
            <a:br>
              <a:rPr lang="tr-TR" sz="2400" b="1" dirty="0">
                <a:solidFill>
                  <a:schemeClr val="tx1">
                    <a:lumMod val="95000"/>
                    <a:lumOff val="5000"/>
                  </a:schemeClr>
                </a:solidFill>
              </a:rPr>
            </a:br>
            <a:r>
              <a:rPr lang="tr-TR" sz="2400" b="1" dirty="0">
                <a:solidFill>
                  <a:schemeClr val="tx1">
                    <a:lumMod val="95000"/>
                    <a:lumOff val="5000"/>
                  </a:schemeClr>
                </a:solidFill>
              </a:rPr>
              <a:t>1. Ön İlaç </a:t>
            </a:r>
            <a:br>
              <a:rPr lang="tr-TR" sz="2400" b="1" dirty="0">
                <a:solidFill>
                  <a:schemeClr val="tx1">
                    <a:lumMod val="95000"/>
                    <a:lumOff val="5000"/>
                  </a:schemeClr>
                </a:solidFill>
              </a:rPr>
            </a:br>
            <a:r>
              <a:rPr lang="tr-TR" sz="2400" b="1" dirty="0">
                <a:solidFill>
                  <a:schemeClr val="tx1">
                    <a:lumMod val="95000"/>
                    <a:lumOff val="5000"/>
                  </a:schemeClr>
                </a:solidFill>
              </a:rPr>
              <a:t>2. Aktif Metabolit (aktif ilaç- aktif metabolit)</a:t>
            </a:r>
            <a:br>
              <a:rPr lang="tr-TR" sz="2400" b="1" dirty="0">
                <a:solidFill>
                  <a:schemeClr val="tx1">
                    <a:lumMod val="95000"/>
                    <a:lumOff val="5000"/>
                  </a:schemeClr>
                </a:solidFill>
              </a:rPr>
            </a:br>
            <a:r>
              <a:rPr lang="tr-TR" sz="2400" b="1" dirty="0">
                <a:solidFill>
                  <a:schemeClr val="tx1">
                    <a:lumMod val="95000"/>
                    <a:lumOff val="5000"/>
                  </a:schemeClr>
                </a:solidFill>
              </a:rPr>
              <a:t>3. Toksik Metabolit</a:t>
            </a:r>
          </a:p>
        </p:txBody>
      </p:sp>
      <p:sp>
        <p:nvSpPr>
          <p:cNvPr id="3" name="İçerik Yer Tutucusu 2"/>
          <p:cNvSpPr>
            <a:spLocks noGrp="1"/>
          </p:cNvSpPr>
          <p:nvPr>
            <p:ph idx="1"/>
          </p:nvPr>
        </p:nvSpPr>
        <p:spPr>
          <a:xfrm>
            <a:off x="838200" y="3156662"/>
            <a:ext cx="10515600" cy="3020300"/>
          </a:xfrm>
        </p:spPr>
        <p:txBody>
          <a:bodyPr/>
          <a:lstStyle/>
          <a:p>
            <a:pPr marL="0" indent="0">
              <a:buNone/>
            </a:pPr>
            <a:r>
              <a:rPr lang="tr-TR" altLang="tr-TR" sz="1600" dirty="0">
                <a:latin typeface="Times New Roman" panose="02020603050405020304" pitchFamily="18" charset="0"/>
              </a:rPr>
              <a:t>Halotan	                                                                           Trifluoroasetik asit  </a:t>
            </a:r>
          </a:p>
          <a:p>
            <a:pPr marL="0" indent="0">
              <a:buNone/>
            </a:pPr>
            <a:r>
              <a:rPr lang="tr-TR" altLang="tr-TR" sz="1600" dirty="0">
                <a:latin typeface="Times New Roman" panose="02020603050405020304" pitchFamily="18" charset="0"/>
              </a:rPr>
              <a:t>Sulfonamidler                                                                       Asetilli türevleri </a:t>
            </a:r>
          </a:p>
          <a:p>
            <a:pPr marL="0" indent="0">
              <a:buNone/>
            </a:pPr>
            <a:r>
              <a:rPr lang="tr-TR" altLang="tr-TR" sz="1600" dirty="0">
                <a:latin typeface="Times New Roman" panose="02020603050405020304" pitchFamily="18" charset="0"/>
              </a:rPr>
              <a:t>Metoksifluran	                                                          Florid</a:t>
            </a:r>
          </a:p>
          <a:p>
            <a:pPr marL="0" indent="0">
              <a:buNone/>
            </a:pPr>
            <a:r>
              <a:rPr lang="tr-TR" altLang="tr-TR" sz="1600" dirty="0">
                <a:latin typeface="Times New Roman" panose="02020603050405020304" pitchFamily="18" charset="0"/>
              </a:rPr>
              <a:t>Asetaminofen		                                        N- asetil -</a:t>
            </a:r>
            <a:r>
              <a:rPr lang="tr-TR" altLang="tr-TR" sz="1600" i="1" dirty="0">
                <a:latin typeface="Times New Roman" panose="02020603050405020304" pitchFamily="18" charset="0"/>
              </a:rPr>
              <a:t>p</a:t>
            </a:r>
            <a:r>
              <a:rPr lang="tr-TR" altLang="tr-TR" sz="1600" dirty="0">
                <a:latin typeface="Times New Roman" panose="02020603050405020304" pitchFamily="18" charset="0"/>
              </a:rPr>
              <a:t>- benzokinonimin</a:t>
            </a:r>
          </a:p>
          <a:p>
            <a:pPr marL="0" indent="0">
              <a:buNone/>
            </a:pPr>
            <a:r>
              <a:rPr lang="tr-TR" altLang="tr-TR" sz="1600" dirty="0">
                <a:latin typeface="Times New Roman" panose="02020603050405020304" pitchFamily="18" charset="0"/>
              </a:rPr>
              <a:t>İsoniazid                                      	                                        Monoasetilhidrazin</a:t>
            </a:r>
          </a:p>
          <a:p>
            <a:pPr marL="0" indent="0">
              <a:buNone/>
            </a:pPr>
            <a:r>
              <a:rPr lang="tr-TR" altLang="tr-TR" sz="1600" dirty="0">
                <a:latin typeface="Times New Roman" panose="02020603050405020304" pitchFamily="18" charset="0"/>
              </a:rPr>
              <a:t>Metil alkol                                  	                                        Formaldehid + formik asit</a:t>
            </a:r>
          </a:p>
          <a:p>
            <a:endParaRPr lang="tr-TR" sz="2000" dirty="0"/>
          </a:p>
        </p:txBody>
      </p:sp>
      <p:sp>
        <p:nvSpPr>
          <p:cNvPr id="4" name="AutoShape 16"/>
          <p:cNvSpPr>
            <a:spLocks noChangeArrowheads="1"/>
          </p:cNvSpPr>
          <p:nvPr/>
        </p:nvSpPr>
        <p:spPr bwMode="auto">
          <a:xfrm>
            <a:off x="2966106" y="3331778"/>
            <a:ext cx="1511300" cy="1849821"/>
          </a:xfrm>
          <a:prstGeom prst="rightArrow">
            <a:avLst>
              <a:gd name="adj1" fmla="val 50000"/>
              <a:gd name="adj2" fmla="val 25000"/>
            </a:avLst>
          </a:prstGeom>
          <a:solidFill>
            <a:srgbClr val="FFFF66"/>
          </a:solidFill>
          <a:ln w="57150">
            <a:solidFill>
              <a:schemeClr val="accent2"/>
            </a:solidFill>
            <a:miter lim="800000"/>
            <a:headEnd/>
            <a:tailEnd/>
          </a:ln>
        </p:spPr>
        <p:txBody>
          <a:bodyPr wrap="none" anchor="ctr"/>
          <a:lstStyle>
            <a:defPPr>
              <a:defRPr lang="en-US"/>
            </a:defPPr>
            <a:lvl1pPr algn="l" defTabSz="457200" rtl="0" fontAlgn="base">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1pPr>
            <a:lvl2pPr marL="457200" algn="l" defTabSz="457200" rtl="0" fontAlgn="base">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2pPr>
            <a:lvl3pPr marL="914400" algn="l" defTabSz="457200" rtl="0" fontAlgn="base">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3pPr>
            <a:lvl4pPr marL="1371600" algn="l" defTabSz="457200" rtl="0" fontAlgn="base">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4pPr>
            <a:lvl5pPr marL="1828800" algn="l" defTabSz="457200" rtl="0" fontAlgn="base">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9pPr>
          </a:lstStyle>
          <a:p>
            <a:pPr algn="ctr"/>
            <a:endParaRPr lang="tr-TR" altLang="tr-TR">
              <a:solidFill>
                <a:schemeClr val="bg1"/>
              </a:solidFill>
            </a:endParaRPr>
          </a:p>
        </p:txBody>
      </p:sp>
    </p:spTree>
    <p:extLst>
      <p:ext uri="{BB962C8B-B14F-4D97-AF65-F5344CB8AC3E}">
        <p14:creationId xmlns:p14="http://schemas.microsoft.com/office/powerpoint/2010/main" val="732985014"/>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ANTİFUNGAL İLAÇLAR</a:t>
            </a:r>
          </a:p>
        </p:txBody>
      </p:sp>
    </p:spTree>
    <p:extLst>
      <p:ext uri="{BB962C8B-B14F-4D97-AF65-F5344CB8AC3E}">
        <p14:creationId xmlns:p14="http://schemas.microsoft.com/office/powerpoint/2010/main" val="4185296049"/>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148736928"/>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ANTİFUNGAL</a:t>
                      </a:r>
                      <a:r>
                        <a:rPr lang="tr-TR" sz="1200" baseline="0" dirty="0"/>
                        <a:t> İLAÇLAR</a:t>
                      </a:r>
                      <a:endParaRPr lang="tr-TR" sz="1200" dirty="0"/>
                    </a:p>
                  </a:txBody>
                  <a:tcPr vert="wordArtVert"/>
                </a:tc>
                <a:tc>
                  <a:txBody>
                    <a:bodyPr/>
                    <a:lstStyle/>
                    <a:p>
                      <a:endParaRPr lang="tr-TR" dirty="0"/>
                    </a:p>
                    <a:p>
                      <a:endParaRPr lang="tr-TR" dirty="0"/>
                    </a:p>
                    <a:p>
                      <a:endParaRPr lang="tr-TR" dirty="0"/>
                    </a:p>
                    <a:p>
                      <a:endParaRPr lang="tr-TR" dirty="0"/>
                    </a:p>
                    <a:p>
                      <a:endParaRPr lang="tr-TR" dirty="0"/>
                    </a:p>
                    <a:p>
                      <a:endParaRPr lang="tr-TR" dirty="0"/>
                    </a:p>
                    <a:p>
                      <a:endParaRPr lang="tr-TR" dirty="0"/>
                    </a:p>
                    <a:p>
                      <a:endParaRPr lang="tr-TR" sz="1200" dirty="0"/>
                    </a:p>
                    <a:p>
                      <a:r>
                        <a:rPr lang="tr-TR" sz="1200" dirty="0"/>
                        <a:t>AMFOTERİSİN</a:t>
                      </a:r>
                    </a:p>
                  </a:txBody>
                  <a:tcPr/>
                </a:tc>
                <a:tc>
                  <a:txBody>
                    <a:bodyPr/>
                    <a:lstStyle/>
                    <a:p>
                      <a:r>
                        <a:rPr lang="tr-TR" sz="1200" b="0" i="0" kern="1200" dirty="0" err="1">
                          <a:solidFill>
                            <a:schemeClr val="dk1"/>
                          </a:solidFill>
                          <a:effectLst/>
                          <a:latin typeface="+mn-lt"/>
                          <a:ea typeface="+mn-ea"/>
                          <a:cs typeface="+mn-cs"/>
                        </a:rPr>
                        <a:t>Amfoterisin</a:t>
                      </a:r>
                      <a:r>
                        <a:rPr lang="tr-TR" sz="1200" b="0" i="0" kern="1200" dirty="0">
                          <a:solidFill>
                            <a:schemeClr val="dk1"/>
                          </a:solidFill>
                          <a:effectLst/>
                          <a:latin typeface="+mn-lt"/>
                          <a:ea typeface="+mn-ea"/>
                          <a:cs typeface="+mn-cs"/>
                        </a:rPr>
                        <a:t> B çoğu mantar türlerine karşı ileri derecede in </a:t>
                      </a:r>
                      <a:r>
                        <a:rPr lang="tr-TR" sz="1200" b="0" i="0" kern="1200" dirty="0" err="1">
                          <a:solidFill>
                            <a:schemeClr val="dk1"/>
                          </a:solidFill>
                          <a:effectLst/>
                          <a:latin typeface="+mn-lt"/>
                          <a:ea typeface="+mn-ea"/>
                          <a:cs typeface="+mn-cs"/>
                        </a:rPr>
                        <a:t>vitro</a:t>
                      </a:r>
                      <a:r>
                        <a:rPr lang="tr-TR" sz="1200" b="0" i="0" kern="1200" dirty="0">
                          <a:solidFill>
                            <a:schemeClr val="dk1"/>
                          </a:solidFill>
                          <a:effectLst/>
                          <a:latin typeface="+mn-lt"/>
                          <a:ea typeface="+mn-ea"/>
                          <a:cs typeface="+mn-cs"/>
                        </a:rPr>
                        <a:t> aktivite gösterir. </a:t>
                      </a:r>
                      <a:r>
                        <a:rPr lang="tr-TR" sz="1200" b="0" i="0" kern="1200" dirty="0" err="1">
                          <a:solidFill>
                            <a:schemeClr val="dk1"/>
                          </a:solidFill>
                          <a:effectLst/>
                          <a:latin typeface="+mn-lt"/>
                          <a:ea typeface="+mn-ea"/>
                          <a:cs typeface="+mn-cs"/>
                        </a:rPr>
                        <a:t>Histoplazma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capsulatum</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Coccidioides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immitis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Candida</a:t>
                      </a:r>
                      <a:r>
                        <a:rPr lang="tr-TR" sz="1200" b="0" i="0" kern="1200" dirty="0">
                          <a:solidFill>
                            <a:schemeClr val="dk1"/>
                          </a:solidFill>
                          <a:effectLst/>
                          <a:latin typeface="+mn-lt"/>
                          <a:ea typeface="+mn-ea"/>
                          <a:cs typeface="+mn-cs"/>
                        </a:rPr>
                        <a:t> türleri, </a:t>
                      </a:r>
                      <a:r>
                        <a:rPr lang="tr-TR" sz="1200" b="0" i="0" kern="1200" dirty="0" err="1">
                          <a:solidFill>
                            <a:schemeClr val="dk1"/>
                          </a:solidFill>
                          <a:effectLst/>
                          <a:latin typeface="+mn-lt"/>
                          <a:ea typeface="+mn-ea"/>
                          <a:cs typeface="+mn-cs"/>
                        </a:rPr>
                        <a:t>Blastomyces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dermatitidis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Rhodotorula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Cryptoccus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neoformans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Sporothrix</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schenkii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Mucor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muceda</a:t>
                      </a:r>
                      <a:r>
                        <a:rPr lang="tr-TR" sz="1200" b="0" i="0"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Aspergillus</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fumigatus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suşlarını</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inhibe</a:t>
                      </a:r>
                      <a:r>
                        <a:rPr lang="tr-TR" sz="1200" b="0" i="0" kern="1200" dirty="0">
                          <a:solidFill>
                            <a:schemeClr val="dk1"/>
                          </a:solidFill>
                          <a:effectLst/>
                          <a:latin typeface="+mn-lt"/>
                          <a:ea typeface="+mn-ea"/>
                          <a:cs typeface="+mn-cs"/>
                        </a:rPr>
                        <a:t> eder. </a:t>
                      </a:r>
                      <a:r>
                        <a:rPr lang="tr-TR" sz="1200" b="0" i="0" kern="1200" dirty="0" err="1">
                          <a:solidFill>
                            <a:schemeClr val="dk1"/>
                          </a:solidFill>
                          <a:effectLst/>
                          <a:latin typeface="+mn-lt"/>
                          <a:ea typeface="+mn-ea"/>
                          <a:cs typeface="+mn-cs"/>
                        </a:rPr>
                        <a:t>Amfoterisin</a:t>
                      </a:r>
                      <a:r>
                        <a:rPr lang="tr-TR" sz="1200" b="0" i="0" kern="1200" dirty="0">
                          <a:solidFill>
                            <a:schemeClr val="dk1"/>
                          </a:solidFill>
                          <a:effectLst/>
                          <a:latin typeface="+mn-lt"/>
                          <a:ea typeface="+mn-ea"/>
                          <a:cs typeface="+mn-cs"/>
                        </a:rPr>
                        <a:t>, mantarın duyarlılığına ve vücut sıvılarındaki yoğunluğuna bağlı olarak ya </a:t>
                      </a:r>
                      <a:r>
                        <a:rPr lang="tr-TR" sz="1200" b="0" i="0" kern="1200" dirty="0" err="1">
                          <a:solidFill>
                            <a:schemeClr val="dk1"/>
                          </a:solidFill>
                          <a:effectLst/>
                          <a:latin typeface="+mn-lt"/>
                          <a:ea typeface="+mn-ea"/>
                          <a:cs typeface="+mn-cs"/>
                        </a:rPr>
                        <a:t>fungistatik</a:t>
                      </a:r>
                      <a:r>
                        <a:rPr lang="tr-TR" sz="1200" b="0" i="0" kern="1200" dirty="0">
                          <a:solidFill>
                            <a:schemeClr val="dk1"/>
                          </a:solidFill>
                          <a:effectLst/>
                          <a:latin typeface="+mn-lt"/>
                          <a:ea typeface="+mn-ea"/>
                          <a:cs typeface="+mn-cs"/>
                        </a:rPr>
                        <a:t> ya da </a:t>
                      </a:r>
                      <a:r>
                        <a:rPr lang="tr-TR" sz="1200" b="0" i="0" kern="1200" dirty="0" err="1">
                          <a:solidFill>
                            <a:schemeClr val="dk1"/>
                          </a:solidFill>
                          <a:effectLst/>
                          <a:latin typeface="+mn-lt"/>
                          <a:ea typeface="+mn-ea"/>
                          <a:cs typeface="+mn-cs"/>
                        </a:rPr>
                        <a:t>fungusittir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Dissemine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candidiasis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aspergilloz</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mükormikoz</a:t>
                      </a:r>
                      <a:r>
                        <a:rPr lang="tr-TR" sz="1200" b="0" i="0" kern="1200" dirty="0">
                          <a:solidFill>
                            <a:schemeClr val="dk1"/>
                          </a:solidFill>
                          <a:effectLst/>
                          <a:latin typeface="+mn-lt"/>
                          <a:ea typeface="+mn-ea"/>
                          <a:cs typeface="+mn-cs"/>
                        </a:rPr>
                        <a:t>, kronik </a:t>
                      </a:r>
                      <a:r>
                        <a:rPr lang="tr-TR" sz="1200" b="0" i="0" kern="1200" dirty="0" err="1">
                          <a:solidFill>
                            <a:schemeClr val="dk1"/>
                          </a:solidFill>
                          <a:effectLst/>
                          <a:latin typeface="+mn-lt"/>
                          <a:ea typeface="+mn-ea"/>
                          <a:cs typeface="+mn-cs"/>
                        </a:rPr>
                        <a:t>mysetoma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kriptokokal</a:t>
                      </a:r>
                      <a:r>
                        <a:rPr lang="tr-TR" sz="1200" b="0" i="0" kern="1200" dirty="0">
                          <a:solidFill>
                            <a:schemeClr val="dk1"/>
                          </a:solidFill>
                          <a:effectLst/>
                          <a:latin typeface="+mn-lt"/>
                          <a:ea typeface="+mn-ea"/>
                          <a:cs typeface="+mn-cs"/>
                        </a:rPr>
                        <a:t> menenjit </a:t>
                      </a:r>
                      <a:r>
                        <a:rPr lang="tr-TR" sz="1200" b="0" i="0" kern="1200" dirty="0" err="1">
                          <a:solidFill>
                            <a:schemeClr val="dk1"/>
                          </a:solidFill>
                          <a:effectLst/>
                          <a:latin typeface="+mn-lt"/>
                          <a:ea typeface="+mn-ea"/>
                          <a:cs typeface="+mn-cs"/>
                        </a:rPr>
                        <a:t>amfoterisinle</a:t>
                      </a:r>
                      <a:r>
                        <a:rPr lang="tr-TR" sz="1200" b="0" i="0" kern="1200" dirty="0">
                          <a:solidFill>
                            <a:schemeClr val="dk1"/>
                          </a:solidFill>
                          <a:effectLst/>
                          <a:latin typeface="+mn-lt"/>
                          <a:ea typeface="+mn-ea"/>
                          <a:cs typeface="+mn-cs"/>
                        </a:rPr>
                        <a:t> başarıyla tedavi edilir. Sadece pozitif deri veya </a:t>
                      </a:r>
                      <a:r>
                        <a:rPr lang="tr-TR" sz="1200" b="0" i="0" kern="1200" dirty="0" err="1">
                          <a:solidFill>
                            <a:schemeClr val="dk1"/>
                          </a:solidFill>
                          <a:effectLst/>
                          <a:latin typeface="+mn-lt"/>
                          <a:ea typeface="+mn-ea"/>
                          <a:cs typeface="+mn-cs"/>
                        </a:rPr>
                        <a:t>serolojik</a:t>
                      </a:r>
                      <a:r>
                        <a:rPr lang="tr-TR" sz="1200" b="0" i="0" kern="1200" dirty="0">
                          <a:solidFill>
                            <a:schemeClr val="dk1"/>
                          </a:solidFill>
                          <a:effectLst/>
                          <a:latin typeface="+mn-lt"/>
                          <a:ea typeface="+mn-ea"/>
                          <a:cs typeface="+mn-cs"/>
                        </a:rPr>
                        <a:t> test sonucu veren, klinikte sık rastlanan ve belirgin olmayan mantar hastalıklarının tedavisinde kullanılmamalıdır.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err="1">
                          <a:solidFill>
                            <a:schemeClr val="dk1"/>
                          </a:solidFill>
                          <a:effectLst/>
                          <a:latin typeface="+mn-lt"/>
                          <a:ea typeface="+mn-ea"/>
                          <a:cs typeface="+mn-cs"/>
                        </a:rPr>
                        <a:t>Amfoterisine</a:t>
                      </a:r>
                      <a:r>
                        <a:rPr lang="tr-TR" sz="1200" b="0" i="0" kern="1200" dirty="0">
                          <a:solidFill>
                            <a:schemeClr val="dk1"/>
                          </a:solidFill>
                          <a:effectLst/>
                          <a:latin typeface="+mn-lt"/>
                          <a:ea typeface="+mn-ea"/>
                          <a:cs typeface="+mn-cs"/>
                        </a:rPr>
                        <a:t> karşı aşırı duyarlılığı olanlarda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 Ancak tedavi gerektiren durum hayatı tehdit ediyorsa ve başka seçenek yoksa hekimin değerlendirmesine bağlı olarak kullanılabilir.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a:solidFill>
                            <a:schemeClr val="dk1"/>
                          </a:solidFill>
                          <a:effectLst/>
                          <a:latin typeface="+mn-lt"/>
                          <a:ea typeface="+mn-ea"/>
                          <a:cs typeface="+mn-cs"/>
                        </a:rPr>
                        <a:t>Yetişkin ve çocuklar için, tek </a:t>
                      </a:r>
                      <a:r>
                        <a:rPr lang="tr-TR" sz="1200" b="0" i="0" kern="1200" dirty="0" err="1">
                          <a:solidFill>
                            <a:schemeClr val="dk1"/>
                          </a:solidFill>
                          <a:effectLst/>
                          <a:latin typeface="+mn-lt"/>
                          <a:ea typeface="+mn-ea"/>
                          <a:cs typeface="+mn-cs"/>
                        </a:rPr>
                        <a:t>infüzyon</a:t>
                      </a:r>
                      <a:r>
                        <a:rPr lang="tr-TR" sz="1200" b="0" i="0" kern="1200" dirty="0">
                          <a:solidFill>
                            <a:schemeClr val="dk1"/>
                          </a:solidFill>
                          <a:effectLst/>
                          <a:latin typeface="+mn-lt"/>
                          <a:ea typeface="+mn-ea"/>
                          <a:cs typeface="+mn-cs"/>
                        </a:rPr>
                        <a:t> olarak tavsiye edilen günlük doz, 5 mg/kg'dır. </a:t>
                      </a:r>
                      <a:r>
                        <a:rPr lang="tr-TR" sz="1200" b="0" i="0" kern="1200" dirty="0" err="1">
                          <a:solidFill>
                            <a:schemeClr val="dk1"/>
                          </a:solidFill>
                          <a:effectLst/>
                          <a:latin typeface="+mn-lt"/>
                          <a:ea typeface="+mn-ea"/>
                          <a:cs typeface="+mn-cs"/>
                        </a:rPr>
                        <a:t>Abelcet</a:t>
                      </a:r>
                      <a:r>
                        <a:rPr lang="tr-TR" sz="1200" b="0" i="0" kern="1200" dirty="0">
                          <a:solidFill>
                            <a:schemeClr val="dk1"/>
                          </a:solidFill>
                          <a:effectLst/>
                          <a:latin typeface="+mn-lt"/>
                          <a:ea typeface="+mn-ea"/>
                          <a:cs typeface="+mn-cs"/>
                        </a:rPr>
                        <a:t>, 2.5 mg/kg/</a:t>
                      </a:r>
                      <a:r>
                        <a:rPr lang="tr-TR" sz="1200" b="0" i="0" kern="1200" dirty="0" err="1">
                          <a:solidFill>
                            <a:schemeClr val="dk1"/>
                          </a:solidFill>
                          <a:effectLst/>
                          <a:latin typeface="+mn-lt"/>
                          <a:ea typeface="+mn-ea"/>
                          <a:cs typeface="+mn-cs"/>
                        </a:rPr>
                        <a:t>st</a:t>
                      </a:r>
                      <a:r>
                        <a:rPr lang="tr-TR" sz="1200" b="0" i="0" kern="1200" dirty="0">
                          <a:solidFill>
                            <a:schemeClr val="dk1"/>
                          </a:solidFill>
                          <a:effectLst/>
                          <a:latin typeface="+mn-lt"/>
                          <a:ea typeface="+mn-ea"/>
                          <a:cs typeface="+mn-cs"/>
                        </a:rPr>
                        <a:t> oranında, </a:t>
                      </a:r>
                      <a:r>
                        <a:rPr lang="tr-TR" sz="1200" b="0" i="0" kern="1200" dirty="0" err="1">
                          <a:solidFill>
                            <a:schemeClr val="dk1"/>
                          </a:solidFill>
                          <a:effectLst/>
                          <a:latin typeface="+mn-lt"/>
                          <a:ea typeface="+mn-ea"/>
                          <a:cs typeface="+mn-cs"/>
                        </a:rPr>
                        <a:t>intravenöz</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infüzyon</a:t>
                      </a:r>
                      <a:r>
                        <a:rPr lang="tr-TR" sz="1200" b="0" i="0" kern="1200" dirty="0">
                          <a:solidFill>
                            <a:schemeClr val="dk1"/>
                          </a:solidFill>
                          <a:effectLst/>
                          <a:latin typeface="+mn-lt"/>
                          <a:ea typeface="+mn-ea"/>
                          <a:cs typeface="+mn-cs"/>
                        </a:rPr>
                        <a:t> olarak verilmelidir. </a:t>
                      </a:r>
                      <a:r>
                        <a:rPr lang="tr-TR" sz="1200" b="0" i="0" kern="1200" dirty="0" err="1">
                          <a:solidFill>
                            <a:schemeClr val="dk1"/>
                          </a:solidFill>
                          <a:effectLst/>
                          <a:latin typeface="+mn-lt"/>
                          <a:ea typeface="+mn-ea"/>
                          <a:cs typeface="+mn-cs"/>
                        </a:rPr>
                        <a:t>İnfüzyon</a:t>
                      </a:r>
                      <a:r>
                        <a:rPr lang="tr-TR" sz="1200" b="0" i="0" kern="1200" dirty="0">
                          <a:solidFill>
                            <a:schemeClr val="dk1"/>
                          </a:solidFill>
                          <a:effectLst/>
                          <a:latin typeface="+mn-lt"/>
                          <a:ea typeface="+mn-ea"/>
                          <a:cs typeface="+mn-cs"/>
                        </a:rPr>
                        <a:t> süresi 2 saati geçerse, her iki saatte bir, </a:t>
                      </a:r>
                      <a:r>
                        <a:rPr lang="tr-TR" sz="1200" b="0" i="0" kern="1200" dirty="0" err="1">
                          <a:solidFill>
                            <a:schemeClr val="dk1"/>
                          </a:solidFill>
                          <a:effectLst/>
                          <a:latin typeface="+mn-lt"/>
                          <a:ea typeface="+mn-ea"/>
                          <a:cs typeface="+mn-cs"/>
                        </a:rPr>
                        <a:t>infüzyon</a:t>
                      </a:r>
                      <a:r>
                        <a:rPr lang="tr-TR" sz="1200" b="0" i="0" kern="1200" dirty="0">
                          <a:solidFill>
                            <a:schemeClr val="dk1"/>
                          </a:solidFill>
                          <a:effectLst/>
                          <a:latin typeface="+mn-lt"/>
                          <a:ea typeface="+mn-ea"/>
                          <a:cs typeface="+mn-cs"/>
                        </a:rPr>
                        <a:t> torbası sallanarak içerik karıştırılır. Serum </a:t>
                      </a:r>
                      <a:r>
                        <a:rPr lang="tr-TR" sz="1200" b="0" i="0" kern="1200" dirty="0" err="1">
                          <a:solidFill>
                            <a:schemeClr val="dk1"/>
                          </a:solidFill>
                          <a:effectLst/>
                          <a:latin typeface="+mn-lt"/>
                          <a:ea typeface="+mn-ea"/>
                          <a:cs typeface="+mn-cs"/>
                        </a:rPr>
                        <a:t>kreatinin</a:t>
                      </a:r>
                      <a:r>
                        <a:rPr lang="tr-TR" sz="1200" b="0" i="0" kern="1200" dirty="0">
                          <a:solidFill>
                            <a:schemeClr val="dk1"/>
                          </a:solidFill>
                          <a:effectLst/>
                          <a:latin typeface="+mn-lt"/>
                          <a:ea typeface="+mn-ea"/>
                          <a:cs typeface="+mn-cs"/>
                        </a:rPr>
                        <a:t> düzeylerinden ölçülerek, </a:t>
                      </a:r>
                      <a:r>
                        <a:rPr lang="tr-TR" sz="1200" b="0" i="0" kern="1200" dirty="0" err="1">
                          <a:solidFill>
                            <a:schemeClr val="dk1"/>
                          </a:solidFill>
                          <a:effectLst/>
                          <a:latin typeface="+mn-lt"/>
                          <a:ea typeface="+mn-ea"/>
                          <a:cs typeface="+mn-cs"/>
                        </a:rPr>
                        <a:t>Abelcet'in</a:t>
                      </a:r>
                      <a:r>
                        <a:rPr lang="tr-TR" sz="1200" b="0" i="0" kern="1200" dirty="0">
                          <a:solidFill>
                            <a:schemeClr val="dk1"/>
                          </a:solidFill>
                          <a:effectLst/>
                          <a:latin typeface="+mn-lt"/>
                          <a:ea typeface="+mn-ea"/>
                          <a:cs typeface="+mn-cs"/>
                        </a:rPr>
                        <a:t> böbrek </a:t>
                      </a:r>
                      <a:r>
                        <a:rPr lang="tr-TR" sz="1200" b="0" i="0" kern="1200" dirty="0" err="1">
                          <a:solidFill>
                            <a:schemeClr val="dk1"/>
                          </a:solidFill>
                          <a:effectLst/>
                          <a:latin typeface="+mn-lt"/>
                          <a:ea typeface="+mn-ea"/>
                          <a:cs typeface="+mn-cs"/>
                        </a:rPr>
                        <a:t>toksisitesinin</a:t>
                      </a:r>
                      <a:r>
                        <a:rPr lang="tr-TR" sz="1200" b="0" i="0" kern="1200" dirty="0">
                          <a:solidFill>
                            <a:schemeClr val="dk1"/>
                          </a:solidFill>
                          <a:effectLst/>
                          <a:latin typeface="+mn-lt"/>
                          <a:ea typeface="+mn-ea"/>
                          <a:cs typeface="+mn-cs"/>
                        </a:rPr>
                        <a:t> doza bağımlı olduğu gösterilmiştir. Doz ayarlaması, hastanın klinik durumu göz önüne alınarak yapılmalıdır.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a:solidFill>
                            <a:schemeClr val="dk1"/>
                          </a:solidFill>
                          <a:effectLst/>
                          <a:latin typeface="+mn-lt"/>
                          <a:ea typeface="+mn-ea"/>
                          <a:cs typeface="+mn-cs"/>
                        </a:rPr>
                        <a:t>Böbrek fonksiyonunda geçici düşüşler bildirilmiştir (</a:t>
                      </a:r>
                      <a:r>
                        <a:rPr lang="tr-TR" sz="1200" b="0" i="0" kern="1200" dirty="0" err="1">
                          <a:solidFill>
                            <a:schemeClr val="dk1"/>
                          </a:solidFill>
                          <a:effectLst/>
                          <a:latin typeface="+mn-lt"/>
                          <a:ea typeface="+mn-ea"/>
                          <a:cs typeface="+mn-cs"/>
                        </a:rPr>
                        <a:t>hipokalemi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azotemi</a:t>
                      </a:r>
                      <a:r>
                        <a:rPr lang="tr-TR" sz="1200" b="0" i="0" kern="1200" dirty="0">
                          <a:solidFill>
                            <a:schemeClr val="dk1"/>
                          </a:solidFill>
                          <a:effectLst/>
                          <a:latin typeface="+mn-lt"/>
                          <a:ea typeface="+mn-ea"/>
                          <a:cs typeface="+mn-cs"/>
                        </a:rPr>
                        <a:t>, artmış serum </a:t>
                      </a:r>
                      <a:r>
                        <a:rPr lang="tr-TR" sz="1200" b="0" i="0" kern="1200" dirty="0" err="1">
                          <a:solidFill>
                            <a:schemeClr val="dk1"/>
                          </a:solidFill>
                          <a:effectLst/>
                          <a:latin typeface="+mn-lt"/>
                          <a:ea typeface="+mn-ea"/>
                          <a:cs typeface="+mn-cs"/>
                        </a:rPr>
                        <a:t>kreatinin</a:t>
                      </a:r>
                      <a:r>
                        <a:rPr lang="tr-TR" sz="1200" b="0" i="0" kern="1200" dirty="0">
                          <a:solidFill>
                            <a:schemeClr val="dk1"/>
                          </a:solidFill>
                          <a:effectLst/>
                          <a:latin typeface="+mn-lt"/>
                          <a:ea typeface="+mn-ea"/>
                          <a:cs typeface="+mn-cs"/>
                        </a:rPr>
                        <a:t> ve böbrek </a:t>
                      </a:r>
                      <a:r>
                        <a:rPr lang="tr-TR" sz="1200" b="0" i="0" kern="1200" dirty="0" err="1">
                          <a:solidFill>
                            <a:schemeClr val="dk1"/>
                          </a:solidFill>
                          <a:effectLst/>
                          <a:latin typeface="+mn-lt"/>
                          <a:ea typeface="+mn-ea"/>
                          <a:cs typeface="+mn-cs"/>
                        </a:rPr>
                        <a:t>tübüler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asidoz</a:t>
                      </a:r>
                      <a:r>
                        <a:rPr lang="tr-TR" sz="1200" b="0" i="0" kern="1200" dirty="0">
                          <a:solidFill>
                            <a:schemeClr val="dk1"/>
                          </a:solidFill>
                          <a:effectLst/>
                          <a:latin typeface="+mn-lt"/>
                          <a:ea typeface="+mn-ea"/>
                          <a:cs typeface="+mn-cs"/>
                        </a:rPr>
                        <a:t>), bunlar tedaviyi durduracak şiddette olmamıştır. </a:t>
                      </a:r>
                      <a:r>
                        <a:rPr lang="tr-TR" sz="1200" b="0" i="0" kern="1200" dirty="0" err="1">
                          <a:solidFill>
                            <a:schemeClr val="dk1"/>
                          </a:solidFill>
                          <a:effectLst/>
                          <a:latin typeface="+mn-lt"/>
                          <a:ea typeface="+mn-ea"/>
                          <a:cs typeface="+mn-cs"/>
                        </a:rPr>
                        <a:t>Hepatik</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hematopoietik</a:t>
                      </a:r>
                      <a:r>
                        <a:rPr lang="tr-TR" sz="1200" b="0" i="0" kern="1200" dirty="0">
                          <a:solidFill>
                            <a:schemeClr val="dk1"/>
                          </a:solidFill>
                          <a:effectLst/>
                          <a:latin typeface="+mn-lt"/>
                          <a:ea typeface="+mn-ea"/>
                          <a:cs typeface="+mn-cs"/>
                        </a:rPr>
                        <a:t> fonksiyonda önemli değişiklikler görülmemiştir. Bununla birlikte </a:t>
                      </a:r>
                      <a:r>
                        <a:rPr lang="tr-TR" sz="1200" b="0" i="0" kern="1200" dirty="0" err="1">
                          <a:solidFill>
                            <a:schemeClr val="dk1"/>
                          </a:solidFill>
                          <a:effectLst/>
                          <a:latin typeface="+mn-lt"/>
                          <a:ea typeface="+mn-ea"/>
                          <a:cs typeface="+mn-cs"/>
                        </a:rPr>
                        <a:t>hemoliz</a:t>
                      </a:r>
                      <a:r>
                        <a:rPr lang="tr-TR" sz="1200" b="0" i="0" kern="1200" dirty="0">
                          <a:solidFill>
                            <a:schemeClr val="dk1"/>
                          </a:solidFill>
                          <a:effectLst/>
                          <a:latin typeface="+mn-lt"/>
                          <a:ea typeface="+mn-ea"/>
                          <a:cs typeface="+mn-cs"/>
                        </a:rPr>
                        <a:t> ihtimali unutulmamalıdır. Hafif </a:t>
                      </a:r>
                      <a:r>
                        <a:rPr lang="tr-TR" sz="1200" b="0" i="0" u="none" strike="noStrike" kern="1200" dirty="0">
                          <a:solidFill>
                            <a:schemeClr val="dk1"/>
                          </a:solidFill>
                          <a:effectLst/>
                          <a:latin typeface="+mn-lt"/>
                          <a:ea typeface="+mn-ea"/>
                          <a:cs typeface="+mn-cs"/>
                        </a:rPr>
                        <a:t>baş ağrısı,</a:t>
                      </a:r>
                      <a:r>
                        <a:rPr lang="tr-TR" sz="1200" b="0" i="0" kern="1200" dirty="0">
                          <a:solidFill>
                            <a:schemeClr val="dk1"/>
                          </a:solidFill>
                          <a:effectLst/>
                          <a:latin typeface="+mn-lt"/>
                          <a:ea typeface="+mn-ea"/>
                          <a:cs typeface="+mn-cs"/>
                        </a:rPr>
                        <a:t> </a:t>
                      </a:r>
                      <a:r>
                        <a:rPr lang="tr-TR" sz="1200" b="0" i="0" u="none" strike="noStrike" kern="1200" dirty="0">
                          <a:solidFill>
                            <a:schemeClr val="dk1"/>
                          </a:solidFill>
                          <a:effectLst/>
                          <a:latin typeface="+mn-lt"/>
                          <a:ea typeface="+mn-ea"/>
                          <a:cs typeface="+mn-cs"/>
                        </a:rPr>
                        <a:t>bulantı</a:t>
                      </a:r>
                      <a:r>
                        <a:rPr lang="tr-TR" sz="1200" b="0" i="0" kern="1200" dirty="0">
                          <a:solidFill>
                            <a:schemeClr val="dk1"/>
                          </a:solidFill>
                          <a:effectLst/>
                          <a:latin typeface="+mn-lt"/>
                          <a:ea typeface="+mn-ea"/>
                          <a:cs typeface="+mn-cs"/>
                        </a:rPr>
                        <a:t>, kusma, bel ağrısı nadiren bildirilmiştir. Ender olarak </a:t>
                      </a:r>
                      <a:r>
                        <a:rPr lang="tr-TR" sz="1200" b="0" i="0" u="none" strike="noStrike" kern="1200" dirty="0" err="1">
                          <a:solidFill>
                            <a:schemeClr val="dk1"/>
                          </a:solidFill>
                          <a:effectLst/>
                          <a:latin typeface="+mn-lt"/>
                          <a:ea typeface="+mn-ea"/>
                          <a:cs typeface="+mn-cs"/>
                        </a:rPr>
                        <a:t>anafilaktik</a:t>
                      </a:r>
                      <a:r>
                        <a:rPr lang="tr-TR" sz="1200" b="0" i="0" u="none" strike="noStrike" kern="1200" dirty="0">
                          <a:solidFill>
                            <a:schemeClr val="dk1"/>
                          </a:solidFill>
                          <a:effectLst/>
                          <a:latin typeface="+mn-lt"/>
                          <a:ea typeface="+mn-ea"/>
                          <a:cs typeface="+mn-cs"/>
                        </a:rPr>
                        <a:t> reaksiyonl</a:t>
                      </a:r>
                      <a:r>
                        <a:rPr lang="tr-TR" sz="1200" b="0" i="0" kern="1200" dirty="0">
                          <a:solidFill>
                            <a:schemeClr val="dk1"/>
                          </a:solidFill>
                          <a:effectLst/>
                          <a:latin typeface="+mn-lt"/>
                          <a:ea typeface="+mn-ea"/>
                          <a:cs typeface="+mn-cs"/>
                        </a:rPr>
                        <a:t>ar bildirilmiştir.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4109026945"/>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468365913"/>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ANTİFUNGAL</a:t>
                      </a:r>
                      <a:r>
                        <a:rPr lang="tr-TR" sz="1200" baseline="0" dirty="0"/>
                        <a:t> İLAÇLAR</a:t>
                      </a:r>
                      <a:endParaRPr lang="tr-TR" sz="1200" dirty="0"/>
                    </a:p>
                  </a:txBody>
                  <a:tcPr vert="wordArtVert"/>
                </a:tc>
                <a:tc>
                  <a:txBody>
                    <a:bodyPr/>
                    <a:lstStyle/>
                    <a:p>
                      <a:endParaRPr lang="tr-TR" dirty="0"/>
                    </a:p>
                    <a:p>
                      <a:endParaRPr lang="tr-TR" dirty="0"/>
                    </a:p>
                    <a:p>
                      <a:endParaRPr lang="tr-TR" dirty="0"/>
                    </a:p>
                    <a:p>
                      <a:endParaRPr lang="tr-TR" dirty="0"/>
                    </a:p>
                    <a:p>
                      <a:endParaRPr lang="tr-TR" dirty="0"/>
                    </a:p>
                    <a:p>
                      <a:endParaRPr lang="tr-TR" dirty="0"/>
                    </a:p>
                    <a:p>
                      <a:endParaRPr lang="tr-TR" dirty="0"/>
                    </a:p>
                    <a:p>
                      <a:endParaRPr lang="tr-TR" dirty="0"/>
                    </a:p>
                    <a:p>
                      <a:pPr algn="ctr"/>
                      <a:endParaRPr lang="tr-TR" sz="1200" dirty="0"/>
                    </a:p>
                    <a:p>
                      <a:pPr algn="ctr"/>
                      <a:r>
                        <a:rPr lang="tr-TR" sz="1200" dirty="0"/>
                        <a:t>FLUSİTOZİN</a:t>
                      </a:r>
                    </a:p>
                  </a:txBody>
                  <a:tcPr/>
                </a:tc>
                <a:tc>
                  <a:txBody>
                    <a:bodyPr/>
                    <a:lstStyle/>
                    <a:p>
                      <a:r>
                        <a:rPr lang="tr-TR" sz="1200" b="0" i="0" kern="1200" dirty="0">
                          <a:solidFill>
                            <a:schemeClr val="dk1"/>
                          </a:solidFill>
                          <a:effectLst/>
                          <a:latin typeface="+mn-lt"/>
                          <a:ea typeface="+mn-ea"/>
                          <a:cs typeface="+mn-cs"/>
                        </a:rPr>
                        <a:t>Edinilmiş immün yetmezlik sendromu (</a:t>
                      </a:r>
                      <a:r>
                        <a:rPr lang="tr-TR" sz="1200" b="0" i="0" u="none" strike="noStrike" kern="1200" dirty="0">
                          <a:solidFill>
                            <a:schemeClr val="dk1"/>
                          </a:solidFill>
                          <a:effectLst/>
                          <a:latin typeface="+mn-lt"/>
                          <a:ea typeface="+mn-ea"/>
                          <a:cs typeface="+mn-cs"/>
                          <a:hlinkClick r:id="rId2"/>
                        </a:rPr>
                        <a:t>AIDS</a:t>
                      </a:r>
                      <a:r>
                        <a:rPr lang="tr-TR" sz="1200" b="0" i="0" kern="1200" dirty="0">
                          <a:solidFill>
                            <a:schemeClr val="dk1"/>
                          </a:solidFill>
                          <a:effectLst/>
                          <a:latin typeface="+mn-lt"/>
                          <a:ea typeface="+mn-ea"/>
                          <a:cs typeface="+mn-cs"/>
                        </a:rPr>
                        <a:t>) olan hastalardaki </a:t>
                      </a:r>
                      <a:r>
                        <a:rPr lang="tr-TR" sz="1200" b="0" i="0" kern="1200" dirty="0" err="1">
                          <a:solidFill>
                            <a:schemeClr val="dk1"/>
                          </a:solidFill>
                          <a:effectLst/>
                          <a:latin typeface="+mn-lt"/>
                          <a:ea typeface="+mn-ea"/>
                          <a:cs typeface="+mn-cs"/>
                        </a:rPr>
                        <a:t>sitomegalovirüs</a:t>
                      </a:r>
                      <a:r>
                        <a:rPr lang="tr-TR" sz="1200" b="0" i="0" kern="1200" dirty="0">
                          <a:solidFill>
                            <a:schemeClr val="dk1"/>
                          </a:solidFill>
                          <a:effectLst/>
                          <a:latin typeface="+mn-lt"/>
                          <a:ea typeface="+mn-ea"/>
                          <a:cs typeface="+mn-cs"/>
                        </a:rPr>
                        <a:t> (CMV) </a:t>
                      </a:r>
                      <a:r>
                        <a:rPr lang="tr-TR" sz="1200" b="0" i="0" kern="1200" dirty="0" err="1">
                          <a:solidFill>
                            <a:schemeClr val="dk1"/>
                          </a:solidFill>
                          <a:effectLst/>
                          <a:latin typeface="+mn-lt"/>
                          <a:ea typeface="+mn-ea"/>
                          <a:cs typeface="+mn-cs"/>
                        </a:rPr>
                        <a:t>retiniti</a:t>
                      </a:r>
                      <a:r>
                        <a:rPr lang="tr-TR" sz="1200" b="0" i="0" kern="1200" dirty="0">
                          <a:solidFill>
                            <a:schemeClr val="dk1"/>
                          </a:solidFill>
                          <a:effectLst/>
                          <a:latin typeface="+mn-lt"/>
                          <a:ea typeface="+mn-ea"/>
                          <a:cs typeface="+mn-cs"/>
                        </a:rPr>
                        <a:t> tedavisinde, </a:t>
                      </a:r>
                      <a:r>
                        <a:rPr lang="tr-TR" sz="1200" b="0" i="0" kern="1200" dirty="0" err="1">
                          <a:solidFill>
                            <a:schemeClr val="dk1"/>
                          </a:solidFill>
                          <a:effectLst/>
                          <a:latin typeface="+mn-lt"/>
                          <a:ea typeface="+mn-ea"/>
                          <a:cs typeface="+mn-cs"/>
                        </a:rPr>
                        <a:t>solid</a:t>
                      </a:r>
                      <a:r>
                        <a:rPr lang="tr-TR" sz="1200" b="0" i="0" kern="1200" dirty="0">
                          <a:solidFill>
                            <a:schemeClr val="dk1"/>
                          </a:solidFill>
                          <a:effectLst/>
                          <a:latin typeface="+mn-lt"/>
                          <a:ea typeface="+mn-ea"/>
                          <a:cs typeface="+mn-cs"/>
                        </a:rPr>
                        <a:t> organ transplantasyonu hastalarında </a:t>
                      </a:r>
                      <a:r>
                        <a:rPr lang="tr-TR" sz="1200" b="0" i="0" kern="1200" dirty="0" err="1">
                          <a:solidFill>
                            <a:schemeClr val="dk1"/>
                          </a:solidFill>
                          <a:effectLst/>
                          <a:latin typeface="+mn-lt"/>
                          <a:ea typeface="+mn-ea"/>
                          <a:cs typeface="+mn-cs"/>
                        </a:rPr>
                        <a:t>sitomegalovirüs</a:t>
                      </a:r>
                      <a:r>
                        <a:rPr lang="tr-TR" sz="1200" b="0" i="0" kern="1200" dirty="0">
                          <a:solidFill>
                            <a:schemeClr val="dk1"/>
                          </a:solidFill>
                          <a:effectLst/>
                          <a:latin typeface="+mn-lt"/>
                          <a:ea typeface="+mn-ea"/>
                          <a:cs typeface="+mn-cs"/>
                        </a:rPr>
                        <a:t> (CMV) hastalığının önlenmesinde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err="1">
                          <a:solidFill>
                            <a:schemeClr val="dk1"/>
                          </a:solidFill>
                          <a:effectLst/>
                          <a:latin typeface="+mn-lt"/>
                          <a:ea typeface="+mn-ea"/>
                          <a:cs typeface="+mn-cs"/>
                        </a:rPr>
                        <a:t>Valgansiklovir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gansiklovir</a:t>
                      </a:r>
                      <a:r>
                        <a:rPr lang="tr-TR" sz="1200" b="0" i="0" kern="1200" dirty="0">
                          <a:solidFill>
                            <a:schemeClr val="dk1"/>
                          </a:solidFill>
                          <a:effectLst/>
                          <a:latin typeface="+mn-lt"/>
                          <a:ea typeface="+mn-ea"/>
                          <a:cs typeface="+mn-cs"/>
                        </a:rPr>
                        <a:t>, ya da ilacın bileşenlerinden herhangi birine karşı aşırı duyarlı olduğu bilinen hastalarda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Valgansiklovir</a:t>
                      </a:r>
                      <a:r>
                        <a:rPr lang="tr-TR" sz="1200" b="0" i="0" kern="1200" dirty="0">
                          <a:solidFill>
                            <a:schemeClr val="dk1"/>
                          </a:solidFill>
                          <a:effectLst/>
                          <a:latin typeface="+mn-lt"/>
                          <a:ea typeface="+mn-ea"/>
                          <a:cs typeface="+mn-cs"/>
                        </a:rPr>
                        <a:t> ile </a:t>
                      </a:r>
                      <a:r>
                        <a:rPr lang="tr-TR" sz="1200" b="0" i="0" u="none" strike="noStrike" kern="1200" dirty="0" err="1">
                          <a:solidFill>
                            <a:schemeClr val="dk1"/>
                          </a:solidFill>
                          <a:effectLst/>
                          <a:latin typeface="+mn-lt"/>
                          <a:ea typeface="+mn-ea"/>
                          <a:cs typeface="+mn-cs"/>
                        </a:rPr>
                        <a:t>asiklovir</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val</a:t>
                      </a:r>
                      <a:r>
                        <a:rPr lang="tr-TR" sz="1200" b="0" i="0" u="none" strike="noStrike" kern="1200" dirty="0" err="1">
                          <a:solidFill>
                            <a:schemeClr val="dk1"/>
                          </a:solidFill>
                          <a:effectLst/>
                          <a:latin typeface="+mn-lt"/>
                          <a:ea typeface="+mn-ea"/>
                          <a:cs typeface="+mn-cs"/>
                        </a:rPr>
                        <a:t>asiklovir</a:t>
                      </a:r>
                      <a:r>
                        <a:rPr lang="tr-TR" sz="1200" b="0" i="0" kern="1200" dirty="0" err="1">
                          <a:solidFill>
                            <a:schemeClr val="dk1"/>
                          </a:solidFill>
                          <a:effectLst/>
                          <a:latin typeface="+mn-lt"/>
                          <a:ea typeface="+mn-ea"/>
                          <a:cs typeface="+mn-cs"/>
                        </a:rPr>
                        <a:t>in</a:t>
                      </a:r>
                      <a:r>
                        <a:rPr lang="tr-TR" sz="1200" b="0" i="0" kern="1200" dirty="0">
                          <a:solidFill>
                            <a:schemeClr val="dk1"/>
                          </a:solidFill>
                          <a:effectLst/>
                          <a:latin typeface="+mn-lt"/>
                          <a:ea typeface="+mn-ea"/>
                          <a:cs typeface="+mn-cs"/>
                        </a:rPr>
                        <a:t> kimyasal yapılarının benzerliği nedeniyle, bu ilaçlar arasında bir çapraz duyarlılık reaksiyonu oluşması mümkündür.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a:solidFill>
                            <a:schemeClr val="dk1"/>
                          </a:solidFill>
                          <a:effectLst/>
                          <a:latin typeface="+mn-lt"/>
                          <a:ea typeface="+mn-ea"/>
                          <a:cs typeface="+mn-cs"/>
                        </a:rPr>
                        <a:t>Standart doz: Erişkinler: </a:t>
                      </a:r>
                      <a:r>
                        <a:rPr lang="tr-TR" sz="1200" b="0" i="0" kern="1200" dirty="0" err="1">
                          <a:solidFill>
                            <a:schemeClr val="dk1"/>
                          </a:solidFill>
                          <a:effectLst/>
                          <a:latin typeface="+mn-lt"/>
                          <a:ea typeface="+mn-ea"/>
                          <a:cs typeface="+mn-cs"/>
                        </a:rPr>
                        <a:t>Valcyte</a:t>
                      </a:r>
                      <a:r>
                        <a:rPr lang="tr-TR" sz="1200" b="0" i="0" kern="1200" dirty="0">
                          <a:solidFill>
                            <a:schemeClr val="dk1"/>
                          </a:solidFill>
                          <a:effectLst/>
                          <a:latin typeface="+mn-lt"/>
                          <a:ea typeface="+mn-ea"/>
                          <a:cs typeface="+mn-cs"/>
                        </a:rPr>
                        <a:t> oral yoldan uygulanır ve yiyeceklerle birlikte alınmalıdır. Dozaj ve uygulama şekline titizlikle uyulmalıdır. Aktif CMV </a:t>
                      </a:r>
                      <a:r>
                        <a:rPr lang="tr-TR" sz="1200" b="0" i="0" kern="1200" dirty="0" err="1">
                          <a:solidFill>
                            <a:schemeClr val="dk1"/>
                          </a:solidFill>
                          <a:effectLst/>
                          <a:latin typeface="+mn-lt"/>
                          <a:ea typeface="+mn-ea"/>
                          <a:cs typeface="+mn-cs"/>
                        </a:rPr>
                        <a:t>retiniti</a:t>
                      </a:r>
                      <a:r>
                        <a:rPr lang="tr-TR" sz="1200" b="0" i="0" kern="1200" dirty="0">
                          <a:solidFill>
                            <a:schemeClr val="dk1"/>
                          </a:solidFill>
                          <a:effectLst/>
                          <a:latin typeface="+mn-lt"/>
                          <a:ea typeface="+mn-ea"/>
                          <a:cs typeface="+mn-cs"/>
                        </a:rPr>
                        <a:t> olan hastalarda önerilen doz, 21 gün süreyle mümkün olduğu kadar yiyecekle beraber günde 2 kez alınan 900 mg'dır. İndüksiyon tedavisinin uzatılması, kemik iliği </a:t>
                      </a:r>
                      <a:r>
                        <a:rPr lang="tr-TR" sz="1200" b="0" i="0" kern="1200" dirty="0" err="1">
                          <a:solidFill>
                            <a:schemeClr val="dk1"/>
                          </a:solidFill>
                          <a:effectLst/>
                          <a:latin typeface="+mn-lt"/>
                          <a:ea typeface="+mn-ea"/>
                          <a:cs typeface="+mn-cs"/>
                        </a:rPr>
                        <a:t>toksisitesi</a:t>
                      </a:r>
                      <a:r>
                        <a:rPr lang="tr-TR" sz="1200" b="0" i="0" kern="1200" dirty="0">
                          <a:solidFill>
                            <a:schemeClr val="dk1"/>
                          </a:solidFill>
                          <a:effectLst/>
                          <a:latin typeface="+mn-lt"/>
                          <a:ea typeface="+mn-ea"/>
                          <a:cs typeface="+mn-cs"/>
                        </a:rPr>
                        <a:t> riskini artırabilir. İndüksiyon tedavisinin devamında ya da aktif olmayan CMV </a:t>
                      </a:r>
                      <a:r>
                        <a:rPr lang="tr-TR" sz="1200" b="0" i="0" kern="1200" dirty="0" err="1">
                          <a:solidFill>
                            <a:schemeClr val="dk1"/>
                          </a:solidFill>
                          <a:effectLst/>
                          <a:latin typeface="+mn-lt"/>
                          <a:ea typeface="+mn-ea"/>
                          <a:cs typeface="+mn-cs"/>
                        </a:rPr>
                        <a:t>retinitli</a:t>
                      </a:r>
                      <a:r>
                        <a:rPr lang="tr-TR" sz="1200" b="0" i="0" kern="1200" dirty="0">
                          <a:solidFill>
                            <a:schemeClr val="dk1"/>
                          </a:solidFill>
                          <a:effectLst/>
                          <a:latin typeface="+mn-lt"/>
                          <a:ea typeface="+mn-ea"/>
                          <a:cs typeface="+mn-cs"/>
                        </a:rPr>
                        <a:t> hastalarda önerilen doz mümkün olduğu kadar yiyecekle beraber günde bir kez alınan 900 mg'dır.</a:t>
                      </a:r>
                      <a:endParaRPr lang="tr-TR" sz="1200" dirty="0"/>
                    </a:p>
                  </a:txBody>
                  <a:tcPr/>
                </a:tc>
                <a:tc>
                  <a:txBody>
                    <a:bodyPr/>
                    <a:lstStyle/>
                    <a:p>
                      <a:r>
                        <a:rPr lang="tr-TR" sz="1200" b="0" i="0" kern="1200" dirty="0">
                          <a:solidFill>
                            <a:schemeClr val="dk1"/>
                          </a:solidFill>
                          <a:effectLst/>
                          <a:latin typeface="+mn-lt"/>
                          <a:ea typeface="+mn-ea"/>
                          <a:cs typeface="+mn-cs"/>
                        </a:rPr>
                        <a:t>İdame tedavisi sırasında en sık bildirilen istenmeyen reaksiyonlar (%20 ve üstü) ise </a:t>
                      </a:r>
                      <a:r>
                        <a:rPr lang="tr-TR" sz="1200" b="0" i="0" kern="1200" dirty="0" err="1">
                          <a:solidFill>
                            <a:schemeClr val="dk1"/>
                          </a:solidFill>
                          <a:effectLst/>
                          <a:latin typeface="+mn-lt"/>
                          <a:ea typeface="+mn-ea"/>
                          <a:cs typeface="+mn-cs"/>
                        </a:rPr>
                        <a:t>diyare</a:t>
                      </a:r>
                      <a:r>
                        <a:rPr lang="tr-TR" sz="1200" b="0" i="0" kern="1200" dirty="0">
                          <a:solidFill>
                            <a:schemeClr val="dk1"/>
                          </a:solidFill>
                          <a:effectLst/>
                          <a:latin typeface="+mn-lt"/>
                          <a:ea typeface="+mn-ea"/>
                          <a:cs typeface="+mn-cs"/>
                        </a:rPr>
                        <a:t>, ateş, </a:t>
                      </a:r>
                      <a:r>
                        <a:rPr lang="tr-TR" sz="1200" b="0" i="0" u="none" strike="noStrike" kern="1200" dirty="0">
                          <a:solidFill>
                            <a:schemeClr val="dk1"/>
                          </a:solidFill>
                          <a:effectLst/>
                          <a:latin typeface="+mn-lt"/>
                          <a:ea typeface="+mn-ea"/>
                          <a:cs typeface="+mn-cs"/>
                        </a:rPr>
                        <a:t>bulantı</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nötropeni</a:t>
                      </a:r>
                      <a:r>
                        <a:rPr lang="tr-TR" sz="1200" b="0" i="0" kern="1200" dirty="0">
                          <a:solidFill>
                            <a:schemeClr val="dk1"/>
                          </a:solidFill>
                          <a:effectLst/>
                          <a:latin typeface="+mn-lt"/>
                          <a:ea typeface="+mn-ea"/>
                          <a:cs typeface="+mn-cs"/>
                        </a:rPr>
                        <a:t> ve anemidir. Çok sık (&gt;=%10): Anemi, </a:t>
                      </a:r>
                      <a:r>
                        <a:rPr lang="tr-TR" sz="1200" b="0" i="0" kern="1200" dirty="0" err="1">
                          <a:solidFill>
                            <a:schemeClr val="dk1"/>
                          </a:solidFill>
                          <a:effectLst/>
                          <a:latin typeface="+mn-lt"/>
                          <a:ea typeface="+mn-ea"/>
                          <a:cs typeface="+mn-cs"/>
                        </a:rPr>
                        <a:t>nötropeni</a:t>
                      </a:r>
                      <a:r>
                        <a:rPr lang="tr-TR" sz="1200" b="0" i="0" kern="1200" dirty="0">
                          <a:solidFill>
                            <a:schemeClr val="dk1"/>
                          </a:solidFill>
                          <a:effectLst/>
                          <a:latin typeface="+mn-lt"/>
                          <a:ea typeface="+mn-ea"/>
                          <a:cs typeface="+mn-cs"/>
                        </a:rPr>
                        <a:t>, öksürük, </a:t>
                      </a:r>
                      <a:r>
                        <a:rPr lang="tr-TR" sz="1200" b="0" i="0" kern="1200" dirty="0" err="1">
                          <a:solidFill>
                            <a:schemeClr val="dk1"/>
                          </a:solidFill>
                          <a:effectLst/>
                          <a:latin typeface="+mn-lt"/>
                          <a:ea typeface="+mn-ea"/>
                          <a:cs typeface="+mn-cs"/>
                        </a:rPr>
                        <a:t>dispne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diyare</a:t>
                      </a:r>
                      <a:r>
                        <a:rPr lang="tr-TR" sz="1200" b="0" i="0" kern="1200" dirty="0">
                          <a:solidFill>
                            <a:schemeClr val="dk1"/>
                          </a:solidFill>
                          <a:effectLst/>
                          <a:latin typeface="+mn-lt"/>
                          <a:ea typeface="+mn-ea"/>
                          <a:cs typeface="+mn-cs"/>
                        </a:rPr>
                        <a:t>, </a:t>
                      </a:r>
                      <a:r>
                        <a:rPr lang="tr-TR" sz="1200" b="0" i="0" u="none" strike="noStrike" kern="1200" dirty="0">
                          <a:solidFill>
                            <a:schemeClr val="dk1"/>
                          </a:solidFill>
                          <a:effectLst/>
                          <a:latin typeface="+mn-lt"/>
                          <a:ea typeface="+mn-ea"/>
                          <a:cs typeface="+mn-cs"/>
                        </a:rPr>
                        <a:t>bulantı</a:t>
                      </a:r>
                      <a:r>
                        <a:rPr lang="tr-TR" sz="1200" b="0" i="0" kern="1200" dirty="0">
                          <a:solidFill>
                            <a:schemeClr val="dk1"/>
                          </a:solidFill>
                          <a:effectLst/>
                          <a:latin typeface="+mn-lt"/>
                          <a:ea typeface="+mn-ea"/>
                          <a:cs typeface="+mn-cs"/>
                        </a:rPr>
                        <a:t>, kusma, karın ağrısı, ateş, </a:t>
                      </a:r>
                      <a:r>
                        <a:rPr lang="tr-TR" sz="1200" b="0" i="0" kern="1200" dirty="0" err="1">
                          <a:solidFill>
                            <a:schemeClr val="dk1"/>
                          </a:solidFill>
                          <a:effectLst/>
                          <a:latin typeface="+mn-lt"/>
                          <a:ea typeface="+mn-ea"/>
                          <a:cs typeface="+mn-cs"/>
                        </a:rPr>
                        <a:t>başağrısı</a:t>
                      </a:r>
                      <a:r>
                        <a:rPr lang="tr-TR" sz="1200" b="0" i="0" kern="1200" dirty="0">
                          <a:solidFill>
                            <a:schemeClr val="dk1"/>
                          </a:solidFill>
                          <a:effectLst/>
                          <a:latin typeface="+mn-lt"/>
                          <a:ea typeface="+mn-ea"/>
                          <a:cs typeface="+mn-cs"/>
                        </a:rPr>
                        <a:t>. Sık (&gt;=%1-&lt;%10): </a:t>
                      </a:r>
                      <a:r>
                        <a:rPr lang="tr-TR" sz="1200" b="0" i="0" kern="1200" dirty="0" err="1">
                          <a:solidFill>
                            <a:schemeClr val="dk1"/>
                          </a:solidFill>
                          <a:effectLst/>
                          <a:latin typeface="+mn-lt"/>
                          <a:ea typeface="+mn-ea"/>
                          <a:cs typeface="+mn-cs"/>
                        </a:rPr>
                        <a:t>Lökopeni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trombositopeni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sepsis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selülit</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Herpes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simpleks</a:t>
                      </a:r>
                      <a:r>
                        <a:rPr lang="tr-TR" sz="1200" b="0" i="0" kern="1200" dirty="0">
                          <a:solidFill>
                            <a:schemeClr val="dk1"/>
                          </a:solidFill>
                          <a:effectLst/>
                          <a:latin typeface="+mn-lt"/>
                          <a:ea typeface="+mn-ea"/>
                          <a:cs typeface="+mn-cs"/>
                        </a:rPr>
                        <a:t>, kanda </a:t>
                      </a:r>
                      <a:r>
                        <a:rPr lang="tr-TR" sz="1200" b="0" i="0" u="none" strike="noStrike" kern="1200" dirty="0">
                          <a:solidFill>
                            <a:schemeClr val="dk1"/>
                          </a:solidFill>
                          <a:effectLst/>
                          <a:latin typeface="+mn-lt"/>
                          <a:ea typeface="+mn-ea"/>
                          <a:cs typeface="+mn-cs"/>
                        </a:rPr>
                        <a:t>alkali </a:t>
                      </a:r>
                      <a:r>
                        <a:rPr lang="tr-TR" sz="1200" b="0" i="0" u="none" strike="noStrike" kern="1200" dirty="0" err="1">
                          <a:solidFill>
                            <a:schemeClr val="dk1"/>
                          </a:solidFill>
                          <a:effectLst/>
                          <a:latin typeface="+mn-lt"/>
                          <a:ea typeface="+mn-ea"/>
                          <a:cs typeface="+mn-cs"/>
                        </a:rPr>
                        <a:t>fosfataz</a:t>
                      </a:r>
                      <a:r>
                        <a:rPr lang="tr-TR" sz="1200" b="0" i="0" kern="1200" dirty="0">
                          <a:solidFill>
                            <a:schemeClr val="dk1"/>
                          </a:solidFill>
                          <a:effectLst/>
                          <a:latin typeface="+mn-lt"/>
                          <a:ea typeface="+mn-ea"/>
                          <a:cs typeface="+mn-cs"/>
                        </a:rPr>
                        <a:t> yükselmesi, kan </a:t>
                      </a:r>
                      <a:r>
                        <a:rPr lang="tr-TR" sz="1200" b="0" i="0" kern="1200" dirty="0" err="1">
                          <a:solidFill>
                            <a:schemeClr val="dk1"/>
                          </a:solidFill>
                          <a:effectLst/>
                          <a:latin typeface="+mn-lt"/>
                          <a:ea typeface="+mn-ea"/>
                          <a:cs typeface="+mn-cs"/>
                        </a:rPr>
                        <a:t>kreatininin</a:t>
                      </a:r>
                      <a:r>
                        <a:rPr lang="tr-TR" sz="1200" b="0" i="0" kern="1200" dirty="0">
                          <a:solidFill>
                            <a:schemeClr val="dk1"/>
                          </a:solidFill>
                          <a:effectLst/>
                          <a:latin typeface="+mn-lt"/>
                          <a:ea typeface="+mn-ea"/>
                          <a:cs typeface="+mn-cs"/>
                        </a:rPr>
                        <a:t> yükselmesi, </a:t>
                      </a:r>
                      <a:r>
                        <a:rPr lang="tr-TR" sz="1200" b="0" i="0" kern="1200" dirty="0" err="1">
                          <a:solidFill>
                            <a:schemeClr val="dk1"/>
                          </a:solidFill>
                          <a:effectLst/>
                          <a:latin typeface="+mn-lt"/>
                          <a:ea typeface="+mn-ea"/>
                          <a:cs typeface="+mn-cs"/>
                        </a:rPr>
                        <a:t>aspartat</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aminotransferaz</a:t>
                      </a:r>
                      <a:r>
                        <a:rPr lang="tr-TR" sz="1200" b="0" i="0" kern="1200" dirty="0">
                          <a:solidFill>
                            <a:schemeClr val="dk1"/>
                          </a:solidFill>
                          <a:effectLst/>
                          <a:latin typeface="+mn-lt"/>
                          <a:ea typeface="+mn-ea"/>
                          <a:cs typeface="+mn-cs"/>
                        </a:rPr>
                        <a:t> yükselmesi, depresyon, </a:t>
                      </a:r>
                      <a:r>
                        <a:rPr lang="tr-TR" sz="1200" b="0" i="0" kern="1200" dirty="0" err="1">
                          <a:solidFill>
                            <a:schemeClr val="dk1"/>
                          </a:solidFill>
                          <a:effectLst/>
                          <a:latin typeface="+mn-lt"/>
                          <a:ea typeface="+mn-ea"/>
                          <a:cs typeface="+mn-cs"/>
                        </a:rPr>
                        <a:t>konfüzyon</a:t>
                      </a:r>
                      <a:r>
                        <a:rPr lang="tr-TR" sz="1200" b="0" i="0"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anksiyete</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620145773"/>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070911369"/>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ANTİFUNGAL</a:t>
                      </a:r>
                      <a:r>
                        <a:rPr lang="tr-TR" sz="1200" baseline="0" dirty="0"/>
                        <a:t> İLAÇLAR</a:t>
                      </a:r>
                      <a:endParaRPr lang="tr-TR" sz="1200" dirty="0"/>
                    </a:p>
                  </a:txBody>
                  <a:tcPr vert="wordArtVert"/>
                </a:tc>
                <a:tc>
                  <a:txBody>
                    <a:bodyPr/>
                    <a:lstStyle/>
                    <a:p>
                      <a:endParaRPr lang="tr-TR" dirty="0"/>
                    </a:p>
                    <a:p>
                      <a:endParaRPr lang="tr-TR" dirty="0"/>
                    </a:p>
                    <a:p>
                      <a:endParaRPr lang="tr-TR" dirty="0"/>
                    </a:p>
                    <a:p>
                      <a:endParaRPr lang="tr-TR" dirty="0"/>
                    </a:p>
                    <a:p>
                      <a:endParaRPr lang="tr-TR" dirty="0"/>
                    </a:p>
                    <a:p>
                      <a:endParaRPr lang="tr-TR" dirty="0"/>
                    </a:p>
                    <a:p>
                      <a:endParaRPr lang="tr-TR" dirty="0"/>
                    </a:p>
                    <a:p>
                      <a:endParaRPr lang="tr-TR" dirty="0"/>
                    </a:p>
                    <a:p>
                      <a:endParaRPr lang="tr-TR" sz="1100" dirty="0"/>
                    </a:p>
                    <a:p>
                      <a:r>
                        <a:rPr lang="tr-TR" sz="1100" dirty="0"/>
                        <a:t>KETOKONAZOL</a:t>
                      </a:r>
                    </a:p>
                  </a:txBody>
                  <a:tcPr/>
                </a:tc>
                <a:tc>
                  <a:txBody>
                    <a:bodyPr/>
                    <a:lstStyle/>
                    <a:p>
                      <a:r>
                        <a:rPr lang="tr-TR" sz="1200" b="0" i="0" kern="1200" dirty="0" err="1">
                          <a:solidFill>
                            <a:schemeClr val="dk1"/>
                          </a:solidFill>
                          <a:effectLst/>
                          <a:latin typeface="+mn-lt"/>
                          <a:ea typeface="+mn-ea"/>
                          <a:cs typeface="+mn-cs"/>
                        </a:rPr>
                        <a:t>Dermatofitlerin</a:t>
                      </a:r>
                      <a:r>
                        <a:rPr lang="tr-TR" sz="1200" b="0" i="0" kern="1200" dirty="0">
                          <a:solidFill>
                            <a:schemeClr val="dk1"/>
                          </a:solidFill>
                          <a:effectLst/>
                          <a:latin typeface="+mn-lt"/>
                          <a:ea typeface="+mn-ea"/>
                          <a:cs typeface="+mn-cs"/>
                        </a:rPr>
                        <a:t> ve/veya mayaların deride, saçlarda ve tırnaklarda neden oldukları, yerleşimi ya da yayılımı nedeniyle </a:t>
                      </a:r>
                      <a:r>
                        <a:rPr lang="tr-TR" sz="1200" b="0" i="0" kern="1200" dirty="0" err="1">
                          <a:solidFill>
                            <a:schemeClr val="dk1"/>
                          </a:solidFill>
                          <a:effectLst/>
                          <a:latin typeface="+mn-lt"/>
                          <a:ea typeface="+mn-ea"/>
                          <a:cs typeface="+mn-cs"/>
                        </a:rPr>
                        <a:t>topikal</a:t>
                      </a:r>
                      <a:r>
                        <a:rPr lang="tr-TR" sz="1200" b="0" i="0" kern="1200" dirty="0">
                          <a:solidFill>
                            <a:schemeClr val="dk1"/>
                          </a:solidFill>
                          <a:effectLst/>
                          <a:latin typeface="+mn-lt"/>
                          <a:ea typeface="+mn-ea"/>
                          <a:cs typeface="+mn-cs"/>
                        </a:rPr>
                        <a:t> tedavinin mümkün olmadığı veya derinin derin tabakalarının etkilendiği ya da lokal tedavinin etkisiz kaldığı, </a:t>
                      </a:r>
                      <a:r>
                        <a:rPr lang="tr-TR" sz="1200" b="0" i="0" kern="1200" dirty="0" err="1">
                          <a:solidFill>
                            <a:schemeClr val="dk1"/>
                          </a:solidFill>
                          <a:effectLst/>
                          <a:latin typeface="+mn-lt"/>
                          <a:ea typeface="+mn-ea"/>
                          <a:cs typeface="+mn-cs"/>
                        </a:rPr>
                        <a:t>dermatomikoz</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dermatofitoz</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onikomikoz</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Candida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perionyxis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Pityriasis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versicolor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Pityriasis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capitis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Pityrosporum</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folliculitis</a:t>
                      </a:r>
                      <a:r>
                        <a:rPr lang="tr-TR" sz="1200" b="0" i="0" kern="1200" dirty="0">
                          <a:solidFill>
                            <a:schemeClr val="dk1"/>
                          </a:solidFill>
                          <a:effectLst/>
                          <a:latin typeface="+mn-lt"/>
                          <a:ea typeface="+mn-ea"/>
                          <a:cs typeface="+mn-cs"/>
                        </a:rPr>
                        <a:t>, deri kandidoz, kronik </a:t>
                      </a:r>
                      <a:r>
                        <a:rPr lang="tr-TR" sz="1200" b="0" i="0" kern="1200" dirty="0" err="1">
                          <a:solidFill>
                            <a:schemeClr val="dk1"/>
                          </a:solidFill>
                          <a:effectLst/>
                          <a:latin typeface="+mn-lt"/>
                          <a:ea typeface="+mn-ea"/>
                          <a:cs typeface="+mn-cs"/>
                        </a:rPr>
                        <a:t>mukokutanöz</a:t>
                      </a:r>
                      <a:r>
                        <a:rPr lang="tr-TR" sz="1200" b="0" i="0" kern="1200" dirty="0">
                          <a:solidFill>
                            <a:schemeClr val="dk1"/>
                          </a:solidFill>
                          <a:effectLst/>
                          <a:latin typeface="+mn-lt"/>
                          <a:ea typeface="+mn-ea"/>
                          <a:cs typeface="+mn-cs"/>
                        </a:rPr>
                        <a:t> kandidoz, </a:t>
                      </a:r>
                      <a:r>
                        <a:rPr lang="tr-TR" sz="1200" b="0" i="0" kern="1200" dirty="0" err="1">
                          <a:solidFill>
                            <a:schemeClr val="dk1"/>
                          </a:solidFill>
                          <a:effectLst/>
                          <a:latin typeface="+mn-lt"/>
                          <a:ea typeface="+mn-ea"/>
                          <a:cs typeface="+mn-cs"/>
                        </a:rPr>
                        <a:t>orofaringeal</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özofageal</a:t>
                      </a:r>
                      <a:r>
                        <a:rPr lang="tr-TR" sz="1200" b="0" i="0" kern="1200" dirty="0">
                          <a:solidFill>
                            <a:schemeClr val="dk1"/>
                          </a:solidFill>
                          <a:effectLst/>
                          <a:latin typeface="+mn-lt"/>
                          <a:ea typeface="+mn-ea"/>
                          <a:cs typeface="+mn-cs"/>
                        </a:rPr>
                        <a:t> kandidoz gibi enfeksiyonların tedavisinde</a:t>
                      </a:r>
                      <a:endParaRPr lang="tr-TR" sz="1200" dirty="0"/>
                    </a:p>
                  </a:txBody>
                  <a:tcPr/>
                </a:tc>
                <a:tc>
                  <a:txBody>
                    <a:bodyPr/>
                    <a:lstStyle/>
                    <a:p>
                      <a:r>
                        <a:rPr lang="tr-TR" sz="1200" b="0" i="0" kern="1200" dirty="0">
                          <a:solidFill>
                            <a:schemeClr val="dk1"/>
                          </a:solidFill>
                          <a:effectLst/>
                          <a:latin typeface="+mn-lt"/>
                          <a:ea typeface="+mn-ea"/>
                          <a:cs typeface="+mn-cs"/>
                        </a:rPr>
                        <a:t>Akut veya kronik karaciğer hastalığı olanlarda, ya da </a:t>
                      </a:r>
                      <a:r>
                        <a:rPr lang="tr-TR" sz="1200" b="0" i="0" kern="1200" dirty="0" err="1">
                          <a:solidFill>
                            <a:schemeClr val="dk1"/>
                          </a:solidFill>
                          <a:effectLst/>
                          <a:latin typeface="+mn-lt"/>
                          <a:ea typeface="+mn-ea"/>
                          <a:cs typeface="+mn-cs"/>
                        </a:rPr>
                        <a:t>ketokonazole</a:t>
                      </a:r>
                      <a:r>
                        <a:rPr lang="tr-TR" sz="1200" b="0" i="0" kern="1200" dirty="0">
                          <a:solidFill>
                            <a:schemeClr val="dk1"/>
                          </a:solidFill>
                          <a:effectLst/>
                          <a:latin typeface="+mn-lt"/>
                          <a:ea typeface="+mn-ea"/>
                          <a:cs typeface="+mn-cs"/>
                        </a:rPr>
                        <a:t> aşırı duyarlı olanlarda kullanılmamalıdır.</a:t>
                      </a:r>
                      <a:endParaRPr lang="tr-TR" sz="1200" dirty="0"/>
                    </a:p>
                  </a:txBody>
                  <a:tcPr/>
                </a:tc>
                <a:tc>
                  <a:txBody>
                    <a:bodyPr/>
                    <a:lstStyle/>
                    <a:p>
                      <a:r>
                        <a:rPr lang="tr-TR" sz="1200" b="0" i="0" kern="1200" dirty="0">
                          <a:solidFill>
                            <a:schemeClr val="dk1"/>
                          </a:solidFill>
                          <a:effectLst/>
                          <a:latin typeface="+mn-lt"/>
                          <a:ea typeface="+mn-ea"/>
                          <a:cs typeface="+mn-cs"/>
                        </a:rPr>
                        <a:t>Vajinal </a:t>
                      </a:r>
                      <a:r>
                        <a:rPr lang="tr-TR" sz="1200" b="0" i="0" kern="1200" dirty="0" err="1">
                          <a:solidFill>
                            <a:schemeClr val="dk1"/>
                          </a:solidFill>
                          <a:effectLst/>
                          <a:latin typeface="+mn-lt"/>
                          <a:ea typeface="+mn-ea"/>
                          <a:cs typeface="+mn-cs"/>
                        </a:rPr>
                        <a:t>kandidiyaziste</a:t>
                      </a:r>
                      <a:r>
                        <a:rPr lang="tr-TR" sz="1200" b="0" i="0" kern="1200" dirty="0">
                          <a:solidFill>
                            <a:schemeClr val="dk1"/>
                          </a:solidFill>
                          <a:effectLst/>
                          <a:latin typeface="+mn-lt"/>
                          <a:ea typeface="+mn-ea"/>
                          <a:cs typeface="+mn-cs"/>
                        </a:rPr>
                        <a:t> 3-5 gün süreyle günde 2x1 tablet, </a:t>
                      </a:r>
                      <a:r>
                        <a:rPr lang="tr-TR" sz="1200" b="0" i="0" kern="1200" dirty="0" err="1">
                          <a:solidFill>
                            <a:schemeClr val="dk1"/>
                          </a:solidFill>
                          <a:effectLst/>
                          <a:latin typeface="+mn-lt"/>
                          <a:ea typeface="+mn-ea"/>
                          <a:cs typeface="+mn-cs"/>
                        </a:rPr>
                        <a:t>yüzeyel</a:t>
                      </a:r>
                      <a:r>
                        <a:rPr lang="tr-TR" sz="1200" b="0" i="0" kern="1200" dirty="0">
                          <a:solidFill>
                            <a:schemeClr val="dk1"/>
                          </a:solidFill>
                          <a:effectLst/>
                          <a:latin typeface="+mn-lt"/>
                          <a:ea typeface="+mn-ea"/>
                          <a:cs typeface="+mn-cs"/>
                        </a:rPr>
                        <a:t> ve derin mikozlarda bir hafta günde bir tablet, tırnak ve sistemik mikozlarda 2-6 ay süreyle günde 2x1 tablet, </a:t>
                      </a:r>
                      <a:r>
                        <a:rPr lang="tr-TR" sz="1200" b="0" i="0" kern="1200" dirty="0" err="1">
                          <a:solidFill>
                            <a:schemeClr val="dk1"/>
                          </a:solidFill>
                          <a:effectLst/>
                          <a:latin typeface="+mn-lt"/>
                          <a:ea typeface="+mn-ea"/>
                          <a:cs typeface="+mn-cs"/>
                        </a:rPr>
                        <a:t>parakoksidiodomikozis</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histoplazmoziste</a:t>
                      </a:r>
                      <a:r>
                        <a:rPr lang="tr-TR" sz="1200" b="0" i="0" kern="1200" dirty="0">
                          <a:solidFill>
                            <a:schemeClr val="dk1"/>
                          </a:solidFill>
                          <a:effectLst/>
                          <a:latin typeface="+mn-lt"/>
                          <a:ea typeface="+mn-ea"/>
                          <a:cs typeface="+mn-cs"/>
                        </a:rPr>
                        <a:t> 3-12 ay süreyle günde 2x1 tablet ve kronik mukoza mikozlarında 6-12 ay süreyle günde 2x1 tablet kullanılır. Günlük dozlar sabah bir, akşam bir tablet halinde verilir. </a:t>
                      </a:r>
                      <a:r>
                        <a:rPr lang="tr-TR" sz="1200" b="0" i="0" kern="1200" dirty="0" err="1">
                          <a:solidFill>
                            <a:schemeClr val="dk1"/>
                          </a:solidFill>
                          <a:effectLst/>
                          <a:latin typeface="+mn-lt"/>
                          <a:ea typeface="+mn-ea"/>
                          <a:cs typeface="+mn-cs"/>
                        </a:rPr>
                        <a:t>Profilaksi</a:t>
                      </a:r>
                      <a:r>
                        <a:rPr lang="tr-TR" sz="1200" b="0" i="0" kern="1200" dirty="0">
                          <a:solidFill>
                            <a:schemeClr val="dk1"/>
                          </a:solidFill>
                          <a:effectLst/>
                          <a:latin typeface="+mn-lt"/>
                          <a:ea typeface="+mn-ea"/>
                          <a:cs typeface="+mn-cs"/>
                        </a:rPr>
                        <a:t> ve idame tedavi dozu günde bir tablettir. Çocuklarda günlük doz 3 mg/kg hesabıyla uygulanır.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err="1">
                          <a:solidFill>
                            <a:schemeClr val="dk1"/>
                          </a:solidFill>
                          <a:effectLst/>
                          <a:latin typeface="+mn-lt"/>
                          <a:ea typeface="+mn-ea"/>
                          <a:cs typeface="+mn-cs"/>
                        </a:rPr>
                        <a:t>dispepsi</a:t>
                      </a:r>
                      <a:r>
                        <a:rPr lang="tr-TR" sz="1200" b="0" i="0" kern="1200" dirty="0">
                          <a:solidFill>
                            <a:schemeClr val="dk1"/>
                          </a:solidFill>
                          <a:effectLst/>
                          <a:latin typeface="+mn-lt"/>
                          <a:ea typeface="+mn-ea"/>
                          <a:cs typeface="+mn-cs"/>
                        </a:rPr>
                        <a:t>, </a:t>
                      </a:r>
                      <a:r>
                        <a:rPr lang="tr-TR" sz="1200" b="0" i="0" u="none" strike="noStrike" kern="1200" dirty="0">
                          <a:solidFill>
                            <a:schemeClr val="dk1"/>
                          </a:solidFill>
                          <a:effectLst/>
                          <a:latin typeface="+mn-lt"/>
                          <a:ea typeface="+mn-ea"/>
                          <a:cs typeface="+mn-cs"/>
                          <a:hlinkClick r:id="rId2"/>
                        </a:rPr>
                        <a:t>bulantı</a:t>
                      </a:r>
                      <a:r>
                        <a:rPr lang="tr-TR" sz="1200" b="0" i="0" kern="1200" dirty="0">
                          <a:solidFill>
                            <a:schemeClr val="dk1"/>
                          </a:solidFill>
                          <a:effectLst/>
                          <a:latin typeface="+mn-lt"/>
                          <a:ea typeface="+mn-ea"/>
                          <a:cs typeface="+mn-cs"/>
                        </a:rPr>
                        <a:t>, karın ağrısı ve </a:t>
                      </a:r>
                      <a:r>
                        <a:rPr lang="tr-TR" sz="1200" b="0" i="0" kern="1200" dirty="0" err="1">
                          <a:solidFill>
                            <a:schemeClr val="dk1"/>
                          </a:solidFill>
                          <a:effectLst/>
                          <a:latin typeface="+mn-lt"/>
                          <a:ea typeface="+mn-ea"/>
                          <a:cs typeface="+mn-cs"/>
                        </a:rPr>
                        <a:t>diyare</a:t>
                      </a:r>
                      <a:r>
                        <a:rPr lang="tr-TR" sz="1200" b="0" i="0" kern="1200" dirty="0">
                          <a:solidFill>
                            <a:schemeClr val="dk1"/>
                          </a:solidFill>
                          <a:effectLst/>
                          <a:latin typeface="+mn-lt"/>
                          <a:ea typeface="+mn-ea"/>
                          <a:cs typeface="+mn-cs"/>
                        </a:rPr>
                        <a:t> gibi  </a:t>
                      </a:r>
                      <a:r>
                        <a:rPr lang="tr-TR" sz="1200" b="0" i="0" kern="1200" dirty="0" err="1">
                          <a:solidFill>
                            <a:schemeClr val="dk1"/>
                          </a:solidFill>
                          <a:effectLst/>
                          <a:latin typeface="+mn-lt"/>
                          <a:ea typeface="+mn-ea"/>
                          <a:cs typeface="+mn-cs"/>
                        </a:rPr>
                        <a:t>gastrointestinal</a:t>
                      </a:r>
                      <a:r>
                        <a:rPr lang="tr-TR" sz="1200" b="0" i="0" kern="1200" dirty="0">
                          <a:solidFill>
                            <a:schemeClr val="dk1"/>
                          </a:solidFill>
                          <a:effectLst/>
                          <a:latin typeface="+mn-lt"/>
                          <a:ea typeface="+mn-ea"/>
                          <a:cs typeface="+mn-cs"/>
                        </a:rPr>
                        <a:t> yakınmalardır. Daha nadir bildirilen yan etkiler </a:t>
                      </a:r>
                      <a:r>
                        <a:rPr lang="tr-TR" sz="1200" b="0" i="0" kern="1200" dirty="0" err="1">
                          <a:solidFill>
                            <a:schemeClr val="dk1"/>
                          </a:solidFill>
                          <a:effectLst/>
                          <a:latin typeface="+mn-lt"/>
                          <a:ea typeface="+mn-ea"/>
                          <a:cs typeface="+mn-cs"/>
                        </a:rPr>
                        <a:t>başağrısı</a:t>
                      </a:r>
                      <a:r>
                        <a:rPr lang="tr-TR" sz="1200" b="0" i="0" kern="1200" dirty="0">
                          <a:solidFill>
                            <a:schemeClr val="dk1"/>
                          </a:solidFill>
                          <a:effectLst/>
                          <a:latin typeface="+mn-lt"/>
                          <a:ea typeface="+mn-ea"/>
                          <a:cs typeface="+mn-cs"/>
                        </a:rPr>
                        <a:t>, karaciğer enzimlerinde geçici yükselme, adet düzensizlikleri, göz kararması, </a:t>
                      </a:r>
                      <a:r>
                        <a:rPr lang="tr-TR" sz="1200" b="0" i="0" kern="1200" dirty="0" err="1">
                          <a:solidFill>
                            <a:schemeClr val="dk1"/>
                          </a:solidFill>
                          <a:effectLst/>
                          <a:latin typeface="+mn-lt"/>
                          <a:ea typeface="+mn-ea"/>
                          <a:cs typeface="+mn-cs"/>
                        </a:rPr>
                        <a:t>fotofobi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parestezi</a:t>
                      </a:r>
                      <a:r>
                        <a:rPr lang="tr-TR" sz="1200" b="0" i="0" kern="1200" dirty="0">
                          <a:solidFill>
                            <a:schemeClr val="dk1"/>
                          </a:solidFill>
                          <a:effectLst/>
                          <a:latin typeface="+mn-lt"/>
                          <a:ea typeface="+mn-ea"/>
                          <a:cs typeface="+mn-cs"/>
                        </a:rPr>
                        <a:t> ve alerjik reaksiyonlardır. Çok nadiren bildirilen yan etkiler ise </a:t>
                      </a:r>
                      <a:r>
                        <a:rPr lang="tr-TR" sz="1200" b="0" i="0" kern="1200" dirty="0" err="1">
                          <a:solidFill>
                            <a:schemeClr val="dk1"/>
                          </a:solidFill>
                          <a:effectLst/>
                          <a:latin typeface="+mn-lt"/>
                          <a:ea typeface="+mn-ea"/>
                          <a:cs typeface="+mn-cs"/>
                        </a:rPr>
                        <a:t>trombositopeni</a:t>
                      </a:r>
                      <a:r>
                        <a:rPr lang="tr-TR" sz="1200" b="0" i="0"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alopesi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impotans</a:t>
                      </a:r>
                      <a:r>
                        <a:rPr lang="tr-TR" sz="1200" b="0" i="0" kern="1200" dirty="0">
                          <a:solidFill>
                            <a:schemeClr val="dk1"/>
                          </a:solidFill>
                          <a:effectLst/>
                          <a:latin typeface="+mn-lt"/>
                          <a:ea typeface="+mn-ea"/>
                          <a:cs typeface="+mn-cs"/>
                        </a:rPr>
                        <a:t> ve kafa içi basınçta </a:t>
                      </a:r>
                      <a:r>
                        <a:rPr lang="tr-TR" sz="1200" b="0" i="0" kern="1200" dirty="0" err="1">
                          <a:solidFill>
                            <a:schemeClr val="dk1"/>
                          </a:solidFill>
                          <a:effectLst/>
                          <a:latin typeface="+mn-lt"/>
                          <a:ea typeface="+mn-ea"/>
                          <a:cs typeface="+mn-cs"/>
                        </a:rPr>
                        <a:t>reversibl</a:t>
                      </a:r>
                      <a:r>
                        <a:rPr lang="tr-TR" sz="1200" b="0" i="0" kern="1200" dirty="0">
                          <a:solidFill>
                            <a:schemeClr val="dk1"/>
                          </a:solidFill>
                          <a:effectLst/>
                          <a:latin typeface="+mn-lt"/>
                          <a:ea typeface="+mn-ea"/>
                          <a:cs typeface="+mn-cs"/>
                        </a:rPr>
                        <a:t> artıştır </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346992503"/>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162564237"/>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ANTİFUNGAL İLAÇLAR</a:t>
                      </a:r>
                    </a:p>
                  </a:txBody>
                  <a:tcPr vert="wordArtVert"/>
                </a:tc>
                <a:tc>
                  <a:txBody>
                    <a:bodyPr/>
                    <a:lstStyle/>
                    <a:p>
                      <a:endParaRPr lang="tr-TR" dirty="0"/>
                    </a:p>
                    <a:p>
                      <a:endParaRPr lang="tr-TR" dirty="0"/>
                    </a:p>
                    <a:p>
                      <a:endParaRPr lang="tr-TR" dirty="0"/>
                    </a:p>
                    <a:p>
                      <a:endParaRPr lang="tr-TR" dirty="0"/>
                    </a:p>
                    <a:p>
                      <a:endParaRPr lang="tr-TR" dirty="0"/>
                    </a:p>
                    <a:p>
                      <a:endParaRPr lang="tr-TR" dirty="0"/>
                    </a:p>
                    <a:p>
                      <a:endParaRPr lang="tr-TR" dirty="0"/>
                    </a:p>
                    <a:p>
                      <a:endParaRPr lang="tr-TR" dirty="0"/>
                    </a:p>
                    <a:p>
                      <a:endParaRPr lang="tr-TR" sz="1200" dirty="0"/>
                    </a:p>
                    <a:p>
                      <a:r>
                        <a:rPr lang="tr-TR" sz="1200" dirty="0"/>
                        <a:t>FLUKONAZOL</a:t>
                      </a:r>
                    </a:p>
                  </a:txBody>
                  <a:tcPr/>
                </a:tc>
                <a:tc>
                  <a:txBody>
                    <a:bodyPr/>
                    <a:lstStyle/>
                    <a:p>
                      <a:r>
                        <a:rPr lang="tr-TR" sz="1200" b="0" i="0" kern="1200" dirty="0">
                          <a:solidFill>
                            <a:schemeClr val="dk1"/>
                          </a:solidFill>
                          <a:effectLst/>
                          <a:latin typeface="+mn-lt"/>
                          <a:ea typeface="+mn-ea"/>
                          <a:cs typeface="+mn-cs"/>
                        </a:rPr>
                        <a:t>1. </a:t>
                      </a:r>
                      <a:r>
                        <a:rPr lang="tr-TR" sz="1200" b="0" i="0" kern="1200" dirty="0" err="1">
                          <a:solidFill>
                            <a:schemeClr val="dk1"/>
                          </a:solidFill>
                          <a:effectLst/>
                          <a:latin typeface="+mn-lt"/>
                          <a:ea typeface="+mn-ea"/>
                          <a:cs typeface="+mn-cs"/>
                        </a:rPr>
                        <a:t>Kriptokoksik</a:t>
                      </a:r>
                      <a:r>
                        <a:rPr lang="tr-TR" sz="1200" b="0" i="0" kern="1200" dirty="0">
                          <a:solidFill>
                            <a:schemeClr val="dk1"/>
                          </a:solidFill>
                          <a:effectLst/>
                          <a:latin typeface="+mn-lt"/>
                          <a:ea typeface="+mn-ea"/>
                          <a:cs typeface="+mn-cs"/>
                        </a:rPr>
                        <a:t> menenjit ve diğer organların (akciğer ve cilt gibi) enfeksiyonları dahil olmak üzere </a:t>
                      </a:r>
                      <a:r>
                        <a:rPr lang="tr-TR" sz="1200" b="0" i="0" kern="1200" dirty="0" err="1">
                          <a:solidFill>
                            <a:schemeClr val="dk1"/>
                          </a:solidFill>
                          <a:effectLst/>
                          <a:latin typeface="+mn-lt"/>
                          <a:ea typeface="+mn-ea"/>
                          <a:cs typeface="+mn-cs"/>
                        </a:rPr>
                        <a:t>kriptokokkozis</a:t>
                      </a:r>
                      <a:r>
                        <a:rPr lang="tr-TR" sz="1200" b="0" i="0" kern="1200" dirty="0">
                          <a:solidFill>
                            <a:schemeClr val="dk1"/>
                          </a:solidFill>
                          <a:effectLst/>
                          <a:latin typeface="+mn-lt"/>
                          <a:ea typeface="+mn-ea"/>
                          <a:cs typeface="+mn-cs"/>
                        </a:rPr>
                        <a:t>. </a:t>
                      </a:r>
                      <a:r>
                        <a:rPr lang="tr-TR" sz="1200" b="0" i="0" u="none" strike="noStrike" kern="1200" dirty="0">
                          <a:solidFill>
                            <a:schemeClr val="dk1"/>
                          </a:solidFill>
                          <a:effectLst/>
                          <a:latin typeface="+mn-lt"/>
                          <a:ea typeface="+mn-ea"/>
                          <a:cs typeface="+mn-cs"/>
                          <a:hlinkClick r:id="rId2"/>
                        </a:rPr>
                        <a:t>AIDS</a:t>
                      </a:r>
                      <a:r>
                        <a:rPr lang="tr-TR" sz="1200" b="0" i="0" kern="1200" dirty="0">
                          <a:solidFill>
                            <a:schemeClr val="dk1"/>
                          </a:solidFill>
                          <a:effectLst/>
                          <a:latin typeface="+mn-lt"/>
                          <a:ea typeface="+mn-ea"/>
                          <a:cs typeface="+mn-cs"/>
                        </a:rPr>
                        <a:t>'li hastalar, organ nakli yapılmış veya </a:t>
                      </a:r>
                      <a:r>
                        <a:rPr lang="tr-TR" sz="1200" b="0" i="0" kern="1200" dirty="0" err="1">
                          <a:solidFill>
                            <a:schemeClr val="dk1"/>
                          </a:solidFill>
                          <a:effectLst/>
                          <a:latin typeface="+mn-lt"/>
                          <a:ea typeface="+mn-ea"/>
                          <a:cs typeface="+mn-cs"/>
                        </a:rPr>
                        <a:t>immünosupresyonun</a:t>
                      </a:r>
                      <a:r>
                        <a:rPr lang="tr-TR" sz="1200" b="0" i="0" kern="1200" dirty="0">
                          <a:solidFill>
                            <a:schemeClr val="dk1"/>
                          </a:solidFill>
                          <a:effectLst/>
                          <a:latin typeface="+mn-lt"/>
                          <a:ea typeface="+mn-ea"/>
                          <a:cs typeface="+mn-cs"/>
                        </a:rPr>
                        <a:t> diğer sebepleri olan veya normal bulunan hastalar tedavi edilebilir. </a:t>
                      </a:r>
                      <a:r>
                        <a:rPr lang="tr-TR" sz="1200" b="0" i="0" kern="1200" dirty="0" err="1">
                          <a:solidFill>
                            <a:schemeClr val="dk1"/>
                          </a:solidFill>
                          <a:effectLst/>
                          <a:latin typeface="+mn-lt"/>
                          <a:ea typeface="+mn-ea"/>
                          <a:cs typeface="+mn-cs"/>
                        </a:rPr>
                        <a:t>Flukonazol</a:t>
                      </a:r>
                      <a:r>
                        <a:rPr lang="tr-TR" sz="1200" b="0" i="0" kern="1200" dirty="0">
                          <a:solidFill>
                            <a:schemeClr val="dk1"/>
                          </a:solidFill>
                          <a:effectLst/>
                          <a:latin typeface="+mn-lt"/>
                          <a:ea typeface="+mn-ea"/>
                          <a:cs typeface="+mn-cs"/>
                        </a:rPr>
                        <a:t>, </a:t>
                      </a:r>
                      <a:r>
                        <a:rPr lang="tr-TR" sz="1200" b="0" i="0" u="none" strike="noStrike" kern="1200" dirty="0">
                          <a:solidFill>
                            <a:schemeClr val="dk1"/>
                          </a:solidFill>
                          <a:effectLst/>
                          <a:latin typeface="+mn-lt"/>
                          <a:ea typeface="+mn-ea"/>
                          <a:cs typeface="+mn-cs"/>
                          <a:hlinkClick r:id="rId2"/>
                        </a:rPr>
                        <a:t>AIDS</a:t>
                      </a:r>
                      <a:r>
                        <a:rPr lang="tr-TR" sz="1200" b="0" i="0" kern="1200" dirty="0">
                          <a:solidFill>
                            <a:schemeClr val="dk1"/>
                          </a:solidFill>
                          <a:effectLst/>
                          <a:latin typeface="+mn-lt"/>
                          <a:ea typeface="+mn-ea"/>
                          <a:cs typeface="+mn-cs"/>
                        </a:rPr>
                        <a:t>'li hastalarda </a:t>
                      </a:r>
                      <a:r>
                        <a:rPr lang="tr-TR" sz="1200" b="0" i="0" kern="1200" dirty="0" err="1">
                          <a:solidFill>
                            <a:schemeClr val="dk1"/>
                          </a:solidFill>
                          <a:effectLst/>
                          <a:latin typeface="+mn-lt"/>
                          <a:ea typeface="+mn-ea"/>
                          <a:cs typeface="+mn-cs"/>
                        </a:rPr>
                        <a:t>kriptokoksik</a:t>
                      </a:r>
                      <a:r>
                        <a:rPr lang="tr-TR" sz="1200" b="0" i="0" kern="1200" dirty="0">
                          <a:solidFill>
                            <a:schemeClr val="dk1"/>
                          </a:solidFill>
                          <a:effectLst/>
                          <a:latin typeface="+mn-lt"/>
                          <a:ea typeface="+mn-ea"/>
                          <a:cs typeface="+mn-cs"/>
                        </a:rPr>
                        <a:t> hastalığın </a:t>
                      </a:r>
                      <a:r>
                        <a:rPr lang="tr-TR" sz="1200" b="0" i="0" kern="1200" dirty="0" err="1">
                          <a:solidFill>
                            <a:schemeClr val="dk1"/>
                          </a:solidFill>
                          <a:effectLst/>
                          <a:latin typeface="+mn-lt"/>
                          <a:ea typeface="+mn-ea"/>
                          <a:cs typeface="+mn-cs"/>
                        </a:rPr>
                        <a:t>nüksünü</a:t>
                      </a:r>
                      <a:r>
                        <a:rPr lang="tr-TR" sz="1200" b="0" i="0" kern="1200" dirty="0">
                          <a:solidFill>
                            <a:schemeClr val="dk1"/>
                          </a:solidFill>
                          <a:effectLst/>
                          <a:latin typeface="+mn-lt"/>
                          <a:ea typeface="+mn-ea"/>
                          <a:cs typeface="+mn-cs"/>
                        </a:rPr>
                        <a:t> önlemek için idame tedavisi olarak kullanılabilir. 2. </a:t>
                      </a:r>
                      <a:r>
                        <a:rPr lang="tr-TR" sz="1200" b="0" i="0" kern="1200" dirty="0" err="1">
                          <a:solidFill>
                            <a:schemeClr val="dk1"/>
                          </a:solidFill>
                          <a:effectLst/>
                          <a:latin typeface="+mn-lt"/>
                          <a:ea typeface="+mn-ea"/>
                          <a:cs typeface="+mn-cs"/>
                        </a:rPr>
                        <a:t>Kandidemi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dissemine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kandidiyazis</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yayılıcı</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invaziv</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kandida</a:t>
                      </a:r>
                      <a:r>
                        <a:rPr lang="tr-TR" sz="1200" b="0" i="0" kern="1200" dirty="0">
                          <a:solidFill>
                            <a:schemeClr val="dk1"/>
                          </a:solidFill>
                          <a:effectLst/>
                          <a:latin typeface="+mn-lt"/>
                          <a:ea typeface="+mn-ea"/>
                          <a:cs typeface="+mn-cs"/>
                        </a:rPr>
                        <a:t> enfeksiyonlarının diğer formları dahil olmak üzere sistemik </a:t>
                      </a:r>
                      <a:r>
                        <a:rPr lang="tr-TR" sz="1200" b="0" i="0" kern="1200" dirty="0" err="1">
                          <a:solidFill>
                            <a:schemeClr val="dk1"/>
                          </a:solidFill>
                          <a:effectLst/>
                          <a:latin typeface="+mn-lt"/>
                          <a:ea typeface="+mn-ea"/>
                          <a:cs typeface="+mn-cs"/>
                        </a:rPr>
                        <a:t>kandidiyazis</a:t>
                      </a:r>
                      <a:r>
                        <a:rPr lang="tr-TR" sz="1200" b="0" i="0" kern="1200" dirty="0">
                          <a:solidFill>
                            <a:schemeClr val="dk1"/>
                          </a:solidFill>
                          <a:effectLst/>
                          <a:latin typeface="+mn-lt"/>
                          <a:ea typeface="+mn-ea"/>
                          <a:cs typeface="+mn-cs"/>
                        </a:rPr>
                        <a:t>. Bunlar periton, </a:t>
                      </a:r>
                      <a:r>
                        <a:rPr lang="tr-TR" sz="1200" b="0" i="0" kern="1200" dirty="0" err="1">
                          <a:solidFill>
                            <a:schemeClr val="dk1"/>
                          </a:solidFill>
                          <a:effectLst/>
                          <a:latin typeface="+mn-lt"/>
                          <a:ea typeface="+mn-ea"/>
                          <a:cs typeface="+mn-cs"/>
                        </a:rPr>
                        <a:t>endokard,göz</a:t>
                      </a:r>
                      <a:r>
                        <a:rPr lang="tr-TR" sz="1200" b="0" i="0" kern="1200" dirty="0">
                          <a:solidFill>
                            <a:schemeClr val="dk1"/>
                          </a:solidFill>
                          <a:effectLst/>
                          <a:latin typeface="+mn-lt"/>
                          <a:ea typeface="+mn-ea"/>
                          <a:cs typeface="+mn-cs"/>
                        </a:rPr>
                        <a:t>, akciğer ve idrar yolları enfeksiyonlarını kapsar. Habis hastalığı olan, yoğun bakım ünitelerinde yatan, </a:t>
                      </a:r>
                      <a:r>
                        <a:rPr lang="tr-TR" sz="1200" b="0" i="0" kern="1200" dirty="0" err="1">
                          <a:solidFill>
                            <a:schemeClr val="dk1"/>
                          </a:solidFill>
                          <a:effectLst/>
                          <a:latin typeface="+mn-lt"/>
                          <a:ea typeface="+mn-ea"/>
                          <a:cs typeface="+mn-cs"/>
                        </a:rPr>
                        <a:t>sitotoksik</a:t>
                      </a:r>
                      <a:r>
                        <a:rPr lang="tr-TR" sz="1200" b="0" i="0" kern="1200" dirty="0">
                          <a:solidFill>
                            <a:schemeClr val="dk1"/>
                          </a:solidFill>
                          <a:effectLst/>
                          <a:latin typeface="+mn-lt"/>
                          <a:ea typeface="+mn-ea"/>
                          <a:cs typeface="+mn-cs"/>
                        </a:rPr>
                        <a:t> veya </a:t>
                      </a:r>
                      <a:r>
                        <a:rPr lang="tr-TR" sz="1200" b="0" i="0" kern="1200" dirty="0" err="1">
                          <a:solidFill>
                            <a:schemeClr val="dk1"/>
                          </a:solidFill>
                          <a:effectLst/>
                          <a:latin typeface="+mn-lt"/>
                          <a:ea typeface="+mn-ea"/>
                          <a:cs typeface="+mn-cs"/>
                        </a:rPr>
                        <a:t>immünosupresif</a:t>
                      </a:r>
                      <a:r>
                        <a:rPr lang="tr-TR" sz="1200" b="0" i="0" kern="1200" dirty="0">
                          <a:solidFill>
                            <a:schemeClr val="dk1"/>
                          </a:solidFill>
                          <a:effectLst/>
                          <a:latin typeface="+mn-lt"/>
                          <a:ea typeface="+mn-ea"/>
                          <a:cs typeface="+mn-cs"/>
                        </a:rPr>
                        <a:t> tedavi gören, veya </a:t>
                      </a:r>
                      <a:r>
                        <a:rPr lang="tr-TR" sz="1200" b="0" i="0" kern="1200" dirty="0" err="1">
                          <a:solidFill>
                            <a:schemeClr val="dk1"/>
                          </a:solidFill>
                          <a:effectLst/>
                          <a:latin typeface="+mn-lt"/>
                          <a:ea typeface="+mn-ea"/>
                          <a:cs typeface="+mn-cs"/>
                        </a:rPr>
                        <a:t>kandida</a:t>
                      </a:r>
                      <a:r>
                        <a:rPr lang="tr-TR" sz="1200" b="0" i="0" kern="1200" dirty="0">
                          <a:solidFill>
                            <a:schemeClr val="dk1"/>
                          </a:solidFill>
                          <a:effectLst/>
                          <a:latin typeface="+mn-lt"/>
                          <a:ea typeface="+mn-ea"/>
                          <a:cs typeface="+mn-cs"/>
                        </a:rPr>
                        <a:t> enfeksiyonlarına </a:t>
                      </a:r>
                      <a:r>
                        <a:rPr lang="tr-TR" sz="1200" b="0" i="0" kern="1200" dirty="0" err="1">
                          <a:solidFill>
                            <a:schemeClr val="dk1"/>
                          </a:solidFill>
                          <a:effectLst/>
                          <a:latin typeface="+mn-lt"/>
                          <a:ea typeface="+mn-ea"/>
                          <a:cs typeface="+mn-cs"/>
                        </a:rPr>
                        <a:t>predispoze</a:t>
                      </a:r>
                      <a:r>
                        <a:rPr lang="tr-TR" sz="1200" b="0" i="0" kern="1200" dirty="0">
                          <a:solidFill>
                            <a:schemeClr val="dk1"/>
                          </a:solidFill>
                          <a:effectLst/>
                          <a:latin typeface="+mn-lt"/>
                          <a:ea typeface="+mn-ea"/>
                          <a:cs typeface="+mn-cs"/>
                        </a:rPr>
                        <a:t> edici diğer faktörlerin bulunduğu hastalar tedavi edilebilirler. 3. </a:t>
                      </a:r>
                      <a:r>
                        <a:rPr lang="tr-TR" sz="1200" b="0" i="0" kern="1200" dirty="0" err="1">
                          <a:solidFill>
                            <a:schemeClr val="dk1"/>
                          </a:solidFill>
                          <a:effectLst/>
                          <a:latin typeface="+mn-lt"/>
                          <a:ea typeface="+mn-ea"/>
                          <a:cs typeface="+mn-cs"/>
                        </a:rPr>
                        <a:t>Mukozal</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kandidiyazis</a:t>
                      </a:r>
                      <a:r>
                        <a:rPr lang="tr-TR" sz="1200" b="0" i="0" kern="1200" dirty="0">
                          <a:solidFill>
                            <a:schemeClr val="dk1"/>
                          </a:solidFill>
                          <a:effectLst/>
                          <a:latin typeface="+mn-lt"/>
                          <a:ea typeface="+mn-ea"/>
                          <a:cs typeface="+mn-cs"/>
                        </a:rPr>
                        <a:t>. </a:t>
                      </a:r>
                      <a:endParaRPr lang="tr-TR" sz="1200" dirty="0"/>
                    </a:p>
                  </a:txBody>
                  <a:tcPr/>
                </a:tc>
                <a:tc>
                  <a:txBody>
                    <a:bodyPr/>
                    <a:lstStyle/>
                    <a:p>
                      <a:r>
                        <a:rPr lang="tr-TR" sz="1200" b="0" i="0" kern="1200" dirty="0" err="1">
                          <a:solidFill>
                            <a:schemeClr val="dk1"/>
                          </a:solidFill>
                          <a:effectLst/>
                          <a:latin typeface="+mn-lt"/>
                          <a:ea typeface="+mn-ea"/>
                          <a:cs typeface="+mn-cs"/>
                        </a:rPr>
                        <a:t>Flukonazol</a:t>
                      </a:r>
                      <a:r>
                        <a:rPr lang="tr-TR" sz="1200" b="0" i="0" kern="1200" dirty="0">
                          <a:solidFill>
                            <a:schemeClr val="dk1"/>
                          </a:solidFill>
                          <a:effectLst/>
                          <a:latin typeface="+mn-lt"/>
                          <a:ea typeface="+mn-ea"/>
                          <a:cs typeface="+mn-cs"/>
                        </a:rPr>
                        <a:t> veya buna benzer azol bileşiklerine hassas olduğu bilinen hastalarda kullanılmamalıdır. </a:t>
                      </a:r>
                      <a:r>
                        <a:rPr lang="tr-TR" sz="1200" b="0" i="0" kern="1200" dirty="0" err="1">
                          <a:solidFill>
                            <a:schemeClr val="dk1"/>
                          </a:solidFill>
                          <a:effectLst/>
                          <a:latin typeface="+mn-lt"/>
                          <a:ea typeface="+mn-ea"/>
                          <a:cs typeface="+mn-cs"/>
                        </a:rPr>
                        <a:t>Multipl</a:t>
                      </a:r>
                      <a:r>
                        <a:rPr lang="tr-TR" sz="1200" b="0" i="0" kern="1200" dirty="0">
                          <a:solidFill>
                            <a:schemeClr val="dk1"/>
                          </a:solidFill>
                          <a:effectLst/>
                          <a:latin typeface="+mn-lt"/>
                          <a:ea typeface="+mn-ea"/>
                          <a:cs typeface="+mn-cs"/>
                        </a:rPr>
                        <a:t> doz etkileşim çalışmaları sonuçlarına göre günde 400 mg veya daha yüksek miktarlarda </a:t>
                      </a:r>
                      <a:r>
                        <a:rPr lang="tr-TR" sz="1200" b="0" i="0" kern="1200" dirty="0" err="1">
                          <a:solidFill>
                            <a:schemeClr val="dk1"/>
                          </a:solidFill>
                          <a:effectLst/>
                          <a:latin typeface="+mn-lt"/>
                          <a:ea typeface="+mn-ea"/>
                          <a:cs typeface="+mn-cs"/>
                        </a:rPr>
                        <a:t>multipl</a:t>
                      </a:r>
                      <a:r>
                        <a:rPr lang="tr-TR" sz="1200" b="0" i="0" kern="1200" dirty="0">
                          <a:solidFill>
                            <a:schemeClr val="dk1"/>
                          </a:solidFill>
                          <a:effectLst/>
                          <a:latin typeface="+mn-lt"/>
                          <a:ea typeface="+mn-ea"/>
                          <a:cs typeface="+mn-cs"/>
                        </a:rPr>
                        <a:t> doz </a:t>
                      </a:r>
                      <a:r>
                        <a:rPr lang="tr-TR" sz="1200" b="0" i="0" kern="1200" dirty="0" err="1">
                          <a:solidFill>
                            <a:schemeClr val="dk1"/>
                          </a:solidFill>
                          <a:effectLst/>
                          <a:latin typeface="+mn-lt"/>
                          <a:ea typeface="+mn-ea"/>
                          <a:cs typeface="+mn-cs"/>
                        </a:rPr>
                        <a:t>flukonazol</a:t>
                      </a:r>
                      <a:r>
                        <a:rPr lang="tr-TR" sz="1200" b="0" i="0" kern="1200" dirty="0">
                          <a:solidFill>
                            <a:schemeClr val="dk1"/>
                          </a:solidFill>
                          <a:effectLst/>
                          <a:latin typeface="+mn-lt"/>
                          <a:ea typeface="+mn-ea"/>
                          <a:cs typeface="+mn-cs"/>
                        </a:rPr>
                        <a:t> alan hastalarda </a:t>
                      </a:r>
                      <a:r>
                        <a:rPr lang="tr-TR" sz="1200" b="0" i="0" kern="1200" dirty="0" err="1">
                          <a:solidFill>
                            <a:schemeClr val="dk1"/>
                          </a:solidFill>
                          <a:effectLst/>
                          <a:latin typeface="+mn-lt"/>
                          <a:ea typeface="+mn-ea"/>
                          <a:cs typeface="+mn-cs"/>
                        </a:rPr>
                        <a:t>flukonazol</a:t>
                      </a:r>
                      <a:r>
                        <a:rPr lang="tr-TR" sz="1200" b="0" i="0" kern="1200" dirty="0">
                          <a:solidFill>
                            <a:schemeClr val="dk1"/>
                          </a:solidFill>
                          <a:effectLst/>
                          <a:latin typeface="+mn-lt"/>
                          <a:ea typeface="+mn-ea"/>
                          <a:cs typeface="+mn-cs"/>
                        </a:rPr>
                        <a:t> ile beraber kullanılan </a:t>
                      </a:r>
                      <a:r>
                        <a:rPr lang="tr-TR" sz="1200" b="0" i="0" kern="1200" dirty="0" err="1">
                          <a:solidFill>
                            <a:schemeClr val="dk1"/>
                          </a:solidFill>
                          <a:effectLst/>
                          <a:latin typeface="+mn-lt"/>
                          <a:ea typeface="+mn-ea"/>
                          <a:cs typeface="+mn-cs"/>
                        </a:rPr>
                        <a:t>terfenadin</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a:solidFill>
                            <a:schemeClr val="dk1"/>
                          </a:solidFill>
                          <a:effectLst/>
                          <a:latin typeface="+mn-lt"/>
                          <a:ea typeface="+mn-ea"/>
                          <a:cs typeface="+mn-cs"/>
                        </a:rPr>
                        <a:t>Vajinal </a:t>
                      </a:r>
                      <a:r>
                        <a:rPr lang="tr-TR" sz="1200" b="0" i="0" kern="1200" dirty="0" err="1">
                          <a:solidFill>
                            <a:schemeClr val="dk1"/>
                          </a:solidFill>
                          <a:effectLst/>
                          <a:latin typeface="+mn-lt"/>
                          <a:ea typeface="+mn-ea"/>
                          <a:cs typeface="+mn-cs"/>
                        </a:rPr>
                        <a:t>kandidiyazis</a:t>
                      </a:r>
                      <a:r>
                        <a:rPr lang="tr-TR" sz="1200" b="0" i="0" kern="1200" dirty="0">
                          <a:solidFill>
                            <a:schemeClr val="dk1"/>
                          </a:solidFill>
                          <a:effectLst/>
                          <a:latin typeface="+mn-lt"/>
                          <a:ea typeface="+mn-ea"/>
                          <a:cs typeface="+mn-cs"/>
                        </a:rPr>
                        <a:t> tedavisinde 150 </a:t>
                      </a:r>
                      <a:r>
                        <a:rPr lang="tr-TR" sz="1200" b="0" i="0" kern="1200" dirty="0" err="1">
                          <a:solidFill>
                            <a:schemeClr val="dk1"/>
                          </a:solidFill>
                          <a:effectLst/>
                          <a:latin typeface="+mn-lt"/>
                          <a:ea typeface="+mn-ea"/>
                          <a:cs typeface="+mn-cs"/>
                        </a:rPr>
                        <a:t>mg'lık</a:t>
                      </a:r>
                      <a:r>
                        <a:rPr lang="tr-TR" sz="1200" b="0" i="0" kern="1200" dirty="0">
                          <a:solidFill>
                            <a:schemeClr val="dk1"/>
                          </a:solidFill>
                          <a:effectLst/>
                          <a:latin typeface="+mn-lt"/>
                          <a:ea typeface="+mn-ea"/>
                          <a:cs typeface="+mn-cs"/>
                        </a:rPr>
                        <a:t> tek bir doz uygulanır.</a:t>
                      </a:r>
                      <a:endParaRPr lang="tr-TR" sz="1200" dirty="0"/>
                    </a:p>
                  </a:txBody>
                  <a:tcPr/>
                </a:tc>
                <a:tc>
                  <a:txBody>
                    <a:bodyPr/>
                    <a:lstStyle/>
                    <a:p>
                      <a:r>
                        <a:rPr lang="tr-TR" sz="1200" b="0" i="0" kern="1200" dirty="0">
                          <a:solidFill>
                            <a:schemeClr val="dk1"/>
                          </a:solidFill>
                          <a:effectLst/>
                          <a:latin typeface="+mn-lt"/>
                          <a:ea typeface="+mn-ea"/>
                          <a:cs typeface="+mn-cs"/>
                        </a:rPr>
                        <a:t>Bulantı, karın ağrısı, </a:t>
                      </a:r>
                      <a:r>
                        <a:rPr lang="tr-TR" sz="1200" b="0" i="0" kern="1200" dirty="0" err="1">
                          <a:solidFill>
                            <a:schemeClr val="dk1"/>
                          </a:solidFill>
                          <a:effectLst/>
                          <a:latin typeface="+mn-lt"/>
                          <a:ea typeface="+mn-ea"/>
                          <a:cs typeface="+mn-cs"/>
                        </a:rPr>
                        <a:t>diyare</a:t>
                      </a:r>
                      <a:r>
                        <a:rPr lang="tr-TR" sz="1200" b="0" i="0" kern="1200" dirty="0">
                          <a:solidFill>
                            <a:schemeClr val="dk1"/>
                          </a:solidFill>
                          <a:effectLst/>
                          <a:latin typeface="+mn-lt"/>
                          <a:ea typeface="+mn-ea"/>
                          <a:cs typeface="+mn-cs"/>
                        </a:rPr>
                        <a:t> ve gaz vardır. Gastrointestinal semptomlardan sonra en sık gözlenen yan etki deri döküntüsüdür. </a:t>
                      </a:r>
                      <a:r>
                        <a:rPr lang="tr-TR" sz="1200" b="0" i="0" kern="1200" dirty="0" err="1">
                          <a:solidFill>
                            <a:schemeClr val="dk1"/>
                          </a:solidFill>
                          <a:effectLst/>
                          <a:latin typeface="+mn-lt"/>
                          <a:ea typeface="+mn-ea"/>
                          <a:cs typeface="+mn-cs"/>
                        </a:rPr>
                        <a:t>Flukonazole</a:t>
                      </a:r>
                      <a:r>
                        <a:rPr lang="tr-TR" sz="1200" b="0" i="0" kern="1200" dirty="0">
                          <a:solidFill>
                            <a:schemeClr val="dk1"/>
                          </a:solidFill>
                          <a:effectLst/>
                          <a:latin typeface="+mn-lt"/>
                          <a:ea typeface="+mn-ea"/>
                          <a:cs typeface="+mn-cs"/>
                        </a:rPr>
                        <a:t> bağlı </a:t>
                      </a:r>
                      <a:r>
                        <a:rPr lang="tr-TR" sz="1200" b="0" i="0" kern="1200" dirty="0" err="1">
                          <a:solidFill>
                            <a:schemeClr val="dk1"/>
                          </a:solidFill>
                          <a:effectLst/>
                          <a:latin typeface="+mn-lt"/>
                          <a:ea typeface="+mn-ea"/>
                          <a:cs typeface="+mn-cs"/>
                        </a:rPr>
                        <a:t>başağrısı</a:t>
                      </a:r>
                      <a:r>
                        <a:rPr lang="tr-TR" sz="1200" b="0" i="0" kern="1200" dirty="0">
                          <a:solidFill>
                            <a:schemeClr val="dk1"/>
                          </a:solidFill>
                          <a:effectLst/>
                          <a:latin typeface="+mn-lt"/>
                          <a:ea typeface="+mn-ea"/>
                          <a:cs typeface="+mn-cs"/>
                        </a:rPr>
                        <a:t> görülmüştür. Bazı hastalarda, özellikle </a:t>
                      </a:r>
                      <a:r>
                        <a:rPr lang="tr-TR" sz="1200" b="0" i="0" u="none" strike="noStrike" kern="1200" dirty="0">
                          <a:solidFill>
                            <a:schemeClr val="dk1"/>
                          </a:solidFill>
                          <a:effectLst/>
                          <a:latin typeface="+mn-lt"/>
                          <a:ea typeface="+mn-ea"/>
                          <a:cs typeface="+mn-cs"/>
                          <a:hlinkClick r:id="rId2"/>
                        </a:rPr>
                        <a:t>AIDS</a:t>
                      </a:r>
                      <a:r>
                        <a:rPr lang="tr-TR" sz="1200" b="0" i="0" kern="1200" dirty="0">
                          <a:solidFill>
                            <a:schemeClr val="dk1"/>
                          </a:solidFill>
                          <a:effectLst/>
                          <a:latin typeface="+mn-lt"/>
                          <a:ea typeface="+mn-ea"/>
                          <a:cs typeface="+mn-cs"/>
                        </a:rPr>
                        <a:t> ve kanser gibi ciddi </a:t>
                      </a:r>
                      <a:r>
                        <a:rPr lang="tr-TR" sz="1200" b="0" i="0" kern="1200" dirty="0" err="1">
                          <a:solidFill>
                            <a:schemeClr val="dk1"/>
                          </a:solidFill>
                          <a:effectLst/>
                          <a:latin typeface="+mn-lt"/>
                          <a:ea typeface="+mn-ea"/>
                          <a:cs typeface="+mn-cs"/>
                        </a:rPr>
                        <a:t>primer</a:t>
                      </a:r>
                      <a:r>
                        <a:rPr lang="tr-TR" sz="1200" b="0" i="0" kern="1200" dirty="0">
                          <a:solidFill>
                            <a:schemeClr val="dk1"/>
                          </a:solidFill>
                          <a:effectLst/>
                          <a:latin typeface="+mn-lt"/>
                          <a:ea typeface="+mn-ea"/>
                          <a:cs typeface="+mn-cs"/>
                        </a:rPr>
                        <a:t> hastalığı olanlarda, gerek </a:t>
                      </a:r>
                      <a:r>
                        <a:rPr lang="tr-TR" sz="1200" b="0" i="0" kern="1200" dirty="0" err="1">
                          <a:solidFill>
                            <a:schemeClr val="dk1"/>
                          </a:solidFill>
                          <a:effectLst/>
                          <a:latin typeface="+mn-lt"/>
                          <a:ea typeface="+mn-ea"/>
                          <a:cs typeface="+mn-cs"/>
                        </a:rPr>
                        <a:t>flukonazol</a:t>
                      </a:r>
                      <a:r>
                        <a:rPr lang="tr-TR" sz="1200" b="0" i="0" kern="1200" dirty="0">
                          <a:solidFill>
                            <a:schemeClr val="dk1"/>
                          </a:solidFill>
                          <a:effectLst/>
                          <a:latin typeface="+mn-lt"/>
                          <a:ea typeface="+mn-ea"/>
                          <a:cs typeface="+mn-cs"/>
                        </a:rPr>
                        <a:t> gerekse mukayese ilaçları ile tedavi sırasında </a:t>
                      </a:r>
                      <a:r>
                        <a:rPr lang="tr-TR" sz="1200" b="0" i="0" kern="1200" dirty="0" err="1">
                          <a:solidFill>
                            <a:schemeClr val="dk1"/>
                          </a:solidFill>
                          <a:effectLst/>
                          <a:latin typeface="+mn-lt"/>
                          <a:ea typeface="+mn-ea"/>
                          <a:cs typeface="+mn-cs"/>
                        </a:rPr>
                        <a:t>renal</a:t>
                      </a:r>
                      <a:r>
                        <a:rPr lang="tr-TR" sz="1200" b="0" i="0" kern="1200" dirty="0">
                          <a:solidFill>
                            <a:schemeClr val="dk1"/>
                          </a:solidFill>
                          <a:effectLst/>
                          <a:latin typeface="+mn-lt"/>
                          <a:ea typeface="+mn-ea"/>
                          <a:cs typeface="+mn-cs"/>
                        </a:rPr>
                        <a:t> ve hematolojik fonksiyon testlerinde değişmeler ve </a:t>
                      </a:r>
                      <a:r>
                        <a:rPr lang="tr-TR" sz="1200" b="0" i="0" kern="1200" dirty="0" err="1">
                          <a:solidFill>
                            <a:schemeClr val="dk1"/>
                          </a:solidFill>
                          <a:effectLst/>
                          <a:latin typeface="+mn-lt"/>
                          <a:ea typeface="+mn-ea"/>
                          <a:cs typeface="+mn-cs"/>
                        </a:rPr>
                        <a:t>hepatik</a:t>
                      </a:r>
                      <a:r>
                        <a:rPr lang="tr-TR" sz="1200" b="0" i="0" kern="1200" dirty="0">
                          <a:solidFill>
                            <a:schemeClr val="dk1"/>
                          </a:solidFill>
                          <a:effectLst/>
                          <a:latin typeface="+mn-lt"/>
                          <a:ea typeface="+mn-ea"/>
                          <a:cs typeface="+mn-cs"/>
                        </a:rPr>
                        <a:t> anormallikler gözlenmiştir,</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034416443"/>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810694373"/>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ANTİFUNGAL İLAÇLAR</a:t>
                      </a:r>
                    </a:p>
                  </a:txBody>
                  <a:tcPr vert="wordArtVert"/>
                </a:tc>
                <a:tc>
                  <a:txBody>
                    <a:bodyPr/>
                    <a:lstStyle/>
                    <a:p>
                      <a:endParaRPr lang="tr-TR" dirty="0"/>
                    </a:p>
                    <a:p>
                      <a:endParaRPr lang="tr-TR" dirty="0"/>
                    </a:p>
                    <a:p>
                      <a:endParaRPr lang="tr-TR" dirty="0"/>
                    </a:p>
                    <a:p>
                      <a:endParaRPr lang="tr-TR" dirty="0"/>
                    </a:p>
                    <a:p>
                      <a:endParaRPr lang="tr-TR" dirty="0"/>
                    </a:p>
                    <a:p>
                      <a:endParaRPr lang="tr-TR" dirty="0"/>
                    </a:p>
                    <a:p>
                      <a:endParaRPr lang="tr-TR" dirty="0"/>
                    </a:p>
                    <a:p>
                      <a:endParaRPr lang="tr-TR" dirty="0"/>
                    </a:p>
                    <a:p>
                      <a:endParaRPr lang="tr-TR" sz="1100" dirty="0"/>
                    </a:p>
                    <a:p>
                      <a:r>
                        <a:rPr lang="tr-TR" sz="1100" dirty="0"/>
                        <a:t>VORİKONAZOL</a:t>
                      </a:r>
                    </a:p>
                  </a:txBody>
                  <a:tcPr/>
                </a:tc>
                <a:tc>
                  <a:txBody>
                    <a:bodyPr/>
                    <a:lstStyle/>
                    <a:p>
                      <a:r>
                        <a:rPr lang="tr-TR" sz="1200" b="0" i="0" kern="1200" dirty="0" err="1">
                          <a:solidFill>
                            <a:schemeClr val="dk1"/>
                          </a:solidFill>
                          <a:effectLst/>
                          <a:latin typeface="+mn-lt"/>
                          <a:ea typeface="+mn-ea"/>
                          <a:cs typeface="+mn-cs"/>
                        </a:rPr>
                        <a:t>İnvazif</a:t>
                      </a:r>
                      <a:r>
                        <a:rPr lang="tr-TR" sz="1200" b="0" i="0"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hlinkClick r:id="rId2"/>
                        </a:rPr>
                        <a:t>aspergillus</a:t>
                      </a:r>
                      <a:r>
                        <a:rPr lang="tr-TR" sz="1200" b="0" i="0" kern="1200" dirty="0">
                          <a:solidFill>
                            <a:schemeClr val="dk1"/>
                          </a:solidFill>
                          <a:effectLst/>
                          <a:latin typeface="+mn-lt"/>
                          <a:ea typeface="+mn-ea"/>
                          <a:cs typeface="+mn-cs"/>
                        </a:rPr>
                        <a:t>, ciddi </a:t>
                      </a:r>
                      <a:r>
                        <a:rPr lang="tr-TR" sz="1200" b="0" i="0" kern="1200" dirty="0" err="1">
                          <a:solidFill>
                            <a:schemeClr val="dk1"/>
                          </a:solidFill>
                          <a:effectLst/>
                          <a:latin typeface="+mn-lt"/>
                          <a:ea typeface="+mn-ea"/>
                          <a:cs typeface="+mn-cs"/>
                        </a:rPr>
                        <a:t>Scedosporyum</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spp</a:t>
                      </a:r>
                      <a:r>
                        <a:rPr lang="tr-TR" sz="1200" b="0" i="0" kern="1200" dirty="0">
                          <a:solidFill>
                            <a:schemeClr val="dk1"/>
                          </a:solidFill>
                          <a:effectLst/>
                          <a:latin typeface="+mn-lt"/>
                          <a:ea typeface="+mn-ea"/>
                          <a:cs typeface="+mn-cs"/>
                        </a:rPr>
                        <a:t>. enfeksiyonları, </a:t>
                      </a:r>
                      <a:r>
                        <a:rPr lang="tr-TR" sz="1200" b="0" i="0" kern="1200" dirty="0" err="1">
                          <a:solidFill>
                            <a:schemeClr val="dk1"/>
                          </a:solidFill>
                          <a:effectLst/>
                          <a:latin typeface="+mn-lt"/>
                          <a:ea typeface="+mn-ea"/>
                          <a:cs typeface="+mn-cs"/>
                        </a:rPr>
                        <a:t>Fusaryum</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spp</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invazif</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flukonazole</a:t>
                      </a:r>
                      <a:r>
                        <a:rPr lang="tr-TR" sz="1200" b="0" i="0" kern="1200" dirty="0">
                          <a:solidFill>
                            <a:schemeClr val="dk1"/>
                          </a:solidFill>
                          <a:effectLst/>
                          <a:latin typeface="+mn-lt"/>
                          <a:ea typeface="+mn-ea"/>
                          <a:cs typeface="+mn-cs"/>
                        </a:rPr>
                        <a:t> dirençli </a:t>
                      </a:r>
                      <a:r>
                        <a:rPr lang="tr-TR" sz="1200" b="0" i="0" kern="1200" dirty="0" err="1">
                          <a:solidFill>
                            <a:schemeClr val="dk1"/>
                          </a:solidFill>
                          <a:effectLst/>
                          <a:latin typeface="+mn-lt"/>
                          <a:ea typeface="+mn-ea"/>
                          <a:cs typeface="+mn-cs"/>
                        </a:rPr>
                        <a:t>Candida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spp</a:t>
                      </a:r>
                      <a:r>
                        <a:rPr lang="tr-TR" sz="1200" b="0" i="0" kern="1200" dirty="0">
                          <a:solidFill>
                            <a:schemeClr val="dk1"/>
                          </a:solidFill>
                          <a:effectLst/>
                          <a:latin typeface="+mn-lt"/>
                          <a:ea typeface="+mn-ea"/>
                          <a:cs typeface="+mn-cs"/>
                        </a:rPr>
                        <a:t>. (C. </a:t>
                      </a:r>
                      <a:r>
                        <a:rPr lang="tr-TR" sz="1200" b="0" i="0" kern="1200" dirty="0" err="1">
                          <a:solidFill>
                            <a:schemeClr val="dk1"/>
                          </a:solidFill>
                          <a:effectLst/>
                          <a:latin typeface="+mn-lt"/>
                          <a:ea typeface="+mn-ea"/>
                          <a:cs typeface="+mn-cs"/>
                        </a:rPr>
                        <a:t>kruzei</a:t>
                      </a:r>
                      <a:r>
                        <a:rPr lang="tr-TR" sz="1200" b="0" i="0" kern="1200" dirty="0">
                          <a:solidFill>
                            <a:schemeClr val="dk1"/>
                          </a:solidFill>
                          <a:effectLst/>
                          <a:latin typeface="+mn-lt"/>
                          <a:ea typeface="+mn-ea"/>
                          <a:cs typeface="+mn-cs"/>
                        </a:rPr>
                        <a:t> dahil)</a:t>
                      </a:r>
                      <a:endParaRPr lang="tr-TR" sz="1200" dirty="0"/>
                    </a:p>
                  </a:txBody>
                  <a:tcPr/>
                </a:tc>
                <a:tc>
                  <a:txBody>
                    <a:bodyPr/>
                    <a:lstStyle/>
                    <a:p>
                      <a:r>
                        <a:rPr lang="tr-TR" sz="1200" b="0" i="0" kern="1200" dirty="0" err="1">
                          <a:solidFill>
                            <a:schemeClr val="dk1"/>
                          </a:solidFill>
                          <a:effectLst/>
                          <a:latin typeface="+mn-lt"/>
                          <a:ea typeface="+mn-ea"/>
                          <a:cs typeface="+mn-cs"/>
                        </a:rPr>
                        <a:t>Porfiria</a:t>
                      </a:r>
                      <a:r>
                        <a:rPr lang="tr-TR" sz="1200" b="0" i="0" kern="1200" dirty="0">
                          <a:solidFill>
                            <a:schemeClr val="dk1"/>
                          </a:solidFill>
                          <a:effectLst/>
                          <a:latin typeface="+mn-lt"/>
                          <a:ea typeface="+mn-ea"/>
                          <a:cs typeface="+mn-cs"/>
                        </a:rPr>
                        <a:t>, emzirme.</a:t>
                      </a:r>
                      <a:endParaRPr lang="tr-TR" sz="1200" dirty="0"/>
                    </a:p>
                  </a:txBody>
                  <a:tcPr/>
                </a:tc>
                <a:tc>
                  <a:txBody>
                    <a:bodyPr/>
                    <a:lstStyle/>
                    <a:p>
                      <a:r>
                        <a:rPr lang="tr-TR" sz="1200" b="0" i="0" kern="1200" dirty="0" err="1">
                          <a:solidFill>
                            <a:schemeClr val="dk1"/>
                          </a:solidFill>
                          <a:effectLst/>
                          <a:latin typeface="+mn-lt"/>
                          <a:ea typeface="+mn-ea"/>
                          <a:cs typeface="+mn-cs"/>
                        </a:rPr>
                        <a:t>Vfend'in</a:t>
                      </a:r>
                      <a:r>
                        <a:rPr lang="tr-TR" sz="1200" b="0" i="0"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hlinkClick r:id="rId3"/>
                        </a:rPr>
                        <a:t>i.v</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infüzyon</a:t>
                      </a:r>
                      <a:r>
                        <a:rPr lang="tr-TR" sz="1200" b="0" i="0" kern="1200" dirty="0">
                          <a:solidFill>
                            <a:schemeClr val="dk1"/>
                          </a:solidFill>
                          <a:effectLst/>
                          <a:latin typeface="+mn-lt"/>
                          <a:ea typeface="+mn-ea"/>
                          <a:cs typeface="+mn-cs"/>
                        </a:rPr>
                        <a:t> olarak uygulanmasından önce sulandırılması ve seyreltilmesi gereklidir. Maksimum uygulama hızı, saatte 3 mg/kg olmalı ve 1-2 saatten uzun sürmelidir. Yetişkinlerde kullanım: Kararlı duruma yakın olan plazma konsantrasyonlarının birinci günde elde edilebilmesi için, özel yükleme doz rejimi ile başlatılmalıdır. Oral </a:t>
                      </a:r>
                      <a:r>
                        <a:rPr lang="tr-TR" sz="1200" b="0" i="0" kern="1200" dirty="0" err="1">
                          <a:solidFill>
                            <a:schemeClr val="dk1"/>
                          </a:solidFill>
                          <a:effectLst/>
                          <a:latin typeface="+mn-lt"/>
                          <a:ea typeface="+mn-ea"/>
                          <a:cs typeface="+mn-cs"/>
                        </a:rPr>
                        <a:t>biyoyararlanımının</a:t>
                      </a:r>
                      <a:r>
                        <a:rPr lang="tr-TR" sz="1200" b="0" i="0" kern="1200" dirty="0">
                          <a:solidFill>
                            <a:schemeClr val="dk1"/>
                          </a:solidFill>
                          <a:effectLst/>
                          <a:latin typeface="+mn-lt"/>
                          <a:ea typeface="+mn-ea"/>
                          <a:cs typeface="+mn-cs"/>
                        </a:rPr>
                        <a:t> yüksek (%96) olması sebebiyle klinik olarak </a:t>
                      </a:r>
                      <a:r>
                        <a:rPr lang="tr-TR" sz="1200" b="0" i="0" kern="1200" dirty="0" err="1">
                          <a:solidFill>
                            <a:schemeClr val="dk1"/>
                          </a:solidFill>
                          <a:effectLst/>
                          <a:latin typeface="+mn-lt"/>
                          <a:ea typeface="+mn-ea"/>
                          <a:cs typeface="+mn-cs"/>
                        </a:rPr>
                        <a:t>endike</a:t>
                      </a:r>
                      <a:r>
                        <a:rPr lang="tr-TR" sz="1200" b="0" i="0" kern="1200" dirty="0">
                          <a:solidFill>
                            <a:schemeClr val="dk1"/>
                          </a:solidFill>
                          <a:effectLst/>
                          <a:latin typeface="+mn-lt"/>
                          <a:ea typeface="+mn-ea"/>
                          <a:cs typeface="+mn-cs"/>
                        </a:rPr>
                        <a:t> olduğunda </a:t>
                      </a:r>
                      <a:r>
                        <a:rPr lang="tr-TR" sz="1200" b="0" i="0" kern="1200" dirty="0" err="1">
                          <a:solidFill>
                            <a:schemeClr val="dk1"/>
                          </a:solidFill>
                          <a:effectLst/>
                          <a:latin typeface="+mn-lt"/>
                          <a:ea typeface="+mn-ea"/>
                          <a:cs typeface="+mn-cs"/>
                        </a:rPr>
                        <a:t>intravenöz</a:t>
                      </a:r>
                      <a:r>
                        <a:rPr lang="tr-TR" sz="1200" b="0" i="0" kern="1200" dirty="0">
                          <a:solidFill>
                            <a:schemeClr val="dk1"/>
                          </a:solidFill>
                          <a:effectLst/>
                          <a:latin typeface="+mn-lt"/>
                          <a:ea typeface="+mn-ea"/>
                          <a:cs typeface="+mn-cs"/>
                        </a:rPr>
                        <a:t> ve oral uygulamalar arasında geçiş yapmak mümkündür. Yükleme Doz Rejimi (ilk 24 saat): İki kez </a:t>
                      </a:r>
                      <a:r>
                        <a:rPr lang="tr-TR" sz="1200" b="0" i="0" u="none" strike="noStrike" kern="1200" dirty="0" err="1">
                          <a:solidFill>
                            <a:schemeClr val="dk1"/>
                          </a:solidFill>
                          <a:effectLst/>
                          <a:latin typeface="+mn-lt"/>
                          <a:ea typeface="+mn-ea"/>
                          <a:cs typeface="+mn-cs"/>
                          <a:hlinkClick r:id="rId3"/>
                        </a:rPr>
                        <a:t>i.v</a:t>
                      </a:r>
                      <a:r>
                        <a:rPr lang="tr-TR" sz="1200" b="0" i="0" kern="1200" dirty="0">
                          <a:solidFill>
                            <a:schemeClr val="dk1"/>
                          </a:solidFill>
                          <a:effectLst/>
                          <a:latin typeface="+mn-lt"/>
                          <a:ea typeface="+mn-ea"/>
                          <a:cs typeface="+mn-cs"/>
                        </a:rPr>
                        <a:t>. 6 mg/kg (12 saat ara ile). İdame Dozu (12 saat ara ile): 4 mg/kg. Vücut ağırlığı 40 kg ve daha fazla olan hastalarda </a:t>
                      </a:r>
                      <a:r>
                        <a:rPr lang="tr-TR" sz="1200" b="0" i="0" kern="1200" dirty="0" err="1">
                          <a:solidFill>
                            <a:schemeClr val="dk1"/>
                          </a:solidFill>
                          <a:effectLst/>
                          <a:latin typeface="+mn-lt"/>
                          <a:ea typeface="+mn-ea"/>
                          <a:cs typeface="+mn-cs"/>
                        </a:rPr>
                        <a:t>Vfend'in</a:t>
                      </a:r>
                      <a:r>
                        <a:rPr lang="tr-TR" sz="1200" b="0" i="0" kern="1200" dirty="0">
                          <a:solidFill>
                            <a:schemeClr val="dk1"/>
                          </a:solidFill>
                          <a:effectLst/>
                          <a:latin typeface="+mn-lt"/>
                          <a:ea typeface="+mn-ea"/>
                          <a:cs typeface="+mn-cs"/>
                        </a:rPr>
                        <a:t> idame dozu tedavisi 200 mg (12 saat ara ile) olarak kullanmalı; vücut ağırlığı 40 kg'dan düşük olan hastalarda ise idame doz tedavisi 100 mg (12 saat ara ile) olmalıdır. </a:t>
                      </a:r>
                      <a:endParaRPr lang="tr-TR" sz="1200" dirty="0"/>
                    </a:p>
                  </a:txBody>
                  <a:tcPr/>
                </a:tc>
                <a:tc>
                  <a:txBody>
                    <a:bodyPr/>
                    <a:lstStyle/>
                    <a:p>
                      <a:r>
                        <a:rPr lang="tr-TR" sz="1200" b="0" i="0" kern="1200" dirty="0">
                          <a:solidFill>
                            <a:schemeClr val="dk1"/>
                          </a:solidFill>
                          <a:effectLst/>
                          <a:latin typeface="+mn-lt"/>
                          <a:ea typeface="+mn-ea"/>
                          <a:cs typeface="+mn-cs"/>
                        </a:rPr>
                        <a:t>Mide-bağırsak rahatsızlıkları, sarılık, ödem, hipotansiyon, göğüs ağrısı, </a:t>
                      </a:r>
                      <a:r>
                        <a:rPr lang="tr-TR" sz="1200" b="0" i="0" kern="1200" dirty="0" err="1">
                          <a:solidFill>
                            <a:schemeClr val="dk1"/>
                          </a:solidFill>
                          <a:effectLst/>
                          <a:latin typeface="+mn-lt"/>
                          <a:ea typeface="+mn-ea"/>
                          <a:cs typeface="+mn-cs"/>
                        </a:rPr>
                        <a:t>respiratuar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distress</a:t>
                      </a:r>
                      <a:r>
                        <a:rPr lang="tr-TR" sz="1200" b="0" i="0" kern="1200" dirty="0">
                          <a:solidFill>
                            <a:schemeClr val="dk1"/>
                          </a:solidFill>
                          <a:effectLst/>
                          <a:latin typeface="+mn-lt"/>
                          <a:ea typeface="+mn-ea"/>
                          <a:cs typeface="+mn-cs"/>
                        </a:rPr>
                        <a:t> sendromu, </a:t>
                      </a:r>
                      <a:r>
                        <a:rPr lang="tr-TR" sz="1200" b="0" i="0" kern="1200" dirty="0" err="1">
                          <a:solidFill>
                            <a:schemeClr val="dk1"/>
                          </a:solidFill>
                          <a:effectLst/>
                          <a:latin typeface="+mn-lt"/>
                          <a:ea typeface="+mn-ea"/>
                          <a:cs typeface="+mn-cs"/>
                        </a:rPr>
                        <a:t>sinuzit</a:t>
                      </a:r>
                      <a:r>
                        <a:rPr lang="tr-TR" sz="1200" b="0" i="0" kern="1200" dirty="0">
                          <a:solidFill>
                            <a:schemeClr val="dk1"/>
                          </a:solidFill>
                          <a:effectLst/>
                          <a:latin typeface="+mn-lt"/>
                          <a:ea typeface="+mn-ea"/>
                          <a:cs typeface="+mn-cs"/>
                        </a:rPr>
                        <a:t>, </a:t>
                      </a:r>
                      <a:r>
                        <a:rPr lang="tr-TR" sz="1200" b="0" i="0" u="none" strike="noStrike" kern="1200" dirty="0">
                          <a:solidFill>
                            <a:schemeClr val="dk1"/>
                          </a:solidFill>
                          <a:effectLst/>
                          <a:latin typeface="+mn-lt"/>
                          <a:ea typeface="+mn-ea"/>
                          <a:cs typeface="+mn-cs"/>
                        </a:rPr>
                        <a:t>baş ağrısı</a:t>
                      </a:r>
                      <a:r>
                        <a:rPr lang="tr-TR" sz="1200" b="0" i="0" kern="1200" dirty="0">
                          <a:solidFill>
                            <a:schemeClr val="dk1"/>
                          </a:solidFill>
                          <a:effectLst/>
                          <a:latin typeface="+mn-lt"/>
                          <a:ea typeface="+mn-ea"/>
                          <a:cs typeface="+mn-cs"/>
                        </a:rPr>
                        <a:t>, sersemlik, sinirlilik, </a:t>
                      </a:r>
                      <a:r>
                        <a:rPr lang="tr-TR" sz="1200" b="0" i="0" kern="1200" dirty="0" err="1">
                          <a:solidFill>
                            <a:schemeClr val="dk1"/>
                          </a:solidFill>
                          <a:effectLst/>
                          <a:latin typeface="+mn-lt"/>
                          <a:ea typeface="+mn-ea"/>
                          <a:cs typeface="+mn-cs"/>
                        </a:rPr>
                        <a:t>sepresyon</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konfüzyon</a:t>
                      </a:r>
                      <a:r>
                        <a:rPr lang="tr-TR" sz="1200" b="0" i="0" kern="1200" dirty="0">
                          <a:solidFill>
                            <a:schemeClr val="dk1"/>
                          </a:solidFill>
                          <a:effectLst/>
                          <a:latin typeface="+mn-lt"/>
                          <a:ea typeface="+mn-ea"/>
                          <a:cs typeface="+mn-cs"/>
                        </a:rPr>
                        <a:t>, </a:t>
                      </a:r>
                      <a:r>
                        <a:rPr lang="tr-TR" sz="1200" b="0" i="0" u="none" strike="noStrike" kern="1200" dirty="0">
                          <a:solidFill>
                            <a:schemeClr val="dk1"/>
                          </a:solidFill>
                          <a:effectLst/>
                          <a:latin typeface="+mn-lt"/>
                          <a:ea typeface="+mn-ea"/>
                          <a:cs typeface="+mn-cs"/>
                        </a:rPr>
                        <a:t>ajitasyon</a:t>
                      </a:r>
                      <a:r>
                        <a:rPr lang="tr-TR" sz="1200" b="0" i="0" kern="1200" dirty="0">
                          <a:solidFill>
                            <a:schemeClr val="dk1"/>
                          </a:solidFill>
                          <a:effectLst/>
                          <a:latin typeface="+mn-lt"/>
                          <a:ea typeface="+mn-ea"/>
                          <a:cs typeface="+mn-cs"/>
                        </a:rPr>
                        <a:t>, halüsinasyon, his kaybı, tremor, </a:t>
                      </a:r>
                      <a:r>
                        <a:rPr lang="tr-TR" sz="1200" b="0" i="0" kern="1200" dirty="0" err="1">
                          <a:solidFill>
                            <a:schemeClr val="dk1"/>
                          </a:solidFill>
                          <a:effectLst/>
                          <a:latin typeface="+mn-lt"/>
                          <a:ea typeface="+mn-ea"/>
                          <a:cs typeface="+mn-cs"/>
                        </a:rPr>
                        <a:t>influenza</a:t>
                      </a:r>
                      <a:r>
                        <a:rPr lang="tr-TR" sz="1200" b="0" i="0" kern="1200" dirty="0">
                          <a:solidFill>
                            <a:schemeClr val="dk1"/>
                          </a:solidFill>
                          <a:effectLst/>
                          <a:latin typeface="+mn-lt"/>
                          <a:ea typeface="+mn-ea"/>
                          <a:cs typeface="+mn-cs"/>
                        </a:rPr>
                        <a:t> benzeri semptomlar, hipoglisemi, </a:t>
                      </a:r>
                      <a:r>
                        <a:rPr lang="tr-TR" sz="1200" b="0" i="0" kern="1200" dirty="0" err="1">
                          <a:solidFill>
                            <a:schemeClr val="dk1"/>
                          </a:solidFill>
                          <a:effectLst/>
                          <a:latin typeface="+mn-lt"/>
                          <a:ea typeface="+mn-ea"/>
                          <a:cs typeface="+mn-cs"/>
                        </a:rPr>
                        <a:t>hematüri</a:t>
                      </a:r>
                      <a:r>
                        <a:rPr lang="tr-TR" sz="1200" b="0" i="0" kern="1200" dirty="0">
                          <a:solidFill>
                            <a:schemeClr val="dk1"/>
                          </a:solidFill>
                          <a:effectLst/>
                          <a:latin typeface="+mn-lt"/>
                          <a:ea typeface="+mn-ea"/>
                          <a:cs typeface="+mn-cs"/>
                        </a:rPr>
                        <a:t>, kan hastalıkları (anemi, </a:t>
                      </a:r>
                      <a:r>
                        <a:rPr lang="tr-TR" sz="1200" b="0" i="0" kern="1200" dirty="0" err="1">
                          <a:solidFill>
                            <a:schemeClr val="dk1"/>
                          </a:solidFill>
                          <a:effectLst/>
                          <a:latin typeface="+mn-lt"/>
                          <a:ea typeface="+mn-ea"/>
                          <a:cs typeface="+mn-cs"/>
                        </a:rPr>
                        <a:t>trombostopeni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lökopeni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pansitopeni</a:t>
                      </a:r>
                      <a:r>
                        <a:rPr lang="tr-TR" sz="1200" b="0" i="0" kern="1200" dirty="0">
                          <a:solidFill>
                            <a:schemeClr val="dk1"/>
                          </a:solidFill>
                          <a:effectLst/>
                          <a:latin typeface="+mn-lt"/>
                          <a:ea typeface="+mn-ea"/>
                          <a:cs typeface="+mn-cs"/>
                        </a:rPr>
                        <a:t>), </a:t>
                      </a:r>
                      <a:r>
                        <a:rPr lang="tr-TR" sz="1200" b="0" i="0" u="none" strike="noStrike" kern="1200" dirty="0">
                          <a:solidFill>
                            <a:schemeClr val="dk1"/>
                          </a:solidFill>
                          <a:effectLst/>
                          <a:latin typeface="+mn-lt"/>
                          <a:ea typeface="+mn-ea"/>
                          <a:cs typeface="+mn-cs"/>
                        </a:rPr>
                        <a:t>akut </a:t>
                      </a:r>
                      <a:r>
                        <a:rPr lang="tr-TR" sz="1200" b="0" i="0" u="none" strike="noStrike" kern="1200" dirty="0" err="1">
                          <a:solidFill>
                            <a:schemeClr val="dk1"/>
                          </a:solidFill>
                          <a:effectLst/>
                          <a:latin typeface="+mn-lt"/>
                          <a:ea typeface="+mn-ea"/>
                          <a:cs typeface="+mn-cs"/>
                        </a:rPr>
                        <a:t>renal</a:t>
                      </a:r>
                      <a:r>
                        <a:rPr lang="tr-TR" sz="1200" b="0" i="0" u="none" strike="noStrike" kern="1200" dirty="0">
                          <a:solidFill>
                            <a:schemeClr val="dk1"/>
                          </a:solidFill>
                          <a:effectLst/>
                          <a:latin typeface="+mn-lt"/>
                          <a:ea typeface="+mn-ea"/>
                          <a:cs typeface="+mn-cs"/>
                        </a:rPr>
                        <a:t> yetmezlik</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hipokalemi</a:t>
                      </a:r>
                      <a:r>
                        <a:rPr lang="tr-TR" sz="1200" b="0" i="0" kern="1200" dirty="0">
                          <a:solidFill>
                            <a:schemeClr val="dk1"/>
                          </a:solidFill>
                          <a:effectLst/>
                          <a:latin typeface="+mn-lt"/>
                          <a:ea typeface="+mn-ea"/>
                          <a:cs typeface="+mn-cs"/>
                        </a:rPr>
                        <a:t>, görme kaybı, </a:t>
                      </a:r>
                      <a:r>
                        <a:rPr lang="tr-TR" sz="1200" b="0" i="0" kern="1200" dirty="0" err="1">
                          <a:solidFill>
                            <a:schemeClr val="dk1"/>
                          </a:solidFill>
                          <a:effectLst/>
                          <a:latin typeface="+mn-lt"/>
                          <a:ea typeface="+mn-ea"/>
                          <a:cs typeface="+mn-cs"/>
                        </a:rPr>
                        <a:t>fotofobi</a:t>
                      </a:r>
                      <a:r>
                        <a:rPr lang="tr-TR" sz="1200" b="0" i="0" kern="1200" dirty="0">
                          <a:solidFill>
                            <a:schemeClr val="dk1"/>
                          </a:solidFill>
                          <a:effectLst/>
                          <a:latin typeface="+mn-lt"/>
                          <a:ea typeface="+mn-ea"/>
                          <a:cs typeface="+mn-cs"/>
                        </a:rPr>
                        <a:t>, döküntü, kaşıntı, </a:t>
                      </a:r>
                      <a:r>
                        <a:rPr lang="tr-TR" sz="1200" b="0" i="0" u="none" strike="noStrike" kern="1200" dirty="0" err="1">
                          <a:solidFill>
                            <a:schemeClr val="dk1"/>
                          </a:solidFill>
                          <a:effectLst/>
                          <a:latin typeface="+mn-lt"/>
                          <a:ea typeface="+mn-ea"/>
                          <a:cs typeface="+mn-cs"/>
                        </a:rPr>
                        <a:t>alopesi</a:t>
                      </a:r>
                      <a:r>
                        <a:rPr lang="tr-TR" sz="1200" b="0" i="0" kern="1200" dirty="0">
                          <a:solidFill>
                            <a:schemeClr val="dk1"/>
                          </a:solidFill>
                          <a:effectLst/>
                          <a:latin typeface="+mn-lt"/>
                          <a:ea typeface="+mn-ea"/>
                          <a:cs typeface="+mn-cs"/>
                        </a:rPr>
                        <a:t>.</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041004826"/>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036684167"/>
              </p:ext>
            </p:extLst>
          </p:nvPr>
        </p:nvGraphicFramePr>
        <p:xfrm>
          <a:off x="0" y="0"/>
          <a:ext cx="12192000"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6">
                  <a:extLst>
                    <a:ext uri="{9D8B030D-6E8A-4147-A177-3AD203B41FA5}">
                      <a16:colId xmlns:a16="http://schemas.microsoft.com/office/drawing/2014/main" xmlns="" val="20002"/>
                    </a:ext>
                  </a:extLst>
                </a:gridCol>
                <a:gridCol w="2914586">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5">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ANTİFUNFGAL</a:t>
                      </a:r>
                      <a:r>
                        <a:rPr lang="tr-TR" sz="1200" baseline="0" dirty="0"/>
                        <a:t> İLAÇLAR</a:t>
                      </a:r>
                      <a:endParaRPr lang="tr-TR" sz="1200" dirty="0"/>
                    </a:p>
                  </a:txBody>
                  <a:tcPr vert="wordArtVert"/>
                </a:tc>
                <a:tc>
                  <a:txBody>
                    <a:bodyPr/>
                    <a:lstStyle/>
                    <a:p>
                      <a:endParaRPr lang="tr-TR" dirty="0"/>
                    </a:p>
                    <a:p>
                      <a:endParaRPr lang="tr-TR" dirty="0"/>
                    </a:p>
                    <a:p>
                      <a:endParaRPr lang="tr-TR" dirty="0"/>
                    </a:p>
                    <a:p>
                      <a:endParaRPr lang="tr-TR" dirty="0"/>
                    </a:p>
                    <a:p>
                      <a:endParaRPr lang="tr-TR" dirty="0"/>
                    </a:p>
                    <a:p>
                      <a:endParaRPr lang="tr-TR" dirty="0"/>
                    </a:p>
                    <a:p>
                      <a:endParaRPr lang="tr-TR" dirty="0"/>
                    </a:p>
                    <a:p>
                      <a:r>
                        <a:rPr lang="tr-TR" sz="1100" dirty="0"/>
                        <a:t>KASPOFUNGİN</a:t>
                      </a:r>
                    </a:p>
                  </a:txBody>
                  <a:tcPr/>
                </a:tc>
                <a:tc>
                  <a:txBody>
                    <a:bodyPr/>
                    <a:lstStyle/>
                    <a:p>
                      <a:r>
                        <a:rPr lang="tr-TR" sz="1200" b="0" i="0" kern="1200" dirty="0" err="1">
                          <a:solidFill>
                            <a:schemeClr val="dk1"/>
                          </a:solidFill>
                          <a:effectLst/>
                          <a:latin typeface="+mn-lt"/>
                          <a:ea typeface="+mn-ea"/>
                          <a:cs typeface="+mn-cs"/>
                        </a:rPr>
                        <a:t>Kaspofungin</a:t>
                      </a:r>
                      <a:r>
                        <a:rPr lang="tr-TR" sz="1200" b="0" i="0" kern="1200" dirty="0">
                          <a:solidFill>
                            <a:schemeClr val="dk1"/>
                          </a:solidFill>
                          <a:effectLst/>
                          <a:latin typeface="+mn-lt"/>
                          <a:ea typeface="+mn-ea"/>
                          <a:cs typeface="+mn-cs"/>
                        </a:rPr>
                        <a:t> asetat bir yarı sentetik </a:t>
                      </a:r>
                      <a:r>
                        <a:rPr lang="tr-TR" sz="1200" b="0" i="0" kern="1200" dirty="0" err="1">
                          <a:solidFill>
                            <a:schemeClr val="dk1"/>
                          </a:solidFill>
                          <a:effectLst/>
                          <a:latin typeface="+mn-lt"/>
                          <a:ea typeface="+mn-ea"/>
                          <a:cs typeface="+mn-cs"/>
                        </a:rPr>
                        <a:t>lipopeptiddir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ekinokandin</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Glarea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lozoyensis'in</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fermentasyon</a:t>
                      </a:r>
                      <a:r>
                        <a:rPr lang="tr-TR" sz="1200" b="0" i="0" kern="1200" dirty="0">
                          <a:solidFill>
                            <a:schemeClr val="dk1"/>
                          </a:solidFill>
                          <a:effectLst/>
                          <a:latin typeface="+mn-lt"/>
                          <a:ea typeface="+mn-ea"/>
                          <a:cs typeface="+mn-cs"/>
                        </a:rPr>
                        <a:t> ürününden sentez edilir. </a:t>
                      </a:r>
                      <a:r>
                        <a:rPr lang="tr-TR" sz="1200" b="0" i="0" kern="1200" dirty="0" err="1">
                          <a:solidFill>
                            <a:schemeClr val="dk1"/>
                          </a:solidFill>
                          <a:effectLst/>
                          <a:latin typeface="+mn-lt"/>
                          <a:ea typeface="+mn-ea"/>
                          <a:cs typeface="+mn-cs"/>
                        </a:rPr>
                        <a:t>İnvaziv</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kandidiyazis</a:t>
                      </a:r>
                      <a:r>
                        <a:rPr lang="tr-TR" sz="1200" b="0" i="0" kern="1200" dirty="0">
                          <a:solidFill>
                            <a:schemeClr val="dk1"/>
                          </a:solidFill>
                          <a:effectLst/>
                          <a:latin typeface="+mn-lt"/>
                          <a:ea typeface="+mn-ea"/>
                          <a:cs typeface="+mn-cs"/>
                        </a:rPr>
                        <a:t> tedavisi (</a:t>
                      </a:r>
                      <a:r>
                        <a:rPr lang="tr-TR" sz="1200" b="0" i="0" kern="1200" dirty="0" err="1">
                          <a:solidFill>
                            <a:schemeClr val="dk1"/>
                          </a:solidFill>
                          <a:effectLst/>
                          <a:latin typeface="+mn-lt"/>
                          <a:ea typeface="+mn-ea"/>
                          <a:cs typeface="+mn-cs"/>
                        </a:rPr>
                        <a:t>kandidemi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kandidemiye</a:t>
                      </a:r>
                      <a:r>
                        <a:rPr lang="tr-TR" sz="1200" b="0" i="0" kern="1200" dirty="0">
                          <a:solidFill>
                            <a:schemeClr val="dk1"/>
                          </a:solidFill>
                          <a:effectLst/>
                          <a:latin typeface="+mn-lt"/>
                          <a:ea typeface="+mn-ea"/>
                          <a:cs typeface="+mn-cs"/>
                        </a:rPr>
                        <a:t> bağlı </a:t>
                      </a:r>
                      <a:r>
                        <a:rPr lang="tr-TR" sz="1200" b="0" i="0" kern="1200" dirty="0" err="1">
                          <a:solidFill>
                            <a:schemeClr val="dk1"/>
                          </a:solidFill>
                          <a:effectLst/>
                          <a:latin typeface="+mn-lt"/>
                          <a:ea typeface="+mn-ea"/>
                          <a:cs typeface="+mn-cs"/>
                        </a:rPr>
                        <a:t>intraabdominal</a:t>
                      </a:r>
                      <a:r>
                        <a:rPr lang="tr-TR" sz="1200" b="0" i="0" kern="1200" dirty="0">
                          <a:solidFill>
                            <a:schemeClr val="dk1"/>
                          </a:solidFill>
                          <a:effectLst/>
                          <a:latin typeface="+mn-lt"/>
                          <a:ea typeface="+mn-ea"/>
                          <a:cs typeface="+mn-cs"/>
                        </a:rPr>
                        <a:t> </a:t>
                      </a:r>
                      <a:r>
                        <a:rPr lang="tr-TR" sz="1200" b="0" i="0" u="none" strike="noStrike" kern="1200" dirty="0">
                          <a:solidFill>
                            <a:schemeClr val="dk1"/>
                          </a:solidFill>
                          <a:effectLst/>
                          <a:latin typeface="+mn-lt"/>
                          <a:ea typeface="+mn-ea"/>
                          <a:cs typeface="+mn-cs"/>
                        </a:rPr>
                        <a:t>apse</a:t>
                      </a:r>
                      <a:r>
                        <a:rPr lang="tr-TR" sz="1200" b="0" i="0" kern="1200" dirty="0">
                          <a:solidFill>
                            <a:schemeClr val="dk1"/>
                          </a:solidFill>
                          <a:effectLst/>
                          <a:latin typeface="+mn-lt"/>
                          <a:ea typeface="+mn-ea"/>
                          <a:cs typeface="+mn-cs"/>
                        </a:rPr>
                        <a:t>, peritonit ve plevra boşluğu </a:t>
                      </a:r>
                      <a:r>
                        <a:rPr lang="tr-TR" sz="1200" b="0" i="0" kern="1200" dirty="0" err="1">
                          <a:solidFill>
                            <a:schemeClr val="dk1"/>
                          </a:solidFill>
                          <a:effectLst/>
                          <a:latin typeface="+mn-lt"/>
                          <a:ea typeface="+mn-ea"/>
                          <a:cs typeface="+mn-cs"/>
                        </a:rPr>
                        <a:t>infeksiyonları</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özofajiyal</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kandidiyazis</a:t>
                      </a:r>
                      <a:r>
                        <a:rPr lang="tr-TR" sz="1200" b="0" i="0" kern="1200" dirty="0">
                          <a:solidFill>
                            <a:schemeClr val="dk1"/>
                          </a:solidFill>
                          <a:effectLst/>
                          <a:latin typeface="+mn-lt"/>
                          <a:ea typeface="+mn-ea"/>
                          <a:cs typeface="+mn-cs"/>
                        </a:rPr>
                        <a:t> tedavisi ve diğer tedavilere tolerans göstermeyen ya da </a:t>
                      </a:r>
                      <a:r>
                        <a:rPr lang="tr-TR" sz="1200" b="0" i="0" kern="1200" dirty="0" err="1">
                          <a:solidFill>
                            <a:schemeClr val="dk1"/>
                          </a:solidFill>
                          <a:effectLst/>
                          <a:latin typeface="+mn-lt"/>
                          <a:ea typeface="+mn-ea"/>
                          <a:cs typeface="+mn-cs"/>
                        </a:rPr>
                        <a:t>refrakter</a:t>
                      </a:r>
                      <a:r>
                        <a:rPr lang="tr-TR" sz="1200" b="0" i="0" kern="1200" dirty="0">
                          <a:solidFill>
                            <a:schemeClr val="dk1"/>
                          </a:solidFill>
                          <a:effectLst/>
                          <a:latin typeface="+mn-lt"/>
                          <a:ea typeface="+mn-ea"/>
                          <a:cs typeface="+mn-cs"/>
                        </a:rPr>
                        <a:t> hastalarda </a:t>
                      </a:r>
                      <a:r>
                        <a:rPr lang="tr-TR" sz="1200" b="0" i="0" kern="1200" dirty="0" err="1">
                          <a:solidFill>
                            <a:schemeClr val="dk1"/>
                          </a:solidFill>
                          <a:effectLst/>
                          <a:latin typeface="+mn-lt"/>
                          <a:ea typeface="+mn-ea"/>
                          <a:cs typeface="+mn-cs"/>
                        </a:rPr>
                        <a:t>invaziv</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aspergillozun</a:t>
                      </a:r>
                      <a:r>
                        <a:rPr lang="tr-TR" sz="1200" b="0" i="0" kern="1200" dirty="0">
                          <a:solidFill>
                            <a:schemeClr val="dk1"/>
                          </a:solidFill>
                          <a:effectLst/>
                          <a:latin typeface="+mn-lt"/>
                          <a:ea typeface="+mn-ea"/>
                          <a:cs typeface="+mn-cs"/>
                        </a:rPr>
                        <a:t> tedavisinde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a:t>
                      </a:r>
                      <a:endParaRPr lang="tr-TR" sz="1200" dirty="0"/>
                    </a:p>
                  </a:txBody>
                  <a:tcPr/>
                </a:tc>
                <a:tc>
                  <a:txBody>
                    <a:bodyPr/>
                    <a:lstStyle/>
                    <a:p>
                      <a:r>
                        <a:rPr lang="tr-TR" sz="1200" b="0" i="0" kern="1200" dirty="0">
                          <a:solidFill>
                            <a:schemeClr val="dk1"/>
                          </a:solidFill>
                          <a:effectLst/>
                          <a:latin typeface="+mn-lt"/>
                          <a:ea typeface="+mn-ea"/>
                          <a:cs typeface="+mn-cs"/>
                        </a:rPr>
                        <a:t>Herhangi bir bileşenine aşırı duyarlılığı olan hastalarda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a:t>
                      </a:r>
                      <a:endParaRPr lang="tr-TR" sz="1200" dirty="0"/>
                    </a:p>
                  </a:txBody>
                  <a:tcPr/>
                </a:tc>
                <a:tc>
                  <a:txBody>
                    <a:bodyPr/>
                    <a:lstStyle/>
                    <a:p>
                      <a:r>
                        <a:rPr lang="tr-TR" sz="1200" b="0" i="0" kern="1200" dirty="0">
                          <a:solidFill>
                            <a:schemeClr val="dk1"/>
                          </a:solidFill>
                          <a:effectLst/>
                          <a:latin typeface="+mn-lt"/>
                          <a:ea typeface="+mn-ea"/>
                          <a:cs typeface="+mn-cs"/>
                        </a:rPr>
                        <a:t>Ampirik Tedavi: 1.gün, 70 </a:t>
                      </a:r>
                      <a:r>
                        <a:rPr lang="tr-TR" sz="1200" b="0" i="0" kern="1200" dirty="0" err="1">
                          <a:solidFill>
                            <a:schemeClr val="dk1"/>
                          </a:solidFill>
                          <a:effectLst/>
                          <a:latin typeface="+mn-lt"/>
                          <a:ea typeface="+mn-ea"/>
                          <a:cs typeface="+mn-cs"/>
                        </a:rPr>
                        <a:t>mg'lık</a:t>
                      </a:r>
                      <a:r>
                        <a:rPr lang="tr-TR" sz="1200" b="0" i="0" kern="1200" dirty="0">
                          <a:solidFill>
                            <a:schemeClr val="dk1"/>
                          </a:solidFill>
                          <a:effectLst/>
                          <a:latin typeface="+mn-lt"/>
                          <a:ea typeface="+mn-ea"/>
                          <a:cs typeface="+mn-cs"/>
                        </a:rPr>
                        <a:t> tek yükleme dozu ve bunu izleyen günlük 50 mg idame dozu uygulanmalıdır. Tedavinin süresi hastanın klinik yanıtına göre ayarlanmalıdır. Ampirik tedaviye </a:t>
                      </a:r>
                      <a:r>
                        <a:rPr lang="tr-TR" sz="1200" b="0" i="0" kern="1200" dirty="0" err="1">
                          <a:solidFill>
                            <a:schemeClr val="dk1"/>
                          </a:solidFill>
                          <a:effectLst/>
                          <a:latin typeface="+mn-lt"/>
                          <a:ea typeface="+mn-ea"/>
                          <a:cs typeface="+mn-cs"/>
                        </a:rPr>
                        <a:t>nötropeni</a:t>
                      </a:r>
                      <a:r>
                        <a:rPr lang="tr-TR" sz="1200" b="0" i="0" kern="1200" dirty="0">
                          <a:solidFill>
                            <a:schemeClr val="dk1"/>
                          </a:solidFill>
                          <a:effectLst/>
                          <a:latin typeface="+mn-lt"/>
                          <a:ea typeface="+mn-ea"/>
                          <a:cs typeface="+mn-cs"/>
                        </a:rPr>
                        <a:t> düzelene kadar devam edilmelidir. </a:t>
                      </a:r>
                      <a:r>
                        <a:rPr lang="tr-TR" sz="1200" b="0" i="0" kern="1200" dirty="0" err="1">
                          <a:solidFill>
                            <a:schemeClr val="dk1"/>
                          </a:solidFill>
                          <a:effectLst/>
                          <a:latin typeface="+mn-lt"/>
                          <a:ea typeface="+mn-ea"/>
                          <a:cs typeface="+mn-cs"/>
                        </a:rPr>
                        <a:t>Fungal</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infeksiyonlu</a:t>
                      </a:r>
                      <a:r>
                        <a:rPr lang="tr-TR" sz="1200" b="0" i="0" kern="1200" dirty="0">
                          <a:solidFill>
                            <a:schemeClr val="dk1"/>
                          </a:solidFill>
                          <a:effectLst/>
                          <a:latin typeface="+mn-lt"/>
                          <a:ea typeface="+mn-ea"/>
                          <a:cs typeface="+mn-cs"/>
                        </a:rPr>
                        <a:t> hastalar en az 14 gün tedavi edilmelidir. </a:t>
                      </a:r>
                      <a:r>
                        <a:rPr lang="tr-TR" sz="1200" b="0" i="0" kern="1200" dirty="0" err="1">
                          <a:solidFill>
                            <a:schemeClr val="dk1"/>
                          </a:solidFill>
                          <a:effectLst/>
                          <a:latin typeface="+mn-lt"/>
                          <a:ea typeface="+mn-ea"/>
                          <a:cs typeface="+mn-cs"/>
                        </a:rPr>
                        <a:t>Nötropeni</a:t>
                      </a:r>
                      <a:r>
                        <a:rPr lang="tr-TR" sz="1200" b="0" i="0" kern="1200" dirty="0">
                          <a:solidFill>
                            <a:schemeClr val="dk1"/>
                          </a:solidFill>
                          <a:effectLst/>
                          <a:latin typeface="+mn-lt"/>
                          <a:ea typeface="+mn-ea"/>
                          <a:cs typeface="+mn-cs"/>
                        </a:rPr>
                        <a:t> ve klinik semptomların düzelmesinin ardından en az 7 gün tedaviye devam edilmelidir. Eğer 50 mg doz iyi </a:t>
                      </a:r>
                      <a:r>
                        <a:rPr lang="tr-TR" sz="1200" b="0" i="0" kern="1200" dirty="0" err="1">
                          <a:solidFill>
                            <a:schemeClr val="dk1"/>
                          </a:solidFill>
                          <a:effectLst/>
                          <a:latin typeface="+mn-lt"/>
                          <a:ea typeface="+mn-ea"/>
                          <a:cs typeface="+mn-cs"/>
                        </a:rPr>
                        <a:t>tolere</a:t>
                      </a:r>
                      <a:r>
                        <a:rPr lang="tr-TR" sz="1200" b="0" i="0" kern="1200" dirty="0">
                          <a:solidFill>
                            <a:schemeClr val="dk1"/>
                          </a:solidFill>
                          <a:effectLst/>
                          <a:latin typeface="+mn-lt"/>
                          <a:ea typeface="+mn-ea"/>
                          <a:cs typeface="+mn-cs"/>
                        </a:rPr>
                        <a:t> edilmiş fakat uygun klinik yanıt alınamamışsa, günlük doz 70 mg'a çıkartılabilir. </a:t>
                      </a:r>
                      <a:r>
                        <a:rPr lang="tr-TR" sz="1200" b="0" i="0" kern="1200" dirty="0" err="1">
                          <a:solidFill>
                            <a:schemeClr val="dk1"/>
                          </a:solidFill>
                          <a:effectLst/>
                          <a:latin typeface="+mn-lt"/>
                          <a:ea typeface="+mn-ea"/>
                          <a:cs typeface="+mn-cs"/>
                        </a:rPr>
                        <a:t>İnvaziv</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Kandidiyazis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Kandidemi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kandidemiye</a:t>
                      </a:r>
                      <a:r>
                        <a:rPr lang="tr-TR" sz="1200" b="0" i="0" kern="1200" dirty="0">
                          <a:solidFill>
                            <a:schemeClr val="dk1"/>
                          </a:solidFill>
                          <a:effectLst/>
                          <a:latin typeface="+mn-lt"/>
                          <a:ea typeface="+mn-ea"/>
                          <a:cs typeface="+mn-cs"/>
                        </a:rPr>
                        <a:t> bağlı </a:t>
                      </a:r>
                      <a:r>
                        <a:rPr lang="tr-TR" sz="1200" b="0" i="0" kern="1200" dirty="0" err="1">
                          <a:solidFill>
                            <a:schemeClr val="dk1"/>
                          </a:solidFill>
                          <a:effectLst/>
                          <a:latin typeface="+mn-lt"/>
                          <a:ea typeface="+mn-ea"/>
                          <a:cs typeface="+mn-cs"/>
                        </a:rPr>
                        <a:t>intraabdominal</a:t>
                      </a:r>
                      <a:r>
                        <a:rPr lang="tr-TR" sz="1200" b="0" i="0" kern="1200" dirty="0">
                          <a:solidFill>
                            <a:schemeClr val="dk1"/>
                          </a:solidFill>
                          <a:effectLst/>
                          <a:latin typeface="+mn-lt"/>
                          <a:ea typeface="+mn-ea"/>
                          <a:cs typeface="+mn-cs"/>
                        </a:rPr>
                        <a:t> </a:t>
                      </a:r>
                      <a:r>
                        <a:rPr lang="tr-TR" sz="1200" b="0" i="0" u="none" strike="noStrike" kern="1200" dirty="0">
                          <a:solidFill>
                            <a:schemeClr val="dk1"/>
                          </a:solidFill>
                          <a:effectLst/>
                          <a:latin typeface="+mn-lt"/>
                          <a:ea typeface="+mn-ea"/>
                          <a:cs typeface="+mn-cs"/>
                        </a:rPr>
                        <a:t>apse</a:t>
                      </a:r>
                      <a:r>
                        <a:rPr lang="tr-TR" sz="1200" b="0" i="0" kern="1200" dirty="0">
                          <a:solidFill>
                            <a:schemeClr val="dk1"/>
                          </a:solidFill>
                          <a:effectLst/>
                          <a:latin typeface="+mn-lt"/>
                          <a:ea typeface="+mn-ea"/>
                          <a:cs typeface="+mn-cs"/>
                        </a:rPr>
                        <a:t>, peritonit ve plevra boşluğu </a:t>
                      </a:r>
                      <a:r>
                        <a:rPr lang="tr-TR" sz="1200" b="0" i="0" kern="1200" dirty="0" err="1">
                          <a:solidFill>
                            <a:schemeClr val="dk1"/>
                          </a:solidFill>
                          <a:effectLst/>
                          <a:latin typeface="+mn-lt"/>
                          <a:ea typeface="+mn-ea"/>
                          <a:cs typeface="+mn-cs"/>
                        </a:rPr>
                        <a:t>infeksiyonları</a:t>
                      </a:r>
                      <a:r>
                        <a:rPr lang="tr-TR" sz="1200" b="0" i="0" kern="1200" dirty="0">
                          <a:solidFill>
                            <a:schemeClr val="dk1"/>
                          </a:solidFill>
                          <a:effectLst/>
                          <a:latin typeface="+mn-lt"/>
                          <a:ea typeface="+mn-ea"/>
                          <a:cs typeface="+mn-cs"/>
                        </a:rPr>
                        <a:t>): 1. gün tek 70 </a:t>
                      </a:r>
                      <a:r>
                        <a:rPr lang="tr-TR" sz="1200" b="0" i="0" kern="1200" dirty="0" err="1">
                          <a:solidFill>
                            <a:schemeClr val="dk1"/>
                          </a:solidFill>
                          <a:effectLst/>
                          <a:latin typeface="+mn-lt"/>
                          <a:ea typeface="+mn-ea"/>
                          <a:cs typeface="+mn-cs"/>
                        </a:rPr>
                        <a:t>mg'lık</a:t>
                      </a:r>
                      <a:r>
                        <a:rPr lang="tr-TR" sz="1200" b="0" i="0" kern="1200" dirty="0">
                          <a:solidFill>
                            <a:schemeClr val="dk1"/>
                          </a:solidFill>
                          <a:effectLst/>
                          <a:latin typeface="+mn-lt"/>
                          <a:ea typeface="+mn-ea"/>
                          <a:cs typeface="+mn-cs"/>
                        </a:rPr>
                        <a:t> yükleme dozu uygulanır, daha sonra günde 50 mg uygulanır. </a:t>
                      </a:r>
                      <a:r>
                        <a:rPr lang="tr-TR" sz="1200" b="0" i="0" kern="1200" dirty="0" err="1">
                          <a:solidFill>
                            <a:schemeClr val="dk1"/>
                          </a:solidFill>
                          <a:effectLst/>
                          <a:latin typeface="+mn-lt"/>
                          <a:ea typeface="+mn-ea"/>
                          <a:cs typeface="+mn-cs"/>
                        </a:rPr>
                        <a:t>Cancidas</a:t>
                      </a:r>
                      <a:r>
                        <a:rPr lang="tr-TR" sz="1200" b="0" i="0" kern="1200" dirty="0">
                          <a:solidFill>
                            <a:schemeClr val="dk1"/>
                          </a:solidFill>
                          <a:effectLst/>
                          <a:latin typeface="+mn-lt"/>
                          <a:ea typeface="+mn-ea"/>
                          <a:cs typeface="+mn-cs"/>
                        </a:rPr>
                        <a:t> 1 saat içinde yavaş </a:t>
                      </a:r>
                      <a:r>
                        <a:rPr lang="tr-TR" sz="1200" b="0" i="0" u="none" strike="noStrike" kern="1200" dirty="0" err="1">
                          <a:solidFill>
                            <a:schemeClr val="dk1"/>
                          </a:solidFill>
                          <a:effectLst/>
                          <a:latin typeface="+mn-lt"/>
                          <a:ea typeface="+mn-ea"/>
                          <a:cs typeface="+mn-cs"/>
                          <a:hlinkClick r:id="rId2"/>
                        </a:rPr>
                        <a:t>i.v</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infüzyon</a:t>
                      </a:r>
                      <a:r>
                        <a:rPr lang="tr-TR" sz="1200" b="0" i="0" kern="1200" dirty="0">
                          <a:solidFill>
                            <a:schemeClr val="dk1"/>
                          </a:solidFill>
                          <a:effectLst/>
                          <a:latin typeface="+mn-lt"/>
                          <a:ea typeface="+mn-ea"/>
                          <a:cs typeface="+mn-cs"/>
                        </a:rPr>
                        <a:t> şeklinde uygulanmalıdır.</a:t>
                      </a:r>
                      <a:endParaRPr lang="tr-TR" sz="1200" dirty="0"/>
                    </a:p>
                  </a:txBody>
                  <a:tcPr/>
                </a:tc>
                <a:tc>
                  <a:txBody>
                    <a:bodyPr/>
                    <a:lstStyle/>
                    <a:p>
                      <a:r>
                        <a:rPr lang="tr-TR" sz="1200" b="0" i="0" kern="1200" dirty="0">
                          <a:solidFill>
                            <a:schemeClr val="dk1"/>
                          </a:solidFill>
                          <a:effectLst/>
                          <a:latin typeface="+mn-lt"/>
                          <a:ea typeface="+mn-ea"/>
                          <a:cs typeface="+mn-cs"/>
                        </a:rPr>
                        <a:t>Ateş, </a:t>
                      </a:r>
                      <a:r>
                        <a:rPr lang="tr-TR" sz="1200" b="0" i="0" u="none" strike="noStrike" kern="1200" dirty="0">
                          <a:solidFill>
                            <a:schemeClr val="dk1"/>
                          </a:solidFill>
                          <a:effectLst/>
                          <a:latin typeface="+mn-lt"/>
                          <a:ea typeface="+mn-ea"/>
                          <a:cs typeface="+mn-cs"/>
                        </a:rPr>
                        <a:t>baş ağrısı</a:t>
                      </a:r>
                      <a:r>
                        <a:rPr lang="tr-TR" sz="1200" b="0" i="0" kern="1200" dirty="0">
                          <a:solidFill>
                            <a:schemeClr val="dk1"/>
                          </a:solidFill>
                          <a:effectLst/>
                          <a:latin typeface="+mn-lt"/>
                          <a:ea typeface="+mn-ea"/>
                          <a:cs typeface="+mn-cs"/>
                        </a:rPr>
                        <a:t>, karın ağrısı, ağrı, titreme, </a:t>
                      </a:r>
                      <a:r>
                        <a:rPr lang="tr-TR" sz="1200" b="0" i="0" u="none" strike="noStrike" kern="1200" dirty="0">
                          <a:solidFill>
                            <a:schemeClr val="dk1"/>
                          </a:solidFill>
                          <a:effectLst/>
                          <a:latin typeface="+mn-lt"/>
                          <a:ea typeface="+mn-ea"/>
                          <a:cs typeface="+mn-cs"/>
                        </a:rPr>
                        <a:t>bulantı</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diyare</a:t>
                      </a:r>
                      <a:r>
                        <a:rPr lang="tr-TR" sz="1200" b="0" i="0" kern="1200" dirty="0">
                          <a:solidFill>
                            <a:schemeClr val="dk1"/>
                          </a:solidFill>
                          <a:effectLst/>
                          <a:latin typeface="+mn-lt"/>
                          <a:ea typeface="+mn-ea"/>
                          <a:cs typeface="+mn-cs"/>
                        </a:rPr>
                        <a:t>, kusma, karaciğer enzimlerinde yükselme (</a:t>
                      </a:r>
                      <a:r>
                        <a:rPr lang="tr-TR" sz="1200" b="0" i="0" u="none" strike="noStrike" kern="1200" dirty="0">
                          <a:solidFill>
                            <a:schemeClr val="dk1"/>
                          </a:solidFill>
                          <a:effectLst/>
                          <a:latin typeface="+mn-lt"/>
                          <a:ea typeface="+mn-ea"/>
                          <a:cs typeface="+mn-cs"/>
                          <a:hlinkClick r:id="rId3"/>
                        </a:rPr>
                        <a:t>AST</a:t>
                      </a:r>
                      <a:r>
                        <a:rPr lang="tr-TR" sz="1200" b="0" i="0" kern="1200" dirty="0">
                          <a:solidFill>
                            <a:schemeClr val="dk1"/>
                          </a:solidFill>
                          <a:effectLst/>
                          <a:latin typeface="+mn-lt"/>
                          <a:ea typeface="+mn-ea"/>
                          <a:cs typeface="+mn-cs"/>
                        </a:rPr>
                        <a:t>, </a:t>
                      </a:r>
                      <a:r>
                        <a:rPr lang="tr-TR" sz="1200" b="0" i="0" u="none" strike="noStrike" kern="1200" dirty="0">
                          <a:solidFill>
                            <a:schemeClr val="dk1"/>
                          </a:solidFill>
                          <a:effectLst/>
                          <a:latin typeface="+mn-lt"/>
                          <a:ea typeface="+mn-ea"/>
                          <a:cs typeface="+mn-cs"/>
                          <a:hlinkClick r:id="rId4"/>
                        </a:rPr>
                        <a:t>ALT</a:t>
                      </a:r>
                      <a:r>
                        <a:rPr lang="tr-TR" sz="1200" b="0" i="0"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hlinkClick r:id="rId5"/>
                        </a:rPr>
                        <a:t>alkalen</a:t>
                      </a:r>
                      <a:r>
                        <a:rPr lang="tr-TR" sz="1200" b="0" i="0" u="none" strike="noStrike" kern="1200" dirty="0">
                          <a:solidFill>
                            <a:schemeClr val="dk1"/>
                          </a:solidFill>
                          <a:effectLst/>
                          <a:latin typeface="+mn-lt"/>
                          <a:ea typeface="+mn-ea"/>
                          <a:cs typeface="+mn-cs"/>
                          <a:hlinkClick r:id="rId5"/>
                        </a:rPr>
                        <a:t> </a:t>
                      </a:r>
                      <a:r>
                        <a:rPr lang="tr-TR" sz="1200" b="0" i="0" u="none" strike="noStrike" kern="1200" dirty="0" err="1">
                          <a:solidFill>
                            <a:schemeClr val="dk1"/>
                          </a:solidFill>
                          <a:effectLst/>
                          <a:latin typeface="+mn-lt"/>
                          <a:ea typeface="+mn-ea"/>
                          <a:cs typeface="+mn-cs"/>
                          <a:hlinkClick r:id="rId5"/>
                        </a:rPr>
                        <a:t>fosfataz</a:t>
                      </a:r>
                      <a:r>
                        <a:rPr lang="tr-TR" sz="1200" b="0" i="0" kern="1200" dirty="0">
                          <a:solidFill>
                            <a:schemeClr val="dk1"/>
                          </a:solidFill>
                          <a:effectLst/>
                          <a:latin typeface="+mn-lt"/>
                          <a:ea typeface="+mn-ea"/>
                          <a:cs typeface="+mn-cs"/>
                        </a:rPr>
                        <a:t>, direkt ve total </a:t>
                      </a:r>
                      <a:r>
                        <a:rPr lang="tr-TR" sz="1200" b="0" i="0" u="none" strike="noStrike" kern="1200" dirty="0" err="1">
                          <a:solidFill>
                            <a:schemeClr val="dk1"/>
                          </a:solidFill>
                          <a:effectLst/>
                          <a:latin typeface="+mn-lt"/>
                          <a:ea typeface="+mn-ea"/>
                          <a:cs typeface="+mn-cs"/>
                          <a:hlinkClick r:id="rId6"/>
                        </a:rPr>
                        <a:t>bilirubin</a:t>
                      </a:r>
                      <a:r>
                        <a:rPr lang="tr-TR" sz="1200" b="0" i="0" kern="1200" dirty="0">
                          <a:solidFill>
                            <a:schemeClr val="dk1"/>
                          </a:solidFill>
                          <a:effectLst/>
                          <a:latin typeface="+mn-lt"/>
                          <a:ea typeface="+mn-ea"/>
                          <a:cs typeface="+mn-cs"/>
                        </a:rPr>
                        <a:t>), serum </a:t>
                      </a:r>
                      <a:r>
                        <a:rPr lang="tr-TR" sz="1200" b="0" i="0" kern="1200" dirty="0" err="1">
                          <a:solidFill>
                            <a:schemeClr val="dk1"/>
                          </a:solidFill>
                          <a:effectLst/>
                          <a:latin typeface="+mn-lt"/>
                          <a:ea typeface="+mn-ea"/>
                          <a:cs typeface="+mn-cs"/>
                        </a:rPr>
                        <a:t>kreatinin</a:t>
                      </a:r>
                      <a:r>
                        <a:rPr lang="tr-TR" sz="1200" b="0" i="0" kern="1200" dirty="0">
                          <a:solidFill>
                            <a:schemeClr val="dk1"/>
                          </a:solidFill>
                          <a:effectLst/>
                          <a:latin typeface="+mn-lt"/>
                          <a:ea typeface="+mn-ea"/>
                          <a:cs typeface="+mn-cs"/>
                        </a:rPr>
                        <a:t> artışı, </a:t>
                      </a:r>
                      <a:r>
                        <a:rPr lang="tr-TR" sz="1200" b="0" i="0" kern="1200" dirty="0" err="1">
                          <a:solidFill>
                            <a:schemeClr val="dk1"/>
                          </a:solidFill>
                          <a:effectLst/>
                          <a:latin typeface="+mn-lt"/>
                          <a:ea typeface="+mn-ea"/>
                          <a:cs typeface="+mn-cs"/>
                        </a:rPr>
                        <a:t>hematüri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proteinüri</a:t>
                      </a:r>
                      <a:r>
                        <a:rPr lang="tr-TR" sz="1200" b="0" i="0" kern="1200" dirty="0">
                          <a:solidFill>
                            <a:schemeClr val="dk1"/>
                          </a:solidFill>
                          <a:effectLst/>
                          <a:latin typeface="+mn-lt"/>
                          <a:ea typeface="+mn-ea"/>
                          <a:cs typeface="+mn-cs"/>
                        </a:rPr>
                        <a:t> , </a:t>
                      </a:r>
                      <a:r>
                        <a:rPr lang="tr-TR" sz="1200" b="0" i="0" u="none" strike="noStrike" kern="1200" dirty="0">
                          <a:solidFill>
                            <a:schemeClr val="dk1"/>
                          </a:solidFill>
                          <a:effectLst/>
                          <a:latin typeface="+mn-lt"/>
                          <a:ea typeface="+mn-ea"/>
                          <a:cs typeface="+mn-cs"/>
                        </a:rPr>
                        <a:t>anemi </a:t>
                      </a:r>
                      <a:r>
                        <a:rPr lang="tr-TR" sz="1200" b="0" i="0" kern="1200" dirty="0">
                          <a:solidFill>
                            <a:schemeClr val="dk1"/>
                          </a:solidFill>
                          <a:effectLst/>
                          <a:latin typeface="+mn-lt"/>
                          <a:ea typeface="+mn-ea"/>
                          <a:cs typeface="+mn-cs"/>
                        </a:rPr>
                        <a:t>hemoglobin ve </a:t>
                      </a:r>
                      <a:r>
                        <a:rPr lang="tr-TR" sz="1200" b="0" i="0" kern="1200" dirty="0" err="1">
                          <a:solidFill>
                            <a:schemeClr val="dk1"/>
                          </a:solidFill>
                          <a:effectLst/>
                          <a:latin typeface="+mn-lt"/>
                          <a:ea typeface="+mn-ea"/>
                          <a:cs typeface="+mn-cs"/>
                        </a:rPr>
                        <a:t>hematokritte</a:t>
                      </a:r>
                      <a:r>
                        <a:rPr lang="tr-TR" sz="1200" b="0" i="0" kern="1200" dirty="0">
                          <a:solidFill>
                            <a:schemeClr val="dk1"/>
                          </a:solidFill>
                          <a:effectLst/>
                          <a:latin typeface="+mn-lt"/>
                          <a:ea typeface="+mn-ea"/>
                          <a:cs typeface="+mn-cs"/>
                        </a:rPr>
                        <a:t> azalma), flebit/</a:t>
                      </a:r>
                      <a:r>
                        <a:rPr lang="tr-TR" sz="1200" b="0" i="0" kern="1200" dirty="0" err="1">
                          <a:solidFill>
                            <a:schemeClr val="dk1"/>
                          </a:solidFill>
                          <a:effectLst/>
                          <a:latin typeface="+mn-lt"/>
                          <a:ea typeface="+mn-ea"/>
                          <a:cs typeface="+mn-cs"/>
                        </a:rPr>
                        <a:t>tromboflebit</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infüzyona</a:t>
                      </a:r>
                      <a:r>
                        <a:rPr lang="tr-TR" sz="1200" b="0" i="0" kern="1200" dirty="0">
                          <a:solidFill>
                            <a:schemeClr val="dk1"/>
                          </a:solidFill>
                          <a:effectLst/>
                          <a:latin typeface="+mn-lt"/>
                          <a:ea typeface="+mn-ea"/>
                          <a:cs typeface="+mn-cs"/>
                        </a:rPr>
                        <a:t> bağlı komplikasyon, döküntü, </a:t>
                      </a:r>
                      <a:r>
                        <a:rPr lang="tr-TR" sz="1200" b="0" i="0" kern="1200" dirty="0" err="1">
                          <a:solidFill>
                            <a:schemeClr val="dk1"/>
                          </a:solidFill>
                          <a:effectLst/>
                          <a:latin typeface="+mn-lt"/>
                          <a:ea typeface="+mn-ea"/>
                          <a:cs typeface="+mn-cs"/>
                        </a:rPr>
                        <a:t>pruritus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miyalji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parestezi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flushing</a:t>
                      </a:r>
                      <a:r>
                        <a:rPr lang="tr-TR" sz="1200" b="0" i="0" kern="1200" dirty="0">
                          <a:solidFill>
                            <a:schemeClr val="dk1"/>
                          </a:solidFill>
                          <a:effectLst/>
                          <a:latin typeface="+mn-lt"/>
                          <a:ea typeface="+mn-ea"/>
                          <a:cs typeface="+mn-cs"/>
                        </a:rPr>
                        <a:t>, ödem, serum potasyumunda azalma. </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707163408"/>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586827756"/>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ANTİFUNGAL</a:t>
                      </a:r>
                      <a:r>
                        <a:rPr lang="tr-TR" sz="1200" baseline="0" dirty="0"/>
                        <a:t> İLAÇLAR</a:t>
                      </a:r>
                      <a:endParaRPr lang="tr-TR" sz="1200" dirty="0"/>
                    </a:p>
                  </a:txBody>
                  <a:tcPr vert="wordArtVert"/>
                </a:tc>
                <a:tc>
                  <a:txBody>
                    <a:bodyPr/>
                    <a:lstStyle/>
                    <a:p>
                      <a:endParaRPr lang="tr-TR" sz="1100" dirty="0"/>
                    </a:p>
                    <a:p>
                      <a:endParaRPr lang="tr-TR" sz="1100" dirty="0"/>
                    </a:p>
                    <a:p>
                      <a:endParaRPr lang="tr-TR" sz="1100" dirty="0"/>
                    </a:p>
                    <a:p>
                      <a:endParaRPr lang="tr-TR" sz="1100" dirty="0"/>
                    </a:p>
                    <a:p>
                      <a:endParaRPr lang="tr-TR" sz="1100" dirty="0"/>
                    </a:p>
                    <a:p>
                      <a:endParaRPr lang="tr-TR" sz="1100" dirty="0"/>
                    </a:p>
                    <a:p>
                      <a:endParaRPr lang="tr-TR" sz="1100" dirty="0"/>
                    </a:p>
                    <a:p>
                      <a:endParaRPr lang="tr-TR" sz="1100" dirty="0"/>
                    </a:p>
                    <a:p>
                      <a:endParaRPr lang="tr-TR" sz="1100" dirty="0"/>
                    </a:p>
                    <a:p>
                      <a:endParaRPr lang="tr-TR" sz="1100" dirty="0"/>
                    </a:p>
                    <a:p>
                      <a:endParaRPr lang="tr-TR" sz="1100" dirty="0"/>
                    </a:p>
                    <a:p>
                      <a:endParaRPr lang="tr-TR" sz="1100" dirty="0"/>
                    </a:p>
                    <a:p>
                      <a:endParaRPr lang="tr-TR" sz="1100" dirty="0"/>
                    </a:p>
                    <a:p>
                      <a:endParaRPr lang="tr-TR" sz="1100" dirty="0"/>
                    </a:p>
                    <a:p>
                      <a:r>
                        <a:rPr lang="tr-TR" sz="1100" dirty="0"/>
                        <a:t>GRİSEOFULVİN</a:t>
                      </a:r>
                    </a:p>
                  </a:txBody>
                  <a:tcPr/>
                </a:tc>
                <a:tc>
                  <a:txBody>
                    <a:bodyPr/>
                    <a:lstStyle/>
                    <a:p>
                      <a:r>
                        <a:rPr lang="tr-TR" sz="1200" b="0" i="0" kern="1200" dirty="0" err="1">
                          <a:solidFill>
                            <a:schemeClr val="dk1"/>
                          </a:solidFill>
                          <a:effectLst/>
                          <a:latin typeface="+mn-lt"/>
                          <a:ea typeface="+mn-ea"/>
                          <a:cs typeface="+mn-cs"/>
                        </a:rPr>
                        <a:t>Topikal</a:t>
                      </a:r>
                      <a:r>
                        <a:rPr lang="tr-TR" sz="1200" b="0" i="0" kern="1200" dirty="0">
                          <a:solidFill>
                            <a:schemeClr val="dk1"/>
                          </a:solidFill>
                          <a:effectLst/>
                          <a:latin typeface="+mn-lt"/>
                          <a:ea typeface="+mn-ea"/>
                          <a:cs typeface="+mn-cs"/>
                        </a:rPr>
                        <a:t> tedavinin uygun görülmediği veya başarısız kaldığı deri, saçlı deri, saç ve tırnakların mantar enfeksiyonlarında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Griseofulvin</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fungal</a:t>
                      </a:r>
                      <a:r>
                        <a:rPr lang="tr-TR" sz="1200" b="0" i="0" kern="1200" dirty="0">
                          <a:solidFill>
                            <a:schemeClr val="dk1"/>
                          </a:solidFill>
                          <a:effectLst/>
                          <a:latin typeface="+mn-lt"/>
                          <a:ea typeface="+mn-ea"/>
                          <a:cs typeface="+mn-cs"/>
                        </a:rPr>
                        <a:t> enfeksiyonların tedavisi için oral verildiğinde deri, saç ve tırnakların yeni oluşan </a:t>
                      </a:r>
                      <a:r>
                        <a:rPr lang="tr-TR" sz="1200" b="0" i="0" kern="1200" dirty="0" err="1">
                          <a:solidFill>
                            <a:schemeClr val="dk1"/>
                          </a:solidFill>
                          <a:effectLst/>
                          <a:latin typeface="+mn-lt"/>
                          <a:ea typeface="+mn-ea"/>
                          <a:cs typeface="+mn-cs"/>
                        </a:rPr>
                        <a:t>keratin</a:t>
                      </a:r>
                      <a:r>
                        <a:rPr lang="tr-TR" sz="1200" b="0" i="0" kern="1200" dirty="0">
                          <a:solidFill>
                            <a:schemeClr val="dk1"/>
                          </a:solidFill>
                          <a:effectLst/>
                          <a:latin typeface="+mn-lt"/>
                          <a:ea typeface="+mn-ea"/>
                          <a:cs typeface="+mn-cs"/>
                        </a:rPr>
                        <a:t> tabakasını mantar enfeksiyonlarına karşı dirençli kılar. Yeni </a:t>
                      </a:r>
                      <a:r>
                        <a:rPr lang="tr-TR" sz="1200" b="0" i="0" kern="1200" dirty="0" err="1">
                          <a:solidFill>
                            <a:schemeClr val="dk1"/>
                          </a:solidFill>
                          <a:effectLst/>
                          <a:latin typeface="+mn-lt"/>
                          <a:ea typeface="+mn-ea"/>
                          <a:cs typeface="+mn-cs"/>
                        </a:rPr>
                        <a:t>keratin</a:t>
                      </a:r>
                      <a:r>
                        <a:rPr lang="tr-TR" sz="1200" b="0" i="0" kern="1200" dirty="0">
                          <a:solidFill>
                            <a:schemeClr val="dk1"/>
                          </a:solidFill>
                          <a:effectLst/>
                          <a:latin typeface="+mn-lt"/>
                          <a:ea typeface="+mn-ea"/>
                          <a:cs typeface="+mn-cs"/>
                        </a:rPr>
                        <a:t> büyüdükçe, eski </a:t>
                      </a:r>
                      <a:r>
                        <a:rPr lang="tr-TR" sz="1200" b="0" i="0" kern="1200" dirty="0" err="1">
                          <a:solidFill>
                            <a:schemeClr val="dk1"/>
                          </a:solidFill>
                          <a:effectLst/>
                          <a:latin typeface="+mn-lt"/>
                          <a:ea typeface="+mn-ea"/>
                          <a:cs typeface="+mn-cs"/>
                        </a:rPr>
                        <a:t>enfekte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keratin</a:t>
                      </a:r>
                      <a:r>
                        <a:rPr lang="tr-TR" sz="1200" b="0" i="0" kern="1200" dirty="0">
                          <a:solidFill>
                            <a:schemeClr val="dk1"/>
                          </a:solidFill>
                          <a:effectLst/>
                          <a:latin typeface="+mn-lt"/>
                          <a:ea typeface="+mn-ea"/>
                          <a:cs typeface="+mn-cs"/>
                        </a:rPr>
                        <a:t> dökülür. </a:t>
                      </a:r>
                      <a:r>
                        <a:rPr lang="tr-TR" sz="1200" b="0" i="0" kern="1200" dirty="0" err="1">
                          <a:solidFill>
                            <a:schemeClr val="dk1"/>
                          </a:solidFill>
                          <a:effectLst/>
                          <a:latin typeface="+mn-lt"/>
                          <a:ea typeface="+mn-ea"/>
                          <a:cs typeface="+mn-cs"/>
                        </a:rPr>
                        <a:t>Griseofulvin</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ringworm</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tinea</a:t>
                      </a:r>
                      <a:r>
                        <a:rPr lang="tr-TR" sz="1200" b="0" i="0" kern="1200" dirty="0">
                          <a:solidFill>
                            <a:schemeClr val="dk1"/>
                          </a:solidFill>
                          <a:effectLst/>
                          <a:latin typeface="+mn-lt"/>
                          <a:ea typeface="+mn-ea"/>
                          <a:cs typeface="+mn-cs"/>
                        </a:rPr>
                        <a:t>) oluşturan, </a:t>
                      </a:r>
                      <a:r>
                        <a:rPr lang="tr-TR" sz="1200" b="0" i="0" kern="1200" dirty="0" err="1">
                          <a:solidFill>
                            <a:schemeClr val="dk1"/>
                          </a:solidFill>
                          <a:effectLst/>
                          <a:latin typeface="+mn-lt"/>
                          <a:ea typeface="+mn-ea"/>
                          <a:cs typeface="+mn-cs"/>
                        </a:rPr>
                        <a:t>Microsporum</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canis</a:t>
                      </a:r>
                      <a:r>
                        <a:rPr lang="tr-TR" sz="1200" b="0" i="0" kern="1200" dirty="0">
                          <a:solidFill>
                            <a:schemeClr val="dk1"/>
                          </a:solidFill>
                          <a:effectLst/>
                          <a:latin typeface="+mn-lt"/>
                          <a:ea typeface="+mn-ea"/>
                          <a:cs typeface="+mn-cs"/>
                        </a:rPr>
                        <a:t>, T. </a:t>
                      </a:r>
                      <a:r>
                        <a:rPr lang="tr-TR" sz="1200" b="0" i="0" kern="1200" dirty="0" err="1">
                          <a:solidFill>
                            <a:schemeClr val="dk1"/>
                          </a:solidFill>
                          <a:effectLst/>
                          <a:latin typeface="+mn-lt"/>
                          <a:ea typeface="+mn-ea"/>
                          <a:cs typeface="+mn-cs"/>
                        </a:rPr>
                        <a:t>verrucosum</a:t>
                      </a:r>
                      <a:r>
                        <a:rPr lang="tr-TR" sz="1200" b="0" i="0" kern="1200" dirty="0">
                          <a:solidFill>
                            <a:schemeClr val="dk1"/>
                          </a:solidFill>
                          <a:effectLst/>
                          <a:latin typeface="+mn-lt"/>
                          <a:ea typeface="+mn-ea"/>
                          <a:cs typeface="+mn-cs"/>
                        </a:rPr>
                        <a:t>, T. </a:t>
                      </a:r>
                      <a:r>
                        <a:rPr lang="tr-TR" sz="1200" b="0" i="0" kern="1200" dirty="0" err="1">
                          <a:solidFill>
                            <a:schemeClr val="dk1"/>
                          </a:solidFill>
                          <a:effectLst/>
                          <a:latin typeface="+mn-lt"/>
                          <a:ea typeface="+mn-ea"/>
                          <a:cs typeface="+mn-cs"/>
                        </a:rPr>
                        <a:t>mentagrophytes</a:t>
                      </a:r>
                      <a:r>
                        <a:rPr lang="tr-TR" sz="1200" b="0" i="0" kern="1200" dirty="0">
                          <a:solidFill>
                            <a:schemeClr val="dk1"/>
                          </a:solidFill>
                          <a:effectLst/>
                          <a:latin typeface="+mn-lt"/>
                          <a:ea typeface="+mn-ea"/>
                          <a:cs typeface="+mn-cs"/>
                        </a:rPr>
                        <a:t>, E. </a:t>
                      </a:r>
                      <a:r>
                        <a:rPr lang="tr-TR" sz="1200" b="0" i="0" kern="1200" dirty="0" err="1">
                          <a:solidFill>
                            <a:schemeClr val="dk1"/>
                          </a:solidFill>
                          <a:effectLst/>
                          <a:latin typeface="+mn-lt"/>
                          <a:ea typeface="+mn-ea"/>
                          <a:cs typeface="+mn-cs"/>
                        </a:rPr>
                        <a:t>floccosum</a:t>
                      </a:r>
                      <a:r>
                        <a:rPr lang="tr-TR" sz="1200" b="0" i="0" kern="1200" dirty="0">
                          <a:solidFill>
                            <a:schemeClr val="dk1"/>
                          </a:solidFill>
                          <a:effectLst/>
                          <a:latin typeface="+mn-lt"/>
                          <a:ea typeface="+mn-ea"/>
                          <a:cs typeface="+mn-cs"/>
                        </a:rPr>
                        <a:t> ve T. </a:t>
                      </a:r>
                      <a:r>
                        <a:rPr lang="tr-TR" sz="1200" b="0" i="0" kern="1200" dirty="0" err="1">
                          <a:solidFill>
                            <a:schemeClr val="dk1"/>
                          </a:solidFill>
                          <a:effectLst/>
                          <a:latin typeface="+mn-lt"/>
                          <a:ea typeface="+mn-ea"/>
                          <a:cs typeface="+mn-cs"/>
                        </a:rPr>
                        <a:t>rubrum</a:t>
                      </a:r>
                      <a:r>
                        <a:rPr lang="tr-TR" sz="1200" b="0" i="0" kern="1200" dirty="0">
                          <a:solidFill>
                            <a:schemeClr val="dk1"/>
                          </a:solidFill>
                          <a:effectLst/>
                          <a:latin typeface="+mn-lt"/>
                          <a:ea typeface="+mn-ea"/>
                          <a:cs typeface="+mn-cs"/>
                        </a:rPr>
                        <a:t> gibi </a:t>
                      </a:r>
                      <a:r>
                        <a:rPr lang="tr-TR" sz="1200" b="0" i="0" kern="1200" dirty="0" err="1">
                          <a:solidFill>
                            <a:schemeClr val="dk1"/>
                          </a:solidFill>
                          <a:effectLst/>
                          <a:latin typeface="+mn-lt"/>
                          <a:ea typeface="+mn-ea"/>
                          <a:cs typeface="+mn-cs"/>
                        </a:rPr>
                        <a:t>dermatofitlere</a:t>
                      </a:r>
                      <a:r>
                        <a:rPr lang="tr-TR" sz="1200" b="0" i="0" kern="1200" dirty="0">
                          <a:solidFill>
                            <a:schemeClr val="dk1"/>
                          </a:solidFill>
                          <a:effectLst/>
                          <a:latin typeface="+mn-lt"/>
                          <a:ea typeface="+mn-ea"/>
                          <a:cs typeface="+mn-cs"/>
                        </a:rPr>
                        <a:t> etkilidir.</a:t>
                      </a:r>
                      <a:endParaRPr lang="tr-TR" sz="1200" dirty="0"/>
                    </a:p>
                  </a:txBody>
                  <a:tcPr/>
                </a:tc>
                <a:tc>
                  <a:txBody>
                    <a:bodyPr/>
                    <a:lstStyle/>
                    <a:p>
                      <a:r>
                        <a:rPr lang="tr-TR" sz="1200" b="0" i="0" kern="1200" dirty="0" err="1">
                          <a:solidFill>
                            <a:schemeClr val="dk1"/>
                          </a:solidFill>
                          <a:effectLst/>
                          <a:latin typeface="+mn-lt"/>
                          <a:ea typeface="+mn-ea"/>
                          <a:cs typeface="+mn-cs"/>
                        </a:rPr>
                        <a:t>Griseofulvine</a:t>
                      </a:r>
                      <a:r>
                        <a:rPr lang="tr-TR" sz="1200" b="0" i="0" kern="1200" dirty="0">
                          <a:solidFill>
                            <a:schemeClr val="dk1"/>
                          </a:solidFill>
                          <a:effectLst/>
                          <a:latin typeface="+mn-lt"/>
                          <a:ea typeface="+mn-ea"/>
                          <a:cs typeface="+mn-cs"/>
                        </a:rPr>
                        <a:t> karşı aşırı duyarlılığı olanlarda, </a:t>
                      </a:r>
                      <a:r>
                        <a:rPr lang="tr-TR" sz="1200" b="0" i="0" kern="1200" dirty="0" err="1">
                          <a:solidFill>
                            <a:schemeClr val="dk1"/>
                          </a:solidFill>
                          <a:effectLst/>
                          <a:latin typeface="+mn-lt"/>
                          <a:ea typeface="+mn-ea"/>
                          <a:cs typeface="+mn-cs"/>
                        </a:rPr>
                        <a:t>porfiride</a:t>
                      </a:r>
                      <a:r>
                        <a:rPr lang="tr-TR" sz="1200" b="0" i="0" kern="1200" dirty="0">
                          <a:solidFill>
                            <a:schemeClr val="dk1"/>
                          </a:solidFill>
                          <a:effectLst/>
                          <a:latin typeface="+mn-lt"/>
                          <a:ea typeface="+mn-ea"/>
                          <a:cs typeface="+mn-cs"/>
                        </a:rPr>
                        <a:t>, ağır karaciğer hastalıklarında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 Karaciğer hastalığının kötüleşmesine neden olabilir ve bu gibi durumlarda karaciğer fonksiyonu kontrol edilmelidir. </a:t>
                      </a:r>
                      <a:r>
                        <a:rPr lang="tr-TR" sz="1200" b="0" i="0" kern="1200" dirty="0" err="1">
                          <a:solidFill>
                            <a:schemeClr val="dk1"/>
                          </a:solidFill>
                          <a:effectLst/>
                          <a:latin typeface="+mn-lt"/>
                          <a:ea typeface="+mn-ea"/>
                          <a:cs typeface="+mn-cs"/>
                        </a:rPr>
                        <a:t>Griseofulvinin</a:t>
                      </a:r>
                      <a:r>
                        <a:rPr lang="tr-TR" sz="1200" b="0" i="0" kern="1200" dirty="0">
                          <a:solidFill>
                            <a:schemeClr val="dk1"/>
                          </a:solidFill>
                          <a:effectLst/>
                          <a:latin typeface="+mn-lt"/>
                          <a:ea typeface="+mn-ea"/>
                          <a:cs typeface="+mn-cs"/>
                        </a:rPr>
                        <a:t> sistemik </a:t>
                      </a:r>
                      <a:r>
                        <a:rPr lang="tr-TR" sz="1200" b="0" i="0" kern="1200" dirty="0" err="1">
                          <a:solidFill>
                            <a:schemeClr val="dk1"/>
                          </a:solidFill>
                          <a:effectLst/>
                          <a:latin typeface="+mn-lt"/>
                          <a:ea typeface="+mn-ea"/>
                          <a:cs typeface="+mn-cs"/>
                        </a:rPr>
                        <a:t>lupus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eritematosus</a:t>
                      </a:r>
                      <a:r>
                        <a:rPr lang="tr-TR" sz="1200" b="0" i="0" kern="1200" dirty="0">
                          <a:solidFill>
                            <a:schemeClr val="dk1"/>
                          </a:solidFill>
                          <a:effectLst/>
                          <a:latin typeface="+mn-lt"/>
                          <a:ea typeface="+mn-ea"/>
                          <a:cs typeface="+mn-cs"/>
                        </a:rPr>
                        <a:t> olgularında semptomları alevlendirdiği bildirilmiştir. Gebelikte kullanılmamalıdır.</a:t>
                      </a:r>
                      <a:endParaRPr lang="tr-TR" sz="1200" dirty="0"/>
                    </a:p>
                  </a:txBody>
                  <a:tcPr/>
                </a:tc>
                <a:tc>
                  <a:txBody>
                    <a:bodyPr/>
                    <a:lstStyle/>
                    <a:p>
                      <a:r>
                        <a:rPr lang="tr-TR" sz="1200" b="0" i="0" kern="1200" dirty="0">
                          <a:solidFill>
                            <a:schemeClr val="dk1"/>
                          </a:solidFill>
                          <a:effectLst/>
                          <a:latin typeface="+mn-lt"/>
                          <a:ea typeface="+mn-ea"/>
                          <a:cs typeface="+mn-cs"/>
                        </a:rPr>
                        <a:t>Ortalama doz günde 500 mg'dır. Tedavi süresi </a:t>
                      </a:r>
                      <a:r>
                        <a:rPr lang="tr-TR" sz="1200" b="0" i="0" kern="1200" dirty="0" err="1">
                          <a:solidFill>
                            <a:schemeClr val="dk1"/>
                          </a:solidFill>
                          <a:effectLst/>
                          <a:latin typeface="+mn-lt"/>
                          <a:ea typeface="+mn-ea"/>
                          <a:cs typeface="+mn-cs"/>
                        </a:rPr>
                        <a:t>T.capitis</a:t>
                      </a:r>
                      <a:r>
                        <a:rPr lang="tr-TR" sz="1200" b="0" i="0" kern="1200" dirty="0">
                          <a:solidFill>
                            <a:schemeClr val="dk1"/>
                          </a:solidFill>
                          <a:effectLst/>
                          <a:latin typeface="+mn-lt"/>
                          <a:ea typeface="+mn-ea"/>
                          <a:cs typeface="+mn-cs"/>
                        </a:rPr>
                        <a:t> için 4-6 hafta, </a:t>
                      </a:r>
                      <a:r>
                        <a:rPr lang="tr-TR" sz="1200" b="0" i="0" kern="1200" dirty="0" err="1">
                          <a:solidFill>
                            <a:schemeClr val="dk1"/>
                          </a:solidFill>
                          <a:effectLst/>
                          <a:latin typeface="+mn-lt"/>
                          <a:ea typeface="+mn-ea"/>
                          <a:cs typeface="+mn-cs"/>
                        </a:rPr>
                        <a:t>T.corporis</a:t>
                      </a:r>
                      <a:r>
                        <a:rPr lang="tr-TR" sz="1200" b="0" i="0" kern="1200" dirty="0">
                          <a:solidFill>
                            <a:schemeClr val="dk1"/>
                          </a:solidFill>
                          <a:effectLst/>
                          <a:latin typeface="+mn-lt"/>
                          <a:ea typeface="+mn-ea"/>
                          <a:cs typeface="+mn-cs"/>
                        </a:rPr>
                        <a:t> için 2-4 hafta, </a:t>
                      </a:r>
                      <a:r>
                        <a:rPr lang="tr-TR" sz="1200" b="0" i="0" kern="1200" dirty="0" err="1">
                          <a:solidFill>
                            <a:schemeClr val="dk1"/>
                          </a:solidFill>
                          <a:effectLst/>
                          <a:latin typeface="+mn-lt"/>
                          <a:ea typeface="+mn-ea"/>
                          <a:cs typeface="+mn-cs"/>
                        </a:rPr>
                        <a:t>T.pedis</a:t>
                      </a:r>
                      <a:r>
                        <a:rPr lang="tr-TR" sz="1200" b="0" i="0" kern="1200" dirty="0">
                          <a:solidFill>
                            <a:schemeClr val="dk1"/>
                          </a:solidFill>
                          <a:effectLst/>
                          <a:latin typeface="+mn-lt"/>
                          <a:ea typeface="+mn-ea"/>
                          <a:cs typeface="+mn-cs"/>
                        </a:rPr>
                        <a:t> için 4-8 hafta, </a:t>
                      </a:r>
                      <a:r>
                        <a:rPr lang="tr-TR" sz="1200" b="0" i="0" kern="1200" dirty="0" err="1">
                          <a:solidFill>
                            <a:schemeClr val="dk1"/>
                          </a:solidFill>
                          <a:effectLst/>
                          <a:latin typeface="+mn-lt"/>
                          <a:ea typeface="+mn-ea"/>
                          <a:cs typeface="+mn-cs"/>
                        </a:rPr>
                        <a:t>T.unguim</a:t>
                      </a:r>
                      <a:r>
                        <a:rPr lang="tr-TR" sz="1200" b="0" i="0" kern="1200" dirty="0">
                          <a:solidFill>
                            <a:schemeClr val="dk1"/>
                          </a:solidFill>
                          <a:effectLst/>
                          <a:latin typeface="+mn-lt"/>
                          <a:ea typeface="+mn-ea"/>
                          <a:cs typeface="+mn-cs"/>
                        </a:rPr>
                        <a:t> için el tırnaklarında 4 ay ve ayak tırnaklarında 6 aydır. İyileşme görüldükten sonra en az 2 hafta tedaviye devam edilir.</a:t>
                      </a:r>
                      <a:endParaRPr lang="tr-TR" sz="1200" dirty="0"/>
                    </a:p>
                  </a:txBody>
                  <a:tcPr/>
                </a:tc>
                <a:tc>
                  <a:txBody>
                    <a:bodyPr/>
                    <a:lstStyle/>
                    <a:p>
                      <a:r>
                        <a:rPr lang="tr-TR" sz="1200" b="0" i="0" kern="1200" dirty="0">
                          <a:solidFill>
                            <a:schemeClr val="dk1"/>
                          </a:solidFill>
                          <a:effectLst/>
                          <a:latin typeface="+mn-lt"/>
                          <a:ea typeface="+mn-ea"/>
                          <a:cs typeface="+mn-cs"/>
                        </a:rPr>
                        <a:t>Bazı hallerde </a:t>
                      </a:r>
                      <a:r>
                        <a:rPr lang="tr-TR" sz="1200" b="0" i="0" u="none" strike="noStrike" kern="1200" dirty="0">
                          <a:solidFill>
                            <a:schemeClr val="dk1"/>
                          </a:solidFill>
                          <a:effectLst/>
                          <a:latin typeface="+mn-lt"/>
                          <a:ea typeface="+mn-ea"/>
                          <a:cs typeface="+mn-cs"/>
                        </a:rPr>
                        <a:t>baş ağrısı</a:t>
                      </a:r>
                      <a:r>
                        <a:rPr lang="tr-TR" sz="1200" b="0" i="0" kern="1200" dirty="0">
                          <a:solidFill>
                            <a:schemeClr val="dk1"/>
                          </a:solidFill>
                          <a:effectLst/>
                          <a:latin typeface="+mn-lt"/>
                          <a:ea typeface="+mn-ea"/>
                          <a:cs typeface="+mn-cs"/>
                        </a:rPr>
                        <a:t>, mide yakınmaları görülürse de tedaviye devam edildiğinde kaybolur. Seyrek olarak </a:t>
                      </a:r>
                      <a:r>
                        <a:rPr lang="tr-TR" sz="1200" b="0" i="0" kern="1200" dirty="0" err="1">
                          <a:solidFill>
                            <a:schemeClr val="dk1"/>
                          </a:solidFill>
                          <a:effectLst/>
                          <a:latin typeface="+mn-lt"/>
                          <a:ea typeface="+mn-ea"/>
                          <a:cs typeface="+mn-cs"/>
                        </a:rPr>
                        <a:t>ürtikeryal</a:t>
                      </a:r>
                      <a:r>
                        <a:rPr lang="tr-TR" sz="1200" b="0" i="0" kern="1200" dirty="0">
                          <a:solidFill>
                            <a:schemeClr val="dk1"/>
                          </a:solidFill>
                          <a:effectLst/>
                          <a:latin typeface="+mn-lt"/>
                          <a:ea typeface="+mn-ea"/>
                          <a:cs typeface="+mn-cs"/>
                        </a:rPr>
                        <a:t> reaksiyonlar, </a:t>
                      </a:r>
                      <a:r>
                        <a:rPr lang="tr-TR" sz="1200" b="0" i="0" kern="1200" dirty="0" err="1">
                          <a:solidFill>
                            <a:schemeClr val="dk1"/>
                          </a:solidFill>
                          <a:effectLst/>
                          <a:latin typeface="+mn-lt"/>
                          <a:ea typeface="+mn-ea"/>
                          <a:cs typeface="+mn-cs"/>
                        </a:rPr>
                        <a:t>eritematöz</a:t>
                      </a:r>
                      <a:r>
                        <a:rPr lang="tr-TR" sz="1200" b="0" i="0" kern="1200" dirty="0">
                          <a:solidFill>
                            <a:schemeClr val="dk1"/>
                          </a:solidFill>
                          <a:effectLst/>
                          <a:latin typeface="+mn-lt"/>
                          <a:ea typeface="+mn-ea"/>
                          <a:cs typeface="+mn-cs"/>
                        </a:rPr>
                        <a:t> kızarıklıklar, sistemik </a:t>
                      </a:r>
                      <a:r>
                        <a:rPr lang="tr-TR" sz="1200" b="0" i="0" kern="1200" dirty="0" err="1">
                          <a:solidFill>
                            <a:schemeClr val="dk1"/>
                          </a:solidFill>
                          <a:effectLst/>
                          <a:latin typeface="+mn-lt"/>
                          <a:ea typeface="+mn-ea"/>
                          <a:cs typeface="+mn-cs"/>
                        </a:rPr>
                        <a:t>lupus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eritematosus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presipitasyonu</a:t>
                      </a:r>
                      <a:r>
                        <a:rPr lang="tr-TR" sz="1200" b="0" i="0" kern="1200" dirty="0">
                          <a:solidFill>
                            <a:schemeClr val="dk1"/>
                          </a:solidFill>
                          <a:effectLst/>
                          <a:latin typeface="+mn-lt"/>
                          <a:ea typeface="+mn-ea"/>
                          <a:cs typeface="+mn-cs"/>
                        </a:rPr>
                        <a:t> görülebilir. </a:t>
                      </a:r>
                      <a:r>
                        <a:rPr lang="tr-TR" sz="1200" b="0" i="0" kern="1200" dirty="0" err="1">
                          <a:solidFill>
                            <a:schemeClr val="dk1"/>
                          </a:solidFill>
                          <a:effectLst/>
                          <a:latin typeface="+mn-lt"/>
                          <a:ea typeface="+mn-ea"/>
                          <a:cs typeface="+mn-cs"/>
                        </a:rPr>
                        <a:t>Toksik</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epidermal</a:t>
                      </a:r>
                      <a:r>
                        <a:rPr lang="tr-TR" sz="1200" b="0" i="0" kern="1200" dirty="0">
                          <a:solidFill>
                            <a:schemeClr val="dk1"/>
                          </a:solidFill>
                          <a:effectLst/>
                          <a:latin typeface="+mn-lt"/>
                          <a:ea typeface="+mn-ea"/>
                          <a:cs typeface="+mn-cs"/>
                        </a:rPr>
                        <a:t> nekroz, </a:t>
                      </a:r>
                      <a:r>
                        <a:rPr lang="tr-TR" sz="1200" b="0" i="0" kern="1200" dirty="0" err="1">
                          <a:solidFill>
                            <a:schemeClr val="dk1"/>
                          </a:solidFill>
                          <a:effectLst/>
                          <a:latin typeface="+mn-lt"/>
                          <a:ea typeface="+mn-ea"/>
                          <a:cs typeface="+mn-cs"/>
                        </a:rPr>
                        <a:t>eritem</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multiform</a:t>
                      </a:r>
                      <a:r>
                        <a:rPr lang="tr-TR" sz="1200" b="0" i="0" kern="1200" dirty="0">
                          <a:solidFill>
                            <a:schemeClr val="dk1"/>
                          </a:solidFill>
                          <a:effectLst/>
                          <a:latin typeface="+mn-lt"/>
                          <a:ea typeface="+mn-ea"/>
                          <a:cs typeface="+mn-cs"/>
                        </a:rPr>
                        <a:t> bildirilmiştir. </a:t>
                      </a:r>
                      <a:r>
                        <a:rPr lang="tr-TR" sz="1200" b="0" i="0" kern="1200" dirty="0" err="1">
                          <a:solidFill>
                            <a:schemeClr val="dk1"/>
                          </a:solidFill>
                          <a:effectLst/>
                          <a:latin typeface="+mn-lt"/>
                          <a:ea typeface="+mn-ea"/>
                          <a:cs typeface="+mn-cs"/>
                        </a:rPr>
                        <a:t>Konfüzyon</a:t>
                      </a:r>
                      <a:r>
                        <a:rPr lang="tr-TR" sz="1200" b="0" i="0" kern="1200" dirty="0">
                          <a:solidFill>
                            <a:schemeClr val="dk1"/>
                          </a:solidFill>
                          <a:effectLst/>
                          <a:latin typeface="+mn-lt"/>
                          <a:ea typeface="+mn-ea"/>
                          <a:cs typeface="+mn-cs"/>
                        </a:rPr>
                        <a:t>, </a:t>
                      </a:r>
                      <a:r>
                        <a:rPr lang="tr-TR" sz="1200" b="0" i="0" u="none" strike="noStrike" kern="1200" dirty="0">
                          <a:solidFill>
                            <a:schemeClr val="dk1"/>
                          </a:solidFill>
                          <a:effectLst/>
                          <a:latin typeface="+mn-lt"/>
                          <a:ea typeface="+mn-ea"/>
                          <a:cs typeface="+mn-cs"/>
                        </a:rPr>
                        <a:t>baş dönmesi</a:t>
                      </a:r>
                      <a:r>
                        <a:rPr lang="tr-TR" sz="1200" b="0" i="0" kern="1200" dirty="0">
                          <a:solidFill>
                            <a:schemeClr val="dk1"/>
                          </a:solidFill>
                          <a:effectLst/>
                          <a:latin typeface="+mn-lt"/>
                          <a:ea typeface="+mn-ea"/>
                          <a:cs typeface="+mn-cs"/>
                        </a:rPr>
                        <a:t>, koordinasyon bozukluğu, </a:t>
                      </a:r>
                      <a:r>
                        <a:rPr lang="tr-TR" sz="1200" b="0" i="0" kern="1200" dirty="0" err="1">
                          <a:solidFill>
                            <a:schemeClr val="dk1"/>
                          </a:solidFill>
                          <a:effectLst/>
                          <a:latin typeface="+mn-lt"/>
                          <a:ea typeface="+mn-ea"/>
                          <a:cs typeface="+mn-cs"/>
                        </a:rPr>
                        <a:t>periferal</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nöropati</a:t>
                      </a:r>
                      <a:r>
                        <a:rPr lang="tr-TR" sz="1200" b="0" i="0" kern="1200" dirty="0">
                          <a:solidFill>
                            <a:schemeClr val="dk1"/>
                          </a:solidFill>
                          <a:effectLst/>
                          <a:latin typeface="+mn-lt"/>
                          <a:ea typeface="+mn-ea"/>
                          <a:cs typeface="+mn-cs"/>
                        </a:rPr>
                        <a:t> gibi merkezi sinir sistemiyle ilgili yan etkiler rapor edilmiştir.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759606703"/>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811729640"/>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ANTİFUNGAL İLAÇLAR</a:t>
                      </a:r>
                    </a:p>
                  </a:txBody>
                  <a:tcPr vert="wordArtVert"/>
                </a:tc>
                <a:tc>
                  <a:txBody>
                    <a:bodyPr/>
                    <a:lstStyle/>
                    <a:p>
                      <a:endParaRPr lang="tr-TR" dirty="0"/>
                    </a:p>
                    <a:p>
                      <a:endParaRPr lang="tr-TR" dirty="0"/>
                    </a:p>
                    <a:p>
                      <a:endParaRPr lang="tr-TR" dirty="0"/>
                    </a:p>
                    <a:p>
                      <a:endParaRPr lang="tr-TR" dirty="0"/>
                    </a:p>
                    <a:p>
                      <a:endParaRPr lang="tr-TR" dirty="0"/>
                    </a:p>
                    <a:p>
                      <a:endParaRPr lang="tr-TR" dirty="0"/>
                    </a:p>
                    <a:p>
                      <a:endParaRPr lang="tr-TR" dirty="0"/>
                    </a:p>
                    <a:p>
                      <a:endParaRPr lang="tr-TR" dirty="0"/>
                    </a:p>
                    <a:p>
                      <a:endParaRPr lang="tr-TR" dirty="0"/>
                    </a:p>
                    <a:p>
                      <a:r>
                        <a:rPr lang="tr-TR" sz="1200" dirty="0"/>
                        <a:t>TERBİNAFİN</a:t>
                      </a:r>
                    </a:p>
                  </a:txBody>
                  <a:tcPr/>
                </a:tc>
                <a:tc>
                  <a:txBody>
                    <a:bodyPr/>
                    <a:lstStyle/>
                    <a:p>
                      <a:r>
                        <a:rPr lang="tr-TR" sz="1200" b="0" i="0" kern="1200" dirty="0" err="1">
                          <a:solidFill>
                            <a:schemeClr val="dk1"/>
                          </a:solidFill>
                          <a:effectLst/>
                          <a:latin typeface="+mn-lt"/>
                          <a:ea typeface="+mn-ea"/>
                          <a:cs typeface="+mn-cs"/>
                        </a:rPr>
                        <a:t>Tinea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capitis</a:t>
                      </a:r>
                      <a:r>
                        <a:rPr lang="tr-TR" sz="1200" b="0" i="0" kern="1200" dirty="0">
                          <a:solidFill>
                            <a:schemeClr val="dk1"/>
                          </a:solidFill>
                          <a:effectLst/>
                          <a:latin typeface="+mn-lt"/>
                          <a:ea typeface="+mn-ea"/>
                          <a:cs typeface="+mn-cs"/>
                        </a:rPr>
                        <a:t>, deri enfeksiyonlarında (</a:t>
                      </a:r>
                      <a:r>
                        <a:rPr lang="tr-TR" sz="1200" b="0" i="0" kern="1200" dirty="0" err="1">
                          <a:solidFill>
                            <a:schemeClr val="dk1"/>
                          </a:solidFill>
                          <a:effectLst/>
                          <a:latin typeface="+mn-lt"/>
                          <a:ea typeface="+mn-ea"/>
                          <a:cs typeface="+mn-cs"/>
                        </a:rPr>
                        <a:t>tinea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corporis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tinea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cruris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tinea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pedis</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Candida</a:t>
                      </a:r>
                      <a:r>
                        <a:rPr lang="tr-TR" sz="1200" b="0" i="0" kern="1200" dirty="0">
                          <a:solidFill>
                            <a:schemeClr val="dk1"/>
                          </a:solidFill>
                          <a:effectLst/>
                          <a:latin typeface="+mn-lt"/>
                          <a:ea typeface="+mn-ea"/>
                          <a:cs typeface="+mn-cs"/>
                        </a:rPr>
                        <a:t> cinsi (ör. </a:t>
                      </a:r>
                      <a:r>
                        <a:rPr lang="tr-TR" sz="1200" b="0" i="0" kern="1200" dirty="0" err="1">
                          <a:solidFill>
                            <a:schemeClr val="dk1"/>
                          </a:solidFill>
                          <a:effectLst/>
                          <a:latin typeface="+mn-lt"/>
                          <a:ea typeface="+mn-ea"/>
                          <a:cs typeface="+mn-cs"/>
                        </a:rPr>
                        <a:t>Candida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albicans</a:t>
                      </a:r>
                      <a:r>
                        <a:rPr lang="tr-TR" sz="1200" b="0" i="0" kern="1200" dirty="0">
                          <a:solidFill>
                            <a:schemeClr val="dk1"/>
                          </a:solidFill>
                          <a:effectLst/>
                          <a:latin typeface="+mn-lt"/>
                          <a:ea typeface="+mn-ea"/>
                          <a:cs typeface="+mn-cs"/>
                        </a:rPr>
                        <a:t>) mantarların neden olduğu maya enfeksiyonlarında, enfeksiyonun bölgesinin, şiddeti ve genişliği ile bağlantılı olarak oral tedavinin gerekli olduğu durumlarda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 Oral yolla uygulanan </a:t>
                      </a:r>
                      <a:r>
                        <a:rPr lang="tr-TR" sz="1200" b="0" i="0" kern="1200" dirty="0" err="1">
                          <a:solidFill>
                            <a:schemeClr val="dk1"/>
                          </a:solidFill>
                          <a:effectLst/>
                          <a:latin typeface="+mn-lt"/>
                          <a:ea typeface="+mn-ea"/>
                          <a:cs typeface="+mn-cs"/>
                        </a:rPr>
                        <a:t>terbinafin</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pityriasis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versicolor’da</a:t>
                      </a:r>
                      <a:r>
                        <a:rPr lang="tr-TR" sz="1200" b="0" i="0" kern="1200" dirty="0">
                          <a:solidFill>
                            <a:schemeClr val="dk1"/>
                          </a:solidFill>
                          <a:effectLst/>
                          <a:latin typeface="+mn-lt"/>
                          <a:ea typeface="+mn-ea"/>
                          <a:cs typeface="+mn-cs"/>
                        </a:rPr>
                        <a:t> etkili değildir.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err="1">
                          <a:solidFill>
                            <a:schemeClr val="dk1"/>
                          </a:solidFill>
                          <a:effectLst/>
                          <a:latin typeface="+mn-lt"/>
                          <a:ea typeface="+mn-ea"/>
                          <a:cs typeface="+mn-cs"/>
                        </a:rPr>
                        <a:t>Terbinafin’e</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formülasyonda</a:t>
                      </a:r>
                      <a:r>
                        <a:rPr lang="tr-TR" sz="1200" b="0" i="0" kern="1200" dirty="0">
                          <a:solidFill>
                            <a:schemeClr val="dk1"/>
                          </a:solidFill>
                          <a:effectLst/>
                          <a:latin typeface="+mn-lt"/>
                          <a:ea typeface="+mn-ea"/>
                          <a:cs typeface="+mn-cs"/>
                        </a:rPr>
                        <a:t> kullanılan yardımcı maddelerden herhangi birisine karşı aşırı duyarlılık durumunda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a:t>
                      </a:r>
                      <a:endParaRPr lang="tr-TR" sz="1200" dirty="0"/>
                    </a:p>
                  </a:txBody>
                  <a:tcPr/>
                </a:tc>
                <a:tc>
                  <a:txBody>
                    <a:bodyPr/>
                    <a:lstStyle/>
                    <a:p>
                      <a:r>
                        <a:rPr lang="tr-TR" sz="1200" b="0" i="0" kern="1200" dirty="0">
                          <a:solidFill>
                            <a:schemeClr val="dk1"/>
                          </a:solidFill>
                          <a:effectLst/>
                          <a:latin typeface="+mn-lt"/>
                          <a:ea typeface="+mn-ea"/>
                          <a:cs typeface="+mn-cs"/>
                        </a:rPr>
                        <a:t>Yetişkinler: Günde tek doz bir tablet (250 mg) verilir. Çocuklar: </a:t>
                      </a:r>
                      <a:r>
                        <a:rPr lang="tr-TR" sz="1200" b="0" i="0" kern="1200" dirty="0" err="1">
                          <a:solidFill>
                            <a:schemeClr val="dk1"/>
                          </a:solidFill>
                          <a:effectLst/>
                          <a:latin typeface="+mn-lt"/>
                          <a:ea typeface="+mn-ea"/>
                          <a:cs typeface="+mn-cs"/>
                        </a:rPr>
                        <a:t>Terbinafinin</a:t>
                      </a:r>
                      <a:r>
                        <a:rPr lang="tr-TR" sz="1200" b="0" i="0" kern="1200" dirty="0">
                          <a:solidFill>
                            <a:schemeClr val="dk1"/>
                          </a:solidFill>
                          <a:effectLst/>
                          <a:latin typeface="+mn-lt"/>
                          <a:ea typeface="+mn-ea"/>
                          <a:cs typeface="+mn-cs"/>
                        </a:rPr>
                        <a:t> iki yaşın altındaki (genellikle &lt;12 kg) çocuklarda kullanımı ile ilgili herhangi bir bilgi bulunmamaktadır. 20-40 kg arası çocuklar: Günde tek doz 1/2 tablet (125 mg). 40 kg'ın üzerindeki çocuklar: Günde tek doz 1 tablet (250 mg). </a:t>
                      </a:r>
                      <a:r>
                        <a:rPr lang="tr-TR" sz="1200" b="0" i="0" kern="1200" dirty="0" err="1">
                          <a:solidFill>
                            <a:schemeClr val="dk1"/>
                          </a:solidFill>
                          <a:effectLst/>
                          <a:latin typeface="+mn-lt"/>
                          <a:ea typeface="+mn-ea"/>
                          <a:cs typeface="+mn-cs"/>
                        </a:rPr>
                        <a:t>Onikomikozis</a:t>
                      </a:r>
                      <a:r>
                        <a:rPr lang="tr-TR" sz="1200" b="0" i="0" kern="1200" dirty="0">
                          <a:solidFill>
                            <a:schemeClr val="dk1"/>
                          </a:solidFill>
                          <a:effectLst/>
                          <a:latin typeface="+mn-lt"/>
                          <a:ea typeface="+mn-ea"/>
                          <a:cs typeface="+mn-cs"/>
                        </a:rPr>
                        <a:t>: El tırnaklarının </a:t>
                      </a:r>
                      <a:r>
                        <a:rPr lang="tr-TR" sz="1200" b="0" i="0" kern="1200" dirty="0" err="1">
                          <a:solidFill>
                            <a:schemeClr val="dk1"/>
                          </a:solidFill>
                          <a:effectLst/>
                          <a:latin typeface="+mn-lt"/>
                          <a:ea typeface="+mn-ea"/>
                          <a:cs typeface="+mn-cs"/>
                        </a:rPr>
                        <a:t>onikomikozunda</a:t>
                      </a:r>
                      <a:r>
                        <a:rPr lang="tr-TR" sz="1200" b="0" i="0" kern="1200" dirty="0">
                          <a:solidFill>
                            <a:schemeClr val="dk1"/>
                          </a:solidFill>
                          <a:effectLst/>
                          <a:latin typeface="+mn-lt"/>
                          <a:ea typeface="+mn-ea"/>
                          <a:cs typeface="+mn-cs"/>
                        </a:rPr>
                        <a:t> günde 250 mg 6 hafta süre ile alınmalıdır. </a:t>
                      </a:r>
                      <a:endParaRPr lang="tr-TR" sz="1200" dirty="0"/>
                    </a:p>
                  </a:txBody>
                  <a:tcPr/>
                </a:tc>
                <a:tc>
                  <a:txBody>
                    <a:bodyPr/>
                    <a:lstStyle/>
                    <a:p>
                      <a:r>
                        <a:rPr lang="tr-TR" sz="1200" b="0" i="0" kern="1200" dirty="0">
                          <a:solidFill>
                            <a:schemeClr val="dk1"/>
                          </a:solidFill>
                          <a:effectLst/>
                          <a:latin typeface="+mn-lt"/>
                          <a:ea typeface="+mn-ea"/>
                          <a:cs typeface="+mn-cs"/>
                        </a:rPr>
                        <a:t>En sık görülen yan etkiler </a:t>
                      </a:r>
                      <a:r>
                        <a:rPr lang="tr-TR" sz="1200" b="0" i="0" kern="1200" dirty="0" err="1">
                          <a:solidFill>
                            <a:schemeClr val="dk1"/>
                          </a:solidFill>
                          <a:effectLst/>
                          <a:latin typeface="+mn-lt"/>
                          <a:ea typeface="+mn-ea"/>
                          <a:cs typeface="+mn-cs"/>
                        </a:rPr>
                        <a:t>gastrointestinal</a:t>
                      </a:r>
                      <a:r>
                        <a:rPr lang="tr-TR" sz="1200" b="0" i="0" kern="1200" dirty="0">
                          <a:solidFill>
                            <a:schemeClr val="dk1"/>
                          </a:solidFill>
                          <a:effectLst/>
                          <a:latin typeface="+mn-lt"/>
                          <a:ea typeface="+mn-ea"/>
                          <a:cs typeface="+mn-cs"/>
                        </a:rPr>
                        <a:t> semptomlar (dolgunluk hissi, iştahsızlık, </a:t>
                      </a:r>
                      <a:r>
                        <a:rPr lang="tr-TR" sz="1200" b="0" i="0" kern="1200" dirty="0" err="1">
                          <a:solidFill>
                            <a:schemeClr val="dk1"/>
                          </a:solidFill>
                          <a:effectLst/>
                          <a:latin typeface="+mn-lt"/>
                          <a:ea typeface="+mn-ea"/>
                          <a:cs typeface="+mn-cs"/>
                        </a:rPr>
                        <a:t>dispepsi</a:t>
                      </a:r>
                      <a:r>
                        <a:rPr lang="tr-TR" sz="1200" b="0" i="0" kern="1200" dirty="0">
                          <a:solidFill>
                            <a:schemeClr val="dk1"/>
                          </a:solidFill>
                          <a:effectLst/>
                          <a:latin typeface="+mn-lt"/>
                          <a:ea typeface="+mn-ea"/>
                          <a:cs typeface="+mn-cs"/>
                        </a:rPr>
                        <a:t>, </a:t>
                      </a:r>
                      <a:r>
                        <a:rPr lang="tr-TR" sz="1200" b="0" i="0" u="none" strike="noStrike" kern="1200" dirty="0">
                          <a:solidFill>
                            <a:schemeClr val="dk1"/>
                          </a:solidFill>
                          <a:effectLst/>
                          <a:latin typeface="+mn-lt"/>
                          <a:ea typeface="+mn-ea"/>
                          <a:cs typeface="+mn-cs"/>
                        </a:rPr>
                        <a:t>bulantı</a:t>
                      </a:r>
                      <a:r>
                        <a:rPr lang="tr-TR" sz="1200" b="0" i="0" kern="1200" dirty="0">
                          <a:solidFill>
                            <a:schemeClr val="dk1"/>
                          </a:solidFill>
                          <a:effectLst/>
                          <a:latin typeface="+mn-lt"/>
                          <a:ea typeface="+mn-ea"/>
                          <a:cs typeface="+mn-cs"/>
                        </a:rPr>
                        <a:t>, hafif karın ağrısı, ishal), ciddi olmayan deri reaksiyonları (döküntü, ürtiker) ve kas iskelet reaksiyonları (</a:t>
                      </a:r>
                      <a:r>
                        <a:rPr lang="tr-TR" sz="1200" b="0" i="0" u="none" strike="noStrike" kern="1200" dirty="0" err="1">
                          <a:solidFill>
                            <a:schemeClr val="dk1"/>
                          </a:solidFill>
                          <a:effectLst/>
                          <a:latin typeface="+mn-lt"/>
                          <a:ea typeface="+mn-ea"/>
                          <a:cs typeface="+mn-cs"/>
                        </a:rPr>
                        <a:t>artralji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miyalji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dir</a:t>
                      </a:r>
                      <a:r>
                        <a:rPr lang="tr-TR" sz="1200" b="0" i="0" kern="1200" dirty="0">
                          <a:solidFill>
                            <a:schemeClr val="dk1"/>
                          </a:solidFill>
                          <a:effectLst/>
                          <a:latin typeface="+mn-lt"/>
                          <a:ea typeface="+mn-ea"/>
                          <a:cs typeface="+mn-cs"/>
                        </a:rPr>
                        <a:t>. Seyrek:  İlacın bırakılmasından birkaç hafta sonra genellikle geçen </a:t>
                      </a:r>
                      <a:r>
                        <a:rPr lang="tr-TR" sz="1200" b="0" i="0" kern="1200" dirty="0" err="1">
                          <a:solidFill>
                            <a:schemeClr val="dk1"/>
                          </a:solidFill>
                          <a:effectLst/>
                          <a:latin typeface="+mn-lt"/>
                          <a:ea typeface="+mn-ea"/>
                          <a:cs typeface="+mn-cs"/>
                        </a:rPr>
                        <a:t>tad</a:t>
                      </a:r>
                      <a:r>
                        <a:rPr lang="tr-TR" sz="1200" b="0" i="0" kern="1200" dirty="0">
                          <a:solidFill>
                            <a:schemeClr val="dk1"/>
                          </a:solidFill>
                          <a:effectLst/>
                          <a:latin typeface="+mn-lt"/>
                          <a:ea typeface="+mn-ea"/>
                          <a:cs typeface="+mn-cs"/>
                        </a:rPr>
                        <a:t> kaybı dahil </a:t>
                      </a:r>
                      <a:r>
                        <a:rPr lang="tr-TR" sz="1200" b="0" i="0" kern="1200" dirty="0" err="1">
                          <a:solidFill>
                            <a:schemeClr val="dk1"/>
                          </a:solidFill>
                          <a:effectLst/>
                          <a:latin typeface="+mn-lt"/>
                          <a:ea typeface="+mn-ea"/>
                          <a:cs typeface="+mn-cs"/>
                        </a:rPr>
                        <a:t>tad</a:t>
                      </a:r>
                      <a:r>
                        <a:rPr lang="tr-TR" sz="1200" b="0" i="0" kern="1200" dirty="0">
                          <a:solidFill>
                            <a:schemeClr val="dk1"/>
                          </a:solidFill>
                          <a:effectLst/>
                          <a:latin typeface="+mn-lt"/>
                          <a:ea typeface="+mn-ea"/>
                          <a:cs typeface="+mn-cs"/>
                        </a:rPr>
                        <a:t> bozukluklarıdır. </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032602347"/>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877287362"/>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ANTİFUNGAL İLAÇLAR</a:t>
                      </a:r>
                    </a:p>
                  </a:txBody>
                  <a:tcPr vert="wordArtVert"/>
                </a:tc>
                <a:tc>
                  <a:txBody>
                    <a:bodyPr/>
                    <a:lstStyle/>
                    <a:p>
                      <a:endParaRPr lang="tr-TR" dirty="0"/>
                    </a:p>
                    <a:p>
                      <a:endParaRPr lang="tr-TR" dirty="0"/>
                    </a:p>
                    <a:p>
                      <a:endParaRPr lang="tr-TR" dirty="0"/>
                    </a:p>
                    <a:p>
                      <a:endParaRPr lang="tr-TR" dirty="0"/>
                    </a:p>
                    <a:p>
                      <a:endParaRPr lang="tr-TR" dirty="0"/>
                    </a:p>
                    <a:p>
                      <a:endParaRPr lang="tr-TR" dirty="0"/>
                    </a:p>
                    <a:p>
                      <a:endParaRPr lang="tr-TR" dirty="0"/>
                    </a:p>
                    <a:p>
                      <a:endParaRPr lang="tr-TR" dirty="0"/>
                    </a:p>
                    <a:p>
                      <a:endParaRPr lang="tr-TR" dirty="0"/>
                    </a:p>
                    <a:p>
                      <a:r>
                        <a:rPr lang="tr-TR" dirty="0"/>
                        <a:t>NAFTİFİN</a:t>
                      </a:r>
                    </a:p>
                  </a:txBody>
                  <a:tcPr/>
                </a:tc>
                <a:tc>
                  <a:txBody>
                    <a:bodyPr/>
                    <a:lstStyle/>
                    <a:p>
                      <a:r>
                        <a:rPr lang="tr-TR" sz="1200" b="0" i="0" kern="1200" dirty="0">
                          <a:solidFill>
                            <a:schemeClr val="dk1"/>
                          </a:solidFill>
                          <a:effectLst/>
                          <a:latin typeface="+mn-lt"/>
                          <a:ea typeface="+mn-ea"/>
                          <a:cs typeface="+mn-cs"/>
                        </a:rPr>
                        <a:t>Derinin ve deriden kaynaklanan dokuların (kıl, tırnak) </a:t>
                      </a:r>
                      <a:r>
                        <a:rPr lang="tr-TR" sz="1200" b="0" i="0" kern="1200" dirty="0" err="1">
                          <a:solidFill>
                            <a:schemeClr val="dk1"/>
                          </a:solidFill>
                          <a:effectLst/>
                          <a:latin typeface="+mn-lt"/>
                          <a:ea typeface="+mn-ea"/>
                          <a:cs typeface="+mn-cs"/>
                        </a:rPr>
                        <a:t>dermatofit</a:t>
                      </a:r>
                      <a:r>
                        <a:rPr lang="tr-TR" sz="1200" b="0" i="0" kern="1200" dirty="0">
                          <a:solidFill>
                            <a:schemeClr val="dk1"/>
                          </a:solidFill>
                          <a:effectLst/>
                          <a:latin typeface="+mn-lt"/>
                          <a:ea typeface="+mn-ea"/>
                          <a:cs typeface="+mn-cs"/>
                        </a:rPr>
                        <a:t> enfeksiyonları (meme altı, parmaklar arası, </a:t>
                      </a:r>
                      <a:r>
                        <a:rPr lang="tr-TR" sz="1200" b="0" i="0" kern="1200" dirty="0" err="1">
                          <a:solidFill>
                            <a:schemeClr val="dk1"/>
                          </a:solidFill>
                          <a:effectLst/>
                          <a:latin typeface="+mn-lt"/>
                          <a:ea typeface="+mn-ea"/>
                          <a:cs typeface="+mn-cs"/>
                        </a:rPr>
                        <a:t>glüteüsler</a:t>
                      </a:r>
                      <a:r>
                        <a:rPr lang="tr-TR" sz="1200" b="0" i="0" kern="1200" dirty="0">
                          <a:solidFill>
                            <a:schemeClr val="dk1"/>
                          </a:solidFill>
                          <a:effectLst/>
                          <a:latin typeface="+mn-lt"/>
                          <a:ea typeface="+mn-ea"/>
                          <a:cs typeface="+mn-cs"/>
                        </a:rPr>
                        <a:t> arası ve </a:t>
                      </a:r>
                      <a:r>
                        <a:rPr lang="tr-TR" sz="1200" b="0" i="0" kern="1200" dirty="0" err="1">
                          <a:solidFill>
                            <a:schemeClr val="dk1"/>
                          </a:solidFill>
                          <a:effectLst/>
                          <a:latin typeface="+mn-lt"/>
                          <a:ea typeface="+mn-ea"/>
                          <a:cs typeface="+mn-cs"/>
                        </a:rPr>
                        <a:t>ingüinal</a:t>
                      </a:r>
                      <a:r>
                        <a:rPr lang="tr-TR" sz="1200" b="0" i="0" kern="1200" dirty="0">
                          <a:solidFill>
                            <a:schemeClr val="dk1"/>
                          </a:solidFill>
                          <a:effectLst/>
                          <a:latin typeface="+mn-lt"/>
                          <a:ea typeface="+mn-ea"/>
                          <a:cs typeface="+mn-cs"/>
                        </a:rPr>
                        <a:t> bölgedeki deri kıvrımları arasındaki mikozlar) </a:t>
                      </a:r>
                      <a:r>
                        <a:rPr lang="tr-TR" sz="1200" b="0" i="0" kern="1200" dirty="0" err="1">
                          <a:solidFill>
                            <a:schemeClr val="dk1"/>
                          </a:solidFill>
                          <a:effectLst/>
                          <a:latin typeface="+mn-lt"/>
                          <a:ea typeface="+mn-ea"/>
                          <a:cs typeface="+mn-cs"/>
                        </a:rPr>
                        <a:t>trichopton</a:t>
                      </a:r>
                      <a:r>
                        <a:rPr lang="tr-TR" sz="1200" b="0" i="0" kern="1200" dirty="0">
                          <a:solidFill>
                            <a:schemeClr val="dk1"/>
                          </a:solidFill>
                          <a:effectLst/>
                          <a:latin typeface="+mn-lt"/>
                          <a:ea typeface="+mn-ea"/>
                          <a:cs typeface="+mn-cs"/>
                        </a:rPr>
                        <a:t> türleri, </a:t>
                      </a:r>
                      <a:r>
                        <a:rPr lang="tr-TR" sz="1200" b="0" i="0" kern="1200" dirty="0" err="1">
                          <a:solidFill>
                            <a:schemeClr val="dk1"/>
                          </a:solidFill>
                          <a:effectLst/>
                          <a:latin typeface="+mn-lt"/>
                          <a:ea typeface="+mn-ea"/>
                          <a:cs typeface="+mn-cs"/>
                        </a:rPr>
                        <a:t>microsporium</a:t>
                      </a:r>
                      <a:r>
                        <a:rPr lang="tr-TR" sz="1200" b="0" i="0" kern="1200" dirty="0">
                          <a:solidFill>
                            <a:schemeClr val="dk1"/>
                          </a:solidFill>
                          <a:effectLst/>
                          <a:latin typeface="+mn-lt"/>
                          <a:ea typeface="+mn-ea"/>
                          <a:cs typeface="+mn-cs"/>
                        </a:rPr>
                        <a:t> türleri, </a:t>
                      </a:r>
                      <a:r>
                        <a:rPr lang="tr-TR" sz="1200" b="0" i="0" kern="1200" dirty="0" err="1">
                          <a:solidFill>
                            <a:schemeClr val="dk1"/>
                          </a:solidFill>
                          <a:effectLst/>
                          <a:latin typeface="+mn-lt"/>
                          <a:ea typeface="+mn-ea"/>
                          <a:cs typeface="+mn-cs"/>
                        </a:rPr>
                        <a:t>epidermophyton</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floccosum</a:t>
                      </a:r>
                      <a:r>
                        <a:rPr lang="tr-TR" sz="1200" b="0" i="0" kern="1200" dirty="0">
                          <a:solidFill>
                            <a:schemeClr val="dk1"/>
                          </a:solidFill>
                          <a:effectLst/>
                          <a:latin typeface="+mn-lt"/>
                          <a:ea typeface="+mn-ea"/>
                          <a:cs typeface="+mn-cs"/>
                        </a:rPr>
                        <a:t>; yüzeysel </a:t>
                      </a:r>
                      <a:r>
                        <a:rPr lang="tr-TR" sz="1200" b="0" i="0" kern="1200" dirty="0" err="1">
                          <a:solidFill>
                            <a:schemeClr val="dk1"/>
                          </a:solidFill>
                          <a:effectLst/>
                          <a:latin typeface="+mn-lt"/>
                          <a:ea typeface="+mn-ea"/>
                          <a:cs typeface="+mn-cs"/>
                        </a:rPr>
                        <a:t>candidiasis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onychomycosis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pityriasis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versicolorda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err="1">
                          <a:solidFill>
                            <a:schemeClr val="dk1"/>
                          </a:solidFill>
                          <a:effectLst/>
                          <a:latin typeface="+mn-lt"/>
                          <a:ea typeface="+mn-ea"/>
                          <a:cs typeface="+mn-cs"/>
                        </a:rPr>
                        <a:t>Naftifine</a:t>
                      </a:r>
                      <a:r>
                        <a:rPr lang="tr-TR" sz="1200" b="0" i="0" kern="1200" dirty="0">
                          <a:solidFill>
                            <a:schemeClr val="dk1"/>
                          </a:solidFill>
                          <a:effectLst/>
                          <a:latin typeface="+mn-lt"/>
                          <a:ea typeface="+mn-ea"/>
                          <a:cs typeface="+mn-cs"/>
                        </a:rPr>
                        <a:t> duyarlılık gösteren hastalarda kullanılmamalıdır.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a:solidFill>
                            <a:schemeClr val="dk1"/>
                          </a:solidFill>
                          <a:effectLst/>
                          <a:latin typeface="+mn-lt"/>
                          <a:ea typeface="+mn-ea"/>
                          <a:cs typeface="+mn-cs"/>
                        </a:rPr>
                        <a:t>Günde 1 defa hastalıklı bölgeye uygulanır. Uygulamadan önce hastalıklı deri ya da tırnak bölgesi ılık suyla yıkanmalı ve kurutulmalıdır. Tedavi süresi </a:t>
                      </a:r>
                      <a:r>
                        <a:rPr lang="tr-TR" sz="1200" b="0" i="0" kern="1200" dirty="0" err="1">
                          <a:solidFill>
                            <a:schemeClr val="dk1"/>
                          </a:solidFill>
                          <a:effectLst/>
                          <a:latin typeface="+mn-lt"/>
                          <a:ea typeface="+mn-ea"/>
                          <a:cs typeface="+mn-cs"/>
                        </a:rPr>
                        <a:t>dermatofit</a:t>
                      </a:r>
                      <a:r>
                        <a:rPr lang="tr-TR" sz="1200" b="0" i="0" kern="1200" dirty="0">
                          <a:solidFill>
                            <a:schemeClr val="dk1"/>
                          </a:solidFill>
                          <a:effectLst/>
                          <a:latin typeface="+mn-lt"/>
                          <a:ea typeface="+mn-ea"/>
                          <a:cs typeface="+mn-cs"/>
                        </a:rPr>
                        <a:t> enfeksiyonlarında 2-4 hafta, ağır durumlarda 4-8 hafta, </a:t>
                      </a:r>
                      <a:r>
                        <a:rPr lang="tr-TR" sz="1200" b="0" i="0" kern="1200" dirty="0" err="1">
                          <a:solidFill>
                            <a:schemeClr val="dk1"/>
                          </a:solidFill>
                          <a:effectLst/>
                          <a:latin typeface="+mn-lt"/>
                          <a:ea typeface="+mn-ea"/>
                          <a:cs typeface="+mn-cs"/>
                        </a:rPr>
                        <a:t>yüzeyel</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candidiasiste</a:t>
                      </a:r>
                      <a:r>
                        <a:rPr lang="tr-TR" sz="1200" b="0" i="0" kern="1200" dirty="0">
                          <a:solidFill>
                            <a:schemeClr val="dk1"/>
                          </a:solidFill>
                          <a:effectLst/>
                          <a:latin typeface="+mn-lt"/>
                          <a:ea typeface="+mn-ea"/>
                          <a:cs typeface="+mn-cs"/>
                        </a:rPr>
                        <a:t> 4 hafta, tırnak mikozlarında 6 ay ve </a:t>
                      </a:r>
                      <a:r>
                        <a:rPr lang="tr-TR" sz="1200" b="0" i="0" kern="1200" dirty="0" err="1">
                          <a:solidFill>
                            <a:schemeClr val="dk1"/>
                          </a:solidFill>
                          <a:effectLst/>
                          <a:latin typeface="+mn-lt"/>
                          <a:ea typeface="+mn-ea"/>
                          <a:cs typeface="+mn-cs"/>
                        </a:rPr>
                        <a:t>pityriasis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versicolorda</a:t>
                      </a:r>
                      <a:r>
                        <a:rPr lang="tr-TR" sz="1200" b="0" i="0" kern="1200" dirty="0">
                          <a:solidFill>
                            <a:schemeClr val="dk1"/>
                          </a:solidFill>
                          <a:effectLst/>
                          <a:latin typeface="+mn-lt"/>
                          <a:ea typeface="+mn-ea"/>
                          <a:cs typeface="+mn-cs"/>
                        </a:rPr>
                        <a:t> 2 haftadır.</a:t>
                      </a:r>
                      <a:endParaRPr lang="tr-TR" sz="1200" dirty="0"/>
                    </a:p>
                  </a:txBody>
                  <a:tcPr/>
                </a:tc>
                <a:tc>
                  <a:txBody>
                    <a:bodyPr/>
                    <a:lstStyle/>
                    <a:p>
                      <a:r>
                        <a:rPr lang="tr-TR" sz="1200" b="0" i="0" kern="1200" dirty="0">
                          <a:solidFill>
                            <a:schemeClr val="dk1"/>
                          </a:solidFill>
                          <a:effectLst/>
                          <a:latin typeface="+mn-lt"/>
                          <a:ea typeface="+mn-ea"/>
                          <a:cs typeface="+mn-cs"/>
                        </a:rPr>
                        <a:t>Deride kuruma, kızarma ya da yanma gibi tahriş belirtileri görülebilir. Yan etkiler her zaman geriye dönüşümlüdür ve tedavinin kesilmesini gerektirmez.</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0610191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14534" y="2966887"/>
            <a:ext cx="9839266" cy="3707032"/>
          </a:xfrm>
        </p:spPr>
        <p:txBody>
          <a:bodyPr>
            <a:normAutofit/>
          </a:bodyPr>
          <a:lstStyle/>
          <a:p>
            <a:r>
              <a:rPr lang="tr-TR" sz="1600" dirty="0"/>
              <a:t>Ön ilaç; inaktif ilaç ester  veya amid bağının kopması ile vücutta aktif ilaç haline gelebilir. Ön ilaçlar in vintro veya topikal etki göstermez.</a:t>
            </a:r>
          </a:p>
          <a:p>
            <a:r>
              <a:rPr lang="tr-TR" sz="1600" dirty="0"/>
              <a:t>Absorbsiyonlarını ve dokulara dağılımlarını değiştirmek, tatlarını düzeltmek, farmakokinetik ve farmakodinamik kusurlarını düzeltmek için ilaçlar ön ilaç olarak verilir.</a:t>
            </a:r>
          </a:p>
        </p:txBody>
      </p:sp>
    </p:spTree>
    <p:extLst>
      <p:ext uri="{BB962C8B-B14F-4D97-AF65-F5344CB8AC3E}">
        <p14:creationId xmlns:p14="http://schemas.microsoft.com/office/powerpoint/2010/main" val="4192044627"/>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700563559"/>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ANTİFUNGAL</a:t>
                      </a:r>
                      <a:r>
                        <a:rPr lang="tr-TR" sz="1200" baseline="0" dirty="0"/>
                        <a:t> İLAÇLAR</a:t>
                      </a:r>
                      <a:endParaRPr lang="tr-TR" sz="1200" dirty="0"/>
                    </a:p>
                  </a:txBody>
                  <a:tcPr vert="wordArtVert"/>
                </a:tc>
                <a:tc>
                  <a:txBody>
                    <a:bodyPr/>
                    <a:lstStyle/>
                    <a:p>
                      <a:endParaRPr lang="tr-TR" dirty="0"/>
                    </a:p>
                    <a:p>
                      <a:endParaRPr lang="tr-TR" dirty="0"/>
                    </a:p>
                    <a:p>
                      <a:endParaRPr lang="tr-TR" dirty="0"/>
                    </a:p>
                    <a:p>
                      <a:endParaRPr lang="tr-TR" dirty="0"/>
                    </a:p>
                    <a:p>
                      <a:endParaRPr lang="tr-TR" dirty="0"/>
                    </a:p>
                    <a:p>
                      <a:endParaRPr lang="tr-TR" dirty="0"/>
                    </a:p>
                    <a:p>
                      <a:endParaRPr lang="tr-TR" dirty="0"/>
                    </a:p>
                    <a:p>
                      <a:endParaRPr lang="tr-TR" dirty="0"/>
                    </a:p>
                    <a:p>
                      <a:endParaRPr lang="tr-TR" dirty="0"/>
                    </a:p>
                    <a:p>
                      <a:r>
                        <a:rPr lang="tr-TR" dirty="0"/>
                        <a:t>NİSTATİN</a:t>
                      </a:r>
                    </a:p>
                  </a:txBody>
                  <a:tcPr/>
                </a:tc>
                <a:tc>
                  <a:txBody>
                    <a:bodyPr/>
                    <a:lstStyle/>
                    <a:p>
                      <a:r>
                        <a:rPr lang="tr-TR" sz="1200" b="0" i="0" kern="1200" dirty="0">
                          <a:solidFill>
                            <a:schemeClr val="dk1"/>
                          </a:solidFill>
                          <a:effectLst/>
                          <a:latin typeface="+mn-lt"/>
                          <a:ea typeface="+mn-ea"/>
                          <a:cs typeface="+mn-cs"/>
                        </a:rPr>
                        <a:t>Duyarlı </a:t>
                      </a:r>
                      <a:r>
                        <a:rPr lang="tr-TR" sz="1200" b="0" i="0" kern="1200" dirty="0" err="1">
                          <a:solidFill>
                            <a:schemeClr val="dk1"/>
                          </a:solidFill>
                          <a:effectLst/>
                          <a:latin typeface="+mn-lt"/>
                          <a:ea typeface="+mn-ea"/>
                          <a:cs typeface="+mn-cs"/>
                        </a:rPr>
                        <a:t>Candida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albicans</a:t>
                      </a:r>
                      <a:r>
                        <a:rPr lang="tr-TR" sz="1200" b="0" i="0" kern="1200" dirty="0">
                          <a:solidFill>
                            <a:schemeClr val="dk1"/>
                          </a:solidFill>
                          <a:effectLst/>
                          <a:latin typeface="+mn-lt"/>
                          <a:ea typeface="+mn-ea"/>
                          <a:cs typeface="+mn-cs"/>
                        </a:rPr>
                        <a:t> ve diğer </a:t>
                      </a:r>
                      <a:r>
                        <a:rPr lang="tr-TR" sz="1200" b="0" i="0" kern="1200" dirty="0" err="1">
                          <a:solidFill>
                            <a:schemeClr val="dk1"/>
                          </a:solidFill>
                          <a:effectLst/>
                          <a:latin typeface="+mn-lt"/>
                          <a:ea typeface="+mn-ea"/>
                          <a:cs typeface="+mn-cs"/>
                        </a:rPr>
                        <a:t>Candida'ların</a:t>
                      </a:r>
                      <a:r>
                        <a:rPr lang="tr-TR" sz="1200" b="0" i="0" kern="1200" dirty="0">
                          <a:solidFill>
                            <a:schemeClr val="dk1"/>
                          </a:solidFill>
                          <a:effectLst/>
                          <a:latin typeface="+mn-lt"/>
                          <a:ea typeface="+mn-ea"/>
                          <a:cs typeface="+mn-cs"/>
                        </a:rPr>
                        <a:t> neden olduğu enfeksiyonların </a:t>
                      </a:r>
                      <a:r>
                        <a:rPr lang="tr-TR" sz="1200" b="0" i="0" kern="1200" dirty="0" err="1">
                          <a:solidFill>
                            <a:schemeClr val="dk1"/>
                          </a:solidFill>
                          <a:effectLst/>
                          <a:latin typeface="+mn-lt"/>
                          <a:ea typeface="+mn-ea"/>
                          <a:cs typeface="+mn-cs"/>
                        </a:rPr>
                        <a:t>profilaksi</a:t>
                      </a:r>
                      <a:r>
                        <a:rPr lang="tr-TR" sz="1200" b="0" i="0" kern="1200" dirty="0">
                          <a:solidFill>
                            <a:schemeClr val="dk1"/>
                          </a:solidFill>
                          <a:effectLst/>
                          <a:latin typeface="+mn-lt"/>
                          <a:ea typeface="+mn-ea"/>
                          <a:cs typeface="+mn-cs"/>
                        </a:rPr>
                        <a:t> ve tedavisinde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 Müstahzar formuna uygun olarak </a:t>
                      </a:r>
                      <a:r>
                        <a:rPr lang="tr-TR" sz="1200" b="0" i="0" kern="1200" dirty="0" err="1">
                          <a:solidFill>
                            <a:schemeClr val="dk1"/>
                          </a:solidFill>
                          <a:effectLst/>
                          <a:latin typeface="+mn-lt"/>
                          <a:ea typeface="+mn-ea"/>
                          <a:cs typeface="+mn-cs"/>
                        </a:rPr>
                        <a:t>gastrointestinal</a:t>
                      </a:r>
                      <a:r>
                        <a:rPr lang="tr-TR" sz="1200" b="0" i="0" kern="1200" dirty="0">
                          <a:solidFill>
                            <a:schemeClr val="dk1"/>
                          </a:solidFill>
                          <a:effectLst/>
                          <a:latin typeface="+mn-lt"/>
                          <a:ea typeface="+mn-ea"/>
                          <a:cs typeface="+mn-cs"/>
                        </a:rPr>
                        <a:t>, oral, dermatolojik ve sistemik </a:t>
                      </a:r>
                      <a:r>
                        <a:rPr lang="tr-TR" sz="1200" b="0" i="0" kern="1200" dirty="0" err="1">
                          <a:solidFill>
                            <a:schemeClr val="dk1"/>
                          </a:solidFill>
                          <a:effectLst/>
                          <a:latin typeface="+mn-lt"/>
                          <a:ea typeface="+mn-ea"/>
                          <a:cs typeface="+mn-cs"/>
                        </a:rPr>
                        <a:t>kandidiyazis</a:t>
                      </a:r>
                      <a:r>
                        <a:rPr lang="tr-TR" sz="1200" b="0" i="0" kern="1200" dirty="0">
                          <a:solidFill>
                            <a:schemeClr val="dk1"/>
                          </a:solidFill>
                          <a:effectLst/>
                          <a:latin typeface="+mn-lt"/>
                          <a:ea typeface="+mn-ea"/>
                          <a:cs typeface="+mn-cs"/>
                        </a:rPr>
                        <a:t> tedavisinde kullanılır.</a:t>
                      </a:r>
                      <a:endParaRPr lang="tr-TR" sz="1200" dirty="0"/>
                    </a:p>
                  </a:txBody>
                  <a:tcPr/>
                </a:tc>
                <a:tc>
                  <a:txBody>
                    <a:bodyPr/>
                    <a:lstStyle/>
                    <a:p>
                      <a:r>
                        <a:rPr lang="tr-TR" sz="1200" b="0" i="0" kern="1200" dirty="0">
                          <a:solidFill>
                            <a:schemeClr val="dk1"/>
                          </a:solidFill>
                          <a:effectLst/>
                          <a:latin typeface="+mn-lt"/>
                          <a:ea typeface="+mn-ea"/>
                          <a:cs typeface="+mn-cs"/>
                        </a:rPr>
                        <a:t>Etken maddeye aşırı duyarlı hastalarda kullanılmamalıdır. </a:t>
                      </a:r>
                      <a:r>
                        <a:rPr lang="tr-TR" sz="1200" b="0" i="0" kern="1200" dirty="0" err="1">
                          <a:solidFill>
                            <a:schemeClr val="dk1"/>
                          </a:solidFill>
                          <a:effectLst/>
                          <a:latin typeface="+mn-lt"/>
                          <a:ea typeface="+mn-ea"/>
                          <a:cs typeface="+mn-cs"/>
                        </a:rPr>
                        <a:t>Generalize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Kandidiyaziste</a:t>
                      </a:r>
                      <a:r>
                        <a:rPr lang="tr-TR" sz="1200" b="0" i="0" kern="1200" dirty="0">
                          <a:solidFill>
                            <a:schemeClr val="dk1"/>
                          </a:solidFill>
                          <a:effectLst/>
                          <a:latin typeface="+mn-lt"/>
                          <a:ea typeface="+mn-ea"/>
                          <a:cs typeface="+mn-cs"/>
                        </a:rPr>
                        <a:t> kombine tedavi uygulanmalıdır.</a:t>
                      </a:r>
                      <a:endParaRPr lang="tr-TR" sz="1200" dirty="0"/>
                    </a:p>
                  </a:txBody>
                  <a:tcPr/>
                </a:tc>
                <a:tc>
                  <a:txBody>
                    <a:bodyPr/>
                    <a:lstStyle/>
                    <a:p>
                      <a:r>
                        <a:rPr lang="tr-TR" sz="1200" b="0" i="0" kern="1200" dirty="0">
                          <a:solidFill>
                            <a:schemeClr val="dk1"/>
                          </a:solidFill>
                          <a:effectLst/>
                          <a:latin typeface="+mn-lt"/>
                          <a:ea typeface="+mn-ea"/>
                          <a:cs typeface="+mn-cs"/>
                        </a:rPr>
                        <a:t>Yeni doğan bebekler: Günde 4 kez 2 ml olarak uygulanır. 2 ml ilacın 1 ml’si ağzın bir tarafına, 1 ml’si ağzın diğer tarafına uygulanmalıdır. Prematüre veya zayıf çocuklarda günde 4 kez uygulanan 1 ml ilacın etkili olduğu gösterilmiştir. Çocuklar ve yetişkinler: Günde 4 kez 4-6 ml olarak uygulanır. Dozun yarısı ağzın bir tarafına, kalan kısmı ağzın diğer tarafına uygulanmalıdır. İlaç ağızda uzun süre yutulmadan tutulmalıdır. Tedaviye, ağız boşluğu semptomlarının kaybolması ve kültür sonuçlarının normale dönmesinden sonra en az 48 saat daha devam edilmelidir.</a:t>
                      </a:r>
                      <a:endParaRPr lang="tr-TR" sz="1200" dirty="0"/>
                    </a:p>
                  </a:txBody>
                  <a:tcPr/>
                </a:tc>
                <a:tc>
                  <a:txBody>
                    <a:bodyPr/>
                    <a:lstStyle/>
                    <a:p>
                      <a:r>
                        <a:rPr lang="tr-TR" sz="1200" b="0" i="0" kern="1200" dirty="0">
                          <a:solidFill>
                            <a:schemeClr val="dk1"/>
                          </a:solidFill>
                          <a:effectLst/>
                          <a:latin typeface="+mn-lt"/>
                          <a:ea typeface="+mn-ea"/>
                          <a:cs typeface="+mn-cs"/>
                        </a:rPr>
                        <a:t>Bulantı, kusma, </a:t>
                      </a:r>
                      <a:r>
                        <a:rPr lang="tr-TR" sz="1200" b="0" i="0" kern="1200" dirty="0" err="1">
                          <a:solidFill>
                            <a:schemeClr val="dk1"/>
                          </a:solidFill>
                          <a:effectLst/>
                          <a:latin typeface="+mn-lt"/>
                          <a:ea typeface="+mn-ea"/>
                          <a:cs typeface="+mn-cs"/>
                        </a:rPr>
                        <a:t>gastrointestinal</a:t>
                      </a:r>
                      <a:r>
                        <a:rPr lang="tr-TR" sz="1200" b="0" i="0" kern="1200" dirty="0">
                          <a:solidFill>
                            <a:schemeClr val="dk1"/>
                          </a:solidFill>
                          <a:effectLst/>
                          <a:latin typeface="+mn-lt"/>
                          <a:ea typeface="+mn-ea"/>
                          <a:cs typeface="+mn-cs"/>
                        </a:rPr>
                        <a:t> şikayetler ve </a:t>
                      </a:r>
                      <a:r>
                        <a:rPr lang="tr-TR" sz="1200" b="0" i="0" kern="1200" dirty="0" err="1">
                          <a:solidFill>
                            <a:schemeClr val="dk1"/>
                          </a:solidFill>
                          <a:effectLst/>
                          <a:latin typeface="+mn-lt"/>
                          <a:ea typeface="+mn-ea"/>
                          <a:cs typeface="+mn-cs"/>
                        </a:rPr>
                        <a:t>allerjik</a:t>
                      </a:r>
                      <a:r>
                        <a:rPr lang="tr-TR" sz="1200" b="0" i="0" kern="1200" dirty="0">
                          <a:solidFill>
                            <a:schemeClr val="dk1"/>
                          </a:solidFill>
                          <a:effectLst/>
                          <a:latin typeface="+mn-lt"/>
                          <a:ea typeface="+mn-ea"/>
                          <a:cs typeface="+mn-cs"/>
                        </a:rPr>
                        <a:t> reaksiyonlar gibi yan etkiler görülebilir.</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488206724"/>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433957934"/>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ANTİFUNGAL İLAÇLAR</a:t>
                      </a:r>
                    </a:p>
                  </a:txBody>
                  <a:tcPr vert="wordArtVert"/>
                </a:tc>
                <a:tc>
                  <a:txBody>
                    <a:bodyPr/>
                    <a:lstStyle/>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r>
                        <a:rPr lang="tr-TR" sz="1400" dirty="0"/>
                        <a:t>TOLNAFTAT</a:t>
                      </a:r>
                    </a:p>
                  </a:txBody>
                  <a:tcPr/>
                </a:tc>
                <a:tc>
                  <a:txBody>
                    <a:bodyPr/>
                    <a:lstStyle/>
                    <a:p>
                      <a:r>
                        <a:rPr lang="tr-TR" sz="1200" b="0" i="0" kern="1200" dirty="0">
                          <a:solidFill>
                            <a:schemeClr val="dk1"/>
                          </a:solidFill>
                          <a:effectLst/>
                          <a:latin typeface="+mn-lt"/>
                          <a:ea typeface="+mn-ea"/>
                          <a:cs typeface="+mn-cs"/>
                        </a:rPr>
                        <a:t>Kılsız düz derilerde ve parmak aralarındaki </a:t>
                      </a:r>
                      <a:r>
                        <a:rPr lang="tr-TR" sz="1200" b="0" i="0" kern="1200" dirty="0" err="1">
                          <a:solidFill>
                            <a:schemeClr val="dk1"/>
                          </a:solidFill>
                          <a:effectLst/>
                          <a:latin typeface="+mn-lt"/>
                          <a:ea typeface="+mn-ea"/>
                          <a:cs typeface="+mn-cs"/>
                        </a:rPr>
                        <a:t>Tinea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manum'un</a:t>
                      </a:r>
                      <a:r>
                        <a:rPr lang="tr-TR" sz="1200" b="0" i="0" kern="1200" dirty="0">
                          <a:solidFill>
                            <a:schemeClr val="dk1"/>
                          </a:solidFill>
                          <a:effectLst/>
                          <a:latin typeface="+mn-lt"/>
                          <a:ea typeface="+mn-ea"/>
                          <a:cs typeface="+mn-cs"/>
                        </a:rPr>
                        <a:t> ve ayak tabanı ile ayak parmakları arasındaki </a:t>
                      </a:r>
                      <a:r>
                        <a:rPr lang="tr-TR" sz="1200" b="0" i="0" kern="1200" dirty="0" err="1">
                          <a:solidFill>
                            <a:schemeClr val="dk1"/>
                          </a:solidFill>
                          <a:effectLst/>
                          <a:latin typeface="+mn-lt"/>
                          <a:ea typeface="+mn-ea"/>
                          <a:cs typeface="+mn-cs"/>
                        </a:rPr>
                        <a:t>Tinea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pedis'in</a:t>
                      </a:r>
                      <a:r>
                        <a:rPr lang="tr-TR" sz="1200" b="0" i="0" kern="1200" dirty="0">
                          <a:solidFill>
                            <a:schemeClr val="dk1"/>
                          </a:solidFill>
                          <a:effectLst/>
                          <a:latin typeface="+mn-lt"/>
                          <a:ea typeface="+mn-ea"/>
                          <a:cs typeface="+mn-cs"/>
                        </a:rPr>
                        <a:t> lokal tedavisi için kullanılır.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aseline="0" dirty="0"/>
                        <a:t>                     --------</a:t>
                      </a:r>
                      <a:endParaRPr lang="tr-TR" sz="1200" dirty="0"/>
                    </a:p>
                  </a:txBody>
                  <a:tcPr/>
                </a:tc>
                <a:tc>
                  <a:txBody>
                    <a:bodyPr/>
                    <a:lstStyle/>
                    <a:p>
                      <a:r>
                        <a:rPr lang="tr-TR" sz="1200" b="0" i="0" kern="1200" dirty="0">
                          <a:solidFill>
                            <a:schemeClr val="dk1"/>
                          </a:solidFill>
                          <a:effectLst/>
                          <a:latin typeface="+mn-lt"/>
                          <a:ea typeface="+mn-ea"/>
                          <a:cs typeface="+mn-cs"/>
                        </a:rPr>
                        <a:t>Günde birkaç kez Deri reaksiyonları olarak, </a:t>
                      </a:r>
                      <a:r>
                        <a:rPr lang="tr-TR" sz="1200" b="0" i="0" kern="1200" dirty="0" err="1">
                          <a:solidFill>
                            <a:schemeClr val="dk1"/>
                          </a:solidFill>
                          <a:effectLst/>
                          <a:latin typeface="+mn-lt"/>
                          <a:ea typeface="+mn-ea"/>
                          <a:cs typeface="+mn-cs"/>
                        </a:rPr>
                        <a:t>irritasyon</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pruritus</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kontakt</a:t>
                      </a:r>
                      <a:r>
                        <a:rPr lang="tr-TR" sz="1200" b="0" i="0" kern="1200" dirty="0">
                          <a:solidFill>
                            <a:schemeClr val="dk1"/>
                          </a:solidFill>
                          <a:effectLst/>
                          <a:latin typeface="+mn-lt"/>
                          <a:ea typeface="+mn-ea"/>
                          <a:cs typeface="+mn-cs"/>
                        </a:rPr>
                        <a:t> dermatit </a:t>
                      </a:r>
                      <a:r>
                        <a:rPr lang="tr-TR" sz="1200" b="0" i="0" kern="1200" dirty="0" err="1">
                          <a:solidFill>
                            <a:schemeClr val="dk1"/>
                          </a:solidFill>
                          <a:effectLst/>
                          <a:latin typeface="+mn-lt"/>
                          <a:ea typeface="+mn-ea"/>
                          <a:cs typeface="+mn-cs"/>
                        </a:rPr>
                        <a:t>gözlenebilir.hasta</a:t>
                      </a:r>
                      <a:r>
                        <a:rPr lang="tr-TR" sz="1200" b="0" i="0" kern="1200" dirty="0">
                          <a:solidFill>
                            <a:schemeClr val="dk1"/>
                          </a:solidFill>
                          <a:effectLst/>
                          <a:latin typeface="+mn-lt"/>
                          <a:ea typeface="+mn-ea"/>
                          <a:cs typeface="+mn-cs"/>
                        </a:rPr>
                        <a:t> bölgeye uygulanır. Tedavi süresi 2-4 haftadır.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a:solidFill>
                            <a:schemeClr val="dk1"/>
                          </a:solidFill>
                          <a:effectLst/>
                          <a:latin typeface="+mn-lt"/>
                          <a:ea typeface="+mn-ea"/>
                          <a:cs typeface="+mn-cs"/>
                        </a:rPr>
                        <a:t>Deri reaksiyonları olarak, </a:t>
                      </a:r>
                      <a:r>
                        <a:rPr lang="tr-TR" sz="1200" b="0" i="0" kern="1200" dirty="0" err="1">
                          <a:solidFill>
                            <a:schemeClr val="dk1"/>
                          </a:solidFill>
                          <a:effectLst/>
                          <a:latin typeface="+mn-lt"/>
                          <a:ea typeface="+mn-ea"/>
                          <a:cs typeface="+mn-cs"/>
                        </a:rPr>
                        <a:t>irritasyon</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pruritus</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kontakt</a:t>
                      </a:r>
                      <a:r>
                        <a:rPr lang="tr-TR" sz="1200" b="0" i="0" kern="1200" dirty="0">
                          <a:solidFill>
                            <a:schemeClr val="dk1"/>
                          </a:solidFill>
                          <a:effectLst/>
                          <a:latin typeface="+mn-lt"/>
                          <a:ea typeface="+mn-ea"/>
                          <a:cs typeface="+mn-cs"/>
                        </a:rPr>
                        <a:t> dermatit gözlenebilir.</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60961739"/>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BAKTERİ DUVARINA ETKİ EDEN ANTİBİYOTİKLER</a:t>
            </a:r>
          </a:p>
        </p:txBody>
      </p:sp>
    </p:spTree>
    <p:extLst>
      <p:ext uri="{BB962C8B-B14F-4D97-AF65-F5344CB8AC3E}">
        <p14:creationId xmlns:p14="http://schemas.microsoft.com/office/powerpoint/2010/main" val="3077695250"/>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637468094"/>
              </p:ext>
            </p:extLst>
          </p:nvPr>
        </p:nvGraphicFramePr>
        <p:xfrm>
          <a:off x="0" y="0"/>
          <a:ext cx="12192000" cy="6858000"/>
        </p:xfrm>
        <a:graphic>
          <a:graphicData uri="http://schemas.openxmlformats.org/drawingml/2006/table">
            <a:tbl>
              <a:tblPr firstRow="1" bandRow="1">
                <a:tableStyleId>{5C22544A-7EE6-4342-B048-85BDC9FD1C3A}</a:tableStyleId>
              </a:tblPr>
              <a:tblGrid>
                <a:gridCol w="462987">
                  <a:extLst>
                    <a:ext uri="{9D8B030D-6E8A-4147-A177-3AD203B41FA5}">
                      <a16:colId xmlns:a16="http://schemas.microsoft.com/office/drawing/2014/main" xmlns="" val="20000"/>
                    </a:ext>
                  </a:extLst>
                </a:gridCol>
                <a:gridCol w="1157468">
                  <a:extLst>
                    <a:ext uri="{9D8B030D-6E8A-4147-A177-3AD203B41FA5}">
                      <a16:colId xmlns:a16="http://schemas.microsoft.com/office/drawing/2014/main" xmlns="" val="20001"/>
                    </a:ext>
                  </a:extLst>
                </a:gridCol>
                <a:gridCol w="2419569">
                  <a:extLst>
                    <a:ext uri="{9D8B030D-6E8A-4147-A177-3AD203B41FA5}">
                      <a16:colId xmlns:a16="http://schemas.microsoft.com/office/drawing/2014/main" xmlns="" val="20002"/>
                    </a:ext>
                  </a:extLst>
                </a:gridCol>
                <a:gridCol w="2716566">
                  <a:extLst>
                    <a:ext uri="{9D8B030D-6E8A-4147-A177-3AD203B41FA5}">
                      <a16:colId xmlns:a16="http://schemas.microsoft.com/office/drawing/2014/main" xmlns="" val="20003"/>
                    </a:ext>
                  </a:extLst>
                </a:gridCol>
                <a:gridCol w="2786222">
                  <a:extLst>
                    <a:ext uri="{9D8B030D-6E8A-4147-A177-3AD203B41FA5}">
                      <a16:colId xmlns:a16="http://schemas.microsoft.com/office/drawing/2014/main" xmlns="" val="20004"/>
                    </a:ext>
                  </a:extLst>
                </a:gridCol>
                <a:gridCol w="2649188">
                  <a:extLst>
                    <a:ext uri="{9D8B030D-6E8A-4147-A177-3AD203B41FA5}">
                      <a16:colId xmlns:a16="http://schemas.microsoft.com/office/drawing/2014/main" xmlns="" val="20005"/>
                    </a:ext>
                  </a:extLst>
                </a:gridCol>
              </a:tblGrid>
              <a:tr h="552490">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305510">
                <a:tc>
                  <a:txBody>
                    <a:bodyPr/>
                    <a:lstStyle/>
                    <a:p>
                      <a:pPr algn="ctr"/>
                      <a:endParaRPr lang="tr-TR" sz="1200" dirty="0"/>
                    </a:p>
                  </a:txBody>
                  <a:tcPr vert="wordArtVert"/>
                </a:tc>
                <a:tc>
                  <a:txBody>
                    <a:bodyPr/>
                    <a:lstStyle/>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pPr algn="ctr"/>
                      <a:r>
                        <a:rPr lang="tr-TR" sz="1400" dirty="0"/>
                        <a:t>NAFSİLİN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b="0" i="0" u="none" strike="noStrike" dirty="0">
                          <a:solidFill>
                            <a:srgbClr val="000000"/>
                          </a:solidFill>
                          <a:effectLst/>
                          <a:latin typeface="+mn-lt"/>
                        </a:rPr>
                        <a:t>Penisilinaza dirençli bir penisilin olan </a:t>
                      </a:r>
                      <a:r>
                        <a:rPr lang="tr-TR" sz="1200" b="0" i="0" u="none" strike="noStrike" dirty="0" err="1">
                          <a:solidFill>
                            <a:srgbClr val="000000"/>
                          </a:solidFill>
                          <a:effectLst/>
                          <a:latin typeface="+mn-lt"/>
                        </a:rPr>
                        <a:t>nafsilin,bu</a:t>
                      </a:r>
                      <a:r>
                        <a:rPr lang="tr-TR" sz="1200" b="0" i="0" u="none" strike="noStrike" dirty="0">
                          <a:solidFill>
                            <a:srgbClr val="000000"/>
                          </a:solidFill>
                          <a:effectLst/>
                          <a:latin typeface="+mn-lt"/>
                        </a:rPr>
                        <a:t> ilaçlara karşı duyarlı ve </a:t>
                      </a:r>
                      <a:r>
                        <a:rPr lang="tr-TR" sz="1200" b="0" i="0" u="none" strike="noStrike" dirty="0" err="1">
                          <a:solidFill>
                            <a:srgbClr val="000000"/>
                          </a:solidFill>
                          <a:effectLst/>
                          <a:latin typeface="+mn-lt"/>
                        </a:rPr>
                        <a:t>penisilinaz</a:t>
                      </a:r>
                      <a:r>
                        <a:rPr lang="tr-TR" sz="1200" b="0" i="0" u="none" strike="noStrike" dirty="0">
                          <a:solidFill>
                            <a:srgbClr val="000000"/>
                          </a:solidFill>
                          <a:effectLst/>
                          <a:latin typeface="+mn-lt"/>
                        </a:rPr>
                        <a:t> üreten </a:t>
                      </a:r>
                      <a:r>
                        <a:rPr lang="tr-TR" sz="1200" b="0" i="0" u="none" strike="noStrike" dirty="0" err="1">
                          <a:solidFill>
                            <a:srgbClr val="000000"/>
                          </a:solidFill>
                          <a:effectLst/>
                          <a:latin typeface="+mn-lt"/>
                        </a:rPr>
                        <a:t>stafilakokların</a:t>
                      </a:r>
                      <a:r>
                        <a:rPr lang="tr-TR" sz="1200" b="0" i="0" u="none" strike="noStrike" dirty="0">
                          <a:solidFill>
                            <a:srgbClr val="000000"/>
                          </a:solidFill>
                          <a:effectLst/>
                          <a:latin typeface="+mn-lt"/>
                        </a:rPr>
                        <a:t> neden olduğu </a:t>
                      </a:r>
                      <a:r>
                        <a:rPr lang="tr-TR" sz="1200" b="0" i="0" u="none" strike="noStrike" dirty="0" err="1">
                          <a:solidFill>
                            <a:srgbClr val="000000"/>
                          </a:solidFill>
                          <a:effectLst/>
                          <a:latin typeface="+mn-lt"/>
                        </a:rPr>
                        <a:t>infeksiyonların</a:t>
                      </a:r>
                      <a:r>
                        <a:rPr lang="tr-TR" sz="1200" b="0" i="0" u="none" strike="noStrike" dirty="0">
                          <a:solidFill>
                            <a:srgbClr val="000000"/>
                          </a:solidFill>
                          <a:effectLst/>
                          <a:latin typeface="+mn-lt"/>
                        </a:rPr>
                        <a:t> tedavisinde </a:t>
                      </a:r>
                      <a:r>
                        <a:rPr lang="tr-TR" sz="1200" b="0" i="0" u="none" strike="noStrike" dirty="0" err="1">
                          <a:solidFill>
                            <a:srgbClr val="000000"/>
                          </a:solidFill>
                          <a:effectLst/>
                          <a:latin typeface="+mn-lt"/>
                        </a:rPr>
                        <a:t>endikedir.İnfeksiyon</a:t>
                      </a:r>
                      <a:r>
                        <a:rPr lang="tr-TR" sz="1200" b="0" i="0" u="none" strike="noStrike" dirty="0">
                          <a:solidFill>
                            <a:srgbClr val="000000"/>
                          </a:solidFill>
                          <a:effectLst/>
                          <a:latin typeface="+mn-lt"/>
                        </a:rPr>
                        <a:t> etmenini ve ilaca karşı duyarlığını belirlemek için kültür ve duyarlılık yapılmalıdır.</a:t>
                      </a:r>
                    </a:p>
                    <a:p>
                      <a:endParaRPr lang="tr-TR" sz="1200" b="0" i="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b="0" i="0" u="none" strike="noStrike" dirty="0">
                          <a:solidFill>
                            <a:srgbClr val="000000"/>
                          </a:solidFill>
                          <a:effectLst/>
                          <a:latin typeface="+mn-lt"/>
                        </a:rPr>
                        <a:t>Herhangi bir penisiline karşı aşırı duyarlılık reaksiyonu göstermiş kişilerde </a:t>
                      </a:r>
                      <a:r>
                        <a:rPr lang="tr-TR" sz="1200" b="0" i="0" u="none" strike="noStrike" dirty="0" err="1">
                          <a:solidFill>
                            <a:srgbClr val="000000"/>
                          </a:solidFill>
                          <a:effectLst/>
                          <a:latin typeface="+mn-lt"/>
                        </a:rPr>
                        <a:t>kontrendikedir</a:t>
                      </a:r>
                      <a:r>
                        <a:rPr lang="tr-TR" sz="1200" b="0" i="0" u="none" strike="noStrike" dirty="0">
                          <a:solidFill>
                            <a:srgbClr val="000000"/>
                          </a:solidFill>
                          <a:effectLst/>
                          <a:latin typeface="+mn-lt"/>
                        </a:rPr>
                        <a:t>.</a:t>
                      </a:r>
                    </a:p>
                    <a:p>
                      <a:endParaRPr lang="tr-TR"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b="0" i="0" u="none" strike="noStrike" dirty="0">
                          <a:solidFill>
                            <a:srgbClr val="000000"/>
                          </a:solidFill>
                          <a:effectLst/>
                          <a:latin typeface="+mn-lt"/>
                        </a:rPr>
                        <a:t>Yetişkinlerde :4-6 saatte bir 500 mg </a:t>
                      </a:r>
                      <a:r>
                        <a:rPr lang="tr-TR" sz="1200" b="0" i="0" u="none" strike="noStrike" dirty="0" err="1">
                          <a:solidFill>
                            <a:srgbClr val="000000"/>
                          </a:solidFill>
                          <a:effectLst/>
                          <a:latin typeface="+mn-lt"/>
                        </a:rPr>
                        <a:t>i.m</a:t>
                      </a:r>
                      <a:r>
                        <a:rPr lang="tr-TR" sz="1200" b="0" i="0" u="none" strike="noStrike" dirty="0">
                          <a:solidFill>
                            <a:srgbClr val="000000"/>
                          </a:solidFill>
                          <a:effectLst/>
                          <a:latin typeface="+mn-lt"/>
                        </a:rPr>
                        <a:t> veya 4 saatte bir 500 mg </a:t>
                      </a:r>
                      <a:r>
                        <a:rPr lang="tr-TR" sz="1200" b="0" i="0" u="none" strike="noStrike" dirty="0" err="1">
                          <a:solidFill>
                            <a:srgbClr val="000000"/>
                          </a:solidFill>
                          <a:effectLst/>
                          <a:latin typeface="+mn-lt"/>
                        </a:rPr>
                        <a:t>i.v</a:t>
                      </a:r>
                      <a:r>
                        <a:rPr lang="tr-TR" sz="1200" b="0" i="0" u="none" strike="noStrike" dirty="0">
                          <a:solidFill>
                            <a:srgbClr val="000000"/>
                          </a:solidFill>
                          <a:effectLst/>
                          <a:latin typeface="+mn-lt"/>
                        </a:rPr>
                        <a:t> ,ciddi enfeksiyonlarda ;4 saatte bir 1 g </a:t>
                      </a:r>
                      <a:r>
                        <a:rPr lang="tr-TR" sz="1200" b="0" i="0" u="none" strike="noStrike" dirty="0" err="1">
                          <a:solidFill>
                            <a:srgbClr val="000000"/>
                          </a:solidFill>
                          <a:effectLst/>
                          <a:latin typeface="+mn-lt"/>
                        </a:rPr>
                        <a:t>i.m</a:t>
                      </a:r>
                      <a:r>
                        <a:rPr lang="tr-TR" sz="1200" b="0" i="0" u="none" strike="noStrike" dirty="0">
                          <a:solidFill>
                            <a:srgbClr val="000000"/>
                          </a:solidFill>
                          <a:effectLst/>
                          <a:latin typeface="+mn-lt"/>
                        </a:rPr>
                        <a:t> ve </a:t>
                      </a:r>
                      <a:r>
                        <a:rPr lang="tr-TR" sz="1200" b="0" i="0" u="none" strike="noStrike" dirty="0" err="1">
                          <a:solidFill>
                            <a:srgbClr val="000000"/>
                          </a:solidFill>
                          <a:effectLst/>
                          <a:latin typeface="+mn-lt"/>
                        </a:rPr>
                        <a:t>i.v.Bebekler</a:t>
                      </a:r>
                      <a:r>
                        <a:rPr lang="tr-TR" sz="1200" b="0" i="0" u="none" strike="noStrike" dirty="0">
                          <a:solidFill>
                            <a:srgbClr val="000000"/>
                          </a:solidFill>
                          <a:effectLst/>
                          <a:latin typeface="+mn-lt"/>
                        </a:rPr>
                        <a:t> ve çocuklarda (40 kg üstü): günde iki defa 25mg/kg </a:t>
                      </a:r>
                      <a:r>
                        <a:rPr lang="tr-TR" sz="1200" b="0" i="0" u="none" strike="noStrike" dirty="0" err="1">
                          <a:solidFill>
                            <a:srgbClr val="000000"/>
                          </a:solidFill>
                          <a:effectLst/>
                          <a:latin typeface="+mn-lt"/>
                        </a:rPr>
                        <a:t>i.m</a:t>
                      </a:r>
                      <a:r>
                        <a:rPr lang="tr-TR" sz="1200" b="0" i="0" u="none" strike="noStrike" dirty="0">
                          <a:solidFill>
                            <a:srgbClr val="000000"/>
                          </a:solidFill>
                          <a:effectLst/>
                          <a:latin typeface="+mn-lt"/>
                        </a:rPr>
                        <a:t>. </a:t>
                      </a:r>
                      <a:r>
                        <a:rPr lang="tr-TR" sz="1200" b="0" i="0" u="none" strike="noStrike" dirty="0" err="1">
                          <a:solidFill>
                            <a:srgbClr val="000000"/>
                          </a:solidFill>
                          <a:effectLst/>
                          <a:latin typeface="+mn-lt"/>
                        </a:rPr>
                        <a:t>Yenidoğanlarda:günde</a:t>
                      </a:r>
                      <a:r>
                        <a:rPr lang="tr-TR" sz="1200" b="0" i="0" u="none" strike="noStrike" dirty="0">
                          <a:solidFill>
                            <a:srgbClr val="000000"/>
                          </a:solidFill>
                          <a:effectLst/>
                          <a:latin typeface="+mn-lt"/>
                        </a:rPr>
                        <a:t> iki defa 10 mg/kg </a:t>
                      </a:r>
                      <a:r>
                        <a:rPr lang="tr-TR" sz="1200" b="0" i="0" u="none" strike="noStrike" dirty="0" err="1">
                          <a:solidFill>
                            <a:srgbClr val="000000"/>
                          </a:solidFill>
                          <a:effectLst/>
                          <a:latin typeface="+mn-lt"/>
                        </a:rPr>
                        <a:t>i.m</a:t>
                      </a:r>
                      <a:r>
                        <a:rPr lang="tr-TR" sz="1200" b="0" i="0" u="none" strike="noStrike" dirty="0">
                          <a:solidFill>
                            <a:srgbClr val="000000"/>
                          </a:solidFill>
                          <a:effectLst/>
                          <a:latin typeface="+mn-lt"/>
                        </a:rPr>
                        <a:t> uygulanır.</a:t>
                      </a:r>
                    </a:p>
                    <a:p>
                      <a:endParaRPr lang="tr-TR" sz="1200" b="0" i="0" kern="1200" dirty="0">
                        <a:solidFill>
                          <a:schemeClr val="dk1"/>
                        </a:solidFill>
                        <a:effectLst/>
                        <a:latin typeface="+mn-lt"/>
                        <a:ea typeface="+mn-ea"/>
                        <a:cs typeface="+mn-cs"/>
                      </a:endParaRPr>
                    </a:p>
                  </a:txBody>
                  <a:tcPr/>
                </a:tc>
                <a:tc>
                  <a:txBody>
                    <a:bodyPr/>
                    <a:lstStyle/>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tr-TR" sz="1200" b="0" i="0" u="none" strike="noStrike" dirty="0">
                          <a:solidFill>
                            <a:srgbClr val="000000"/>
                          </a:solidFill>
                          <a:effectLst/>
                          <a:latin typeface="+mn-lt"/>
                        </a:rPr>
                        <a:t>Tedavi </a:t>
                      </a:r>
                      <a:r>
                        <a:rPr lang="tr-TR" sz="1200" b="0" i="0" u="none" strike="noStrike" dirty="0" err="1">
                          <a:solidFill>
                            <a:srgbClr val="000000"/>
                          </a:solidFill>
                          <a:effectLst/>
                          <a:latin typeface="+mn-lt"/>
                        </a:rPr>
                        <a:t>sonucnda</a:t>
                      </a:r>
                      <a:r>
                        <a:rPr lang="tr-TR" sz="1200" b="0" i="0" u="none" strike="noStrike" dirty="0">
                          <a:solidFill>
                            <a:srgbClr val="000000"/>
                          </a:solidFill>
                          <a:effectLst/>
                          <a:latin typeface="+mn-lt"/>
                        </a:rPr>
                        <a:t> </a:t>
                      </a:r>
                      <a:r>
                        <a:rPr lang="tr-TR" sz="1200" b="0" i="0" u="none" strike="noStrike" dirty="0" err="1">
                          <a:solidFill>
                            <a:srgbClr val="000000"/>
                          </a:solidFill>
                          <a:effectLst/>
                          <a:latin typeface="+mn-lt"/>
                        </a:rPr>
                        <a:t>sensitizasyon</a:t>
                      </a:r>
                      <a:r>
                        <a:rPr lang="tr-TR" sz="1200" b="0" i="0" u="none" strike="noStrike" dirty="0">
                          <a:solidFill>
                            <a:srgbClr val="000000"/>
                          </a:solidFill>
                          <a:effectLst/>
                          <a:latin typeface="+mn-lt"/>
                        </a:rPr>
                        <a:t> </a:t>
                      </a:r>
                      <a:r>
                        <a:rPr lang="tr-TR" sz="1200" b="0" i="0" u="none" strike="noStrike" dirty="0" err="1">
                          <a:solidFill>
                            <a:srgbClr val="000000"/>
                          </a:solidFill>
                          <a:effectLst/>
                          <a:latin typeface="+mn-lt"/>
                        </a:rPr>
                        <a:t>görülür.Ani</a:t>
                      </a:r>
                      <a:r>
                        <a:rPr lang="tr-TR" sz="1200" b="0" i="0" u="none" strike="noStrike" dirty="0">
                          <a:solidFill>
                            <a:srgbClr val="000000"/>
                          </a:solidFill>
                          <a:effectLst/>
                          <a:latin typeface="+mn-lt"/>
                        </a:rPr>
                        <a:t> ve geç olmak üzere iki tür penisilin alerjisi reaksiyonu </a:t>
                      </a:r>
                      <a:r>
                        <a:rPr lang="tr-TR" sz="1200" b="0" i="0" u="none" strike="noStrike" dirty="0" err="1">
                          <a:solidFill>
                            <a:srgbClr val="000000"/>
                          </a:solidFill>
                          <a:effectLst/>
                          <a:latin typeface="+mn-lt"/>
                        </a:rPr>
                        <a:t>görülmüştür.Ani</a:t>
                      </a:r>
                      <a:r>
                        <a:rPr lang="tr-TR" sz="1200" b="0" i="0" u="none" strike="noStrike" dirty="0">
                          <a:solidFill>
                            <a:srgbClr val="000000"/>
                          </a:solidFill>
                          <a:effectLst/>
                          <a:latin typeface="+mn-lt"/>
                        </a:rPr>
                        <a:t> reaksiyonlar genellikle ilaç alındıktan sonra yirmi </a:t>
                      </a:r>
                      <a:r>
                        <a:rPr lang="tr-TR" sz="1200" b="0" i="0" u="none" strike="noStrike" dirty="0" err="1">
                          <a:solidFill>
                            <a:srgbClr val="000000"/>
                          </a:solidFill>
                          <a:effectLst/>
                          <a:latin typeface="+mn-lt"/>
                        </a:rPr>
                        <a:t>dk</a:t>
                      </a:r>
                      <a:r>
                        <a:rPr lang="tr-TR" sz="1200" b="0" i="0" u="none" strike="noStrike" dirty="0">
                          <a:solidFill>
                            <a:srgbClr val="000000"/>
                          </a:solidFill>
                          <a:effectLst/>
                          <a:latin typeface="+mn-lt"/>
                        </a:rPr>
                        <a:t> içinde ortaya çıkar ve ürtiker ve kaşıntıdan ,</a:t>
                      </a:r>
                      <a:r>
                        <a:rPr lang="tr-TR" sz="1200" b="0" i="0" u="none" strike="noStrike" dirty="0" err="1">
                          <a:solidFill>
                            <a:srgbClr val="000000"/>
                          </a:solidFill>
                          <a:effectLst/>
                          <a:latin typeface="+mn-lt"/>
                        </a:rPr>
                        <a:t>anjiyonörotik</a:t>
                      </a:r>
                      <a:r>
                        <a:rPr lang="tr-TR" sz="1200" b="0" i="0" u="none" strike="noStrike" dirty="0">
                          <a:solidFill>
                            <a:srgbClr val="000000"/>
                          </a:solidFill>
                          <a:effectLst/>
                          <a:latin typeface="+mn-lt"/>
                        </a:rPr>
                        <a:t> </a:t>
                      </a:r>
                      <a:r>
                        <a:rPr lang="tr-TR" sz="1200" b="0" i="0" u="none" strike="noStrike" dirty="0" err="1">
                          <a:solidFill>
                            <a:srgbClr val="000000"/>
                          </a:solidFill>
                          <a:effectLst/>
                          <a:latin typeface="+mn-lt"/>
                        </a:rPr>
                        <a:t>ödem,laringospazm</a:t>
                      </a:r>
                      <a:r>
                        <a:rPr lang="tr-TR" sz="1200" b="0" i="0" u="none" strike="noStrike" dirty="0">
                          <a:solidFill>
                            <a:srgbClr val="000000"/>
                          </a:solidFill>
                          <a:effectLst/>
                          <a:latin typeface="+mn-lt"/>
                        </a:rPr>
                        <a:t>, </a:t>
                      </a:r>
                      <a:r>
                        <a:rPr lang="tr-TR" sz="1200" b="0" i="0" u="none" strike="noStrike" dirty="0" err="1">
                          <a:solidFill>
                            <a:srgbClr val="000000"/>
                          </a:solidFill>
                          <a:effectLst/>
                          <a:latin typeface="+mn-lt"/>
                        </a:rPr>
                        <a:t>bronkospazm</a:t>
                      </a:r>
                      <a:r>
                        <a:rPr lang="tr-TR" sz="1200" b="0" i="0" u="none" strike="noStrike" dirty="0">
                          <a:solidFill>
                            <a:srgbClr val="000000"/>
                          </a:solidFill>
                          <a:effectLst/>
                          <a:latin typeface="+mn-lt"/>
                        </a:rPr>
                        <a:t> ,</a:t>
                      </a:r>
                      <a:r>
                        <a:rPr lang="tr-TR" sz="1200" b="0" i="0" u="none" strike="noStrike" dirty="0" err="1">
                          <a:solidFill>
                            <a:srgbClr val="000000"/>
                          </a:solidFill>
                          <a:effectLst/>
                          <a:latin typeface="+mn-lt"/>
                        </a:rPr>
                        <a:t>hipotansiyon,vasküler</a:t>
                      </a:r>
                      <a:r>
                        <a:rPr lang="tr-TR" sz="1200" b="0" i="0" u="none" strike="noStrike" dirty="0">
                          <a:solidFill>
                            <a:srgbClr val="000000"/>
                          </a:solidFill>
                          <a:effectLst/>
                          <a:latin typeface="+mn-lt"/>
                        </a:rPr>
                        <a:t> </a:t>
                      </a:r>
                      <a:r>
                        <a:rPr lang="tr-TR" sz="1200" b="0" i="0" u="none" strike="noStrike" dirty="0" err="1">
                          <a:solidFill>
                            <a:srgbClr val="000000"/>
                          </a:solidFill>
                          <a:effectLst/>
                          <a:latin typeface="+mn-lt"/>
                        </a:rPr>
                        <a:t>kollaps</a:t>
                      </a:r>
                      <a:r>
                        <a:rPr lang="tr-TR" sz="1200" b="0" i="0" u="none" strike="noStrike" dirty="0">
                          <a:solidFill>
                            <a:srgbClr val="000000"/>
                          </a:solidFill>
                          <a:effectLst/>
                          <a:latin typeface="+mn-lt"/>
                        </a:rPr>
                        <a:t> ve ölüme kadar ciddiyeti artabilir.</a:t>
                      </a:r>
                    </a:p>
                    <a:p>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574957859"/>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847811021"/>
              </p:ext>
            </p:extLst>
          </p:nvPr>
        </p:nvGraphicFramePr>
        <p:xfrm>
          <a:off x="-83127" y="0"/>
          <a:ext cx="12275126" cy="6858000"/>
        </p:xfrm>
        <a:graphic>
          <a:graphicData uri="http://schemas.openxmlformats.org/drawingml/2006/table">
            <a:tbl>
              <a:tblPr firstRow="1" bandRow="1">
                <a:tableStyleId>{5C22544A-7EE6-4342-B048-85BDC9FD1C3A}</a:tableStyleId>
              </a:tblPr>
              <a:tblGrid>
                <a:gridCol w="534865">
                  <a:extLst>
                    <a:ext uri="{9D8B030D-6E8A-4147-A177-3AD203B41FA5}">
                      <a16:colId xmlns:a16="http://schemas.microsoft.com/office/drawing/2014/main" xmlns="" val="20000"/>
                    </a:ext>
                  </a:extLst>
                </a:gridCol>
                <a:gridCol w="1436265">
                  <a:extLst>
                    <a:ext uri="{9D8B030D-6E8A-4147-A177-3AD203B41FA5}">
                      <a16:colId xmlns:a16="http://schemas.microsoft.com/office/drawing/2014/main" xmlns="" val="20001"/>
                    </a:ext>
                  </a:extLst>
                </a:gridCol>
                <a:gridCol w="2929948">
                  <a:extLst>
                    <a:ext uri="{9D8B030D-6E8A-4147-A177-3AD203B41FA5}">
                      <a16:colId xmlns:a16="http://schemas.microsoft.com/office/drawing/2014/main" xmlns="" val="20002"/>
                    </a:ext>
                  </a:extLst>
                </a:gridCol>
                <a:gridCol w="2910808">
                  <a:extLst>
                    <a:ext uri="{9D8B030D-6E8A-4147-A177-3AD203B41FA5}">
                      <a16:colId xmlns:a16="http://schemas.microsoft.com/office/drawing/2014/main" xmlns="" val="20003"/>
                    </a:ext>
                  </a:extLst>
                </a:gridCol>
                <a:gridCol w="2441470">
                  <a:extLst>
                    <a:ext uri="{9D8B030D-6E8A-4147-A177-3AD203B41FA5}">
                      <a16:colId xmlns:a16="http://schemas.microsoft.com/office/drawing/2014/main" xmlns="" val="20004"/>
                    </a:ext>
                  </a:extLst>
                </a:gridCol>
                <a:gridCol w="2021770">
                  <a:extLst>
                    <a:ext uri="{9D8B030D-6E8A-4147-A177-3AD203B41FA5}">
                      <a16:colId xmlns:a16="http://schemas.microsoft.com/office/drawing/2014/main" xmlns="" val="20005"/>
                    </a:ext>
                  </a:extLst>
                </a:gridCol>
              </a:tblGrid>
              <a:tr h="552490">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305510">
                <a:tc>
                  <a:txBody>
                    <a:bodyPr/>
                    <a:lstStyle/>
                    <a:p>
                      <a:pPr algn="ctr"/>
                      <a:endParaRPr lang="tr-TR" sz="1200" dirty="0"/>
                    </a:p>
                  </a:txBody>
                  <a:tcPr vert="wordArtVert"/>
                </a:tc>
                <a:tc>
                  <a:txBody>
                    <a:bodyPr/>
                    <a:lstStyle/>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pPr algn="ctr"/>
                      <a:r>
                        <a:rPr lang="tr-TR" sz="1400" dirty="0"/>
                        <a:t>AZİDOSİLİN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b="0" i="0" u="none" strike="noStrike" dirty="0">
                          <a:solidFill>
                            <a:srgbClr val="000000"/>
                          </a:solidFill>
                          <a:effectLst/>
                          <a:latin typeface="+mn-lt"/>
                        </a:rPr>
                        <a:t>Bronşit,sinüzit,tonsillit,orta kulak </a:t>
                      </a:r>
                      <a:r>
                        <a:rPr lang="tr-TR" sz="1200" b="0" i="0" u="none" strike="noStrike" dirty="0" err="1">
                          <a:solidFill>
                            <a:srgbClr val="000000"/>
                          </a:solidFill>
                          <a:effectLst/>
                          <a:latin typeface="+mn-lt"/>
                        </a:rPr>
                        <a:t>iltihabı,farenjit,pnömoni,cilt</a:t>
                      </a:r>
                      <a:r>
                        <a:rPr lang="tr-TR" sz="1200" b="0" i="0" u="none" strike="noStrike" dirty="0">
                          <a:solidFill>
                            <a:srgbClr val="000000"/>
                          </a:solidFill>
                          <a:effectLst/>
                          <a:latin typeface="+mn-lt"/>
                        </a:rPr>
                        <a:t> </a:t>
                      </a:r>
                      <a:r>
                        <a:rPr lang="tr-TR" sz="1200" b="0" i="0" u="none" strike="noStrike" dirty="0" err="1">
                          <a:solidFill>
                            <a:srgbClr val="000000"/>
                          </a:solidFill>
                          <a:effectLst/>
                          <a:latin typeface="+mn-lt"/>
                        </a:rPr>
                        <a:t>enfeksiyonları,kızıl,pnömokoklarda</a:t>
                      </a:r>
                      <a:r>
                        <a:rPr lang="tr-TR" sz="1200" b="0" i="0" u="none" strike="noStrike" dirty="0">
                          <a:solidFill>
                            <a:srgbClr val="000000"/>
                          </a:solidFill>
                          <a:effectLst/>
                          <a:latin typeface="+mn-lt"/>
                        </a:rPr>
                        <a:t> </a:t>
                      </a:r>
                      <a:r>
                        <a:rPr lang="tr-TR" sz="1200" b="0" i="0" u="none" strike="noStrike" dirty="0" err="1">
                          <a:solidFill>
                            <a:srgbClr val="000000"/>
                          </a:solidFill>
                          <a:effectLst/>
                          <a:latin typeface="+mn-lt"/>
                        </a:rPr>
                        <a:t>endikedir</a:t>
                      </a:r>
                      <a:r>
                        <a:rPr lang="tr-TR" sz="1200" b="0" i="0" u="none" strike="noStrike" dirty="0">
                          <a:solidFill>
                            <a:srgbClr val="000000"/>
                          </a:solidFill>
                          <a:effectLst/>
                          <a:latin typeface="+mn-lt"/>
                        </a:rPr>
                        <a:t>.</a:t>
                      </a:r>
                    </a:p>
                    <a:p>
                      <a:endParaRPr lang="tr-TR" sz="1200" b="0" i="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b="0" i="0" u="none" strike="noStrike" dirty="0">
                          <a:solidFill>
                            <a:srgbClr val="000000"/>
                          </a:solidFill>
                          <a:effectLst/>
                          <a:latin typeface="+mn-lt"/>
                        </a:rPr>
                        <a:t>Penisilin alerjisi ,</a:t>
                      </a:r>
                      <a:r>
                        <a:rPr lang="tr-TR" sz="1200" b="0" i="0" u="none" strike="noStrike" dirty="0" err="1">
                          <a:solidFill>
                            <a:srgbClr val="000000"/>
                          </a:solidFill>
                          <a:effectLst/>
                          <a:latin typeface="+mn-lt"/>
                        </a:rPr>
                        <a:t>sefalospori</a:t>
                      </a:r>
                      <a:r>
                        <a:rPr lang="tr-TR" sz="1200" b="0" i="0" u="none" strike="noStrike" dirty="0">
                          <a:solidFill>
                            <a:srgbClr val="000000"/>
                          </a:solidFill>
                          <a:effectLst/>
                          <a:latin typeface="+mn-lt"/>
                        </a:rPr>
                        <a:t> alerjisi olanlarda </a:t>
                      </a:r>
                      <a:r>
                        <a:rPr lang="tr-TR" sz="1200" b="0" i="0" u="none" strike="noStrike" dirty="0" err="1">
                          <a:solidFill>
                            <a:srgbClr val="000000"/>
                          </a:solidFill>
                          <a:effectLst/>
                          <a:latin typeface="+mn-lt"/>
                        </a:rPr>
                        <a:t>kontrendikedir</a:t>
                      </a:r>
                      <a:r>
                        <a:rPr lang="tr-TR" sz="1200" b="0" i="0" u="none" strike="noStrike" dirty="0">
                          <a:solidFill>
                            <a:srgbClr val="000000"/>
                          </a:solidFill>
                          <a:effectLst/>
                          <a:latin typeface="+mn-lt"/>
                        </a:rPr>
                        <a:t>.</a:t>
                      </a:r>
                    </a:p>
                    <a:p>
                      <a:endParaRPr lang="tr-TR" sz="1200" dirty="0"/>
                    </a:p>
                  </a:txBody>
                  <a:tcPr/>
                </a:tc>
                <a:tc>
                  <a:txBody>
                    <a:bodyPr/>
                    <a:lstStyle/>
                    <a:p>
                      <a:r>
                        <a:rPr lang="tr-TR" sz="1200" b="0" i="0" u="none" strike="noStrike" dirty="0">
                          <a:solidFill>
                            <a:srgbClr val="000000"/>
                          </a:solidFill>
                          <a:effectLst/>
                          <a:latin typeface="+mn-lt"/>
                        </a:rPr>
                        <a:t>Tablet ,kapsül:25-75 mg/gün dozunda </a:t>
                      </a:r>
                      <a:r>
                        <a:rPr lang="tr-TR" sz="1200" b="0" i="0" u="none" strike="noStrike" dirty="0" err="1">
                          <a:solidFill>
                            <a:srgbClr val="000000"/>
                          </a:solidFill>
                          <a:effectLst/>
                          <a:latin typeface="+mn-lt"/>
                        </a:rPr>
                        <a:t>kullanılır.Günde</a:t>
                      </a:r>
                      <a:r>
                        <a:rPr lang="tr-TR" sz="1200" b="0" i="0" u="none" strike="noStrike" dirty="0">
                          <a:solidFill>
                            <a:srgbClr val="000000"/>
                          </a:solidFill>
                          <a:effectLst/>
                          <a:latin typeface="+mn-lt"/>
                        </a:rPr>
                        <a:t> takriben iki defa 750 mg kullanılır. 7-10 gün süreyle </a:t>
                      </a:r>
                      <a:r>
                        <a:rPr lang="tr-TR" sz="1200" b="0" i="0" u="none" strike="noStrike" dirty="0" err="1">
                          <a:solidFill>
                            <a:srgbClr val="000000"/>
                          </a:solidFill>
                          <a:effectLst/>
                          <a:latin typeface="+mn-lt"/>
                        </a:rPr>
                        <a:t>kullanılır.Oral</a:t>
                      </a:r>
                      <a:r>
                        <a:rPr lang="tr-TR" sz="1200" b="0" i="0" u="none" strike="noStrike" dirty="0">
                          <a:solidFill>
                            <a:srgbClr val="000000"/>
                          </a:solidFill>
                          <a:effectLst/>
                          <a:latin typeface="+mn-lt"/>
                        </a:rPr>
                        <a:t> solüsyon:25-75 mg /gün dozunda kullanılır günde takriben iki defa 750 mg kullanılır.7-10 gün süreyle kullanılır.</a:t>
                      </a:r>
                      <a:endParaRPr lang="tr-TR" sz="1200" b="0" i="0" kern="1200" dirty="0">
                        <a:solidFill>
                          <a:schemeClr val="dk1"/>
                        </a:solidFill>
                        <a:effectLst/>
                        <a:latin typeface="+mn-lt"/>
                        <a:ea typeface="+mn-ea"/>
                        <a:cs typeface="+mn-cs"/>
                      </a:endParaRPr>
                    </a:p>
                  </a:txBody>
                  <a:tcPr/>
                </a:tc>
                <a:tc>
                  <a:txBody>
                    <a:bodyPr/>
                    <a:lstStyle/>
                    <a:p>
                      <a:r>
                        <a:rPr lang="tr-TR" sz="1200" b="0" i="0" u="none" strike="noStrike" dirty="0">
                          <a:solidFill>
                            <a:srgbClr val="000000"/>
                          </a:solidFill>
                          <a:effectLst/>
                          <a:latin typeface="+mn-lt"/>
                        </a:rPr>
                        <a:t>Bulantı ,karın </a:t>
                      </a:r>
                      <a:r>
                        <a:rPr lang="tr-TR" sz="1200" b="0" i="0" u="none" strike="noStrike" dirty="0" err="1">
                          <a:solidFill>
                            <a:srgbClr val="000000"/>
                          </a:solidFill>
                          <a:effectLst/>
                          <a:latin typeface="+mn-lt"/>
                        </a:rPr>
                        <a:t>ağrısı,kusma,diyare,ürtiker</a:t>
                      </a:r>
                      <a:r>
                        <a:rPr lang="tr-TR" sz="1200" b="0" i="0" u="none" strike="noStrike" dirty="0">
                          <a:solidFill>
                            <a:srgbClr val="000000"/>
                          </a:solidFill>
                          <a:effectLst/>
                          <a:latin typeface="+mn-lt"/>
                        </a:rPr>
                        <a:t> görülür.</a:t>
                      </a:r>
                    </a:p>
                    <a:p>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922861985"/>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682633622"/>
              </p:ext>
            </p:extLst>
          </p:nvPr>
        </p:nvGraphicFramePr>
        <p:xfrm>
          <a:off x="1" y="-1"/>
          <a:ext cx="12191998" cy="6857999"/>
        </p:xfrm>
        <a:graphic>
          <a:graphicData uri="http://schemas.openxmlformats.org/drawingml/2006/table">
            <a:tbl>
              <a:tblPr firstRow="1" bandRow="1">
                <a:tableStyleId>{5C22544A-7EE6-4342-B048-85BDC9FD1C3A}</a:tableStyleId>
              </a:tblPr>
              <a:tblGrid>
                <a:gridCol w="531242">
                  <a:extLst>
                    <a:ext uri="{9D8B030D-6E8A-4147-A177-3AD203B41FA5}">
                      <a16:colId xmlns:a16="http://schemas.microsoft.com/office/drawing/2014/main" xmlns="" val="20000"/>
                    </a:ext>
                  </a:extLst>
                </a:gridCol>
                <a:gridCol w="1426538">
                  <a:extLst>
                    <a:ext uri="{9D8B030D-6E8A-4147-A177-3AD203B41FA5}">
                      <a16:colId xmlns:a16="http://schemas.microsoft.com/office/drawing/2014/main" xmlns="" val="20001"/>
                    </a:ext>
                  </a:extLst>
                </a:gridCol>
                <a:gridCol w="2910106">
                  <a:extLst>
                    <a:ext uri="{9D8B030D-6E8A-4147-A177-3AD203B41FA5}">
                      <a16:colId xmlns:a16="http://schemas.microsoft.com/office/drawing/2014/main" xmlns="" val="20002"/>
                    </a:ext>
                  </a:extLst>
                </a:gridCol>
                <a:gridCol w="2891096">
                  <a:extLst>
                    <a:ext uri="{9D8B030D-6E8A-4147-A177-3AD203B41FA5}">
                      <a16:colId xmlns:a16="http://schemas.microsoft.com/office/drawing/2014/main" xmlns="" val="20003"/>
                    </a:ext>
                  </a:extLst>
                </a:gridCol>
                <a:gridCol w="2424937">
                  <a:extLst>
                    <a:ext uri="{9D8B030D-6E8A-4147-A177-3AD203B41FA5}">
                      <a16:colId xmlns:a16="http://schemas.microsoft.com/office/drawing/2014/main" xmlns="" val="20004"/>
                    </a:ext>
                  </a:extLst>
                </a:gridCol>
                <a:gridCol w="2008079">
                  <a:extLst>
                    <a:ext uri="{9D8B030D-6E8A-4147-A177-3AD203B41FA5}">
                      <a16:colId xmlns:a16="http://schemas.microsoft.com/office/drawing/2014/main" xmlns="" val="20005"/>
                    </a:ext>
                  </a:extLst>
                </a:gridCol>
              </a:tblGrid>
              <a:tr h="552490">
                <a:tc>
                  <a:txBody>
                    <a:bodyPr/>
                    <a:lstStyle/>
                    <a:p>
                      <a:endParaRPr lang="tr-TR" sz="1200" dirty="0"/>
                    </a:p>
                  </a:txBody>
                  <a:tcPr/>
                </a:tc>
                <a:tc>
                  <a:txBody>
                    <a:bodyPr/>
                    <a:lstStyle/>
                    <a:p>
                      <a:r>
                        <a:rPr lang="tr-TR" sz="1200" dirty="0"/>
                        <a:t>İLAÇ ADI</a:t>
                      </a:r>
                    </a:p>
                  </a:txBody>
                  <a:tcPr/>
                </a:tc>
                <a:tc>
                  <a:txBody>
                    <a:bodyPr/>
                    <a:lstStyle/>
                    <a:p>
                      <a:pPr algn="ctr"/>
                      <a:r>
                        <a:rPr lang="tr-TR" sz="1200" dirty="0"/>
                        <a:t>ENDİKASYON</a:t>
                      </a:r>
                    </a:p>
                  </a:txBody>
                  <a:tcPr/>
                </a:tc>
                <a:tc>
                  <a:txBody>
                    <a:bodyPr/>
                    <a:lstStyle/>
                    <a:p>
                      <a:pPr algn="ctr"/>
                      <a:r>
                        <a:rPr lang="tr-TR" sz="1200" dirty="0"/>
                        <a:t>KONTRENDİKASYON</a:t>
                      </a:r>
                    </a:p>
                  </a:txBody>
                  <a:tcPr/>
                </a:tc>
                <a:tc>
                  <a:txBody>
                    <a:bodyPr/>
                    <a:lstStyle/>
                    <a:p>
                      <a:pPr algn="ctr"/>
                      <a:r>
                        <a:rPr lang="tr-TR" sz="1200" dirty="0"/>
                        <a:t>VERİLİŞ</a:t>
                      </a:r>
                    </a:p>
                  </a:txBody>
                  <a:tcPr/>
                </a:tc>
                <a:tc>
                  <a:txBody>
                    <a:bodyPr/>
                    <a:lstStyle/>
                    <a:p>
                      <a:pPr algn="ctr"/>
                      <a:r>
                        <a:rPr lang="tr-TR" sz="1200" dirty="0"/>
                        <a:t>YAN ETKİ</a:t>
                      </a:r>
                    </a:p>
                  </a:txBody>
                  <a:tcPr/>
                </a:tc>
                <a:extLst>
                  <a:ext uri="{0D108BD9-81ED-4DB2-BD59-A6C34878D82A}">
                    <a16:rowId xmlns:a16="http://schemas.microsoft.com/office/drawing/2014/main" xmlns="" val="10000"/>
                  </a:ext>
                </a:extLst>
              </a:tr>
              <a:tr h="6305509">
                <a:tc>
                  <a:txBody>
                    <a:bodyPr/>
                    <a:lstStyle/>
                    <a:p>
                      <a:pPr algn="ctr"/>
                      <a:endParaRPr lang="tr-TR" sz="1200" dirty="0"/>
                    </a:p>
                  </a:txBody>
                  <a:tcPr vert="wordArtVert"/>
                </a:tc>
                <a:tc>
                  <a:txBody>
                    <a:bodyPr/>
                    <a:lstStyle/>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pPr algn="ctr"/>
                      <a:r>
                        <a:rPr lang="tr-TR" sz="1200" dirty="0"/>
                        <a:t>AMOKSİSİLİN</a:t>
                      </a:r>
                    </a:p>
                  </a:txBody>
                  <a:tcPr/>
                </a:tc>
                <a:tc>
                  <a:txBody>
                    <a:bodyPr/>
                    <a:lstStyle/>
                    <a:p>
                      <a:r>
                        <a:rPr lang="tr-TR" sz="1200" b="0" i="0" u="none" strike="noStrike" kern="1200" dirty="0" err="1">
                          <a:solidFill>
                            <a:schemeClr val="dk1"/>
                          </a:solidFill>
                          <a:effectLst/>
                          <a:latin typeface="+mn-lt"/>
                          <a:ea typeface="+mn-ea"/>
                          <a:cs typeface="+mn-cs"/>
                        </a:rPr>
                        <a:t>Amoksisiline</a:t>
                      </a:r>
                      <a:r>
                        <a:rPr lang="tr-TR" sz="1200" b="0" i="0" u="none" strike="noStrike" kern="1200" dirty="0">
                          <a:solidFill>
                            <a:schemeClr val="dk1"/>
                          </a:solidFill>
                          <a:effectLst/>
                          <a:latin typeface="+mn-lt"/>
                          <a:ea typeface="+mn-ea"/>
                          <a:cs typeface="+mn-cs"/>
                        </a:rPr>
                        <a:t> duyarlı mikroorganizmaların (</a:t>
                      </a:r>
                      <a:r>
                        <a:rPr lang="tr-TR" sz="1200" b="0" i="0" u="none" strike="noStrike" kern="1200" dirty="0" err="1">
                          <a:solidFill>
                            <a:schemeClr val="dk1"/>
                          </a:solidFill>
                          <a:effectLst/>
                          <a:latin typeface="+mn-lt"/>
                          <a:ea typeface="+mn-ea"/>
                          <a:cs typeface="+mn-cs"/>
                        </a:rPr>
                        <a:t>Staphylococcus</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aureus</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penisilinaz</a:t>
                      </a:r>
                      <a:r>
                        <a:rPr lang="tr-TR" sz="1200" b="0" i="0" u="none" strike="noStrike" kern="1200" dirty="0">
                          <a:solidFill>
                            <a:schemeClr val="dk1"/>
                          </a:solidFill>
                          <a:effectLst/>
                          <a:latin typeface="+mn-lt"/>
                          <a:ea typeface="+mn-ea"/>
                          <a:cs typeface="+mn-cs"/>
                        </a:rPr>
                        <a:t> salgılamayan), alfa ve beta-</a:t>
                      </a:r>
                      <a:r>
                        <a:rPr lang="tr-TR" sz="1200" b="0" i="0" u="none" strike="noStrike" kern="1200" dirty="0" err="1">
                          <a:solidFill>
                            <a:schemeClr val="dk1"/>
                          </a:solidFill>
                          <a:effectLst/>
                          <a:latin typeface="+mn-lt"/>
                          <a:ea typeface="+mn-ea"/>
                          <a:cs typeface="+mn-cs"/>
                        </a:rPr>
                        <a:t>hemolitik</a:t>
                      </a:r>
                      <a:r>
                        <a:rPr lang="tr-TR" sz="1200" b="0" i="0" u="none" strike="noStrike" kern="1200" dirty="0">
                          <a:solidFill>
                            <a:schemeClr val="dk1"/>
                          </a:solidFill>
                          <a:effectLst/>
                          <a:latin typeface="+mn-lt"/>
                          <a:ea typeface="+mn-ea"/>
                          <a:cs typeface="+mn-cs"/>
                        </a:rPr>
                        <a:t> streptokoklar, </a:t>
                      </a:r>
                      <a:r>
                        <a:rPr lang="tr-TR" sz="1200" b="0" i="0" u="none" strike="noStrike" kern="1200" dirty="0" err="1">
                          <a:solidFill>
                            <a:schemeClr val="dk1"/>
                          </a:solidFill>
                          <a:effectLst/>
                          <a:latin typeface="+mn-lt"/>
                          <a:ea typeface="+mn-ea"/>
                          <a:cs typeface="+mn-cs"/>
                        </a:rPr>
                        <a:t>Streptococus</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faecalis</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Diplococcus</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pneumoniae</a:t>
                      </a:r>
                      <a:r>
                        <a:rPr lang="tr-TR" sz="1200" b="0" i="0" u="none" strike="noStrike" kern="1200" dirty="0">
                          <a:solidFill>
                            <a:schemeClr val="dk1"/>
                          </a:solidFill>
                          <a:effectLst/>
                          <a:latin typeface="+mn-lt"/>
                          <a:ea typeface="+mn-ea"/>
                          <a:cs typeface="+mn-cs"/>
                        </a:rPr>
                        <a:t> gibi gram pozitif mikroorganizmalar ile </a:t>
                      </a:r>
                      <a:r>
                        <a:rPr lang="tr-TR" sz="1200" b="0" i="0" u="none" strike="noStrike" kern="1200" dirty="0" err="1">
                          <a:solidFill>
                            <a:schemeClr val="dk1"/>
                          </a:solidFill>
                          <a:effectLst/>
                          <a:latin typeface="+mn-lt"/>
                          <a:ea typeface="+mn-ea"/>
                          <a:cs typeface="+mn-cs"/>
                        </a:rPr>
                        <a:t>Haemophilus</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influenzae</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Neisseria</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gonorrhoeae</a:t>
                      </a:r>
                      <a:r>
                        <a:rPr lang="tr-TR" sz="1200" b="0" i="0" u="none" strike="noStrike" kern="1200" dirty="0">
                          <a:solidFill>
                            <a:schemeClr val="dk1"/>
                          </a:solidFill>
                          <a:effectLst/>
                          <a:latin typeface="+mn-lt"/>
                          <a:ea typeface="+mn-ea"/>
                          <a:cs typeface="+mn-cs"/>
                        </a:rPr>
                        <a:t>, E. </a:t>
                      </a:r>
                      <a:r>
                        <a:rPr lang="tr-TR" sz="1200" b="0" i="0" u="none" strike="noStrike" kern="1200" dirty="0" err="1">
                          <a:solidFill>
                            <a:schemeClr val="dk1"/>
                          </a:solidFill>
                          <a:effectLst/>
                          <a:latin typeface="+mn-lt"/>
                          <a:ea typeface="+mn-ea"/>
                          <a:cs typeface="+mn-cs"/>
                        </a:rPr>
                        <a:t>coli</a:t>
                      </a:r>
                      <a:r>
                        <a:rPr lang="tr-TR" sz="1200" b="0" i="0" u="none" strike="noStrike" kern="1200" dirty="0">
                          <a:solidFill>
                            <a:schemeClr val="dk1"/>
                          </a:solidFill>
                          <a:effectLst/>
                          <a:latin typeface="+mn-lt"/>
                          <a:ea typeface="+mn-ea"/>
                          <a:cs typeface="+mn-cs"/>
                        </a:rPr>
                        <a:t> ve </a:t>
                      </a:r>
                      <a:r>
                        <a:rPr lang="tr-TR" sz="1200" b="0" i="0" u="none" strike="noStrike" kern="1200" dirty="0" err="1">
                          <a:solidFill>
                            <a:schemeClr val="dk1"/>
                          </a:solidFill>
                          <a:effectLst/>
                          <a:latin typeface="+mn-lt"/>
                          <a:ea typeface="+mn-ea"/>
                          <a:cs typeface="+mn-cs"/>
                        </a:rPr>
                        <a:t>Proteus</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mirabilis</a:t>
                      </a:r>
                      <a:r>
                        <a:rPr lang="tr-TR" sz="1200" b="0" i="0" u="none" strike="noStrike" kern="1200" dirty="0">
                          <a:solidFill>
                            <a:schemeClr val="dk1"/>
                          </a:solidFill>
                          <a:effectLst/>
                          <a:latin typeface="+mn-lt"/>
                          <a:ea typeface="+mn-ea"/>
                          <a:cs typeface="+mn-cs"/>
                        </a:rPr>
                        <a:t> gibi gram negatif mikroorganizmalar) neden olduğu; </a:t>
                      </a:r>
                      <a:r>
                        <a:rPr lang="tr-TR" sz="1200" b="0" i="0" u="none" strike="noStrike" kern="1200" dirty="0" err="1">
                          <a:solidFill>
                            <a:schemeClr val="dk1"/>
                          </a:solidFill>
                          <a:effectLst/>
                          <a:latin typeface="+mn-lt"/>
                          <a:ea typeface="+mn-ea"/>
                          <a:cs typeface="+mn-cs"/>
                        </a:rPr>
                        <a:t>tonsilit</a:t>
                      </a:r>
                      <a:r>
                        <a:rPr lang="tr-TR" sz="1200" b="0" i="0" u="none" strike="noStrike" kern="1200" dirty="0">
                          <a:solidFill>
                            <a:schemeClr val="dk1"/>
                          </a:solidFill>
                          <a:effectLst/>
                          <a:latin typeface="+mn-lt"/>
                          <a:ea typeface="+mn-ea"/>
                          <a:cs typeface="+mn-cs"/>
                        </a:rPr>
                        <a:t>, farenjit, akut ve kronik bronşit, </a:t>
                      </a:r>
                      <a:r>
                        <a:rPr lang="tr-TR" sz="1200" b="0" i="0" u="none" strike="noStrike" kern="1200" dirty="0" err="1">
                          <a:solidFill>
                            <a:schemeClr val="dk1"/>
                          </a:solidFill>
                          <a:effectLst/>
                          <a:latin typeface="+mn-lt"/>
                          <a:ea typeface="+mn-ea"/>
                          <a:cs typeface="+mn-cs"/>
                        </a:rPr>
                        <a:t>pnömoni</a:t>
                      </a:r>
                      <a:r>
                        <a:rPr lang="tr-TR" sz="1200" b="0" i="0" u="none" strike="noStrike" kern="1200" dirty="0">
                          <a:solidFill>
                            <a:schemeClr val="dk1"/>
                          </a:solidFill>
                          <a:effectLst/>
                          <a:latin typeface="+mn-lt"/>
                          <a:ea typeface="+mn-ea"/>
                          <a:cs typeface="+mn-cs"/>
                        </a:rPr>
                        <a:t>, sinüzit ve orta kulak iltihabı gibi üst ve alt solunum yolları enfeksiyonları; sistit, </a:t>
                      </a:r>
                      <a:r>
                        <a:rPr lang="tr-TR" sz="1200" b="0" i="0" u="none" strike="noStrike" kern="1200" dirty="0" err="1">
                          <a:solidFill>
                            <a:schemeClr val="dk1"/>
                          </a:solidFill>
                          <a:effectLst/>
                          <a:latin typeface="+mn-lt"/>
                          <a:ea typeface="+mn-ea"/>
                          <a:cs typeface="+mn-cs"/>
                        </a:rPr>
                        <a:t>üretrit</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piyelonefrit</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gonore</a:t>
                      </a:r>
                      <a:r>
                        <a:rPr lang="tr-TR" sz="1200" b="0" i="0" u="none" strike="noStrike" kern="1200" dirty="0">
                          <a:solidFill>
                            <a:schemeClr val="dk1"/>
                          </a:solidFill>
                          <a:effectLst/>
                          <a:latin typeface="+mn-lt"/>
                          <a:ea typeface="+mn-ea"/>
                          <a:cs typeface="+mn-cs"/>
                        </a:rPr>
                        <a:t>, septik </a:t>
                      </a:r>
                      <a:r>
                        <a:rPr lang="tr-TR" sz="1200" b="0" i="0" u="none" strike="noStrike" kern="1200" dirty="0" err="1">
                          <a:solidFill>
                            <a:schemeClr val="dk1"/>
                          </a:solidFill>
                          <a:effectLst/>
                          <a:latin typeface="+mn-lt"/>
                          <a:ea typeface="+mn-ea"/>
                          <a:cs typeface="+mn-cs"/>
                        </a:rPr>
                        <a:t>abortus</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adneksit</a:t>
                      </a:r>
                      <a:r>
                        <a:rPr lang="tr-TR" sz="1200" b="0" i="0" u="none" strike="noStrike" kern="1200" dirty="0">
                          <a:solidFill>
                            <a:schemeClr val="dk1"/>
                          </a:solidFill>
                          <a:effectLst/>
                          <a:latin typeface="+mn-lt"/>
                          <a:ea typeface="+mn-ea"/>
                          <a:cs typeface="+mn-cs"/>
                        </a:rPr>
                        <a:t>, ve </a:t>
                      </a:r>
                      <a:r>
                        <a:rPr lang="tr-TR" sz="1200" b="0" i="0" u="none" strike="noStrike" kern="1200" dirty="0" err="1">
                          <a:solidFill>
                            <a:schemeClr val="dk1"/>
                          </a:solidFill>
                          <a:effectLst/>
                          <a:latin typeface="+mn-lt"/>
                          <a:ea typeface="+mn-ea"/>
                          <a:cs typeface="+mn-cs"/>
                        </a:rPr>
                        <a:t>puarperal</a:t>
                      </a:r>
                      <a:r>
                        <a:rPr lang="tr-TR" sz="1200" b="0" i="0" u="none" strike="noStrike" kern="1200" dirty="0">
                          <a:solidFill>
                            <a:schemeClr val="dk1"/>
                          </a:solidFill>
                          <a:effectLst/>
                          <a:latin typeface="+mn-lt"/>
                          <a:ea typeface="+mn-ea"/>
                          <a:cs typeface="+mn-cs"/>
                        </a:rPr>
                        <a:t> enfeksiyonlar gibi </a:t>
                      </a:r>
                      <a:r>
                        <a:rPr lang="tr-TR" sz="1200" b="0" i="0" u="none" strike="noStrike" kern="1200" dirty="0" err="1">
                          <a:solidFill>
                            <a:schemeClr val="dk1"/>
                          </a:solidFill>
                          <a:effectLst/>
                          <a:latin typeface="+mn-lt"/>
                          <a:ea typeface="+mn-ea"/>
                          <a:cs typeface="+mn-cs"/>
                        </a:rPr>
                        <a:t>ürojenital</a:t>
                      </a:r>
                      <a:r>
                        <a:rPr lang="tr-TR" sz="1200" b="0" i="0" u="none" strike="noStrike" kern="1200" dirty="0">
                          <a:solidFill>
                            <a:schemeClr val="dk1"/>
                          </a:solidFill>
                          <a:effectLst/>
                          <a:latin typeface="+mn-lt"/>
                          <a:ea typeface="+mn-ea"/>
                          <a:cs typeface="+mn-cs"/>
                        </a:rPr>
                        <a:t> sistem enfeksiyonları; flebit, </a:t>
                      </a:r>
                      <a:r>
                        <a:rPr lang="tr-TR" sz="1200" b="0" i="0" u="none" strike="noStrike" kern="1200" dirty="0" err="1">
                          <a:solidFill>
                            <a:schemeClr val="dk1"/>
                          </a:solidFill>
                          <a:effectLst/>
                          <a:latin typeface="+mn-lt"/>
                          <a:ea typeface="+mn-ea"/>
                          <a:cs typeface="+mn-cs"/>
                        </a:rPr>
                        <a:t>abse</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erizipel</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impetigo</a:t>
                      </a:r>
                      <a:r>
                        <a:rPr lang="tr-TR" sz="1200" b="0" i="0" u="none" strike="noStrike" kern="1200" dirty="0">
                          <a:solidFill>
                            <a:schemeClr val="dk1"/>
                          </a:solidFill>
                          <a:effectLst/>
                          <a:latin typeface="+mn-lt"/>
                          <a:ea typeface="+mn-ea"/>
                          <a:cs typeface="+mn-cs"/>
                        </a:rPr>
                        <a:t> ve </a:t>
                      </a:r>
                      <a:r>
                        <a:rPr lang="tr-TR" sz="1200" b="0" i="0" u="none" strike="noStrike" kern="1200" dirty="0" err="1">
                          <a:solidFill>
                            <a:schemeClr val="dk1"/>
                          </a:solidFill>
                          <a:effectLst/>
                          <a:latin typeface="+mn-lt"/>
                          <a:ea typeface="+mn-ea"/>
                          <a:cs typeface="+mn-cs"/>
                        </a:rPr>
                        <a:t>enfekte</a:t>
                      </a:r>
                      <a:r>
                        <a:rPr lang="tr-TR" sz="1200" b="0" i="0" u="none" strike="noStrike" kern="1200" dirty="0">
                          <a:solidFill>
                            <a:schemeClr val="dk1"/>
                          </a:solidFill>
                          <a:effectLst/>
                          <a:latin typeface="+mn-lt"/>
                          <a:ea typeface="+mn-ea"/>
                          <a:cs typeface="+mn-cs"/>
                        </a:rPr>
                        <a:t> akne gibi deri ve yumuşak doku enfeksiyonları ile </a:t>
                      </a:r>
                      <a:r>
                        <a:rPr lang="tr-TR" sz="1200" b="0" i="0" u="none" strike="noStrike" kern="1200" dirty="0" err="1">
                          <a:solidFill>
                            <a:schemeClr val="dk1"/>
                          </a:solidFill>
                          <a:effectLst/>
                          <a:latin typeface="+mn-lt"/>
                          <a:ea typeface="+mn-ea"/>
                          <a:cs typeface="+mn-cs"/>
                        </a:rPr>
                        <a:t>sepsis</a:t>
                      </a:r>
                      <a:r>
                        <a:rPr lang="tr-TR" sz="1200" b="0" i="0" u="none" strike="noStrike" kern="1200" dirty="0">
                          <a:solidFill>
                            <a:schemeClr val="dk1"/>
                          </a:solidFill>
                          <a:effectLst/>
                          <a:latin typeface="+mn-lt"/>
                          <a:ea typeface="+mn-ea"/>
                          <a:cs typeface="+mn-cs"/>
                        </a:rPr>
                        <a:t> ve bakteriyel menenjit tedavisinde kullanılır. Patojen mikroorganizmaların </a:t>
                      </a:r>
                      <a:r>
                        <a:rPr lang="tr-TR" sz="1200" b="0" i="0" u="none" strike="noStrike" kern="1200" dirty="0" err="1">
                          <a:solidFill>
                            <a:schemeClr val="dk1"/>
                          </a:solidFill>
                          <a:effectLst/>
                          <a:latin typeface="+mn-lt"/>
                          <a:ea typeface="+mn-ea"/>
                          <a:cs typeface="+mn-cs"/>
                        </a:rPr>
                        <a:t>amoksisiline</a:t>
                      </a:r>
                      <a:r>
                        <a:rPr lang="tr-TR" sz="1200" b="0" i="0" u="none" strike="noStrike" kern="1200" dirty="0">
                          <a:solidFill>
                            <a:schemeClr val="dk1"/>
                          </a:solidFill>
                          <a:effectLst/>
                          <a:latin typeface="+mn-lt"/>
                          <a:ea typeface="+mn-ea"/>
                          <a:cs typeface="+mn-cs"/>
                        </a:rPr>
                        <a:t> duyarlılığının belirlenmesi için bakteriyolojik incelemeler yapılmalı, gerektiğinde enfeksiyonun yerine göre cerrahi müdahale uygulanmalıdır.</a:t>
                      </a:r>
                      <a:endParaRPr lang="tr-TR" sz="1200" b="0" i="0" kern="1200" dirty="0">
                        <a:solidFill>
                          <a:schemeClr val="dk1"/>
                        </a:solidFill>
                        <a:effectLst/>
                        <a:latin typeface="+mn-lt"/>
                        <a:ea typeface="+mn-ea"/>
                        <a:cs typeface="+mn-cs"/>
                      </a:endParaRPr>
                    </a:p>
                  </a:txBody>
                  <a:tcPr/>
                </a:tc>
                <a:tc>
                  <a:txBody>
                    <a:bodyPr/>
                    <a:lstStyle/>
                    <a:p>
                      <a:r>
                        <a:rPr lang="tr-TR" sz="1200" b="0" i="0" u="none" strike="noStrike" kern="1200" dirty="0">
                          <a:solidFill>
                            <a:schemeClr val="dk1"/>
                          </a:solidFill>
                          <a:effectLst/>
                          <a:latin typeface="+mn-lt"/>
                          <a:ea typeface="+mn-ea"/>
                          <a:cs typeface="+mn-cs"/>
                        </a:rPr>
                        <a:t>Penisilinlere karşı duyarlı kişilerde kullanılmamalıdır.</a:t>
                      </a:r>
                      <a:endParaRPr lang="tr-TR" sz="1200" dirty="0"/>
                    </a:p>
                  </a:txBody>
                  <a:tcPr/>
                </a:tc>
                <a:tc>
                  <a:txBody>
                    <a:bodyPr/>
                    <a:lstStyle/>
                    <a:p>
                      <a:r>
                        <a:rPr lang="tr-TR" sz="1200" b="0" i="0" u="none" strike="noStrike" kern="1200" dirty="0">
                          <a:solidFill>
                            <a:schemeClr val="dk1"/>
                          </a:solidFill>
                          <a:effectLst/>
                          <a:latin typeface="+mn-lt"/>
                          <a:ea typeface="+mn-ea"/>
                          <a:cs typeface="+mn-cs"/>
                        </a:rPr>
                        <a:t>Günlük doz </a:t>
                      </a:r>
                      <a:r>
                        <a:rPr lang="tr-TR" sz="1200" b="0" i="0" u="none" strike="noStrike" kern="1200" dirty="0" err="1">
                          <a:solidFill>
                            <a:schemeClr val="dk1"/>
                          </a:solidFill>
                          <a:effectLst/>
                          <a:latin typeface="+mn-lt"/>
                          <a:ea typeface="+mn-ea"/>
                          <a:cs typeface="+mn-cs"/>
                          <a:hlinkClick r:id="rId2"/>
                        </a:rPr>
                        <a:t>i.m</a:t>
                      </a:r>
                      <a:r>
                        <a:rPr lang="tr-TR" sz="1200" b="0" i="0" u="none" strike="noStrike" kern="1200" dirty="0">
                          <a:solidFill>
                            <a:schemeClr val="dk1"/>
                          </a:solidFill>
                          <a:effectLst/>
                          <a:latin typeface="+mn-lt"/>
                          <a:ea typeface="+mn-ea"/>
                          <a:cs typeface="+mn-cs"/>
                          <a:hlinkClick r:id="rId2"/>
                        </a:rPr>
                        <a:t>.</a:t>
                      </a:r>
                      <a:r>
                        <a:rPr lang="tr-TR" sz="1200" b="0" i="0" u="none" strike="noStrike" kern="1200" dirty="0">
                          <a:solidFill>
                            <a:schemeClr val="dk1"/>
                          </a:solidFill>
                          <a:effectLst/>
                          <a:latin typeface="+mn-lt"/>
                          <a:ea typeface="+mn-ea"/>
                          <a:cs typeface="+mn-cs"/>
                        </a:rPr>
                        <a:t> veya </a:t>
                      </a:r>
                      <a:r>
                        <a:rPr lang="tr-TR" sz="1200" b="0" i="0" u="none" strike="noStrike" kern="1200" dirty="0" err="1">
                          <a:solidFill>
                            <a:schemeClr val="dk1"/>
                          </a:solidFill>
                          <a:effectLst/>
                          <a:latin typeface="+mn-lt"/>
                          <a:ea typeface="+mn-ea"/>
                          <a:cs typeface="+mn-cs"/>
                          <a:hlinkClick r:id="rId3"/>
                        </a:rPr>
                        <a:t>i.v</a:t>
                      </a:r>
                      <a:r>
                        <a:rPr lang="tr-TR" sz="1200" b="0" i="0" u="none" strike="noStrike" kern="1200" dirty="0">
                          <a:solidFill>
                            <a:schemeClr val="dk1"/>
                          </a:solidFill>
                          <a:effectLst/>
                          <a:latin typeface="+mn-lt"/>
                          <a:ea typeface="+mn-ea"/>
                          <a:cs typeface="+mn-cs"/>
                        </a:rPr>
                        <a:t>. olarak uygulanan 50-400 mg/kg/gündür.</a:t>
                      </a:r>
                      <a:endParaRPr lang="tr-TR" sz="1200" b="0" i="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b="1" i="0" kern="1200" dirty="0">
                          <a:solidFill>
                            <a:schemeClr val="dk1"/>
                          </a:solidFill>
                          <a:effectLst/>
                          <a:latin typeface="+mn-lt"/>
                          <a:ea typeface="+mn-ea"/>
                          <a:cs typeface="+mn-cs"/>
                        </a:rPr>
                        <a:t> </a:t>
                      </a:r>
                      <a:r>
                        <a:rPr lang="tr-TR" sz="1200" b="0" i="0" u="none" strike="noStrike" kern="1200" dirty="0">
                          <a:solidFill>
                            <a:schemeClr val="dk1"/>
                          </a:solidFill>
                          <a:effectLst/>
                          <a:latin typeface="+mn-lt"/>
                          <a:ea typeface="+mn-ea"/>
                          <a:cs typeface="+mn-cs"/>
                        </a:rPr>
                        <a:t>Yan etkilere genellikle penisilinlere duyarlı kişilerde alerji, astım, saman nezlesi ya da ürtiker gibi özgeçmişi olanlarda rastlanır. </a:t>
                      </a:r>
                      <a:r>
                        <a:rPr lang="tr-TR" sz="1200" b="0" i="0" u="none" strike="noStrike" kern="1200" dirty="0" err="1">
                          <a:solidFill>
                            <a:schemeClr val="dk1"/>
                          </a:solidFill>
                          <a:effectLst/>
                          <a:latin typeface="+mn-lt"/>
                          <a:ea typeface="+mn-ea"/>
                          <a:cs typeface="+mn-cs"/>
                        </a:rPr>
                        <a:t>Glosit</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stomatit</a:t>
                      </a:r>
                      <a:r>
                        <a:rPr lang="tr-TR" sz="1200" b="0" i="0" u="none" strike="noStrike" kern="1200" dirty="0">
                          <a:solidFill>
                            <a:schemeClr val="dk1"/>
                          </a:solidFill>
                          <a:effectLst/>
                          <a:latin typeface="+mn-lt"/>
                          <a:ea typeface="+mn-ea"/>
                          <a:cs typeface="+mn-cs"/>
                        </a:rPr>
                        <a:t>, bulantı, kusma, </a:t>
                      </a:r>
                      <a:r>
                        <a:rPr lang="tr-TR" sz="1200" b="0" i="0" u="none" strike="noStrike" kern="1200" dirty="0" err="1">
                          <a:solidFill>
                            <a:schemeClr val="dk1"/>
                          </a:solidFill>
                          <a:effectLst/>
                          <a:latin typeface="+mn-lt"/>
                          <a:ea typeface="+mn-ea"/>
                          <a:cs typeface="+mn-cs"/>
                        </a:rPr>
                        <a:t>diyare</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psödomembranöz</a:t>
                      </a:r>
                      <a:r>
                        <a:rPr lang="tr-TR" sz="1200" b="0" i="0" u="none" strike="noStrike" kern="1200" dirty="0">
                          <a:solidFill>
                            <a:schemeClr val="dk1"/>
                          </a:solidFill>
                          <a:effectLst/>
                          <a:latin typeface="+mn-lt"/>
                          <a:ea typeface="+mn-ea"/>
                          <a:cs typeface="+mn-cs"/>
                        </a:rPr>
                        <a:t> kolit (bu reaksiyonlar genellikle oral formlarla ilgilidir) gibi </a:t>
                      </a:r>
                      <a:r>
                        <a:rPr lang="tr-TR" sz="1200" b="0" i="0" u="none" strike="noStrike" kern="1200" dirty="0" err="1">
                          <a:solidFill>
                            <a:schemeClr val="dk1"/>
                          </a:solidFill>
                          <a:effectLst/>
                          <a:latin typeface="+mn-lt"/>
                          <a:ea typeface="+mn-ea"/>
                          <a:cs typeface="+mn-cs"/>
                        </a:rPr>
                        <a:t>gastrointestinal</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eritem</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makülopapüler</a:t>
                      </a:r>
                      <a:r>
                        <a:rPr lang="tr-TR" sz="1200" b="0" i="0" u="none" strike="noStrike" kern="1200" dirty="0">
                          <a:solidFill>
                            <a:schemeClr val="dk1"/>
                          </a:solidFill>
                          <a:effectLst/>
                          <a:latin typeface="+mn-lt"/>
                          <a:ea typeface="+mn-ea"/>
                          <a:cs typeface="+mn-cs"/>
                        </a:rPr>
                        <a:t> kızartı, ürtiker, </a:t>
                      </a:r>
                      <a:r>
                        <a:rPr lang="tr-TR" sz="1200" b="0" i="0" u="none" strike="noStrike" kern="1200" dirty="0" err="1">
                          <a:solidFill>
                            <a:schemeClr val="dk1"/>
                          </a:solidFill>
                          <a:effectLst/>
                          <a:latin typeface="+mn-lt"/>
                          <a:ea typeface="+mn-ea"/>
                          <a:cs typeface="+mn-cs"/>
                        </a:rPr>
                        <a:t>multiform</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vebazen</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eksfoliyatif</a:t>
                      </a:r>
                      <a:r>
                        <a:rPr lang="tr-TR" sz="1200" b="0" i="0" u="none" strike="noStrike" kern="1200" dirty="0">
                          <a:solidFill>
                            <a:schemeClr val="dk1"/>
                          </a:solidFill>
                          <a:effectLst/>
                          <a:latin typeface="+mn-lt"/>
                          <a:ea typeface="+mn-ea"/>
                          <a:cs typeface="+mn-cs"/>
                        </a:rPr>
                        <a:t> dermatit gibi dermatolojik; anemi, </a:t>
                      </a:r>
                      <a:r>
                        <a:rPr lang="tr-TR" sz="1200" b="0" i="0" u="none" strike="noStrike" kern="1200" dirty="0" err="1">
                          <a:solidFill>
                            <a:schemeClr val="dk1"/>
                          </a:solidFill>
                          <a:effectLst/>
                          <a:latin typeface="+mn-lt"/>
                          <a:ea typeface="+mn-ea"/>
                          <a:cs typeface="+mn-cs"/>
                        </a:rPr>
                        <a:t>trombositopeni</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trombositopenik</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purpura</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eozinofili</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lökopeni</a:t>
                      </a:r>
                      <a:r>
                        <a:rPr lang="tr-TR" sz="1200" b="0" i="0" u="none" strike="noStrike" kern="1200" dirty="0">
                          <a:solidFill>
                            <a:schemeClr val="dk1"/>
                          </a:solidFill>
                          <a:effectLst/>
                          <a:latin typeface="+mn-lt"/>
                          <a:ea typeface="+mn-ea"/>
                          <a:cs typeface="+mn-cs"/>
                        </a:rPr>
                        <a:t> ve </a:t>
                      </a:r>
                      <a:r>
                        <a:rPr lang="tr-TR" sz="1200" b="0" i="0" u="none" strike="noStrike" kern="1200" dirty="0" err="1">
                          <a:solidFill>
                            <a:schemeClr val="dk1"/>
                          </a:solidFill>
                          <a:effectLst/>
                          <a:latin typeface="+mn-lt"/>
                          <a:ea typeface="+mn-ea"/>
                          <a:cs typeface="+mn-cs"/>
                        </a:rPr>
                        <a:t>agranülositoz</a:t>
                      </a:r>
                      <a:r>
                        <a:rPr lang="tr-TR" sz="1200" b="0" i="0" u="none" strike="noStrike" kern="1200" dirty="0">
                          <a:solidFill>
                            <a:schemeClr val="dk1"/>
                          </a:solidFill>
                          <a:effectLst/>
                          <a:latin typeface="+mn-lt"/>
                          <a:ea typeface="+mn-ea"/>
                          <a:cs typeface="+mn-cs"/>
                        </a:rPr>
                        <a:t> gibi </a:t>
                      </a:r>
                      <a:r>
                        <a:rPr lang="tr-TR" sz="1200" b="0" i="0" u="none" strike="noStrike" kern="1200" dirty="0" err="1">
                          <a:solidFill>
                            <a:schemeClr val="dk1"/>
                          </a:solidFill>
                          <a:effectLst/>
                          <a:latin typeface="+mn-lt"/>
                          <a:ea typeface="+mn-ea"/>
                          <a:cs typeface="+mn-cs"/>
                        </a:rPr>
                        <a:t>hematopoetik</a:t>
                      </a:r>
                      <a:r>
                        <a:rPr lang="tr-TR" sz="1200" b="0" i="0" u="none" strike="noStrike" kern="1200" dirty="0">
                          <a:solidFill>
                            <a:schemeClr val="dk1"/>
                          </a:solidFill>
                          <a:effectLst/>
                          <a:latin typeface="+mn-lt"/>
                          <a:ea typeface="+mn-ea"/>
                          <a:cs typeface="+mn-cs"/>
                        </a:rPr>
                        <a:t> sistemi ilgilendiren yan etkiler izlenebilir.</a:t>
                      </a:r>
                      <a:endParaRPr lang="tr-TR" sz="1200" b="0" i="0" kern="1200" dirty="0">
                        <a:solidFill>
                          <a:schemeClr val="dk1"/>
                        </a:solidFill>
                        <a:effectLst/>
                        <a:latin typeface="+mn-lt"/>
                        <a:ea typeface="+mn-ea"/>
                        <a:cs typeface="+mn-cs"/>
                      </a:endParaRPr>
                    </a:p>
                    <a:p>
                      <a:endParaRPr lang="tr-TR" sz="1200" b="0" i="0" kern="1200" dirty="0">
                        <a:solidFill>
                          <a:schemeClr val="dk1"/>
                        </a:solidFill>
                        <a:effectLst/>
                        <a:latin typeface="+mn-lt"/>
                        <a:ea typeface="+mn-ea"/>
                        <a:cs typeface="+mn-cs"/>
                      </a:endParaRP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365584495"/>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602933271"/>
              </p:ext>
            </p:extLst>
          </p:nvPr>
        </p:nvGraphicFramePr>
        <p:xfrm>
          <a:off x="0" y="0"/>
          <a:ext cx="12191999" cy="6858000"/>
        </p:xfrm>
        <a:graphic>
          <a:graphicData uri="http://schemas.openxmlformats.org/drawingml/2006/table">
            <a:tbl>
              <a:tblPr firstRow="1" bandRow="1">
                <a:tableStyleId>{5C22544A-7EE6-4342-B048-85BDC9FD1C3A}</a:tableStyleId>
              </a:tblPr>
              <a:tblGrid>
                <a:gridCol w="531243">
                  <a:extLst>
                    <a:ext uri="{9D8B030D-6E8A-4147-A177-3AD203B41FA5}">
                      <a16:colId xmlns:a16="http://schemas.microsoft.com/office/drawing/2014/main" xmlns="" val="20000"/>
                    </a:ext>
                  </a:extLst>
                </a:gridCol>
                <a:gridCol w="1426539">
                  <a:extLst>
                    <a:ext uri="{9D8B030D-6E8A-4147-A177-3AD203B41FA5}">
                      <a16:colId xmlns:a16="http://schemas.microsoft.com/office/drawing/2014/main" xmlns="" val="20001"/>
                    </a:ext>
                  </a:extLst>
                </a:gridCol>
                <a:gridCol w="2910106">
                  <a:extLst>
                    <a:ext uri="{9D8B030D-6E8A-4147-A177-3AD203B41FA5}">
                      <a16:colId xmlns:a16="http://schemas.microsoft.com/office/drawing/2014/main" xmlns="" val="20002"/>
                    </a:ext>
                  </a:extLst>
                </a:gridCol>
                <a:gridCol w="2891096">
                  <a:extLst>
                    <a:ext uri="{9D8B030D-6E8A-4147-A177-3AD203B41FA5}">
                      <a16:colId xmlns:a16="http://schemas.microsoft.com/office/drawing/2014/main" xmlns="" val="20003"/>
                    </a:ext>
                  </a:extLst>
                </a:gridCol>
                <a:gridCol w="2424936">
                  <a:extLst>
                    <a:ext uri="{9D8B030D-6E8A-4147-A177-3AD203B41FA5}">
                      <a16:colId xmlns:a16="http://schemas.microsoft.com/office/drawing/2014/main" xmlns="" val="20004"/>
                    </a:ext>
                  </a:extLst>
                </a:gridCol>
                <a:gridCol w="2008079">
                  <a:extLst>
                    <a:ext uri="{9D8B030D-6E8A-4147-A177-3AD203B41FA5}">
                      <a16:colId xmlns:a16="http://schemas.microsoft.com/office/drawing/2014/main" xmlns="" val="20005"/>
                    </a:ext>
                  </a:extLst>
                </a:gridCol>
              </a:tblGrid>
              <a:tr h="552490">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305510">
                <a:tc>
                  <a:txBody>
                    <a:bodyPr/>
                    <a:lstStyle/>
                    <a:p>
                      <a:pPr algn="ctr"/>
                      <a:endParaRPr lang="tr-TR" sz="1200" dirty="0"/>
                    </a:p>
                  </a:txBody>
                  <a:tcPr vert="wordArtVert"/>
                </a:tc>
                <a:tc>
                  <a:txBody>
                    <a:bodyPr/>
                    <a:lstStyle/>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r>
                        <a:rPr lang="tr-TR" sz="1400" dirty="0"/>
                        <a:t>PİPERASİLİN</a:t>
                      </a:r>
                    </a:p>
                  </a:txBody>
                  <a:tcPr/>
                </a:tc>
                <a:tc>
                  <a:txBody>
                    <a:bodyPr/>
                    <a:lstStyle/>
                    <a:p>
                      <a:r>
                        <a:rPr lang="tr-TR" sz="1200" b="0" i="0" u="none" strike="noStrike" kern="1200" dirty="0" err="1">
                          <a:solidFill>
                            <a:schemeClr val="dk1"/>
                          </a:solidFill>
                          <a:effectLst/>
                          <a:latin typeface="+mn-lt"/>
                          <a:ea typeface="+mn-ea"/>
                          <a:cs typeface="+mn-cs"/>
                        </a:rPr>
                        <a:t>Neisseria</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gonorrhoeaenin</a:t>
                      </a:r>
                      <a:r>
                        <a:rPr lang="tr-TR" sz="1200" b="0" i="0" u="none" strike="noStrike" kern="1200" dirty="0">
                          <a:solidFill>
                            <a:schemeClr val="dk1"/>
                          </a:solidFill>
                          <a:effectLst/>
                          <a:latin typeface="+mn-lt"/>
                          <a:ea typeface="+mn-ea"/>
                          <a:cs typeface="+mn-cs"/>
                        </a:rPr>
                        <a:t> etken olduğu akut, komplikasyonsuz </a:t>
                      </a:r>
                      <a:r>
                        <a:rPr lang="tr-TR" sz="1200" b="0" i="0" u="none" strike="noStrike" kern="1200" dirty="0" err="1">
                          <a:solidFill>
                            <a:schemeClr val="dk1"/>
                          </a:solidFill>
                          <a:effectLst/>
                          <a:latin typeface="+mn-lt"/>
                          <a:ea typeface="+mn-ea"/>
                          <a:cs typeface="+mn-cs"/>
                        </a:rPr>
                        <a:t>genital</a:t>
                      </a:r>
                      <a:r>
                        <a:rPr lang="tr-TR" sz="1200" b="0" i="0" u="none" strike="noStrike" kern="1200" dirty="0">
                          <a:solidFill>
                            <a:schemeClr val="dk1"/>
                          </a:solidFill>
                          <a:effectLst/>
                          <a:latin typeface="+mn-lt"/>
                          <a:ea typeface="+mn-ea"/>
                          <a:cs typeface="+mn-cs"/>
                        </a:rPr>
                        <a:t> ve </a:t>
                      </a:r>
                      <a:r>
                        <a:rPr lang="tr-TR" sz="1200" b="0" i="0" u="none" strike="noStrike" kern="1200" dirty="0" err="1">
                          <a:solidFill>
                            <a:schemeClr val="dk1"/>
                          </a:solidFill>
                          <a:effectLst/>
                          <a:latin typeface="+mn-lt"/>
                          <a:ea typeface="+mn-ea"/>
                          <a:cs typeface="+mn-cs"/>
                        </a:rPr>
                        <a:t>üretral</a:t>
                      </a:r>
                      <a:r>
                        <a:rPr lang="tr-TR" sz="1200" b="0" i="0" u="none" strike="noStrike" kern="1200" dirty="0">
                          <a:solidFill>
                            <a:schemeClr val="dk1"/>
                          </a:solidFill>
                          <a:effectLst/>
                          <a:latin typeface="+mn-lt"/>
                          <a:ea typeface="+mn-ea"/>
                          <a:cs typeface="+mn-cs"/>
                        </a:rPr>
                        <a:t> enfeksiyonlarda da etkindir); akut ve kronik solunum yolu enfeksiyonları (bronşit, </a:t>
                      </a:r>
                      <a:r>
                        <a:rPr lang="tr-TR" sz="1200" b="0" i="0" u="none" strike="noStrike" kern="1200" dirty="0" err="1">
                          <a:solidFill>
                            <a:schemeClr val="dk1"/>
                          </a:solidFill>
                          <a:effectLst/>
                          <a:latin typeface="+mn-lt"/>
                          <a:ea typeface="+mn-ea"/>
                          <a:cs typeface="+mn-cs"/>
                        </a:rPr>
                        <a:t>pnömoni</a:t>
                      </a:r>
                      <a:r>
                        <a:rPr lang="tr-TR" sz="1200" b="0" i="0" u="none" strike="noStrike" kern="1200" dirty="0">
                          <a:solidFill>
                            <a:schemeClr val="dk1"/>
                          </a:solidFill>
                          <a:effectLst/>
                          <a:latin typeface="+mn-lt"/>
                          <a:ea typeface="+mn-ea"/>
                          <a:cs typeface="+mn-cs"/>
                        </a:rPr>
                        <a:t>, anaerobik </a:t>
                      </a:r>
                      <a:r>
                        <a:rPr lang="tr-TR" sz="1200" b="0" i="0" u="none" strike="noStrike" kern="1200" dirty="0" err="1">
                          <a:solidFill>
                            <a:schemeClr val="dk1"/>
                          </a:solidFill>
                          <a:effectLst/>
                          <a:latin typeface="+mn-lt"/>
                          <a:ea typeface="+mn-ea"/>
                          <a:cs typeface="+mn-cs"/>
                        </a:rPr>
                        <a:t>pnömoni</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ampiyem</a:t>
                      </a:r>
                      <a:r>
                        <a:rPr lang="tr-TR" sz="1200" b="0" i="0" u="none" strike="noStrike" kern="1200" dirty="0">
                          <a:solidFill>
                            <a:schemeClr val="dk1"/>
                          </a:solidFill>
                          <a:effectLst/>
                          <a:latin typeface="+mn-lt"/>
                          <a:ea typeface="+mn-ea"/>
                          <a:cs typeface="+mn-cs"/>
                        </a:rPr>
                        <a:t> ve akciğer </a:t>
                      </a:r>
                      <a:r>
                        <a:rPr lang="tr-TR" sz="1200" b="0" i="0" u="none" strike="noStrike" kern="1200" dirty="0" err="1">
                          <a:solidFill>
                            <a:schemeClr val="dk1"/>
                          </a:solidFill>
                          <a:effectLst/>
                          <a:latin typeface="+mn-lt"/>
                          <a:ea typeface="+mn-ea"/>
                          <a:cs typeface="+mn-cs"/>
                        </a:rPr>
                        <a:t>absesi</a:t>
                      </a:r>
                      <a:r>
                        <a:rPr lang="tr-TR" sz="1200" b="0" i="0" u="none" strike="noStrike" kern="1200" dirty="0">
                          <a:solidFill>
                            <a:schemeClr val="dk1"/>
                          </a:solidFill>
                          <a:effectLst/>
                          <a:latin typeface="+mn-lt"/>
                          <a:ea typeface="+mn-ea"/>
                          <a:cs typeface="+mn-cs"/>
                        </a:rPr>
                        <a:t> -kronik solunum yolu enfeksiyonlu ya da </a:t>
                      </a:r>
                      <a:r>
                        <a:rPr lang="tr-TR" sz="1200" b="0" i="0" u="none" strike="noStrike" kern="1200" dirty="0" err="1">
                          <a:solidFill>
                            <a:schemeClr val="dk1"/>
                          </a:solidFill>
                          <a:effectLst/>
                          <a:latin typeface="+mn-lt"/>
                          <a:ea typeface="+mn-ea"/>
                          <a:cs typeface="+mn-cs"/>
                        </a:rPr>
                        <a:t>kistik</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fibrozlu</a:t>
                      </a:r>
                      <a:r>
                        <a:rPr lang="tr-TR" sz="1200" b="0" i="0" u="none" strike="noStrike" kern="1200" dirty="0">
                          <a:solidFill>
                            <a:schemeClr val="dk1"/>
                          </a:solidFill>
                          <a:effectLst/>
                          <a:latin typeface="+mn-lt"/>
                          <a:ea typeface="+mn-ea"/>
                          <a:cs typeface="+mn-cs"/>
                        </a:rPr>
                        <a:t> hastalarda, klinik düzelme sağlanabilir, fakat bakteriyel eradikasyon her zaman beklenmez-); kulak, burun, boğaz ve ağız boşluğu enfeksiyonları; karın içi enfeksiyonları (safra yolu enfeksiyonları -</a:t>
                      </a:r>
                      <a:r>
                        <a:rPr lang="tr-TR" sz="1200" b="0" i="0" u="none" strike="noStrike" kern="1200" dirty="0" err="1">
                          <a:solidFill>
                            <a:schemeClr val="dk1"/>
                          </a:solidFill>
                          <a:effectLst/>
                          <a:latin typeface="+mn-lt"/>
                          <a:ea typeface="+mn-ea"/>
                          <a:cs typeface="+mn-cs"/>
                        </a:rPr>
                        <a:t>piperasilin</a:t>
                      </a:r>
                      <a:r>
                        <a:rPr lang="tr-TR" sz="1200" b="0" i="0" u="none" strike="noStrike" kern="1200" dirty="0">
                          <a:solidFill>
                            <a:schemeClr val="dk1"/>
                          </a:solidFill>
                          <a:effectLst/>
                          <a:latin typeface="+mn-lt"/>
                          <a:ea typeface="+mn-ea"/>
                          <a:cs typeface="+mn-cs"/>
                        </a:rPr>
                        <a:t> kısmen safra yoluyla atılması sonucunda safrada yüksek düzeyler elde enfeksiyonlar (</a:t>
                      </a:r>
                      <a:r>
                        <a:rPr lang="tr-TR" sz="1200" b="0" i="0" u="none" strike="noStrike" kern="1200" dirty="0" err="1">
                          <a:solidFill>
                            <a:schemeClr val="dk1"/>
                          </a:solidFill>
                          <a:effectLst/>
                          <a:latin typeface="+mn-lt"/>
                          <a:ea typeface="+mn-ea"/>
                          <a:cs typeface="+mn-cs"/>
                        </a:rPr>
                        <a:t>endometrit</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pelvis</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abseleri</a:t>
                      </a:r>
                      <a:r>
                        <a:rPr lang="tr-TR" sz="1200" b="0" i="0" u="none" strike="noStrike" kern="1200" dirty="0">
                          <a:solidFill>
                            <a:schemeClr val="dk1"/>
                          </a:solidFill>
                          <a:effectLst/>
                          <a:latin typeface="+mn-lt"/>
                          <a:ea typeface="+mn-ea"/>
                          <a:cs typeface="+mn-cs"/>
                        </a:rPr>
                        <a:t> ve iltihapları, </a:t>
                      </a:r>
                      <a:r>
                        <a:rPr lang="tr-TR" sz="1200" b="0" i="0" u="none" strike="noStrike" kern="1200" dirty="0" err="1">
                          <a:solidFill>
                            <a:schemeClr val="dk1"/>
                          </a:solidFill>
                          <a:effectLst/>
                          <a:latin typeface="+mn-lt"/>
                          <a:ea typeface="+mn-ea"/>
                          <a:cs typeface="+mn-cs"/>
                        </a:rPr>
                        <a:t>salpenjit</a:t>
                      </a:r>
                      <a:r>
                        <a:rPr lang="tr-TR" sz="1200" b="0" i="0" u="none" strike="noStrike" kern="1200" dirty="0">
                          <a:solidFill>
                            <a:schemeClr val="dk1"/>
                          </a:solidFill>
                          <a:effectLst/>
                          <a:latin typeface="+mn-lt"/>
                          <a:ea typeface="+mn-ea"/>
                          <a:cs typeface="+mn-cs"/>
                        </a:rPr>
                        <a:t> ve doğum sonrası enfeksiyonları); deri ve yumuşak doku enfeksiyonları (yanık, cerrahi girişim ve travmaları izleyen enfeksiyonlar dahil); kemik ve eklem enfeksiyonları; </a:t>
                      </a:r>
                      <a:r>
                        <a:rPr lang="tr-TR" sz="1200" b="0" i="0" u="none" strike="noStrike" kern="1200" dirty="0" err="1">
                          <a:solidFill>
                            <a:schemeClr val="dk1"/>
                          </a:solidFill>
                          <a:effectLst/>
                          <a:latin typeface="+mn-lt"/>
                          <a:ea typeface="+mn-ea"/>
                          <a:cs typeface="+mn-cs"/>
                        </a:rPr>
                        <a:t>piperasiline</a:t>
                      </a:r>
                      <a:r>
                        <a:rPr lang="tr-TR" sz="1200" b="0" i="0" u="none" strike="noStrike" kern="1200" dirty="0">
                          <a:solidFill>
                            <a:schemeClr val="dk1"/>
                          </a:solidFill>
                          <a:effectLst/>
                          <a:latin typeface="+mn-lt"/>
                          <a:ea typeface="+mn-ea"/>
                          <a:cs typeface="+mn-cs"/>
                        </a:rPr>
                        <a:t> duyarlı patojenlerin etken olduğu kuşkusu edilir.</a:t>
                      </a:r>
                      <a:endParaRPr lang="tr-TR" sz="1200" b="0" i="0" kern="1200" dirty="0">
                        <a:solidFill>
                          <a:schemeClr val="dk1"/>
                        </a:solidFill>
                        <a:effectLst/>
                        <a:latin typeface="+mn-lt"/>
                        <a:ea typeface="+mn-ea"/>
                        <a:cs typeface="+mn-cs"/>
                      </a:endParaRPr>
                    </a:p>
                  </a:txBody>
                  <a:tcPr/>
                </a:tc>
                <a:tc>
                  <a:txBody>
                    <a:bodyPr/>
                    <a:lstStyle/>
                    <a:p>
                      <a:r>
                        <a:rPr lang="tr-TR" sz="1200" b="0" i="0" u="none" strike="noStrike" kern="1200" dirty="0" err="1">
                          <a:solidFill>
                            <a:schemeClr val="dk1"/>
                          </a:solidFill>
                          <a:effectLst/>
                          <a:latin typeface="+mn-lt"/>
                          <a:ea typeface="+mn-ea"/>
                          <a:cs typeface="+mn-cs"/>
                        </a:rPr>
                        <a:t>Anamnezde</a:t>
                      </a:r>
                      <a:r>
                        <a:rPr lang="tr-TR" sz="1200" b="0" i="0" u="none" strike="noStrike" kern="1200" dirty="0">
                          <a:solidFill>
                            <a:schemeClr val="dk1"/>
                          </a:solidFill>
                          <a:effectLst/>
                          <a:latin typeface="+mn-lt"/>
                          <a:ea typeface="+mn-ea"/>
                          <a:cs typeface="+mn-cs"/>
                        </a:rPr>
                        <a:t> penisilin ya da </a:t>
                      </a:r>
                      <a:r>
                        <a:rPr lang="tr-TR" sz="1200" b="0" i="0" u="none" strike="noStrike" kern="1200" dirty="0" err="1">
                          <a:solidFill>
                            <a:schemeClr val="dk1"/>
                          </a:solidFill>
                          <a:effectLst/>
                          <a:latin typeface="+mn-lt"/>
                          <a:ea typeface="+mn-ea"/>
                          <a:cs typeface="+mn-cs"/>
                        </a:rPr>
                        <a:t>sefalosporinlerden</a:t>
                      </a:r>
                      <a:r>
                        <a:rPr lang="tr-TR" sz="1200" b="0" i="0" u="none" strike="noStrike" kern="1200" dirty="0">
                          <a:solidFill>
                            <a:schemeClr val="dk1"/>
                          </a:solidFill>
                          <a:effectLst/>
                          <a:latin typeface="+mn-lt"/>
                          <a:ea typeface="+mn-ea"/>
                          <a:cs typeface="+mn-cs"/>
                        </a:rPr>
                        <a:t> herhangi birine karşı aşırı duyarlılık reaksiyonları belirlenen hastalarda </a:t>
                      </a:r>
                      <a:r>
                        <a:rPr lang="tr-TR" sz="1200" b="0" i="0" u="none" strike="noStrike" kern="1200" dirty="0" err="1">
                          <a:solidFill>
                            <a:schemeClr val="dk1"/>
                          </a:solidFill>
                          <a:effectLst/>
                          <a:latin typeface="+mn-lt"/>
                          <a:ea typeface="+mn-ea"/>
                          <a:cs typeface="+mn-cs"/>
                        </a:rPr>
                        <a:t>kontrendikedir</a:t>
                      </a:r>
                      <a:r>
                        <a:rPr lang="tr-TR" sz="1200" b="0" i="0" u="none" strike="noStrike" kern="1200" dirty="0">
                          <a:solidFill>
                            <a:schemeClr val="dk1"/>
                          </a:solidFill>
                          <a:effectLst/>
                          <a:latin typeface="+mn-lt"/>
                          <a:ea typeface="+mn-ea"/>
                          <a:cs typeface="+mn-cs"/>
                        </a:rPr>
                        <a:t>.</a:t>
                      </a:r>
                    </a:p>
                    <a:p>
                      <a:r>
                        <a:rPr lang="tr-TR" sz="1800" b="1" i="0" u="none" strike="noStrike" kern="1200" dirty="0">
                          <a:solidFill>
                            <a:schemeClr val="dk1"/>
                          </a:solidFill>
                          <a:effectLst/>
                          <a:latin typeface="+mn-lt"/>
                          <a:ea typeface="+mn-ea"/>
                          <a:cs typeface="+mn-cs"/>
                        </a:rPr>
                        <a:t> </a:t>
                      </a:r>
                      <a:endParaRPr lang="tr-TR" sz="1800" b="0" i="0" u="none" strike="noStrike" kern="1200" dirty="0">
                        <a:solidFill>
                          <a:schemeClr val="dk1"/>
                        </a:solidFill>
                        <a:effectLst/>
                        <a:latin typeface="+mn-lt"/>
                        <a:ea typeface="+mn-ea"/>
                        <a:cs typeface="+mn-cs"/>
                      </a:endParaRPr>
                    </a:p>
                    <a:p>
                      <a:endParaRPr lang="tr-TR" sz="1200" dirty="0"/>
                    </a:p>
                  </a:txBody>
                  <a:tcPr/>
                </a:tc>
                <a:tc>
                  <a:txBody>
                    <a:bodyPr/>
                    <a:lstStyle/>
                    <a:p>
                      <a:r>
                        <a:rPr lang="tr-TR" sz="1200" b="1" i="0" kern="1200" dirty="0">
                          <a:solidFill>
                            <a:schemeClr val="dk1"/>
                          </a:solidFill>
                          <a:effectLst/>
                          <a:latin typeface="+mn-lt"/>
                          <a:ea typeface="+mn-ea"/>
                          <a:cs typeface="+mn-cs"/>
                        </a:rPr>
                        <a:t> </a:t>
                      </a:r>
                      <a:r>
                        <a:rPr lang="tr-TR" sz="1200" b="0" i="0" u="none" strike="noStrike" kern="1200" dirty="0">
                          <a:solidFill>
                            <a:schemeClr val="dk1"/>
                          </a:solidFill>
                          <a:effectLst/>
                          <a:latin typeface="+mn-lt"/>
                          <a:ea typeface="+mn-ea"/>
                          <a:cs typeface="+mn-cs"/>
                        </a:rPr>
                        <a:t>Ciddi ve komplikasyonlu enfeksiyonlarda </a:t>
                      </a:r>
                      <a:r>
                        <a:rPr lang="tr-TR" sz="1200" b="0" i="0" u="none" strike="noStrike" kern="1200" dirty="0" err="1">
                          <a:solidFill>
                            <a:schemeClr val="dk1"/>
                          </a:solidFill>
                          <a:effectLst/>
                          <a:latin typeface="+mn-lt"/>
                          <a:ea typeface="+mn-ea"/>
                          <a:cs typeface="+mn-cs"/>
                        </a:rPr>
                        <a:t>Pipraks'ın</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hlinkClick r:id="rId2"/>
                        </a:rPr>
                        <a:t>i.v</a:t>
                      </a:r>
                      <a:r>
                        <a:rPr lang="tr-TR" sz="1200" b="0" i="0" u="none" strike="noStrike" kern="1200" dirty="0">
                          <a:solidFill>
                            <a:schemeClr val="dk1"/>
                          </a:solidFill>
                          <a:effectLst/>
                          <a:latin typeface="+mn-lt"/>
                          <a:ea typeface="+mn-ea"/>
                          <a:cs typeface="+mn-cs"/>
                        </a:rPr>
                        <a:t>. yoldan, daha az şiddetli ve komplikasyonsuz enfeksiyonlarda </a:t>
                      </a:r>
                      <a:r>
                        <a:rPr lang="tr-TR" sz="1200" b="0" i="0" u="none" strike="noStrike" kern="1200" dirty="0" err="1">
                          <a:solidFill>
                            <a:schemeClr val="dk1"/>
                          </a:solidFill>
                          <a:effectLst/>
                          <a:latin typeface="+mn-lt"/>
                          <a:ea typeface="+mn-ea"/>
                          <a:cs typeface="+mn-cs"/>
                          <a:hlinkClick r:id="rId3"/>
                        </a:rPr>
                        <a:t>i.m</a:t>
                      </a:r>
                      <a:r>
                        <a:rPr lang="tr-TR" sz="1200" b="0" i="0" u="none" strike="noStrike" kern="1200" dirty="0">
                          <a:solidFill>
                            <a:schemeClr val="dk1"/>
                          </a:solidFill>
                          <a:effectLst/>
                          <a:latin typeface="+mn-lt"/>
                          <a:ea typeface="+mn-ea"/>
                          <a:cs typeface="+mn-cs"/>
                          <a:hlinkClick r:id="rId3"/>
                        </a:rPr>
                        <a:t>.</a:t>
                      </a:r>
                      <a:r>
                        <a:rPr lang="tr-TR" sz="1200" b="0" i="0" u="none" strike="noStrike" kern="1200" dirty="0">
                          <a:solidFill>
                            <a:schemeClr val="dk1"/>
                          </a:solidFill>
                          <a:effectLst/>
                          <a:latin typeface="+mn-lt"/>
                          <a:ea typeface="+mn-ea"/>
                          <a:cs typeface="+mn-cs"/>
                        </a:rPr>
                        <a:t> veya </a:t>
                      </a:r>
                      <a:r>
                        <a:rPr lang="tr-TR" sz="1200" b="0" i="0" u="none" strike="noStrike" kern="1200" dirty="0" err="1">
                          <a:solidFill>
                            <a:schemeClr val="dk1"/>
                          </a:solidFill>
                          <a:effectLst/>
                          <a:latin typeface="+mn-lt"/>
                          <a:ea typeface="+mn-ea"/>
                          <a:cs typeface="+mn-cs"/>
                          <a:hlinkClick r:id="rId2"/>
                        </a:rPr>
                        <a:t>i.v</a:t>
                      </a:r>
                      <a:r>
                        <a:rPr lang="tr-TR" sz="1200" b="0" i="0" u="none" strike="noStrike" kern="1200" dirty="0">
                          <a:solidFill>
                            <a:schemeClr val="dk1"/>
                          </a:solidFill>
                          <a:effectLst/>
                          <a:latin typeface="+mn-lt"/>
                          <a:ea typeface="+mn-ea"/>
                          <a:cs typeface="+mn-cs"/>
                        </a:rPr>
                        <a:t>. yoldan uygulanabilir. Yetişkinler: </a:t>
                      </a:r>
                      <a:r>
                        <a:rPr lang="tr-TR" sz="1200" b="0" i="0" u="none" strike="noStrike" kern="1200" dirty="0" err="1">
                          <a:solidFill>
                            <a:schemeClr val="dk1"/>
                          </a:solidFill>
                          <a:effectLst/>
                          <a:latin typeface="+mn-lt"/>
                          <a:ea typeface="+mn-ea"/>
                          <a:cs typeface="+mn-cs"/>
                        </a:rPr>
                        <a:t>İntravenöz</a:t>
                      </a:r>
                      <a:r>
                        <a:rPr lang="tr-TR" sz="1200" b="0" i="0" u="none" strike="noStrike" kern="1200" dirty="0">
                          <a:solidFill>
                            <a:schemeClr val="dk1"/>
                          </a:solidFill>
                          <a:effectLst/>
                          <a:latin typeface="+mn-lt"/>
                          <a:ea typeface="+mn-ea"/>
                          <a:cs typeface="+mn-cs"/>
                        </a:rPr>
                        <a:t> Uygulama (Enjeksiyon ya da </a:t>
                      </a:r>
                      <a:r>
                        <a:rPr lang="tr-TR" sz="1200" b="0" i="0" u="none" strike="noStrike" kern="1200" dirty="0" err="1">
                          <a:solidFill>
                            <a:schemeClr val="dk1"/>
                          </a:solidFill>
                          <a:effectLst/>
                          <a:latin typeface="+mn-lt"/>
                          <a:ea typeface="+mn-ea"/>
                          <a:cs typeface="+mn-cs"/>
                        </a:rPr>
                        <a:t>Perfüzyon</a:t>
                      </a:r>
                      <a:r>
                        <a:rPr lang="tr-TR" sz="1200" b="0" i="0" u="none" strike="noStrike" kern="1200" dirty="0">
                          <a:solidFill>
                            <a:schemeClr val="dk1"/>
                          </a:solidFill>
                          <a:effectLst/>
                          <a:latin typeface="+mn-lt"/>
                          <a:ea typeface="+mn-ea"/>
                          <a:cs typeface="+mn-cs"/>
                        </a:rPr>
                        <a:t>): Az Şiddetli ya da Komplikasyonsuz Enfeksiyonlar (</a:t>
                      </a:r>
                      <a:r>
                        <a:rPr lang="tr-TR" sz="1200" b="0" i="0" u="none" strike="noStrike" kern="1200" dirty="0" err="1">
                          <a:solidFill>
                            <a:schemeClr val="dk1"/>
                          </a:solidFill>
                          <a:effectLst/>
                          <a:latin typeface="+mn-lt"/>
                          <a:ea typeface="+mn-ea"/>
                          <a:cs typeface="+mn-cs"/>
                        </a:rPr>
                        <a:t>Genitoüriner</a:t>
                      </a:r>
                      <a:r>
                        <a:rPr lang="tr-TR" sz="1200" b="0" i="0" u="none" strike="noStrike" kern="1200" dirty="0">
                          <a:solidFill>
                            <a:schemeClr val="dk1"/>
                          </a:solidFill>
                          <a:effectLst/>
                          <a:latin typeface="+mn-lt"/>
                          <a:ea typeface="+mn-ea"/>
                          <a:cs typeface="+mn-cs"/>
                        </a:rPr>
                        <a:t> ve Solunum Yolu enfeksiyonları dahil): </a:t>
                      </a:r>
                      <a:r>
                        <a:rPr lang="tr-TR" sz="1200" b="0" i="0" u="none" strike="noStrike" kern="1200" dirty="0" err="1">
                          <a:solidFill>
                            <a:schemeClr val="dk1"/>
                          </a:solidFill>
                          <a:effectLst/>
                          <a:latin typeface="+mn-lt"/>
                          <a:ea typeface="+mn-ea"/>
                          <a:cs typeface="+mn-cs"/>
                        </a:rPr>
                        <a:t>İntravenöz</a:t>
                      </a:r>
                      <a:r>
                        <a:rPr lang="tr-TR" sz="1200" b="0" i="0" u="none" strike="noStrike" kern="1200" dirty="0">
                          <a:solidFill>
                            <a:schemeClr val="dk1"/>
                          </a:solidFill>
                          <a:effectLst/>
                          <a:latin typeface="+mn-lt"/>
                          <a:ea typeface="+mn-ea"/>
                          <a:cs typeface="+mn-cs"/>
                        </a:rPr>
                        <a:t> yoldan günde 100-150 mg/kg. Normal doz 6-8 saatte bir 2 g ya da her 12 saatte bir 4 g'dır. Toplam günlük doz 6-8 g arasında değişir. Şiddetli ve Komplikasyonlu Enfeksiyonlar (Septisemi, </a:t>
                      </a:r>
                      <a:r>
                        <a:rPr lang="tr-TR" sz="1200" b="0" i="0" u="none" strike="noStrike" kern="1200" dirty="0" err="1">
                          <a:solidFill>
                            <a:schemeClr val="dk1"/>
                          </a:solidFill>
                          <a:effectLst/>
                          <a:latin typeface="+mn-lt"/>
                          <a:ea typeface="+mn-ea"/>
                          <a:cs typeface="+mn-cs"/>
                        </a:rPr>
                        <a:t>Genitoüriner</a:t>
                      </a:r>
                      <a:r>
                        <a:rPr lang="tr-TR" sz="1200" b="0" i="0" u="none" strike="noStrike" kern="1200" dirty="0">
                          <a:solidFill>
                            <a:schemeClr val="dk1"/>
                          </a:solidFill>
                          <a:effectLst/>
                          <a:latin typeface="+mn-lt"/>
                          <a:ea typeface="+mn-ea"/>
                          <a:cs typeface="+mn-cs"/>
                        </a:rPr>
                        <a:t> ve Solunum Yolu, Karın içi, Deri ve Yumuşak Doku Enfeksiyonları dahil): </a:t>
                      </a:r>
                      <a:r>
                        <a:rPr lang="tr-TR" sz="1200" b="0" i="0" u="none" strike="noStrike" kern="1200" dirty="0" err="1">
                          <a:solidFill>
                            <a:schemeClr val="dk1"/>
                          </a:solidFill>
                          <a:effectLst/>
                          <a:latin typeface="+mn-lt"/>
                          <a:ea typeface="+mn-ea"/>
                          <a:cs typeface="+mn-cs"/>
                        </a:rPr>
                        <a:t>İntravenöz</a:t>
                      </a:r>
                      <a:r>
                        <a:rPr lang="tr-TR" sz="1200" b="0" i="0" u="none" strike="noStrike" kern="1200" dirty="0">
                          <a:solidFill>
                            <a:schemeClr val="dk1"/>
                          </a:solidFill>
                          <a:effectLst/>
                          <a:latin typeface="+mn-lt"/>
                          <a:ea typeface="+mn-ea"/>
                          <a:cs typeface="+mn-cs"/>
                        </a:rPr>
                        <a:t> yoldan günde 200-300 mg/kg. Normal doz her 6-8 saatte bir 4 g'dır. Toplam günlük doz 12-16 g arasında değişir. </a:t>
                      </a:r>
                      <a:endParaRPr lang="tr-TR" sz="1200" b="0" i="0" kern="1200" dirty="0">
                        <a:solidFill>
                          <a:schemeClr val="dk1"/>
                        </a:solidFill>
                        <a:effectLst/>
                        <a:latin typeface="+mn-lt"/>
                        <a:ea typeface="+mn-ea"/>
                        <a:cs typeface="+mn-cs"/>
                      </a:endParaRPr>
                    </a:p>
                  </a:txBody>
                  <a:tcPr/>
                </a:tc>
                <a:tc>
                  <a:txBody>
                    <a:bodyPr/>
                    <a:lstStyle/>
                    <a:p>
                      <a:r>
                        <a:rPr lang="tr-TR" sz="1200" b="1" i="0"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Diyare</a:t>
                      </a:r>
                      <a:r>
                        <a:rPr lang="tr-TR" sz="1200" b="0" i="0" u="none" strike="noStrike" kern="1200" dirty="0">
                          <a:solidFill>
                            <a:schemeClr val="dk1"/>
                          </a:solidFill>
                          <a:effectLst/>
                          <a:latin typeface="+mn-lt"/>
                          <a:ea typeface="+mn-ea"/>
                          <a:cs typeface="+mn-cs"/>
                        </a:rPr>
                        <a:t>, bulantı, deri döküntüsü, </a:t>
                      </a:r>
                      <a:r>
                        <a:rPr lang="tr-TR" sz="1200" b="0" i="0" u="none" strike="noStrike" kern="1200" dirty="0" err="1">
                          <a:solidFill>
                            <a:schemeClr val="dk1"/>
                          </a:solidFill>
                          <a:effectLst/>
                          <a:latin typeface="+mn-lt"/>
                          <a:ea typeface="+mn-ea"/>
                          <a:cs typeface="+mn-cs"/>
                        </a:rPr>
                        <a:t>tromboflebit</a:t>
                      </a:r>
                      <a:r>
                        <a:rPr lang="tr-TR" sz="1200" b="0" i="0" u="none" strike="noStrike" kern="1200" dirty="0">
                          <a:solidFill>
                            <a:schemeClr val="dk1"/>
                          </a:solidFill>
                          <a:effectLst/>
                          <a:latin typeface="+mn-lt"/>
                          <a:ea typeface="+mn-ea"/>
                          <a:cs typeface="+mn-cs"/>
                        </a:rPr>
                        <a:t>, baş ağrısı, SGOT ve SGPT artışı, </a:t>
                      </a:r>
                      <a:r>
                        <a:rPr lang="tr-TR" sz="1200" b="0" i="0" u="none" strike="noStrike" kern="1200" dirty="0" err="1">
                          <a:solidFill>
                            <a:schemeClr val="dk1"/>
                          </a:solidFill>
                          <a:effectLst/>
                          <a:latin typeface="+mn-lt"/>
                          <a:ea typeface="+mn-ea"/>
                          <a:cs typeface="+mn-cs"/>
                        </a:rPr>
                        <a:t>lökopeni</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eozinofili</a:t>
                      </a:r>
                      <a:r>
                        <a:rPr lang="tr-TR" sz="1200" b="0" i="0" u="none" strike="noStrike"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nötropeni</a:t>
                      </a:r>
                      <a:r>
                        <a:rPr lang="tr-TR" sz="1200" b="0" i="0" u="none" strike="noStrike" kern="1200" dirty="0">
                          <a:solidFill>
                            <a:schemeClr val="dk1"/>
                          </a:solidFill>
                          <a:effectLst/>
                          <a:latin typeface="+mn-lt"/>
                          <a:ea typeface="+mn-ea"/>
                          <a:cs typeface="+mn-cs"/>
                        </a:rPr>
                        <a:t> ve </a:t>
                      </a:r>
                      <a:r>
                        <a:rPr lang="tr-TR" sz="1200" b="0" i="0" u="none" strike="noStrike" kern="1200" dirty="0" err="1">
                          <a:solidFill>
                            <a:schemeClr val="dk1"/>
                          </a:solidFill>
                          <a:effectLst/>
                          <a:latin typeface="+mn-lt"/>
                          <a:ea typeface="+mn-ea"/>
                          <a:cs typeface="+mn-cs"/>
                        </a:rPr>
                        <a:t>trombositopeni</a:t>
                      </a:r>
                      <a:r>
                        <a:rPr lang="tr-TR" sz="1200" b="0" i="0" u="none" strike="noStrike" kern="1200" dirty="0">
                          <a:solidFill>
                            <a:schemeClr val="dk1"/>
                          </a:solidFill>
                          <a:effectLst/>
                          <a:latin typeface="+mn-lt"/>
                          <a:ea typeface="+mn-ea"/>
                          <a:cs typeface="+mn-cs"/>
                        </a:rPr>
                        <a:t> gibi yan etkiler görülebilir.</a:t>
                      </a:r>
                    </a:p>
                    <a:p>
                      <a:r>
                        <a:rPr lang="tr-TR" sz="1200" b="1" i="0" u="none" strike="noStrike" kern="1200" dirty="0">
                          <a:solidFill>
                            <a:schemeClr val="dk1"/>
                          </a:solidFill>
                          <a:effectLst/>
                          <a:latin typeface="+mn-lt"/>
                          <a:ea typeface="+mn-ea"/>
                          <a:cs typeface="+mn-cs"/>
                        </a:rPr>
                        <a:t> </a:t>
                      </a:r>
                      <a:endParaRPr lang="tr-TR" sz="1200" b="0" i="0" u="none" strike="noStrike" kern="1200" dirty="0">
                        <a:solidFill>
                          <a:schemeClr val="dk1"/>
                        </a:solidFill>
                        <a:effectLst/>
                        <a:latin typeface="+mn-lt"/>
                        <a:ea typeface="+mn-ea"/>
                        <a:cs typeface="+mn-cs"/>
                      </a:endParaRPr>
                    </a:p>
                    <a:p>
                      <a:endParaRPr lang="tr-TR" sz="1200" b="0" i="0" kern="1200" dirty="0">
                        <a:solidFill>
                          <a:schemeClr val="dk1"/>
                        </a:solidFill>
                        <a:effectLst/>
                        <a:latin typeface="+mn-lt"/>
                        <a:ea typeface="+mn-ea"/>
                        <a:cs typeface="+mn-cs"/>
                      </a:endParaRPr>
                    </a:p>
                    <a:p>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4054022702"/>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BAKTERİ NUKLEUSUNA ETKİ EDEN ANTİBİYOTİKLER</a:t>
            </a:r>
          </a:p>
        </p:txBody>
      </p:sp>
    </p:spTree>
    <p:extLst>
      <p:ext uri="{BB962C8B-B14F-4D97-AF65-F5344CB8AC3E}">
        <p14:creationId xmlns:p14="http://schemas.microsoft.com/office/powerpoint/2010/main" val="2369384303"/>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285625518"/>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FLOROKİNLER</a:t>
                      </a:r>
                    </a:p>
                  </a:txBody>
                  <a:tcPr vert="wordArtVert"/>
                </a:tc>
                <a:tc>
                  <a:txBody>
                    <a:bodyPr/>
                    <a:lstStyle/>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r>
                        <a:rPr lang="tr-TR" sz="1000" dirty="0"/>
                        <a:t>SİPROFLOKSASİN</a:t>
                      </a:r>
                    </a:p>
                  </a:txBody>
                  <a:tcPr/>
                </a:tc>
                <a:tc>
                  <a:txBody>
                    <a:bodyPr/>
                    <a:lstStyle/>
                    <a:p>
                      <a:r>
                        <a:rPr lang="tr-TR" sz="1200" b="0" i="0" kern="1200" dirty="0" err="1">
                          <a:solidFill>
                            <a:schemeClr val="dk1"/>
                          </a:solidFill>
                          <a:effectLst/>
                          <a:latin typeface="+mn-lt"/>
                          <a:ea typeface="+mn-ea"/>
                          <a:cs typeface="+mn-cs"/>
                        </a:rPr>
                        <a:t>Siprofloksasin</a:t>
                      </a:r>
                      <a:r>
                        <a:rPr lang="tr-TR" sz="1200" b="0" i="0" kern="1200" dirty="0">
                          <a:solidFill>
                            <a:schemeClr val="dk1"/>
                          </a:solidFill>
                          <a:effectLst/>
                          <a:latin typeface="+mn-lt"/>
                          <a:ea typeface="+mn-ea"/>
                          <a:cs typeface="+mn-cs"/>
                        </a:rPr>
                        <a:t> Gram-negatif Gram-pozitif geniş bir spektrumda etkili </a:t>
                      </a:r>
                      <a:r>
                        <a:rPr lang="tr-TR" sz="1200" b="0" i="0" kern="1200" dirty="0" err="1">
                          <a:solidFill>
                            <a:schemeClr val="dk1"/>
                          </a:solidFill>
                          <a:effectLst/>
                          <a:latin typeface="+mn-lt"/>
                          <a:ea typeface="+mn-ea"/>
                          <a:cs typeface="+mn-cs"/>
                        </a:rPr>
                        <a:t>antimikrobik</a:t>
                      </a:r>
                      <a:r>
                        <a:rPr lang="tr-TR" sz="1200" b="0" i="0" kern="1200" dirty="0">
                          <a:solidFill>
                            <a:schemeClr val="dk1"/>
                          </a:solidFill>
                          <a:effectLst/>
                          <a:latin typeface="+mn-lt"/>
                          <a:ea typeface="+mn-ea"/>
                          <a:cs typeface="+mn-cs"/>
                        </a:rPr>
                        <a:t> bir ajandır. </a:t>
                      </a:r>
                      <a:r>
                        <a:rPr lang="tr-TR" sz="1200" b="0" i="0" kern="1200" dirty="0" err="1">
                          <a:solidFill>
                            <a:schemeClr val="dk1"/>
                          </a:solidFill>
                          <a:effectLst/>
                          <a:latin typeface="+mn-lt"/>
                          <a:ea typeface="+mn-ea"/>
                          <a:cs typeface="+mn-cs"/>
                        </a:rPr>
                        <a:t>Pseudomonas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aeruginosa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Serratia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marcescens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Staphylococcus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aureus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Staphylococcus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epidermidis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Streptococcus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pneumoniae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Streptococcus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viridans</a:t>
                      </a:r>
                      <a:r>
                        <a:rPr lang="tr-TR" sz="1200" b="0" i="0" kern="1200" dirty="0">
                          <a:solidFill>
                            <a:schemeClr val="dk1"/>
                          </a:solidFill>
                          <a:effectLst/>
                          <a:latin typeface="+mn-lt"/>
                          <a:ea typeface="+mn-ea"/>
                          <a:cs typeface="+mn-cs"/>
                        </a:rPr>
                        <a:t> grubu) gibi </a:t>
                      </a:r>
                      <a:r>
                        <a:rPr lang="tr-TR" sz="1200" b="0" i="0" kern="1200" dirty="0" err="1">
                          <a:solidFill>
                            <a:schemeClr val="dk1"/>
                          </a:solidFill>
                          <a:effectLst/>
                          <a:latin typeface="+mn-lt"/>
                          <a:ea typeface="+mn-ea"/>
                          <a:cs typeface="+mn-cs"/>
                        </a:rPr>
                        <a:t>mikroornganizmaların</a:t>
                      </a:r>
                      <a:r>
                        <a:rPr lang="tr-TR" sz="1200" b="0" i="0" kern="1200" dirty="0">
                          <a:solidFill>
                            <a:schemeClr val="dk1"/>
                          </a:solidFill>
                          <a:effectLst/>
                          <a:latin typeface="+mn-lt"/>
                          <a:ea typeface="+mn-ea"/>
                          <a:cs typeface="+mn-cs"/>
                        </a:rPr>
                        <a:t> neden olduğu kornea ülserleri ve </a:t>
                      </a:r>
                      <a:r>
                        <a:rPr lang="tr-TR" sz="1200" b="0" i="0" kern="1200" dirty="0" err="1">
                          <a:solidFill>
                            <a:schemeClr val="dk1"/>
                          </a:solidFill>
                          <a:effectLst/>
                          <a:latin typeface="+mn-lt"/>
                          <a:ea typeface="+mn-ea"/>
                          <a:cs typeface="+mn-cs"/>
                        </a:rPr>
                        <a:t>Staphylococcus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aureus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Staphylococcus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epidermidis</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Streptococcus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pneumoniae'nin</a:t>
                      </a:r>
                      <a:r>
                        <a:rPr lang="tr-TR" sz="1200" b="0" i="0" kern="1200" dirty="0">
                          <a:solidFill>
                            <a:schemeClr val="dk1"/>
                          </a:solidFill>
                          <a:effectLst/>
                          <a:latin typeface="+mn-lt"/>
                          <a:ea typeface="+mn-ea"/>
                          <a:cs typeface="+mn-cs"/>
                        </a:rPr>
                        <a:t> neden olduğu </a:t>
                      </a:r>
                      <a:r>
                        <a:rPr lang="tr-TR" sz="1200" b="0" i="0" kern="1200" dirty="0" err="1">
                          <a:solidFill>
                            <a:schemeClr val="dk1"/>
                          </a:solidFill>
                          <a:effectLst/>
                          <a:latin typeface="+mn-lt"/>
                          <a:ea typeface="+mn-ea"/>
                          <a:cs typeface="+mn-cs"/>
                        </a:rPr>
                        <a:t>konjunktivitte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err="1">
                          <a:solidFill>
                            <a:schemeClr val="dk1"/>
                          </a:solidFill>
                          <a:effectLst/>
                          <a:latin typeface="+mn-lt"/>
                          <a:ea typeface="+mn-ea"/>
                          <a:cs typeface="+mn-cs"/>
                        </a:rPr>
                        <a:t>Siprofloksasin</a:t>
                      </a:r>
                      <a:r>
                        <a:rPr lang="tr-TR" sz="1200" b="0" i="0" kern="1200" dirty="0">
                          <a:solidFill>
                            <a:schemeClr val="dk1"/>
                          </a:solidFill>
                          <a:effectLst/>
                          <a:latin typeface="+mn-lt"/>
                          <a:ea typeface="+mn-ea"/>
                          <a:cs typeface="+mn-cs"/>
                        </a:rPr>
                        <a:t> ve diğer </a:t>
                      </a:r>
                      <a:r>
                        <a:rPr lang="tr-TR" sz="1200" b="0" i="0" kern="1200" dirty="0" err="1">
                          <a:solidFill>
                            <a:schemeClr val="dk1"/>
                          </a:solidFill>
                          <a:effectLst/>
                          <a:latin typeface="+mn-lt"/>
                          <a:ea typeface="+mn-ea"/>
                          <a:cs typeface="+mn-cs"/>
                        </a:rPr>
                        <a:t>kinolonlara</a:t>
                      </a:r>
                      <a:r>
                        <a:rPr lang="tr-TR" sz="1200" b="0" i="0" kern="1200" dirty="0">
                          <a:solidFill>
                            <a:schemeClr val="dk1"/>
                          </a:solidFill>
                          <a:effectLst/>
                          <a:latin typeface="+mn-lt"/>
                          <a:ea typeface="+mn-ea"/>
                          <a:cs typeface="+mn-cs"/>
                        </a:rPr>
                        <a:t> aşırı duyarlılıkta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a:t>
                      </a:r>
                      <a:endParaRPr lang="tr-TR" sz="1200" dirty="0"/>
                    </a:p>
                  </a:txBody>
                  <a:tcPr/>
                </a:tc>
                <a:tc>
                  <a:txBody>
                    <a:bodyPr/>
                    <a:lstStyle/>
                    <a:p>
                      <a:r>
                        <a:rPr lang="tr-TR" sz="1200" b="1"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Korneal</a:t>
                      </a:r>
                      <a:r>
                        <a:rPr lang="tr-TR" sz="1200" b="0" i="0" kern="1200" dirty="0">
                          <a:solidFill>
                            <a:schemeClr val="dk1"/>
                          </a:solidFill>
                          <a:effectLst/>
                          <a:latin typeface="+mn-lt"/>
                          <a:ea typeface="+mn-ea"/>
                          <a:cs typeface="+mn-cs"/>
                        </a:rPr>
                        <a:t> ülserde, ilk 6 saat için, hasta her göze her 15 dakikada bir 2 damla, daha sonra 30 dakikada bir 2 damla damlatılır. İkinci gün saatte bir hasta göze 2 damla, 3. ve 4. gün dört saatte bir 2 damla, 14. günden sonra eğer </a:t>
                      </a:r>
                      <a:r>
                        <a:rPr lang="tr-TR" sz="1200" b="0" i="0" kern="1200" dirty="0" err="1">
                          <a:solidFill>
                            <a:schemeClr val="dk1"/>
                          </a:solidFill>
                          <a:effectLst/>
                          <a:latin typeface="+mn-lt"/>
                          <a:ea typeface="+mn-ea"/>
                          <a:cs typeface="+mn-cs"/>
                        </a:rPr>
                        <a:t>reepitelizasyon</a:t>
                      </a:r>
                      <a:r>
                        <a:rPr lang="tr-TR" sz="1200" b="0" i="0" kern="1200" dirty="0">
                          <a:solidFill>
                            <a:schemeClr val="dk1"/>
                          </a:solidFill>
                          <a:effectLst/>
                          <a:latin typeface="+mn-lt"/>
                          <a:ea typeface="+mn-ea"/>
                          <a:cs typeface="+mn-cs"/>
                        </a:rPr>
                        <a:t> oluşmazsa tedaviye devam edilebilir. </a:t>
                      </a:r>
                      <a:r>
                        <a:rPr lang="tr-TR" sz="1200" b="0" i="0" kern="1200" dirty="0" err="1">
                          <a:solidFill>
                            <a:schemeClr val="dk1"/>
                          </a:solidFill>
                          <a:effectLst/>
                          <a:latin typeface="+mn-lt"/>
                          <a:ea typeface="+mn-ea"/>
                          <a:cs typeface="+mn-cs"/>
                        </a:rPr>
                        <a:t>Konjonktivitte</a:t>
                      </a:r>
                      <a:r>
                        <a:rPr lang="tr-TR" sz="1200" b="0" i="0" kern="1200" dirty="0">
                          <a:solidFill>
                            <a:schemeClr val="dk1"/>
                          </a:solidFill>
                          <a:effectLst/>
                          <a:latin typeface="+mn-lt"/>
                          <a:ea typeface="+mn-ea"/>
                          <a:cs typeface="+mn-cs"/>
                        </a:rPr>
                        <a:t>, İlk iki gün, </a:t>
                      </a:r>
                      <a:r>
                        <a:rPr lang="tr-TR" sz="1200" b="0" i="0" kern="1200" dirty="0" err="1">
                          <a:solidFill>
                            <a:schemeClr val="dk1"/>
                          </a:solidFill>
                          <a:effectLst/>
                          <a:latin typeface="+mn-lt"/>
                          <a:ea typeface="+mn-ea"/>
                          <a:cs typeface="+mn-cs"/>
                        </a:rPr>
                        <a:t>konjunktiva</a:t>
                      </a:r>
                      <a:r>
                        <a:rPr lang="tr-TR" sz="1200" b="0" i="0" kern="1200" dirty="0">
                          <a:solidFill>
                            <a:schemeClr val="dk1"/>
                          </a:solidFill>
                          <a:effectLst/>
                          <a:latin typeface="+mn-lt"/>
                          <a:ea typeface="+mn-ea"/>
                          <a:cs typeface="+mn-cs"/>
                        </a:rPr>
                        <a:t> kesesine 2 saatte bir 1-2 damla; sonraki 5 gün 4 saatte bir 1-2 damla uygulanır.</a:t>
                      </a:r>
                      <a:endParaRPr lang="tr-TR" sz="1200" dirty="0"/>
                    </a:p>
                  </a:txBody>
                  <a:tcPr/>
                </a:tc>
                <a:tc>
                  <a:txBody>
                    <a:bodyPr/>
                    <a:lstStyle/>
                    <a:p>
                      <a:r>
                        <a:rPr lang="tr-TR" sz="1200" b="0" i="0" kern="1200" dirty="0">
                          <a:solidFill>
                            <a:schemeClr val="dk1"/>
                          </a:solidFill>
                          <a:effectLst/>
                          <a:latin typeface="+mn-lt"/>
                          <a:ea typeface="+mn-ea"/>
                          <a:cs typeface="+mn-cs"/>
                        </a:rPr>
                        <a:t>En sık bildirilen </a:t>
                      </a:r>
                      <a:r>
                        <a:rPr lang="tr-TR" sz="1200" b="0" i="0" u="none" strike="noStrike" kern="1200" dirty="0" err="1">
                          <a:solidFill>
                            <a:schemeClr val="dk1"/>
                          </a:solidFill>
                          <a:effectLst/>
                          <a:latin typeface="+mn-lt"/>
                          <a:ea typeface="+mn-ea"/>
                          <a:cs typeface="+mn-cs"/>
                        </a:rPr>
                        <a:t>advers</a:t>
                      </a:r>
                      <a:r>
                        <a:rPr lang="tr-TR" sz="1200" b="0" i="0" u="none" strike="noStrike" kern="1200" dirty="0">
                          <a:solidFill>
                            <a:schemeClr val="dk1"/>
                          </a:solidFill>
                          <a:effectLst/>
                          <a:latin typeface="+mn-lt"/>
                          <a:ea typeface="+mn-ea"/>
                          <a:cs typeface="+mn-cs"/>
                        </a:rPr>
                        <a:t> etki</a:t>
                      </a:r>
                      <a:r>
                        <a:rPr lang="tr-TR" sz="1200" b="0" i="0" kern="1200" dirty="0">
                          <a:solidFill>
                            <a:schemeClr val="dk1"/>
                          </a:solidFill>
                          <a:effectLst/>
                          <a:latin typeface="+mn-lt"/>
                          <a:ea typeface="+mn-ea"/>
                          <a:cs typeface="+mn-cs"/>
                        </a:rPr>
                        <a:t>ler lokal yanıklar ve rahatsızlık hissidir. Sık ilaç uygulamalı </a:t>
                      </a:r>
                      <a:r>
                        <a:rPr lang="tr-TR" sz="1200" b="0" i="0" kern="1200" dirty="0" err="1">
                          <a:solidFill>
                            <a:schemeClr val="dk1"/>
                          </a:solidFill>
                          <a:effectLst/>
                          <a:latin typeface="+mn-lt"/>
                          <a:ea typeface="+mn-ea"/>
                          <a:cs typeface="+mn-cs"/>
                        </a:rPr>
                        <a:t>korneal</a:t>
                      </a:r>
                      <a:r>
                        <a:rPr lang="tr-TR" sz="1200" b="0" i="0" kern="1200" dirty="0">
                          <a:solidFill>
                            <a:schemeClr val="dk1"/>
                          </a:solidFill>
                          <a:effectLst/>
                          <a:latin typeface="+mn-lt"/>
                          <a:ea typeface="+mn-ea"/>
                          <a:cs typeface="+mn-cs"/>
                        </a:rPr>
                        <a:t> ülser incelemelerinde hastaların %17'sinde beyaz kristal tortulaşma görülmüştür. Hastaların %10'undan azında kapak </a:t>
                      </a:r>
                      <a:r>
                        <a:rPr lang="tr-TR" sz="1200" b="0" i="0" kern="1200" dirty="0" err="1">
                          <a:solidFill>
                            <a:schemeClr val="dk1"/>
                          </a:solidFill>
                          <a:effectLst/>
                          <a:latin typeface="+mn-lt"/>
                          <a:ea typeface="+mn-ea"/>
                          <a:cs typeface="+mn-cs"/>
                        </a:rPr>
                        <a:t>marjini</a:t>
                      </a:r>
                      <a:r>
                        <a:rPr lang="tr-TR" sz="1200" b="0" i="0" kern="1200" dirty="0">
                          <a:solidFill>
                            <a:schemeClr val="dk1"/>
                          </a:solidFill>
                          <a:effectLst/>
                          <a:latin typeface="+mn-lt"/>
                          <a:ea typeface="+mn-ea"/>
                          <a:cs typeface="+mn-cs"/>
                        </a:rPr>
                        <a:t> kabarması, kristaller/pullar, yabancı cisim hissi, kaşıntı, </a:t>
                      </a:r>
                      <a:r>
                        <a:rPr lang="tr-TR" sz="1200" b="0" i="0" kern="1200" dirty="0" err="1">
                          <a:solidFill>
                            <a:schemeClr val="dk1"/>
                          </a:solidFill>
                          <a:effectLst/>
                          <a:latin typeface="+mn-lt"/>
                          <a:ea typeface="+mn-ea"/>
                          <a:cs typeface="+mn-cs"/>
                        </a:rPr>
                        <a:t>konjunktival</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hiperemi</a:t>
                      </a:r>
                      <a:r>
                        <a:rPr lang="tr-TR" sz="1200" b="0" i="0" kern="1200" dirty="0">
                          <a:solidFill>
                            <a:schemeClr val="dk1"/>
                          </a:solidFill>
                          <a:effectLst/>
                          <a:latin typeface="+mn-lt"/>
                          <a:ea typeface="+mn-ea"/>
                          <a:cs typeface="+mn-cs"/>
                        </a:rPr>
                        <a:t> ve uygulamanın ardından kötü tat görülmüştür. Hastaların %1'inden azındaysa kornea beneklenmesi, </a:t>
                      </a:r>
                      <a:r>
                        <a:rPr lang="tr-TR" sz="1200" b="0" i="0" kern="1200" dirty="0" err="1">
                          <a:solidFill>
                            <a:schemeClr val="dk1"/>
                          </a:solidFill>
                          <a:effectLst/>
                          <a:latin typeface="+mn-lt"/>
                          <a:ea typeface="+mn-ea"/>
                          <a:cs typeface="+mn-cs"/>
                        </a:rPr>
                        <a:t>keratitis</a:t>
                      </a:r>
                      <a:r>
                        <a:rPr lang="tr-TR" sz="1200" b="0" i="0" kern="1200" dirty="0">
                          <a:solidFill>
                            <a:schemeClr val="dk1"/>
                          </a:solidFill>
                          <a:effectLst/>
                          <a:latin typeface="+mn-lt"/>
                          <a:ea typeface="+mn-ea"/>
                          <a:cs typeface="+mn-cs"/>
                        </a:rPr>
                        <a:t>/</a:t>
                      </a:r>
                      <a:r>
                        <a:rPr lang="tr-TR" sz="1200" b="0" i="0" kern="1200" dirty="0" err="1">
                          <a:solidFill>
                            <a:schemeClr val="dk1"/>
                          </a:solidFill>
                          <a:effectLst/>
                          <a:latin typeface="+mn-lt"/>
                          <a:ea typeface="+mn-ea"/>
                          <a:cs typeface="+mn-cs"/>
                        </a:rPr>
                        <a:t>keratopati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allerjik</a:t>
                      </a:r>
                      <a:r>
                        <a:rPr lang="tr-TR" sz="1200" b="0" i="0" kern="1200" dirty="0">
                          <a:solidFill>
                            <a:schemeClr val="dk1"/>
                          </a:solidFill>
                          <a:effectLst/>
                          <a:latin typeface="+mn-lt"/>
                          <a:ea typeface="+mn-ea"/>
                          <a:cs typeface="+mn-cs"/>
                        </a:rPr>
                        <a:t> reaksiyonlar, kapak ödemi</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602674101"/>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166315715"/>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FLOROKİNLER</a:t>
                      </a:r>
                    </a:p>
                  </a:txBody>
                  <a:tcPr vert="wordArtVert"/>
                </a:tc>
                <a:tc>
                  <a:txBody>
                    <a:bodyPr/>
                    <a:lstStyle/>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000" dirty="0"/>
                    </a:p>
                    <a:p>
                      <a:endParaRPr lang="tr-TR" sz="1000" dirty="0"/>
                    </a:p>
                    <a:p>
                      <a:endParaRPr lang="tr-TR" sz="1000" dirty="0"/>
                    </a:p>
                    <a:p>
                      <a:r>
                        <a:rPr lang="tr-TR" sz="1000" dirty="0"/>
                        <a:t>LEVOFLOKSASİN</a:t>
                      </a:r>
                    </a:p>
                    <a:p>
                      <a:endParaRPr lang="tr-TR" sz="1400" dirty="0"/>
                    </a:p>
                    <a:p>
                      <a:endParaRPr lang="tr-TR" sz="1400" dirty="0"/>
                    </a:p>
                    <a:p>
                      <a:endParaRPr lang="tr-TR" sz="1400" dirty="0"/>
                    </a:p>
                  </a:txBody>
                  <a:tcPr/>
                </a:tc>
                <a:tc>
                  <a:txBody>
                    <a:bodyPr/>
                    <a:lstStyle/>
                    <a:p>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Moraxella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catarrhalis’in</a:t>
                      </a:r>
                      <a:r>
                        <a:rPr lang="tr-TR" sz="1200" b="0" i="0" kern="1200" dirty="0">
                          <a:solidFill>
                            <a:schemeClr val="dk1"/>
                          </a:solidFill>
                          <a:effectLst/>
                          <a:latin typeface="+mn-lt"/>
                          <a:ea typeface="+mn-ea"/>
                          <a:cs typeface="+mn-cs"/>
                        </a:rPr>
                        <a:t> neden olduğu kronik bronşitin akut alevlenmesi; </a:t>
                      </a:r>
                      <a:r>
                        <a:rPr lang="tr-TR" sz="1200" b="0" i="0" kern="1200" dirty="0" err="1">
                          <a:solidFill>
                            <a:schemeClr val="dk1"/>
                          </a:solidFill>
                          <a:effectLst/>
                          <a:latin typeface="+mn-lt"/>
                          <a:ea typeface="+mn-ea"/>
                          <a:cs typeface="+mn-cs"/>
                        </a:rPr>
                        <a:t>Staphylococcus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aureus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Streptococcus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pneumoniae</a:t>
                      </a:r>
                      <a:r>
                        <a:rPr lang="tr-TR" sz="1200" b="0" i="0" kern="1200" dirty="0">
                          <a:solidFill>
                            <a:schemeClr val="dk1"/>
                          </a:solidFill>
                          <a:effectLst/>
                          <a:latin typeface="+mn-lt"/>
                          <a:ea typeface="+mn-ea"/>
                          <a:cs typeface="+mn-cs"/>
                        </a:rPr>
                        <a:t> (penisilin için MİK değeri &gt;=2 </a:t>
                      </a:r>
                      <a:r>
                        <a:rPr lang="tr-TR" sz="1200" b="0" i="0" kern="1200" dirty="0" err="1">
                          <a:solidFill>
                            <a:schemeClr val="dk1"/>
                          </a:solidFill>
                          <a:effectLst/>
                          <a:latin typeface="+mn-lt"/>
                          <a:ea typeface="+mn-ea"/>
                          <a:cs typeface="+mn-cs"/>
                        </a:rPr>
                        <a:t>mcg</a:t>
                      </a:r>
                      <a:r>
                        <a:rPr lang="tr-TR" sz="1200" b="0" i="0" kern="1200" dirty="0">
                          <a:solidFill>
                            <a:schemeClr val="dk1"/>
                          </a:solidFill>
                          <a:effectLst/>
                          <a:latin typeface="+mn-lt"/>
                          <a:ea typeface="+mn-ea"/>
                          <a:cs typeface="+mn-cs"/>
                        </a:rPr>
                        <a:t>/ml olan penisiline dirençli </a:t>
                      </a:r>
                      <a:r>
                        <a:rPr lang="tr-TR" sz="1200" b="0" i="0" kern="1200" dirty="0" err="1">
                          <a:solidFill>
                            <a:schemeClr val="dk1"/>
                          </a:solidFill>
                          <a:effectLst/>
                          <a:latin typeface="+mn-lt"/>
                          <a:ea typeface="+mn-ea"/>
                          <a:cs typeface="+mn-cs"/>
                        </a:rPr>
                        <a:t>suşlar</a:t>
                      </a:r>
                      <a:r>
                        <a:rPr lang="tr-TR" sz="1200" b="0" i="0" kern="1200" dirty="0">
                          <a:solidFill>
                            <a:schemeClr val="dk1"/>
                          </a:solidFill>
                          <a:effectLst/>
                          <a:latin typeface="+mn-lt"/>
                          <a:ea typeface="+mn-ea"/>
                          <a:cs typeface="+mn-cs"/>
                        </a:rPr>
                        <a:t> dahil), </a:t>
                      </a:r>
                      <a:r>
                        <a:rPr lang="tr-TR" sz="1200" b="0" i="0" kern="1200" dirty="0" err="1">
                          <a:solidFill>
                            <a:schemeClr val="dk1"/>
                          </a:solidFill>
                          <a:effectLst/>
                          <a:latin typeface="+mn-lt"/>
                          <a:ea typeface="+mn-ea"/>
                          <a:cs typeface="+mn-cs"/>
                        </a:rPr>
                        <a:t>Haemophilus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influenzae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Haemophilus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parainfluenzae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Klebsiella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pneumoniae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Moraxella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catarrhalis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Chlamydia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pneumoniae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Legionella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pneumophila</a:t>
                      </a:r>
                      <a:r>
                        <a:rPr lang="tr-TR" sz="1200" b="0" i="0" kern="1200" dirty="0">
                          <a:solidFill>
                            <a:schemeClr val="dk1"/>
                          </a:solidFill>
                          <a:effectLst/>
                          <a:latin typeface="+mn-lt"/>
                          <a:ea typeface="+mn-ea"/>
                          <a:cs typeface="+mn-cs"/>
                        </a:rPr>
                        <a:t> veya </a:t>
                      </a:r>
                      <a:r>
                        <a:rPr lang="tr-TR" sz="1200" b="0" i="0" kern="1200" dirty="0" err="1">
                          <a:solidFill>
                            <a:schemeClr val="dk1"/>
                          </a:solidFill>
                          <a:effectLst/>
                          <a:latin typeface="+mn-lt"/>
                          <a:ea typeface="+mn-ea"/>
                          <a:cs typeface="+mn-cs"/>
                        </a:rPr>
                        <a:t>Mycoplasma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pneumoniae’nin</a:t>
                      </a:r>
                      <a:r>
                        <a:rPr lang="tr-TR" sz="1200" b="0" i="0" kern="1200" dirty="0">
                          <a:solidFill>
                            <a:schemeClr val="dk1"/>
                          </a:solidFill>
                          <a:effectLst/>
                          <a:latin typeface="+mn-lt"/>
                          <a:ea typeface="+mn-ea"/>
                          <a:cs typeface="+mn-cs"/>
                        </a:rPr>
                        <a:t> neden olduğu toplumda edinilmiş </a:t>
                      </a:r>
                      <a:r>
                        <a:rPr lang="tr-TR" sz="1200" b="0" i="0" kern="1200" dirty="0" err="1">
                          <a:solidFill>
                            <a:schemeClr val="dk1"/>
                          </a:solidFill>
                          <a:effectLst/>
                          <a:latin typeface="+mn-lt"/>
                          <a:ea typeface="+mn-ea"/>
                          <a:cs typeface="+mn-cs"/>
                        </a:rPr>
                        <a:t>pnömoni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Escherichia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coli’nin</a:t>
                      </a:r>
                      <a:r>
                        <a:rPr lang="tr-TR" sz="1200" b="0" i="0" kern="1200" dirty="0">
                          <a:solidFill>
                            <a:schemeClr val="dk1"/>
                          </a:solidFill>
                          <a:effectLst/>
                          <a:latin typeface="+mn-lt"/>
                          <a:ea typeface="+mn-ea"/>
                          <a:cs typeface="+mn-cs"/>
                        </a:rPr>
                        <a:t> neden olduğu akut </a:t>
                      </a:r>
                      <a:r>
                        <a:rPr lang="tr-TR" sz="1200" b="0" i="0" kern="1200" dirty="0" err="1">
                          <a:solidFill>
                            <a:schemeClr val="dk1"/>
                          </a:solidFill>
                          <a:effectLst/>
                          <a:latin typeface="+mn-lt"/>
                          <a:ea typeface="+mn-ea"/>
                          <a:cs typeface="+mn-cs"/>
                        </a:rPr>
                        <a:t>piyelonefrit</a:t>
                      </a:r>
                      <a:endParaRPr lang="tr-TR" sz="1200" dirty="0"/>
                    </a:p>
                  </a:txBody>
                  <a:tcPr/>
                </a:tc>
                <a:tc>
                  <a:txBody>
                    <a:bodyPr/>
                    <a:lstStyle/>
                    <a:p>
                      <a:r>
                        <a:rPr lang="tr-TR" sz="1200" b="0" i="0" kern="1200" dirty="0" err="1">
                          <a:solidFill>
                            <a:schemeClr val="dk1"/>
                          </a:solidFill>
                          <a:effectLst/>
                          <a:latin typeface="+mn-lt"/>
                          <a:ea typeface="+mn-ea"/>
                          <a:cs typeface="+mn-cs"/>
                        </a:rPr>
                        <a:t>Levofloksasine</a:t>
                      </a:r>
                      <a:r>
                        <a:rPr lang="tr-TR" sz="1200" b="0" i="0" kern="1200" dirty="0">
                          <a:solidFill>
                            <a:schemeClr val="dk1"/>
                          </a:solidFill>
                          <a:effectLst/>
                          <a:latin typeface="+mn-lt"/>
                          <a:ea typeface="+mn-ea"/>
                          <a:cs typeface="+mn-cs"/>
                        </a:rPr>
                        <a:t> veya bileşiminde bulunan maddelerden herhangi birine veya </a:t>
                      </a:r>
                      <a:r>
                        <a:rPr lang="tr-TR" sz="1200" b="0" i="0" kern="1200" dirty="0" err="1">
                          <a:solidFill>
                            <a:schemeClr val="dk1"/>
                          </a:solidFill>
                          <a:effectLst/>
                          <a:latin typeface="+mn-lt"/>
                          <a:ea typeface="+mn-ea"/>
                          <a:cs typeface="+mn-cs"/>
                        </a:rPr>
                        <a:t>florokinolon</a:t>
                      </a:r>
                      <a:r>
                        <a:rPr lang="tr-TR" sz="1200" b="0" i="0" kern="1200" dirty="0">
                          <a:solidFill>
                            <a:schemeClr val="dk1"/>
                          </a:solidFill>
                          <a:effectLst/>
                          <a:latin typeface="+mn-lt"/>
                          <a:ea typeface="+mn-ea"/>
                          <a:cs typeface="+mn-cs"/>
                        </a:rPr>
                        <a:t> grubu bir diğer </a:t>
                      </a:r>
                      <a:r>
                        <a:rPr lang="tr-TR" sz="1200" b="0" i="0" kern="1200" dirty="0" err="1">
                          <a:solidFill>
                            <a:schemeClr val="dk1"/>
                          </a:solidFill>
                          <a:effectLst/>
                          <a:latin typeface="+mn-lt"/>
                          <a:ea typeface="+mn-ea"/>
                          <a:cs typeface="+mn-cs"/>
                        </a:rPr>
                        <a:t>antibakteriyel</a:t>
                      </a:r>
                      <a:r>
                        <a:rPr lang="tr-TR" sz="1200" b="0" i="0" kern="1200" dirty="0">
                          <a:solidFill>
                            <a:schemeClr val="dk1"/>
                          </a:solidFill>
                          <a:effectLst/>
                          <a:latin typeface="+mn-lt"/>
                          <a:ea typeface="+mn-ea"/>
                          <a:cs typeface="+mn-cs"/>
                        </a:rPr>
                        <a:t> ilaca karşı aşırı duyarlılığı olduğu bilinenler, epilepsisi olanlar ve </a:t>
                      </a:r>
                      <a:r>
                        <a:rPr lang="tr-TR" sz="1200" b="0" i="0" kern="1200" dirty="0" err="1">
                          <a:solidFill>
                            <a:schemeClr val="dk1"/>
                          </a:solidFill>
                          <a:effectLst/>
                          <a:latin typeface="+mn-lt"/>
                          <a:ea typeface="+mn-ea"/>
                          <a:cs typeface="+mn-cs"/>
                        </a:rPr>
                        <a:t>florokinolon</a:t>
                      </a:r>
                      <a:r>
                        <a:rPr lang="tr-TR" sz="1200" b="0" i="0" kern="1200" dirty="0">
                          <a:solidFill>
                            <a:schemeClr val="dk1"/>
                          </a:solidFill>
                          <a:effectLst/>
                          <a:latin typeface="+mn-lt"/>
                          <a:ea typeface="+mn-ea"/>
                          <a:cs typeface="+mn-cs"/>
                        </a:rPr>
                        <a:t> grubu bir </a:t>
                      </a:r>
                      <a:r>
                        <a:rPr lang="tr-TR" sz="1200" b="0" i="0" kern="1200" dirty="0" err="1">
                          <a:solidFill>
                            <a:schemeClr val="dk1"/>
                          </a:solidFill>
                          <a:effectLst/>
                          <a:latin typeface="+mn-lt"/>
                          <a:ea typeface="+mn-ea"/>
                          <a:cs typeface="+mn-cs"/>
                        </a:rPr>
                        <a:t>antibakteriyelin</a:t>
                      </a:r>
                      <a:r>
                        <a:rPr lang="tr-TR" sz="1200" b="0" i="0" kern="1200" dirty="0">
                          <a:solidFill>
                            <a:schemeClr val="dk1"/>
                          </a:solidFill>
                          <a:effectLst/>
                          <a:latin typeface="+mn-lt"/>
                          <a:ea typeface="+mn-ea"/>
                          <a:cs typeface="+mn-cs"/>
                        </a:rPr>
                        <a:t> kullanımına bağlı geliştiği bilinen </a:t>
                      </a:r>
                      <a:r>
                        <a:rPr lang="tr-TR" sz="1200" b="0" i="0" kern="1200" dirty="0" err="1">
                          <a:solidFill>
                            <a:schemeClr val="dk1"/>
                          </a:solidFill>
                          <a:effectLst/>
                          <a:latin typeface="+mn-lt"/>
                          <a:ea typeface="+mn-ea"/>
                          <a:cs typeface="+mn-cs"/>
                        </a:rPr>
                        <a:t>tendon</a:t>
                      </a:r>
                      <a:r>
                        <a:rPr lang="tr-TR" sz="1200" b="0" i="0" kern="1200" dirty="0">
                          <a:solidFill>
                            <a:schemeClr val="dk1"/>
                          </a:solidFill>
                          <a:effectLst/>
                          <a:latin typeface="+mn-lt"/>
                          <a:ea typeface="+mn-ea"/>
                          <a:cs typeface="+mn-cs"/>
                        </a:rPr>
                        <a:t> rahatsızlığı öyküsü verenlerde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a:t>
                      </a:r>
                      <a:endParaRPr lang="tr-TR" sz="1200" dirty="0"/>
                    </a:p>
                  </a:txBody>
                  <a:tcPr/>
                </a:tc>
                <a:tc>
                  <a:txBody>
                    <a:bodyPr/>
                    <a:lstStyle/>
                    <a:p>
                      <a:r>
                        <a:rPr lang="tr-TR" sz="1200" b="1" i="0"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Akut sinüzit: Günde tek doz 500 mg 10-14 gün. Kronik bronşitin akut alevlenmesi: Günde tek doz 250-500 mg 7-10 gün. Toplumdan kazanılmış </a:t>
                      </a:r>
                      <a:r>
                        <a:rPr lang="tr-TR" sz="1200" b="0" i="0" kern="1200" dirty="0" err="1">
                          <a:solidFill>
                            <a:schemeClr val="dk1"/>
                          </a:solidFill>
                          <a:effectLst/>
                          <a:latin typeface="+mn-lt"/>
                          <a:ea typeface="+mn-ea"/>
                          <a:cs typeface="+mn-cs"/>
                        </a:rPr>
                        <a:t>pnömoni</a:t>
                      </a:r>
                      <a:r>
                        <a:rPr lang="tr-TR" sz="1200" b="0" i="0" kern="1200" dirty="0">
                          <a:solidFill>
                            <a:schemeClr val="dk1"/>
                          </a:solidFill>
                          <a:effectLst/>
                          <a:latin typeface="+mn-lt"/>
                          <a:ea typeface="+mn-ea"/>
                          <a:cs typeface="+mn-cs"/>
                        </a:rPr>
                        <a:t>: Günde tek doz veya 2 kez 500 mg 7-14 gün. </a:t>
                      </a:r>
                      <a:r>
                        <a:rPr lang="tr-TR" sz="1200" b="0" i="0" kern="1200" dirty="0" err="1">
                          <a:solidFill>
                            <a:schemeClr val="dk1"/>
                          </a:solidFill>
                          <a:effectLst/>
                          <a:latin typeface="+mn-lt"/>
                          <a:ea typeface="+mn-ea"/>
                          <a:cs typeface="+mn-cs"/>
                        </a:rPr>
                        <a:t>Piyelonefrit</a:t>
                      </a:r>
                      <a:r>
                        <a:rPr lang="tr-TR" sz="1200" b="0" i="0" kern="1200" dirty="0">
                          <a:solidFill>
                            <a:schemeClr val="dk1"/>
                          </a:solidFill>
                          <a:effectLst/>
                          <a:latin typeface="+mn-lt"/>
                          <a:ea typeface="+mn-ea"/>
                          <a:cs typeface="+mn-cs"/>
                        </a:rPr>
                        <a:t> dahil, komplikasyon yapmış </a:t>
                      </a:r>
                      <a:r>
                        <a:rPr lang="tr-TR" sz="1200" b="0" i="0" kern="1200" dirty="0" err="1">
                          <a:solidFill>
                            <a:schemeClr val="dk1"/>
                          </a:solidFill>
                          <a:effectLst/>
                          <a:latin typeface="+mn-lt"/>
                          <a:ea typeface="+mn-ea"/>
                          <a:cs typeface="+mn-cs"/>
                        </a:rPr>
                        <a:t>üriner</a:t>
                      </a:r>
                      <a:r>
                        <a:rPr lang="tr-TR" sz="1200" b="0" i="0" kern="1200" dirty="0">
                          <a:solidFill>
                            <a:schemeClr val="dk1"/>
                          </a:solidFill>
                          <a:effectLst/>
                          <a:latin typeface="+mn-lt"/>
                          <a:ea typeface="+mn-ea"/>
                          <a:cs typeface="+mn-cs"/>
                        </a:rPr>
                        <a:t> sistem enfeksiyonları: Günde tek doz 250 mg 7-10 gün. Deri ve yumuşak doku enfeksiyonları: Günde tek doz 250 mg veya tek doz veya iki kez 500 mg 7-14 gün. </a:t>
                      </a:r>
                      <a:r>
                        <a:rPr lang="tr-TR" sz="1200" b="0" i="0" kern="1200" dirty="0" err="1">
                          <a:solidFill>
                            <a:schemeClr val="dk1"/>
                          </a:solidFill>
                          <a:effectLst/>
                          <a:latin typeface="+mn-lt"/>
                          <a:ea typeface="+mn-ea"/>
                          <a:cs typeface="+mn-cs"/>
                        </a:rPr>
                        <a:t>Prostatit</a:t>
                      </a:r>
                      <a:r>
                        <a:rPr lang="tr-TR" sz="1200" b="0" i="0" kern="1200" dirty="0">
                          <a:solidFill>
                            <a:schemeClr val="dk1"/>
                          </a:solidFill>
                          <a:effectLst/>
                          <a:latin typeface="+mn-lt"/>
                          <a:ea typeface="+mn-ea"/>
                          <a:cs typeface="+mn-cs"/>
                        </a:rPr>
                        <a:t>: Günde tek doz 500 mg 28 gün.</a:t>
                      </a:r>
                    </a:p>
                  </a:txBody>
                  <a:tcPr/>
                </a:tc>
                <a:tc>
                  <a:txBody>
                    <a:bodyPr/>
                    <a:lstStyle/>
                    <a:p>
                      <a:r>
                        <a:rPr lang="tr-TR" sz="1200" b="0" i="0" kern="1200" dirty="0" err="1">
                          <a:solidFill>
                            <a:schemeClr val="dk1"/>
                          </a:solidFill>
                          <a:effectLst/>
                          <a:latin typeface="+mn-lt"/>
                          <a:ea typeface="+mn-ea"/>
                          <a:cs typeface="+mn-cs"/>
                        </a:rPr>
                        <a:t>Levofloksasin</a:t>
                      </a:r>
                      <a:r>
                        <a:rPr lang="tr-TR" sz="1200" b="0" i="0" kern="1200" dirty="0">
                          <a:solidFill>
                            <a:schemeClr val="dk1"/>
                          </a:solidFill>
                          <a:effectLst/>
                          <a:latin typeface="+mn-lt"/>
                          <a:ea typeface="+mn-ea"/>
                          <a:cs typeface="+mn-cs"/>
                        </a:rPr>
                        <a:t> uygulaması %1-%10 oranında </a:t>
                      </a:r>
                      <a:r>
                        <a:rPr lang="tr-TR" sz="1200" b="0" i="0" u="none" strike="noStrike" kern="1200" dirty="0">
                          <a:solidFill>
                            <a:schemeClr val="dk1"/>
                          </a:solidFill>
                          <a:effectLst/>
                          <a:latin typeface="+mn-lt"/>
                          <a:ea typeface="+mn-ea"/>
                          <a:cs typeface="+mn-cs"/>
                        </a:rPr>
                        <a:t>bulantı</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diyare</a:t>
                      </a:r>
                      <a:r>
                        <a:rPr lang="tr-TR" sz="1200" b="0" i="0" kern="1200" dirty="0">
                          <a:solidFill>
                            <a:schemeClr val="dk1"/>
                          </a:solidFill>
                          <a:effectLst/>
                          <a:latin typeface="+mn-lt"/>
                          <a:ea typeface="+mn-ea"/>
                          <a:cs typeface="+mn-cs"/>
                        </a:rPr>
                        <a:t> ve karaciğer enzimleri (</a:t>
                      </a:r>
                      <a:r>
                        <a:rPr lang="tr-TR" sz="1200" b="0" i="0" u="none" strike="noStrike" kern="1200" dirty="0">
                          <a:solidFill>
                            <a:schemeClr val="dk1"/>
                          </a:solidFill>
                          <a:effectLst/>
                          <a:latin typeface="+mn-lt"/>
                          <a:ea typeface="+mn-ea"/>
                          <a:cs typeface="+mn-cs"/>
                          <a:hlinkClick r:id="rId2"/>
                        </a:rPr>
                        <a:t>ALT</a:t>
                      </a:r>
                      <a:r>
                        <a:rPr lang="tr-TR" sz="1200" b="0" i="0" kern="1200" dirty="0">
                          <a:solidFill>
                            <a:schemeClr val="dk1"/>
                          </a:solidFill>
                          <a:effectLst/>
                          <a:latin typeface="+mn-lt"/>
                          <a:ea typeface="+mn-ea"/>
                          <a:cs typeface="+mn-cs"/>
                        </a:rPr>
                        <a:t>/</a:t>
                      </a:r>
                      <a:r>
                        <a:rPr lang="tr-TR" sz="1200" b="0" i="0" u="none" strike="noStrike" kern="1200" dirty="0">
                          <a:solidFill>
                            <a:schemeClr val="dk1"/>
                          </a:solidFill>
                          <a:effectLst/>
                          <a:latin typeface="+mn-lt"/>
                          <a:ea typeface="+mn-ea"/>
                          <a:cs typeface="+mn-cs"/>
                          <a:hlinkClick r:id="rId3"/>
                        </a:rPr>
                        <a:t>AST</a:t>
                      </a:r>
                      <a:r>
                        <a:rPr lang="tr-TR" sz="1200" b="0" i="0" kern="1200" dirty="0">
                          <a:solidFill>
                            <a:schemeClr val="dk1"/>
                          </a:solidFill>
                          <a:effectLst/>
                          <a:latin typeface="+mn-lt"/>
                          <a:ea typeface="+mn-ea"/>
                          <a:cs typeface="+mn-cs"/>
                        </a:rPr>
                        <a:t>) değerlerinde artış, %0.1-%1 oranında iştahsızlık, kusma, karın ağrısı, hazımsızlık, kaşıntı, deri döküntüsü, </a:t>
                      </a:r>
                      <a:r>
                        <a:rPr lang="tr-TR" sz="1200" b="0" i="0" u="none" strike="noStrike" kern="1200" dirty="0">
                          <a:solidFill>
                            <a:schemeClr val="dk1"/>
                          </a:solidFill>
                          <a:effectLst/>
                          <a:latin typeface="+mn-lt"/>
                          <a:ea typeface="+mn-ea"/>
                          <a:cs typeface="+mn-cs"/>
                        </a:rPr>
                        <a:t>baş ağrısı</a:t>
                      </a:r>
                      <a:r>
                        <a:rPr lang="tr-TR" sz="1200" b="0" i="0" kern="1200" dirty="0">
                          <a:solidFill>
                            <a:schemeClr val="dk1"/>
                          </a:solidFill>
                          <a:effectLst/>
                          <a:latin typeface="+mn-lt"/>
                          <a:ea typeface="+mn-ea"/>
                          <a:cs typeface="+mn-cs"/>
                        </a:rPr>
                        <a:t>, </a:t>
                      </a:r>
                      <a:r>
                        <a:rPr lang="tr-TR" sz="1200" b="0" i="0" u="none" strike="noStrike" kern="1200" dirty="0">
                          <a:solidFill>
                            <a:schemeClr val="dk1"/>
                          </a:solidFill>
                          <a:effectLst/>
                          <a:latin typeface="+mn-lt"/>
                          <a:ea typeface="+mn-ea"/>
                          <a:cs typeface="+mn-cs"/>
                        </a:rPr>
                        <a:t>baş dönmesi</a:t>
                      </a:r>
                      <a:r>
                        <a:rPr lang="tr-TR" sz="1200" b="0" i="0" kern="1200" dirty="0">
                          <a:solidFill>
                            <a:schemeClr val="dk1"/>
                          </a:solidFill>
                          <a:effectLst/>
                          <a:latin typeface="+mn-lt"/>
                          <a:ea typeface="+mn-ea"/>
                          <a:cs typeface="+mn-cs"/>
                        </a:rPr>
                        <a:t>, sersemlik hissi, uykusuzluk, </a:t>
                      </a:r>
                      <a:r>
                        <a:rPr lang="tr-TR" sz="1200" b="0" i="0" kern="1200" dirty="0" err="1">
                          <a:solidFill>
                            <a:schemeClr val="dk1"/>
                          </a:solidFill>
                          <a:effectLst/>
                          <a:latin typeface="+mn-lt"/>
                          <a:ea typeface="+mn-ea"/>
                          <a:cs typeface="+mn-cs"/>
                        </a:rPr>
                        <a:t>eozinofili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lökopeni</a:t>
                      </a:r>
                      <a:r>
                        <a:rPr lang="tr-TR" sz="1200" b="0" i="0"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bilirubin</a:t>
                      </a:r>
                      <a:r>
                        <a:rPr lang="tr-TR" sz="1200" b="0" i="0" kern="1200" dirty="0">
                          <a:solidFill>
                            <a:schemeClr val="dk1"/>
                          </a:solidFill>
                          <a:effectLst/>
                          <a:latin typeface="+mn-lt"/>
                          <a:ea typeface="+mn-ea"/>
                          <a:cs typeface="+mn-cs"/>
                        </a:rPr>
                        <a:t> ve serum </a:t>
                      </a:r>
                      <a:r>
                        <a:rPr lang="tr-TR" sz="1200" b="0" i="0" kern="1200" dirty="0" err="1">
                          <a:solidFill>
                            <a:schemeClr val="dk1"/>
                          </a:solidFill>
                          <a:effectLst/>
                          <a:latin typeface="+mn-lt"/>
                          <a:ea typeface="+mn-ea"/>
                          <a:cs typeface="+mn-cs"/>
                        </a:rPr>
                        <a:t>kreatinin</a:t>
                      </a:r>
                      <a:r>
                        <a:rPr lang="tr-TR" sz="1200" b="0" i="0" kern="1200" dirty="0">
                          <a:solidFill>
                            <a:schemeClr val="dk1"/>
                          </a:solidFill>
                          <a:effectLst/>
                          <a:latin typeface="+mn-lt"/>
                          <a:ea typeface="+mn-ea"/>
                          <a:cs typeface="+mn-cs"/>
                        </a:rPr>
                        <a:t> değerlerinde artış, </a:t>
                      </a:r>
                      <a:r>
                        <a:rPr lang="tr-TR" sz="1200" b="0" i="0" u="none" strike="noStrike" kern="1200" dirty="0" err="1">
                          <a:solidFill>
                            <a:schemeClr val="dk1"/>
                          </a:solidFill>
                          <a:effectLst/>
                          <a:latin typeface="+mn-lt"/>
                          <a:ea typeface="+mn-ea"/>
                          <a:cs typeface="+mn-cs"/>
                        </a:rPr>
                        <a:t>asteni</a:t>
                      </a:r>
                      <a:r>
                        <a:rPr lang="tr-TR" sz="1200" b="0" i="0" kern="1200" dirty="0">
                          <a:solidFill>
                            <a:schemeClr val="dk1"/>
                          </a:solidFill>
                          <a:effectLst/>
                          <a:latin typeface="+mn-lt"/>
                          <a:ea typeface="+mn-ea"/>
                          <a:cs typeface="+mn-cs"/>
                        </a:rPr>
                        <a:t>, mantar ve diğer </a:t>
                      </a:r>
                      <a:r>
                        <a:rPr lang="tr-TR" sz="1200" b="0" i="0" kern="1200" dirty="0" err="1">
                          <a:solidFill>
                            <a:schemeClr val="dk1"/>
                          </a:solidFill>
                          <a:effectLst/>
                          <a:latin typeface="+mn-lt"/>
                          <a:ea typeface="+mn-ea"/>
                          <a:cs typeface="+mn-cs"/>
                        </a:rPr>
                        <a:t>rezistan</a:t>
                      </a:r>
                      <a:r>
                        <a:rPr lang="tr-TR" sz="1200" b="0" i="0" kern="1200" dirty="0">
                          <a:solidFill>
                            <a:schemeClr val="dk1"/>
                          </a:solidFill>
                          <a:effectLst/>
                          <a:latin typeface="+mn-lt"/>
                          <a:ea typeface="+mn-ea"/>
                          <a:cs typeface="+mn-cs"/>
                        </a:rPr>
                        <a:t> mikroorganizmaların </a:t>
                      </a:r>
                      <a:r>
                        <a:rPr lang="tr-TR" sz="1200" b="0" i="0" kern="1200" dirty="0" err="1">
                          <a:solidFill>
                            <a:schemeClr val="dk1"/>
                          </a:solidFill>
                          <a:effectLst/>
                          <a:latin typeface="+mn-lt"/>
                          <a:ea typeface="+mn-ea"/>
                          <a:cs typeface="+mn-cs"/>
                        </a:rPr>
                        <a:t>proliferasyonu</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4406777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45572" y="2774730"/>
            <a:ext cx="8681545" cy="1755227"/>
          </a:xfrm>
        </p:spPr>
        <p:txBody>
          <a:bodyPr>
            <a:normAutofit/>
          </a:bodyPr>
          <a:lstStyle/>
          <a:p>
            <a:r>
              <a:rPr lang="tr-TR" sz="2000" dirty="0">
                <a:solidFill>
                  <a:schemeClr val="accent1"/>
                </a:solidFill>
              </a:rPr>
              <a:t>ÖN İLAÇ ÖRNEKLERİ</a:t>
            </a:r>
          </a:p>
        </p:txBody>
      </p:sp>
    </p:spTree>
    <p:extLst>
      <p:ext uri="{BB962C8B-B14F-4D97-AF65-F5344CB8AC3E}">
        <p14:creationId xmlns:p14="http://schemas.microsoft.com/office/powerpoint/2010/main" val="2521639271"/>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061594499"/>
              </p:ext>
            </p:extLst>
          </p:nvPr>
        </p:nvGraphicFramePr>
        <p:xfrm>
          <a:off x="0" y="0"/>
          <a:ext cx="12191999" cy="6858000"/>
        </p:xfrm>
        <a:graphic>
          <a:graphicData uri="http://schemas.openxmlformats.org/drawingml/2006/table">
            <a:tbl>
              <a:tblPr firstRow="1" bandRow="1">
                <a:tableStyleId>{5C22544A-7EE6-4342-B048-85BDC9FD1C3A}</a:tableStyleId>
              </a:tblPr>
              <a:tblGrid>
                <a:gridCol w="522514">
                  <a:extLst>
                    <a:ext uri="{9D8B030D-6E8A-4147-A177-3AD203B41FA5}">
                      <a16:colId xmlns:a16="http://schemas.microsoft.com/office/drawing/2014/main" xmlns="" val="20000"/>
                    </a:ext>
                  </a:extLst>
                </a:gridCol>
                <a:gridCol w="1056904">
                  <a:extLst>
                    <a:ext uri="{9D8B030D-6E8A-4147-A177-3AD203B41FA5}">
                      <a16:colId xmlns:a16="http://schemas.microsoft.com/office/drawing/2014/main" xmlns="" val="20001"/>
                    </a:ext>
                  </a:extLst>
                </a:gridCol>
                <a:gridCol w="2719450">
                  <a:extLst>
                    <a:ext uri="{9D8B030D-6E8A-4147-A177-3AD203B41FA5}">
                      <a16:colId xmlns:a16="http://schemas.microsoft.com/office/drawing/2014/main" xmlns="" val="20002"/>
                    </a:ext>
                  </a:extLst>
                </a:gridCol>
                <a:gridCol w="2766950">
                  <a:extLst>
                    <a:ext uri="{9D8B030D-6E8A-4147-A177-3AD203B41FA5}">
                      <a16:colId xmlns:a16="http://schemas.microsoft.com/office/drawing/2014/main" xmlns="" val="20003"/>
                    </a:ext>
                  </a:extLst>
                </a:gridCol>
                <a:gridCol w="2695699">
                  <a:extLst>
                    <a:ext uri="{9D8B030D-6E8A-4147-A177-3AD203B41FA5}">
                      <a16:colId xmlns:a16="http://schemas.microsoft.com/office/drawing/2014/main" xmlns="" val="20004"/>
                    </a:ext>
                  </a:extLst>
                </a:gridCol>
                <a:gridCol w="2430482">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FLOROKİNLER</a:t>
                      </a:r>
                    </a:p>
                  </a:txBody>
                  <a:tcPr vert="wordArtVert"/>
                </a:tc>
                <a:tc>
                  <a:txBody>
                    <a:bodyPr/>
                    <a:lstStyle/>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r>
                        <a:rPr lang="tr-TR" sz="900" dirty="0"/>
                        <a:t>MOKSİFLOKSASİN</a:t>
                      </a:r>
                    </a:p>
                  </a:txBody>
                  <a:tcPr/>
                </a:tc>
                <a:tc>
                  <a:txBody>
                    <a:bodyPr/>
                    <a:lstStyle/>
                    <a:p>
                      <a:r>
                        <a:rPr lang="tr-TR" sz="1200" b="0" i="0" kern="1200" dirty="0" err="1">
                          <a:solidFill>
                            <a:schemeClr val="dk1"/>
                          </a:solidFill>
                          <a:effectLst/>
                          <a:latin typeface="+mn-lt"/>
                          <a:ea typeface="+mn-ea"/>
                          <a:cs typeface="+mn-cs"/>
                        </a:rPr>
                        <a:t>Moraxella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catarrhalis'in</a:t>
                      </a:r>
                      <a:r>
                        <a:rPr lang="tr-TR" sz="1200" b="0" i="0" kern="1200" dirty="0">
                          <a:solidFill>
                            <a:schemeClr val="dk1"/>
                          </a:solidFill>
                          <a:effectLst/>
                          <a:latin typeface="+mn-lt"/>
                          <a:ea typeface="+mn-ea"/>
                          <a:cs typeface="+mn-cs"/>
                        </a:rPr>
                        <a:t> neden olduğu kronik bronşitin akut alevlenmesinde; </a:t>
                      </a:r>
                      <a:r>
                        <a:rPr lang="tr-TR" sz="1200" b="0" i="0" kern="1200" dirty="0" err="1">
                          <a:solidFill>
                            <a:schemeClr val="dk1"/>
                          </a:solidFill>
                          <a:effectLst/>
                          <a:latin typeface="+mn-lt"/>
                          <a:ea typeface="+mn-ea"/>
                          <a:cs typeface="+mn-cs"/>
                        </a:rPr>
                        <a:t>Streptococcus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pneumoniae</a:t>
                      </a:r>
                      <a:r>
                        <a:rPr lang="tr-TR" sz="1200" b="0" i="0" kern="1200" dirty="0">
                          <a:solidFill>
                            <a:schemeClr val="dk1"/>
                          </a:solidFill>
                          <a:effectLst/>
                          <a:latin typeface="+mn-lt"/>
                          <a:ea typeface="+mn-ea"/>
                          <a:cs typeface="+mn-cs"/>
                        </a:rPr>
                        <a:t> (penisilin için MİK değeri &gt;=2 </a:t>
                      </a:r>
                      <a:r>
                        <a:rPr lang="tr-TR" sz="1200" b="0" i="0" kern="1200" dirty="0" err="1">
                          <a:solidFill>
                            <a:schemeClr val="dk1"/>
                          </a:solidFill>
                          <a:effectLst/>
                          <a:latin typeface="+mn-lt"/>
                          <a:ea typeface="+mn-ea"/>
                          <a:cs typeface="+mn-cs"/>
                        </a:rPr>
                        <a:t>mcg</a:t>
                      </a:r>
                      <a:r>
                        <a:rPr lang="tr-TR" sz="1200" b="0" i="0" kern="1200" dirty="0">
                          <a:solidFill>
                            <a:schemeClr val="dk1"/>
                          </a:solidFill>
                          <a:effectLst/>
                          <a:latin typeface="+mn-lt"/>
                          <a:ea typeface="+mn-ea"/>
                          <a:cs typeface="+mn-cs"/>
                        </a:rPr>
                        <a:t>/ml olan penisiline dirençli </a:t>
                      </a:r>
                      <a:r>
                        <a:rPr lang="tr-TR" sz="1200" b="0" i="0" kern="1200" dirty="0" err="1">
                          <a:solidFill>
                            <a:schemeClr val="dk1"/>
                          </a:solidFill>
                          <a:effectLst/>
                          <a:latin typeface="+mn-lt"/>
                          <a:ea typeface="+mn-ea"/>
                          <a:cs typeface="+mn-cs"/>
                        </a:rPr>
                        <a:t>suşlar</a:t>
                      </a:r>
                      <a:r>
                        <a:rPr lang="tr-TR" sz="1200" b="0" i="0" kern="1200" dirty="0">
                          <a:solidFill>
                            <a:schemeClr val="dk1"/>
                          </a:solidFill>
                          <a:effectLst/>
                          <a:latin typeface="+mn-lt"/>
                          <a:ea typeface="+mn-ea"/>
                          <a:cs typeface="+mn-cs"/>
                        </a:rPr>
                        <a:t> dahil), </a:t>
                      </a:r>
                      <a:r>
                        <a:rPr lang="tr-TR" sz="1200" b="0" i="0" kern="1200" dirty="0" err="1">
                          <a:solidFill>
                            <a:schemeClr val="dk1"/>
                          </a:solidFill>
                          <a:effectLst/>
                          <a:latin typeface="+mn-lt"/>
                          <a:ea typeface="+mn-ea"/>
                          <a:cs typeface="+mn-cs"/>
                        </a:rPr>
                        <a:t>Haemophilus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influenzae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Moraxella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catarrhalis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Staphylococcus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aureus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Klebsiella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pneumoniae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Mycoplasma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pneumoniae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Chlamydia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pneumoniae'nın</a:t>
                      </a:r>
                      <a:r>
                        <a:rPr lang="tr-TR" sz="1200" b="0" i="0" kern="1200" dirty="0">
                          <a:solidFill>
                            <a:schemeClr val="dk1"/>
                          </a:solidFill>
                          <a:effectLst/>
                          <a:latin typeface="+mn-lt"/>
                          <a:ea typeface="+mn-ea"/>
                          <a:cs typeface="+mn-cs"/>
                        </a:rPr>
                        <a:t> neden olduğu toplumdan edinilmiş </a:t>
                      </a:r>
                      <a:r>
                        <a:rPr lang="tr-TR" sz="1200" b="0" i="0" kern="1200" dirty="0" err="1">
                          <a:solidFill>
                            <a:schemeClr val="dk1"/>
                          </a:solidFill>
                          <a:effectLst/>
                          <a:latin typeface="+mn-lt"/>
                          <a:ea typeface="+mn-ea"/>
                          <a:cs typeface="+mn-cs"/>
                        </a:rPr>
                        <a:t>pnömonide</a:t>
                      </a:r>
                      <a:r>
                        <a:rPr lang="tr-TR" sz="1200" b="0" i="0" kern="1200" dirty="0">
                          <a:solidFill>
                            <a:schemeClr val="dk1"/>
                          </a:solidFill>
                          <a:effectLst/>
                          <a:latin typeface="+mn-lt"/>
                          <a:ea typeface="+mn-ea"/>
                          <a:cs typeface="+mn-cs"/>
                        </a:rPr>
                        <a:t> ve çoklu ilaç direnci olan </a:t>
                      </a:r>
                      <a:r>
                        <a:rPr lang="tr-TR" sz="1200" b="0" i="0" kern="1200" dirty="0" err="1">
                          <a:solidFill>
                            <a:schemeClr val="dk1"/>
                          </a:solidFill>
                          <a:effectLst/>
                          <a:latin typeface="+mn-lt"/>
                          <a:ea typeface="+mn-ea"/>
                          <a:cs typeface="+mn-cs"/>
                        </a:rPr>
                        <a:t>suşların</a:t>
                      </a:r>
                      <a:r>
                        <a:rPr lang="tr-TR" sz="1200" b="0" i="0" kern="1200" dirty="0">
                          <a:solidFill>
                            <a:schemeClr val="dk1"/>
                          </a:solidFill>
                          <a:effectLst/>
                          <a:latin typeface="+mn-lt"/>
                          <a:ea typeface="+mn-ea"/>
                          <a:cs typeface="+mn-cs"/>
                        </a:rPr>
                        <a:t> sebep olduğu toplumdan edinilmiş </a:t>
                      </a:r>
                      <a:r>
                        <a:rPr lang="tr-TR" sz="1200" b="0" i="0" kern="1200" dirty="0" err="1">
                          <a:solidFill>
                            <a:schemeClr val="dk1"/>
                          </a:solidFill>
                          <a:effectLst/>
                          <a:latin typeface="+mn-lt"/>
                          <a:ea typeface="+mn-ea"/>
                          <a:cs typeface="+mn-cs"/>
                        </a:rPr>
                        <a:t>pnömoni</a:t>
                      </a:r>
                      <a:r>
                        <a:rPr lang="tr-TR" sz="1200" b="0" i="0" kern="1200" dirty="0">
                          <a:solidFill>
                            <a:schemeClr val="dk1"/>
                          </a:solidFill>
                          <a:effectLst/>
                          <a:latin typeface="+mn-lt"/>
                          <a:ea typeface="+mn-ea"/>
                          <a:cs typeface="+mn-cs"/>
                        </a:rPr>
                        <a:t> de dahil</a:t>
                      </a:r>
                      <a:endParaRPr lang="tr-TR" sz="1200" dirty="0"/>
                    </a:p>
                  </a:txBody>
                  <a:tcPr/>
                </a:tc>
                <a:tc>
                  <a:txBody>
                    <a:bodyPr/>
                    <a:lstStyle/>
                    <a:p>
                      <a:r>
                        <a:rPr lang="tr-TR" sz="1200" b="0" i="0" kern="1200" dirty="0" err="1">
                          <a:solidFill>
                            <a:schemeClr val="dk1"/>
                          </a:solidFill>
                          <a:effectLst/>
                          <a:latin typeface="+mn-lt"/>
                          <a:ea typeface="+mn-ea"/>
                          <a:cs typeface="+mn-cs"/>
                        </a:rPr>
                        <a:t>Moksifloksasin</a:t>
                      </a:r>
                      <a:r>
                        <a:rPr lang="tr-TR" sz="1200" b="0" i="0" kern="1200" dirty="0">
                          <a:solidFill>
                            <a:schemeClr val="dk1"/>
                          </a:solidFill>
                          <a:effectLst/>
                          <a:latin typeface="+mn-lt"/>
                          <a:ea typeface="+mn-ea"/>
                          <a:cs typeface="+mn-cs"/>
                        </a:rPr>
                        <a:t> tabletlerin herhangi bir bileşenine ya da diğer </a:t>
                      </a:r>
                      <a:r>
                        <a:rPr lang="tr-TR" sz="1200" b="0" i="0" kern="1200" dirty="0" err="1">
                          <a:solidFill>
                            <a:schemeClr val="dk1"/>
                          </a:solidFill>
                          <a:effectLst/>
                          <a:latin typeface="+mn-lt"/>
                          <a:ea typeface="+mn-ea"/>
                          <a:cs typeface="+mn-cs"/>
                        </a:rPr>
                        <a:t>kinolonlara</a:t>
                      </a:r>
                      <a:r>
                        <a:rPr lang="tr-TR" sz="1200" b="0" i="0" kern="1200" dirty="0">
                          <a:solidFill>
                            <a:schemeClr val="dk1"/>
                          </a:solidFill>
                          <a:effectLst/>
                          <a:latin typeface="+mn-lt"/>
                          <a:ea typeface="+mn-ea"/>
                          <a:cs typeface="+mn-cs"/>
                        </a:rPr>
                        <a:t> bilinen aşırı duyarlılık durumunda, gebelik ve emzirme döneminde, çocuklar ve </a:t>
                      </a:r>
                      <a:r>
                        <a:rPr lang="tr-TR" sz="1200" b="0" i="0" kern="1200" dirty="0" err="1">
                          <a:solidFill>
                            <a:schemeClr val="dk1"/>
                          </a:solidFill>
                          <a:effectLst/>
                          <a:latin typeface="+mn-lt"/>
                          <a:ea typeface="+mn-ea"/>
                          <a:cs typeface="+mn-cs"/>
                        </a:rPr>
                        <a:t>adolesanlarda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r>
                        <a:rPr lang="tr-TR" sz="1200" b="0" i="0" kern="1200" dirty="0" err="1">
                          <a:solidFill>
                            <a:schemeClr val="dk1"/>
                          </a:solidFill>
                          <a:effectLst/>
                          <a:latin typeface="+mn-lt"/>
                          <a:ea typeface="+mn-ea"/>
                          <a:cs typeface="+mn-cs"/>
                        </a:rPr>
                        <a:t>Avelox</a:t>
                      </a:r>
                      <a:r>
                        <a:rPr lang="tr-TR" sz="1200" b="0" i="0" kern="1200" dirty="0">
                          <a:solidFill>
                            <a:schemeClr val="dk1"/>
                          </a:solidFill>
                          <a:effectLst/>
                          <a:latin typeface="+mn-lt"/>
                          <a:ea typeface="+mn-ea"/>
                          <a:cs typeface="+mn-cs"/>
                        </a:rPr>
                        <a:t> 400 için önerilen doz, tüm </a:t>
                      </a:r>
                      <a:r>
                        <a:rPr lang="tr-TR" sz="1200" b="0" i="0" kern="1200" dirty="0" err="1">
                          <a:solidFill>
                            <a:schemeClr val="dk1"/>
                          </a:solidFill>
                          <a:effectLst/>
                          <a:latin typeface="+mn-lt"/>
                          <a:ea typeface="+mn-ea"/>
                          <a:cs typeface="+mn-cs"/>
                        </a:rPr>
                        <a:t>endikasyonlar</a:t>
                      </a:r>
                      <a:r>
                        <a:rPr lang="tr-TR" sz="1200" b="0" i="0" kern="1200" dirty="0">
                          <a:solidFill>
                            <a:schemeClr val="dk1"/>
                          </a:solidFill>
                          <a:effectLst/>
                          <a:latin typeface="+mn-lt"/>
                          <a:ea typeface="+mn-ea"/>
                          <a:cs typeface="+mn-cs"/>
                        </a:rPr>
                        <a:t> için günde bir kez 400 mg'dır ve bu doz aşılmamalıdır. Tedavinin süresi, </a:t>
                      </a:r>
                      <a:r>
                        <a:rPr lang="tr-TR" sz="1200" b="0" i="0" kern="1200" dirty="0" err="1">
                          <a:solidFill>
                            <a:schemeClr val="dk1"/>
                          </a:solidFill>
                          <a:effectLst/>
                          <a:latin typeface="+mn-lt"/>
                          <a:ea typeface="+mn-ea"/>
                          <a:cs typeface="+mn-cs"/>
                        </a:rPr>
                        <a:t>endikasyonun</a:t>
                      </a:r>
                      <a:r>
                        <a:rPr lang="tr-TR" sz="1200" b="0" i="0" kern="1200" dirty="0">
                          <a:solidFill>
                            <a:schemeClr val="dk1"/>
                          </a:solidFill>
                          <a:effectLst/>
                          <a:latin typeface="+mn-lt"/>
                          <a:ea typeface="+mn-ea"/>
                          <a:cs typeface="+mn-cs"/>
                        </a:rPr>
                        <a:t> şiddetine ya da klinik yanıta göre belirlenmelidir. Kronik bronşitin akut alevlenmesi 5 gün, toplumdan edinilmiş </a:t>
                      </a:r>
                      <a:r>
                        <a:rPr lang="tr-TR" sz="1200" b="0" i="0" kern="1200" dirty="0" err="1">
                          <a:solidFill>
                            <a:schemeClr val="dk1"/>
                          </a:solidFill>
                          <a:effectLst/>
                          <a:latin typeface="+mn-lt"/>
                          <a:ea typeface="+mn-ea"/>
                          <a:cs typeface="+mn-cs"/>
                        </a:rPr>
                        <a:t>pnömoni</a:t>
                      </a:r>
                      <a:r>
                        <a:rPr lang="tr-TR" sz="1200" b="0" i="0" kern="1200" dirty="0">
                          <a:solidFill>
                            <a:schemeClr val="dk1"/>
                          </a:solidFill>
                          <a:effectLst/>
                          <a:latin typeface="+mn-lt"/>
                          <a:ea typeface="+mn-ea"/>
                          <a:cs typeface="+mn-cs"/>
                        </a:rPr>
                        <a:t> 10 gün, akut sinüzit 7 gün, komplike olmayan deri ve yumuşak doku enfeksiyonlarında 7 gün, komplike deri ve yumuşak doku enfeksiyonlarında önerilen ardışık tedavi (</a:t>
                      </a:r>
                      <a:r>
                        <a:rPr lang="tr-TR" sz="1200" b="0" i="0" kern="1200" dirty="0" err="1">
                          <a:solidFill>
                            <a:schemeClr val="dk1"/>
                          </a:solidFill>
                          <a:effectLst/>
                          <a:latin typeface="+mn-lt"/>
                          <a:ea typeface="+mn-ea"/>
                          <a:cs typeface="+mn-cs"/>
                        </a:rPr>
                        <a:t>intravenöz</a:t>
                      </a:r>
                      <a:r>
                        <a:rPr lang="tr-TR" sz="1200" b="0" i="0" kern="1200" dirty="0">
                          <a:solidFill>
                            <a:schemeClr val="dk1"/>
                          </a:solidFill>
                          <a:effectLst/>
                          <a:latin typeface="+mn-lt"/>
                          <a:ea typeface="+mn-ea"/>
                          <a:cs typeface="+mn-cs"/>
                        </a:rPr>
                        <a:t> uygulamayı takiben oral uygulama) 7-21 gün, komplike olmayan </a:t>
                      </a:r>
                      <a:r>
                        <a:rPr lang="tr-TR" sz="1200" b="0" i="0" kern="1200" dirty="0" err="1">
                          <a:solidFill>
                            <a:schemeClr val="dk1"/>
                          </a:solidFill>
                          <a:effectLst/>
                          <a:latin typeface="+mn-lt"/>
                          <a:ea typeface="+mn-ea"/>
                          <a:cs typeface="+mn-cs"/>
                        </a:rPr>
                        <a:t>pelvik</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inflamatuvar</a:t>
                      </a:r>
                      <a:r>
                        <a:rPr lang="tr-TR" sz="1200" b="0" i="0" kern="1200" dirty="0">
                          <a:solidFill>
                            <a:schemeClr val="dk1"/>
                          </a:solidFill>
                          <a:effectLst/>
                          <a:latin typeface="+mn-lt"/>
                          <a:ea typeface="+mn-ea"/>
                          <a:cs typeface="+mn-cs"/>
                        </a:rPr>
                        <a:t> hastalıkta 14 gün, komplike </a:t>
                      </a:r>
                      <a:r>
                        <a:rPr lang="tr-TR" sz="1200" b="0" i="0" kern="1200" dirty="0" err="1">
                          <a:solidFill>
                            <a:schemeClr val="dk1"/>
                          </a:solidFill>
                          <a:effectLst/>
                          <a:latin typeface="+mn-lt"/>
                          <a:ea typeface="+mn-ea"/>
                          <a:cs typeface="+mn-cs"/>
                        </a:rPr>
                        <a:t>intraabdominal</a:t>
                      </a:r>
                      <a:r>
                        <a:rPr lang="tr-TR" sz="1200" b="0" i="0" kern="1200" dirty="0">
                          <a:solidFill>
                            <a:schemeClr val="dk1"/>
                          </a:solidFill>
                          <a:effectLst/>
                          <a:latin typeface="+mn-lt"/>
                          <a:ea typeface="+mn-ea"/>
                          <a:cs typeface="+mn-cs"/>
                        </a:rPr>
                        <a:t> enfeksiyonlarda önerilen ardışık tedavi (</a:t>
                      </a:r>
                      <a:r>
                        <a:rPr lang="tr-TR" sz="1200" b="0" i="0" kern="1200" dirty="0" err="1">
                          <a:solidFill>
                            <a:schemeClr val="dk1"/>
                          </a:solidFill>
                          <a:effectLst/>
                          <a:latin typeface="+mn-lt"/>
                          <a:ea typeface="+mn-ea"/>
                          <a:cs typeface="+mn-cs"/>
                        </a:rPr>
                        <a:t>intravenöz</a:t>
                      </a:r>
                      <a:r>
                        <a:rPr lang="tr-TR" sz="1200" b="0" i="0" kern="1200" dirty="0">
                          <a:solidFill>
                            <a:schemeClr val="dk1"/>
                          </a:solidFill>
                          <a:effectLst/>
                          <a:latin typeface="+mn-lt"/>
                          <a:ea typeface="+mn-ea"/>
                          <a:cs typeface="+mn-cs"/>
                        </a:rPr>
                        <a:t> uygulamayı takiben oral uygulama) 5-14 gündür. Tedavi süresi aşılmamalıdır.</a:t>
                      </a:r>
                      <a:endParaRPr lang="tr-TR" sz="1200" dirty="0"/>
                    </a:p>
                  </a:txBody>
                  <a:tcPr/>
                </a:tc>
                <a:tc>
                  <a:txBody>
                    <a:bodyPr/>
                    <a:lstStyle/>
                    <a:p>
                      <a:r>
                        <a:rPr lang="tr-TR" sz="1200" b="0" i="0" kern="1200" dirty="0">
                          <a:solidFill>
                            <a:schemeClr val="dk1"/>
                          </a:solidFill>
                          <a:effectLst/>
                          <a:latin typeface="+mn-lt"/>
                          <a:ea typeface="+mn-ea"/>
                          <a:cs typeface="+mn-cs"/>
                        </a:rPr>
                        <a:t>Sıklık </a:t>
                      </a:r>
                      <a:r>
                        <a:rPr lang="tr-TR" sz="1200" b="0" i="0" kern="1200" dirty="0" err="1">
                          <a:solidFill>
                            <a:schemeClr val="dk1"/>
                          </a:solidFill>
                          <a:effectLst/>
                          <a:latin typeface="+mn-lt"/>
                          <a:ea typeface="+mn-ea"/>
                          <a:cs typeface="+mn-cs"/>
                        </a:rPr>
                        <a:t>insidansı</a:t>
                      </a:r>
                      <a:r>
                        <a:rPr lang="tr-TR" sz="1200" b="0" i="0" kern="1200" dirty="0">
                          <a:solidFill>
                            <a:schemeClr val="dk1"/>
                          </a:solidFill>
                          <a:effectLst/>
                          <a:latin typeface="+mn-lt"/>
                          <a:ea typeface="+mn-ea"/>
                          <a:cs typeface="+mn-cs"/>
                        </a:rPr>
                        <a:t> &gt;=%1-10: Karın ağrısı, </a:t>
                      </a:r>
                      <a:r>
                        <a:rPr lang="tr-TR" sz="1200" b="0" i="0" u="none" strike="noStrike" kern="1200" dirty="0">
                          <a:solidFill>
                            <a:schemeClr val="dk1"/>
                          </a:solidFill>
                          <a:effectLst/>
                          <a:latin typeface="+mn-lt"/>
                          <a:ea typeface="+mn-ea"/>
                          <a:cs typeface="+mn-cs"/>
                        </a:rPr>
                        <a:t>baş ağrısı,</a:t>
                      </a:r>
                      <a:r>
                        <a:rPr lang="tr-TR" sz="1200" b="0" i="0" kern="1200" dirty="0">
                          <a:solidFill>
                            <a:schemeClr val="dk1"/>
                          </a:solidFill>
                          <a:effectLst/>
                          <a:latin typeface="+mn-lt"/>
                          <a:ea typeface="+mn-ea"/>
                          <a:cs typeface="+mn-cs"/>
                        </a:rPr>
                        <a:t> </a:t>
                      </a:r>
                      <a:r>
                        <a:rPr lang="tr-TR" sz="1200" b="0" i="0" u="none" strike="noStrike" kern="1200" dirty="0">
                          <a:solidFill>
                            <a:schemeClr val="dk1"/>
                          </a:solidFill>
                          <a:effectLst/>
                          <a:latin typeface="+mn-lt"/>
                          <a:ea typeface="+mn-ea"/>
                          <a:cs typeface="+mn-cs"/>
                        </a:rPr>
                        <a:t>bulantı</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diyare</a:t>
                      </a:r>
                      <a:r>
                        <a:rPr lang="tr-TR" sz="1200" b="0" i="0" kern="1200" dirty="0">
                          <a:solidFill>
                            <a:schemeClr val="dk1"/>
                          </a:solidFill>
                          <a:effectLst/>
                          <a:latin typeface="+mn-lt"/>
                          <a:ea typeface="+mn-ea"/>
                          <a:cs typeface="+mn-cs"/>
                        </a:rPr>
                        <a:t>, kusma, </a:t>
                      </a:r>
                      <a:r>
                        <a:rPr lang="tr-TR" sz="1200" b="0" i="0" kern="1200" dirty="0" err="1">
                          <a:solidFill>
                            <a:schemeClr val="dk1"/>
                          </a:solidFill>
                          <a:effectLst/>
                          <a:latin typeface="+mn-lt"/>
                          <a:ea typeface="+mn-ea"/>
                          <a:cs typeface="+mn-cs"/>
                        </a:rPr>
                        <a:t>dispepsi</a:t>
                      </a:r>
                      <a:r>
                        <a:rPr lang="tr-TR" sz="1200" b="0" i="0" kern="1200" dirty="0">
                          <a:solidFill>
                            <a:schemeClr val="dk1"/>
                          </a:solidFill>
                          <a:effectLst/>
                          <a:latin typeface="+mn-lt"/>
                          <a:ea typeface="+mn-ea"/>
                          <a:cs typeface="+mn-cs"/>
                        </a:rPr>
                        <a:t>, karaciğer fonksiyon testi bozukluğu, </a:t>
                      </a:r>
                      <a:r>
                        <a:rPr lang="tr-TR" sz="1200" b="0" i="0" kern="1200" dirty="0" err="1">
                          <a:solidFill>
                            <a:schemeClr val="dk1"/>
                          </a:solidFill>
                          <a:effectLst/>
                          <a:latin typeface="+mn-lt"/>
                          <a:ea typeface="+mn-ea"/>
                          <a:cs typeface="+mn-cs"/>
                        </a:rPr>
                        <a:t>hipokalemisi</a:t>
                      </a:r>
                      <a:r>
                        <a:rPr lang="tr-TR" sz="1200" b="0" i="0" kern="1200" dirty="0">
                          <a:solidFill>
                            <a:schemeClr val="dk1"/>
                          </a:solidFill>
                          <a:effectLst/>
                          <a:latin typeface="+mn-lt"/>
                          <a:ea typeface="+mn-ea"/>
                          <a:cs typeface="+mn-cs"/>
                        </a:rPr>
                        <a:t> olan hastalarda QT uzaması, tat bozukluğu, </a:t>
                      </a:r>
                      <a:r>
                        <a:rPr lang="tr-TR" sz="1200" b="0" i="0" u="none" strike="noStrike" kern="1200" dirty="0">
                          <a:solidFill>
                            <a:schemeClr val="dk1"/>
                          </a:solidFill>
                          <a:effectLst/>
                          <a:latin typeface="+mn-lt"/>
                          <a:ea typeface="+mn-ea"/>
                          <a:cs typeface="+mn-cs"/>
                        </a:rPr>
                        <a:t>baş dönmesi</a:t>
                      </a:r>
                      <a:r>
                        <a:rPr lang="tr-TR" sz="1200" b="0" i="0" kern="1200" dirty="0">
                          <a:solidFill>
                            <a:schemeClr val="dk1"/>
                          </a:solidFill>
                          <a:effectLst/>
                          <a:latin typeface="+mn-lt"/>
                          <a:ea typeface="+mn-ea"/>
                          <a:cs typeface="+mn-cs"/>
                        </a:rPr>
                        <a:t>. Sıklık </a:t>
                      </a:r>
                      <a:r>
                        <a:rPr lang="tr-TR" sz="1200" b="0" i="0" kern="1200" dirty="0" err="1">
                          <a:solidFill>
                            <a:schemeClr val="dk1"/>
                          </a:solidFill>
                          <a:effectLst/>
                          <a:latin typeface="+mn-lt"/>
                          <a:ea typeface="+mn-ea"/>
                          <a:cs typeface="+mn-cs"/>
                        </a:rPr>
                        <a:t>insidansı</a:t>
                      </a:r>
                      <a:r>
                        <a:rPr lang="tr-TR" sz="1200" b="0" i="0" kern="1200" dirty="0">
                          <a:solidFill>
                            <a:schemeClr val="dk1"/>
                          </a:solidFill>
                          <a:effectLst/>
                          <a:latin typeface="+mn-lt"/>
                          <a:ea typeface="+mn-ea"/>
                          <a:cs typeface="+mn-cs"/>
                        </a:rPr>
                        <a:t> &gt;=%0.1-1: </a:t>
                      </a:r>
                      <a:r>
                        <a:rPr lang="tr-TR" sz="1200" b="0" i="0" u="none" strike="noStrike" kern="1200" dirty="0" err="1">
                          <a:solidFill>
                            <a:schemeClr val="dk1"/>
                          </a:solidFill>
                          <a:effectLst/>
                          <a:latin typeface="+mn-lt"/>
                          <a:ea typeface="+mn-ea"/>
                          <a:cs typeface="+mn-cs"/>
                        </a:rPr>
                        <a:t>Asteni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moniliyazis</a:t>
                      </a:r>
                      <a:r>
                        <a:rPr lang="tr-TR" sz="1200" b="0" i="0" kern="1200" dirty="0">
                          <a:solidFill>
                            <a:schemeClr val="dk1"/>
                          </a:solidFill>
                          <a:effectLst/>
                          <a:latin typeface="+mn-lt"/>
                          <a:ea typeface="+mn-ea"/>
                          <a:cs typeface="+mn-cs"/>
                        </a:rPr>
                        <a:t>, ağrı, sırt ağrısı, kırıklık, laboratuvar bulgularında bozukluk, göğüs ağrısı, alerjik reaksiyon, bacak ağrısı, </a:t>
                      </a:r>
                      <a:r>
                        <a:rPr lang="tr-TR" sz="1200" b="0" i="0" u="none" strike="noStrike" kern="1200" dirty="0">
                          <a:solidFill>
                            <a:schemeClr val="dk1"/>
                          </a:solidFill>
                          <a:effectLst/>
                          <a:latin typeface="+mn-lt"/>
                          <a:ea typeface="+mn-ea"/>
                          <a:cs typeface="+mn-cs"/>
                        </a:rPr>
                        <a:t>ağız kuruluğu</a:t>
                      </a:r>
                      <a:r>
                        <a:rPr lang="tr-TR" sz="1200" b="0" i="0" kern="1200" dirty="0">
                          <a:solidFill>
                            <a:schemeClr val="dk1"/>
                          </a:solidFill>
                          <a:effectLst/>
                          <a:latin typeface="+mn-lt"/>
                          <a:ea typeface="+mn-ea"/>
                          <a:cs typeface="+mn-cs"/>
                        </a:rPr>
                        <a:t>, </a:t>
                      </a:r>
                      <a:r>
                        <a:rPr lang="tr-TR" sz="1200" b="0" i="0" u="none" strike="noStrike" kern="1200" dirty="0">
                          <a:solidFill>
                            <a:schemeClr val="dk1"/>
                          </a:solidFill>
                          <a:effectLst/>
                          <a:latin typeface="+mn-lt"/>
                          <a:ea typeface="+mn-ea"/>
                          <a:cs typeface="+mn-cs"/>
                        </a:rPr>
                        <a:t>bulantı</a:t>
                      </a:r>
                      <a:r>
                        <a:rPr lang="tr-TR" sz="1200" b="0" i="0" kern="1200" dirty="0">
                          <a:solidFill>
                            <a:schemeClr val="dk1"/>
                          </a:solidFill>
                          <a:effectLst/>
                          <a:latin typeface="+mn-lt"/>
                          <a:ea typeface="+mn-ea"/>
                          <a:cs typeface="+mn-cs"/>
                        </a:rPr>
                        <a:t> ve kusma, gaz, kabızlık, oral </a:t>
                      </a:r>
                      <a:r>
                        <a:rPr lang="tr-TR" sz="1200" b="0" i="0" kern="1200" dirty="0" err="1">
                          <a:solidFill>
                            <a:schemeClr val="dk1"/>
                          </a:solidFill>
                          <a:effectLst/>
                          <a:latin typeface="+mn-lt"/>
                          <a:ea typeface="+mn-ea"/>
                          <a:cs typeface="+mn-cs"/>
                        </a:rPr>
                        <a:t>moniliyazis</a:t>
                      </a:r>
                      <a:r>
                        <a:rPr lang="tr-TR" sz="1200" b="0" i="0"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anoreksi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stomatit</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gastrointestinal</a:t>
                      </a:r>
                      <a:r>
                        <a:rPr lang="tr-TR" sz="1200" b="0" i="0" kern="1200" dirty="0">
                          <a:solidFill>
                            <a:schemeClr val="dk1"/>
                          </a:solidFill>
                          <a:effectLst/>
                          <a:latin typeface="+mn-lt"/>
                          <a:ea typeface="+mn-ea"/>
                          <a:cs typeface="+mn-cs"/>
                        </a:rPr>
                        <a:t> bozukluk, </a:t>
                      </a:r>
                      <a:r>
                        <a:rPr lang="tr-TR" sz="1200" b="0" i="0" kern="1200" dirty="0" err="1">
                          <a:solidFill>
                            <a:schemeClr val="dk1"/>
                          </a:solidFill>
                          <a:effectLst/>
                          <a:latin typeface="+mn-lt"/>
                          <a:ea typeface="+mn-ea"/>
                          <a:cs typeface="+mn-cs"/>
                        </a:rPr>
                        <a:t>glossitis</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350796038"/>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0181839"/>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NİTROİMİDAZOLLER</a:t>
                      </a:r>
                    </a:p>
                  </a:txBody>
                  <a:tcPr vert="wordArtVert"/>
                </a:tc>
                <a:tc>
                  <a:txBody>
                    <a:bodyPr/>
                    <a:lstStyle/>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r>
                        <a:rPr lang="tr-TR" sz="1050" dirty="0"/>
                        <a:t>METRONİDAZOL</a:t>
                      </a:r>
                      <a:endParaRPr lang="tr-TR" sz="1200" dirty="0"/>
                    </a:p>
                  </a:txBody>
                  <a:tcPr/>
                </a:tc>
                <a:tc>
                  <a:txBody>
                    <a:bodyPr/>
                    <a:lstStyle/>
                    <a:p>
                      <a:r>
                        <a:rPr lang="tr-TR" sz="1200" b="0" i="0" kern="1200" dirty="0" err="1">
                          <a:solidFill>
                            <a:schemeClr val="dk1"/>
                          </a:solidFill>
                          <a:effectLst/>
                          <a:latin typeface="+mn-lt"/>
                          <a:ea typeface="+mn-ea"/>
                          <a:cs typeface="+mn-cs"/>
                        </a:rPr>
                        <a:t>Protozoal</a:t>
                      </a:r>
                      <a:r>
                        <a:rPr lang="tr-TR" sz="1200" b="0" i="0" kern="1200" dirty="0">
                          <a:solidFill>
                            <a:schemeClr val="dk1"/>
                          </a:solidFill>
                          <a:effectLst/>
                          <a:latin typeface="+mn-lt"/>
                          <a:ea typeface="+mn-ea"/>
                          <a:cs typeface="+mn-cs"/>
                        </a:rPr>
                        <a:t> enfeksiyonların (</a:t>
                      </a:r>
                      <a:r>
                        <a:rPr lang="tr-TR" sz="1200" b="0" i="0" kern="1200" dirty="0" err="1">
                          <a:solidFill>
                            <a:schemeClr val="dk1"/>
                          </a:solidFill>
                          <a:effectLst/>
                          <a:latin typeface="+mn-lt"/>
                          <a:ea typeface="+mn-ea"/>
                          <a:cs typeface="+mn-cs"/>
                        </a:rPr>
                        <a:t>trikomoniyaz</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giyardiyaz</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amebiyaz</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balantidiyaz</a:t>
                      </a:r>
                      <a:r>
                        <a:rPr lang="tr-TR" sz="1200" b="0" i="0" kern="1200" dirty="0">
                          <a:solidFill>
                            <a:schemeClr val="dk1"/>
                          </a:solidFill>
                          <a:effectLst/>
                          <a:latin typeface="+mn-lt"/>
                          <a:ea typeface="+mn-ea"/>
                          <a:cs typeface="+mn-cs"/>
                        </a:rPr>
                        <a:t>) tedavisinde, </a:t>
                      </a:r>
                      <a:r>
                        <a:rPr lang="tr-TR" sz="1200" b="0" i="0" kern="1200" dirty="0" err="1">
                          <a:solidFill>
                            <a:schemeClr val="dk1"/>
                          </a:solidFill>
                          <a:effectLst/>
                          <a:latin typeface="+mn-lt"/>
                          <a:ea typeface="+mn-ea"/>
                          <a:cs typeface="+mn-cs"/>
                        </a:rPr>
                        <a:t>anaerob</a:t>
                      </a:r>
                      <a:r>
                        <a:rPr lang="tr-TR" sz="1200" b="0" i="0" kern="1200" dirty="0">
                          <a:solidFill>
                            <a:schemeClr val="dk1"/>
                          </a:solidFill>
                          <a:effectLst/>
                          <a:latin typeface="+mn-lt"/>
                          <a:ea typeface="+mn-ea"/>
                          <a:cs typeface="+mn-cs"/>
                        </a:rPr>
                        <a:t> bakteriyel enfeksiyonların </a:t>
                      </a:r>
                      <a:r>
                        <a:rPr lang="tr-TR" sz="1200" b="0" i="0" kern="1200" dirty="0" err="1">
                          <a:solidFill>
                            <a:schemeClr val="dk1"/>
                          </a:solidFill>
                          <a:effectLst/>
                          <a:latin typeface="+mn-lt"/>
                          <a:ea typeface="+mn-ea"/>
                          <a:cs typeface="+mn-cs"/>
                        </a:rPr>
                        <a:t>profilaksisi</a:t>
                      </a:r>
                      <a:r>
                        <a:rPr lang="tr-TR" sz="1200" b="0" i="0" kern="1200" dirty="0">
                          <a:solidFill>
                            <a:schemeClr val="dk1"/>
                          </a:solidFill>
                          <a:effectLst/>
                          <a:latin typeface="+mn-lt"/>
                          <a:ea typeface="+mn-ea"/>
                          <a:cs typeface="+mn-cs"/>
                        </a:rPr>
                        <a:t> ve tedavisinde kullanılır. Ayrıca bakteriyel </a:t>
                      </a:r>
                      <a:r>
                        <a:rPr lang="tr-TR" sz="1200" b="0" i="0" kern="1200" dirty="0" err="1">
                          <a:solidFill>
                            <a:schemeClr val="dk1"/>
                          </a:solidFill>
                          <a:effectLst/>
                          <a:latin typeface="+mn-lt"/>
                          <a:ea typeface="+mn-ea"/>
                          <a:cs typeface="+mn-cs"/>
                        </a:rPr>
                        <a:t>vaginosis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nonspesifik</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vaginit</a:t>
                      </a:r>
                      <a:r>
                        <a:rPr lang="tr-TR" sz="1200" b="0" i="0" kern="1200" dirty="0">
                          <a:solidFill>
                            <a:schemeClr val="dk1"/>
                          </a:solidFill>
                          <a:effectLst/>
                          <a:latin typeface="+mn-lt"/>
                          <a:ea typeface="+mn-ea"/>
                          <a:cs typeface="+mn-cs"/>
                        </a:rPr>
                        <a:t>), akut </a:t>
                      </a:r>
                      <a:r>
                        <a:rPr lang="tr-TR" sz="1200" b="0" i="0" kern="1200" dirty="0" err="1">
                          <a:solidFill>
                            <a:schemeClr val="dk1"/>
                          </a:solidFill>
                          <a:effectLst/>
                          <a:latin typeface="+mn-lt"/>
                          <a:ea typeface="+mn-ea"/>
                          <a:cs typeface="+mn-cs"/>
                        </a:rPr>
                        <a:t>nekrozitan</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ülseratif</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gingivit</a:t>
                      </a:r>
                      <a:r>
                        <a:rPr lang="tr-TR" sz="1200" b="0" i="0" kern="1200" dirty="0">
                          <a:solidFill>
                            <a:schemeClr val="dk1"/>
                          </a:solidFill>
                          <a:effectLst/>
                          <a:latin typeface="+mn-lt"/>
                          <a:ea typeface="+mn-ea"/>
                          <a:cs typeface="+mn-cs"/>
                        </a:rPr>
                        <a:t> (Vincent enfeksiyonu), </a:t>
                      </a:r>
                      <a:r>
                        <a:rPr lang="tr-TR" sz="1200" b="0" i="0" kern="1200" dirty="0" err="1">
                          <a:solidFill>
                            <a:schemeClr val="dk1"/>
                          </a:solidFill>
                          <a:effectLst/>
                          <a:latin typeface="+mn-lt"/>
                          <a:ea typeface="+mn-ea"/>
                          <a:cs typeface="+mn-cs"/>
                        </a:rPr>
                        <a:t>periodontit</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psödomembranöz</a:t>
                      </a:r>
                      <a:r>
                        <a:rPr lang="tr-TR" sz="1200" b="0" i="0" kern="1200" dirty="0">
                          <a:solidFill>
                            <a:schemeClr val="dk1"/>
                          </a:solidFill>
                          <a:effectLst/>
                          <a:latin typeface="+mn-lt"/>
                          <a:ea typeface="+mn-ea"/>
                          <a:cs typeface="+mn-cs"/>
                        </a:rPr>
                        <a:t> kolitler gibi spesifik bakteriyel enfeksiyonlarda da kullanılır. </a:t>
                      </a:r>
                      <a:r>
                        <a:rPr lang="tr-TR" sz="1200" b="0" i="0" kern="1200" dirty="0" err="1">
                          <a:solidFill>
                            <a:schemeClr val="dk1"/>
                          </a:solidFill>
                          <a:effectLst/>
                          <a:latin typeface="+mn-lt"/>
                          <a:ea typeface="+mn-ea"/>
                          <a:cs typeface="+mn-cs"/>
                        </a:rPr>
                        <a:t>Amebiyazda</a:t>
                      </a:r>
                      <a:r>
                        <a:rPr lang="tr-TR" sz="1200" b="0" i="0" kern="1200" dirty="0">
                          <a:solidFill>
                            <a:schemeClr val="dk1"/>
                          </a:solidFill>
                          <a:effectLst/>
                          <a:latin typeface="+mn-lt"/>
                          <a:ea typeface="+mn-ea"/>
                          <a:cs typeface="+mn-cs"/>
                        </a:rPr>
                        <a:t> (akut </a:t>
                      </a:r>
                      <a:r>
                        <a:rPr lang="tr-TR" sz="1200" b="0" i="0" kern="1200" dirty="0" err="1">
                          <a:solidFill>
                            <a:schemeClr val="dk1"/>
                          </a:solidFill>
                          <a:effectLst/>
                          <a:latin typeface="+mn-lt"/>
                          <a:ea typeface="+mn-ea"/>
                          <a:cs typeface="+mn-cs"/>
                        </a:rPr>
                        <a:t>intestinal</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amebiyaz</a:t>
                      </a:r>
                      <a:r>
                        <a:rPr lang="tr-TR" sz="1200" b="0" i="0" kern="1200" dirty="0">
                          <a:solidFill>
                            <a:schemeClr val="dk1"/>
                          </a:solidFill>
                          <a:effectLst/>
                          <a:latin typeface="+mn-lt"/>
                          <a:ea typeface="+mn-ea"/>
                          <a:cs typeface="+mn-cs"/>
                        </a:rPr>
                        <a:t>-amipli dizanteri ve </a:t>
                      </a:r>
                      <a:r>
                        <a:rPr lang="tr-TR" sz="1200" b="0" i="0" kern="1200" dirty="0" err="1">
                          <a:solidFill>
                            <a:schemeClr val="dk1"/>
                          </a:solidFill>
                          <a:effectLst/>
                          <a:latin typeface="+mn-lt"/>
                          <a:ea typeface="+mn-ea"/>
                          <a:cs typeface="+mn-cs"/>
                        </a:rPr>
                        <a:t>amebik</a:t>
                      </a:r>
                      <a:r>
                        <a:rPr lang="tr-TR" sz="1200" b="0" i="0" kern="1200" dirty="0">
                          <a:solidFill>
                            <a:schemeClr val="dk1"/>
                          </a:solidFill>
                          <a:effectLst/>
                          <a:latin typeface="+mn-lt"/>
                          <a:ea typeface="+mn-ea"/>
                          <a:cs typeface="+mn-cs"/>
                        </a:rPr>
                        <a:t> karaciğer </a:t>
                      </a:r>
                      <a:r>
                        <a:rPr lang="tr-TR" sz="1200" b="0" i="0" kern="1200" dirty="0" err="1">
                          <a:solidFill>
                            <a:schemeClr val="dk1"/>
                          </a:solidFill>
                          <a:effectLst/>
                          <a:latin typeface="+mn-lt"/>
                          <a:ea typeface="+mn-ea"/>
                          <a:cs typeface="+mn-cs"/>
                        </a:rPr>
                        <a:t>absesi</a:t>
                      </a:r>
                      <a:r>
                        <a:rPr lang="tr-TR" sz="1200" b="0" i="0" kern="1200" dirty="0">
                          <a:solidFill>
                            <a:schemeClr val="dk1"/>
                          </a:solidFill>
                          <a:effectLst/>
                          <a:latin typeface="+mn-lt"/>
                          <a:ea typeface="+mn-ea"/>
                          <a:cs typeface="+mn-cs"/>
                        </a:rPr>
                        <a:t>) ve bütün </a:t>
                      </a:r>
                      <a:r>
                        <a:rPr lang="tr-TR" sz="1200" b="0" i="0" kern="1200" dirty="0" err="1">
                          <a:solidFill>
                            <a:schemeClr val="dk1"/>
                          </a:solidFill>
                          <a:effectLst/>
                          <a:latin typeface="+mn-lt"/>
                          <a:ea typeface="+mn-ea"/>
                          <a:cs typeface="+mn-cs"/>
                        </a:rPr>
                        <a:t>Entamoeba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histolytica</a:t>
                      </a:r>
                      <a:r>
                        <a:rPr lang="tr-TR" sz="1200" b="0" i="0" kern="1200" dirty="0">
                          <a:solidFill>
                            <a:schemeClr val="dk1"/>
                          </a:solidFill>
                          <a:effectLst/>
                          <a:latin typeface="+mn-lt"/>
                          <a:ea typeface="+mn-ea"/>
                          <a:cs typeface="+mn-cs"/>
                        </a:rPr>
                        <a:t> enfeksiyonlarında </a:t>
                      </a:r>
                      <a:r>
                        <a:rPr lang="tr-TR" sz="1200" b="0" i="0" kern="1200" dirty="0" err="1">
                          <a:solidFill>
                            <a:schemeClr val="dk1"/>
                          </a:solidFill>
                          <a:effectLst/>
                          <a:latin typeface="+mn-lt"/>
                          <a:ea typeface="+mn-ea"/>
                          <a:cs typeface="+mn-cs"/>
                        </a:rPr>
                        <a:t>amebisit</a:t>
                      </a:r>
                      <a:r>
                        <a:rPr lang="tr-TR" sz="1200" b="0" i="0" kern="1200" dirty="0">
                          <a:solidFill>
                            <a:schemeClr val="dk1"/>
                          </a:solidFill>
                          <a:effectLst/>
                          <a:latin typeface="+mn-lt"/>
                          <a:ea typeface="+mn-ea"/>
                          <a:cs typeface="+mn-cs"/>
                        </a:rPr>
                        <a:t> etki gösterir. Ancak </a:t>
                      </a:r>
                      <a:r>
                        <a:rPr lang="tr-TR" sz="1200" b="0" i="0" kern="1200" dirty="0" err="1">
                          <a:solidFill>
                            <a:schemeClr val="dk1"/>
                          </a:solidFill>
                          <a:effectLst/>
                          <a:latin typeface="+mn-lt"/>
                          <a:ea typeface="+mn-ea"/>
                          <a:cs typeface="+mn-cs"/>
                        </a:rPr>
                        <a:t>amebik</a:t>
                      </a:r>
                      <a:r>
                        <a:rPr lang="tr-TR" sz="1200" b="0" i="0" kern="1200" dirty="0">
                          <a:solidFill>
                            <a:schemeClr val="dk1"/>
                          </a:solidFill>
                          <a:effectLst/>
                          <a:latin typeface="+mn-lt"/>
                          <a:ea typeface="+mn-ea"/>
                          <a:cs typeface="+mn-cs"/>
                        </a:rPr>
                        <a:t> karaciğer </a:t>
                      </a:r>
                      <a:r>
                        <a:rPr lang="tr-TR" sz="1200" b="0" i="0" kern="1200" dirty="0" err="1">
                          <a:solidFill>
                            <a:schemeClr val="dk1"/>
                          </a:solidFill>
                          <a:effectLst/>
                          <a:latin typeface="+mn-lt"/>
                          <a:ea typeface="+mn-ea"/>
                          <a:cs typeface="+mn-cs"/>
                        </a:rPr>
                        <a:t>absesinin</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metronidazol</a:t>
                      </a:r>
                      <a:r>
                        <a:rPr lang="tr-TR" sz="1200" b="0" i="0" kern="1200" dirty="0">
                          <a:solidFill>
                            <a:schemeClr val="dk1"/>
                          </a:solidFill>
                          <a:effectLst/>
                          <a:latin typeface="+mn-lt"/>
                          <a:ea typeface="+mn-ea"/>
                          <a:cs typeface="+mn-cs"/>
                        </a:rPr>
                        <a:t> ile tedavisi, iltihabın drenaja ya da </a:t>
                      </a:r>
                      <a:r>
                        <a:rPr lang="tr-TR" sz="1200" b="0" i="0" kern="1200" dirty="0" err="1">
                          <a:solidFill>
                            <a:schemeClr val="dk1"/>
                          </a:solidFill>
                          <a:effectLst/>
                          <a:latin typeface="+mn-lt"/>
                          <a:ea typeface="+mn-ea"/>
                          <a:cs typeface="+mn-cs"/>
                        </a:rPr>
                        <a:t>aspirasyona</a:t>
                      </a:r>
                      <a:r>
                        <a:rPr lang="tr-TR" sz="1200" b="0" i="0" kern="1200" dirty="0">
                          <a:solidFill>
                            <a:schemeClr val="dk1"/>
                          </a:solidFill>
                          <a:effectLst/>
                          <a:latin typeface="+mn-lt"/>
                          <a:ea typeface="+mn-ea"/>
                          <a:cs typeface="+mn-cs"/>
                        </a:rPr>
                        <a:t> olan ihtiyacını ortadan kaldırmaz.</a:t>
                      </a:r>
                      <a:endParaRPr lang="tr-TR" sz="1200" dirty="0"/>
                    </a:p>
                  </a:txBody>
                  <a:tcPr/>
                </a:tc>
                <a:tc>
                  <a:txBody>
                    <a:bodyPr/>
                    <a:lstStyle/>
                    <a:p>
                      <a:r>
                        <a:rPr lang="tr-TR" sz="1200" b="0" i="0" kern="1200" dirty="0" err="1">
                          <a:solidFill>
                            <a:schemeClr val="dk1"/>
                          </a:solidFill>
                          <a:effectLst/>
                          <a:latin typeface="+mn-lt"/>
                          <a:ea typeface="+mn-ea"/>
                          <a:cs typeface="+mn-cs"/>
                        </a:rPr>
                        <a:t>Metronidazol</a:t>
                      </a:r>
                      <a:r>
                        <a:rPr lang="tr-TR" sz="1200" b="0" i="0" kern="1200" dirty="0">
                          <a:solidFill>
                            <a:schemeClr val="dk1"/>
                          </a:solidFill>
                          <a:effectLst/>
                          <a:latin typeface="+mn-lt"/>
                          <a:ea typeface="+mn-ea"/>
                          <a:cs typeface="+mn-cs"/>
                        </a:rPr>
                        <a:t> veya diğer </a:t>
                      </a:r>
                      <a:r>
                        <a:rPr lang="tr-TR" sz="1200" b="0" i="0" kern="1200" dirty="0" err="1">
                          <a:solidFill>
                            <a:schemeClr val="dk1"/>
                          </a:solidFill>
                          <a:effectLst/>
                          <a:latin typeface="+mn-lt"/>
                          <a:ea typeface="+mn-ea"/>
                          <a:cs typeface="+mn-cs"/>
                        </a:rPr>
                        <a:t>nitroimidazol</a:t>
                      </a:r>
                      <a:r>
                        <a:rPr lang="tr-TR" sz="1200" b="0" i="0" kern="1200" dirty="0">
                          <a:solidFill>
                            <a:schemeClr val="dk1"/>
                          </a:solidFill>
                          <a:effectLst/>
                          <a:latin typeface="+mn-lt"/>
                          <a:ea typeface="+mn-ea"/>
                          <a:cs typeface="+mn-cs"/>
                        </a:rPr>
                        <a:t> türevlerine aşırı duyarlığı olanlarda ve hamileliğin ilk üç ayında kullanılmamalıdır.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err="1">
                          <a:solidFill>
                            <a:schemeClr val="dk1"/>
                          </a:solidFill>
                          <a:effectLst/>
                          <a:latin typeface="+mn-lt"/>
                          <a:ea typeface="+mn-ea"/>
                          <a:cs typeface="+mn-cs"/>
                        </a:rPr>
                        <a:t>Giardiazis</a:t>
                      </a:r>
                      <a:r>
                        <a:rPr lang="tr-TR" sz="1200" b="0" i="0" kern="1200" dirty="0">
                          <a:solidFill>
                            <a:schemeClr val="dk1"/>
                          </a:solidFill>
                          <a:effectLst/>
                          <a:latin typeface="+mn-lt"/>
                          <a:ea typeface="+mn-ea"/>
                          <a:cs typeface="+mn-cs"/>
                        </a:rPr>
                        <a:t> tedavisinde erişkinler için günlük 0.75-1 g, 2-5 yaş arası çocuklarda 250 mg, 5-10 gün süreyle uygulanır. </a:t>
                      </a:r>
                      <a:r>
                        <a:rPr lang="tr-TR" sz="1200" b="0" i="0" kern="1200" dirty="0" err="1">
                          <a:solidFill>
                            <a:schemeClr val="dk1"/>
                          </a:solidFill>
                          <a:effectLst/>
                          <a:latin typeface="+mn-lt"/>
                          <a:ea typeface="+mn-ea"/>
                          <a:cs typeface="+mn-cs"/>
                        </a:rPr>
                        <a:t>Trichomonas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vaginalise</a:t>
                      </a:r>
                      <a:r>
                        <a:rPr lang="tr-TR" sz="1200" b="0" i="0" kern="1200" dirty="0">
                          <a:solidFill>
                            <a:schemeClr val="dk1"/>
                          </a:solidFill>
                          <a:effectLst/>
                          <a:latin typeface="+mn-lt"/>
                          <a:ea typeface="+mn-ea"/>
                          <a:cs typeface="+mn-cs"/>
                        </a:rPr>
                        <a:t> bağlı </a:t>
                      </a:r>
                      <a:r>
                        <a:rPr lang="tr-TR" sz="1200" b="0" i="0" kern="1200" dirty="0" err="1">
                          <a:solidFill>
                            <a:schemeClr val="dk1"/>
                          </a:solidFill>
                          <a:effectLst/>
                          <a:latin typeface="+mn-lt"/>
                          <a:ea typeface="+mn-ea"/>
                          <a:cs typeface="+mn-cs"/>
                        </a:rPr>
                        <a:t>üretrit</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vajinit</a:t>
                      </a:r>
                      <a:r>
                        <a:rPr lang="tr-TR" sz="1200" b="0" i="0" kern="1200" dirty="0">
                          <a:solidFill>
                            <a:schemeClr val="dk1"/>
                          </a:solidFill>
                          <a:effectLst/>
                          <a:latin typeface="+mn-lt"/>
                          <a:ea typeface="+mn-ea"/>
                          <a:cs typeface="+mn-cs"/>
                        </a:rPr>
                        <a:t> tedavisinde 2x250 </a:t>
                      </a:r>
                      <a:r>
                        <a:rPr lang="tr-TR" sz="1200" b="0" i="0" kern="1200" dirty="0" err="1">
                          <a:solidFill>
                            <a:schemeClr val="dk1"/>
                          </a:solidFill>
                          <a:effectLst/>
                          <a:latin typeface="+mn-lt"/>
                          <a:ea typeface="+mn-ea"/>
                          <a:cs typeface="+mn-cs"/>
                        </a:rPr>
                        <a:t>mg'lık</a:t>
                      </a:r>
                      <a:r>
                        <a:rPr lang="tr-TR" sz="1200" b="0" i="0" kern="1200" dirty="0">
                          <a:solidFill>
                            <a:schemeClr val="dk1"/>
                          </a:solidFill>
                          <a:effectLst/>
                          <a:latin typeface="+mn-lt"/>
                          <a:ea typeface="+mn-ea"/>
                          <a:cs typeface="+mn-cs"/>
                        </a:rPr>
                        <a:t> günlük doz 7-10 gün süreyle uygulanır. </a:t>
                      </a:r>
                      <a:r>
                        <a:rPr lang="tr-TR" sz="1200" b="0" i="0" kern="1200" dirty="0" err="1">
                          <a:solidFill>
                            <a:schemeClr val="dk1"/>
                          </a:solidFill>
                          <a:effectLst/>
                          <a:latin typeface="+mn-lt"/>
                          <a:ea typeface="+mn-ea"/>
                          <a:cs typeface="+mn-cs"/>
                        </a:rPr>
                        <a:t>Anaerob</a:t>
                      </a:r>
                      <a:r>
                        <a:rPr lang="tr-TR" sz="1200" b="0" i="0" kern="1200" dirty="0">
                          <a:solidFill>
                            <a:schemeClr val="dk1"/>
                          </a:solidFill>
                          <a:effectLst/>
                          <a:latin typeface="+mn-lt"/>
                          <a:ea typeface="+mn-ea"/>
                          <a:cs typeface="+mn-cs"/>
                        </a:rPr>
                        <a:t> mikroorganizmaların neden olduğu enfeksiyonların tedavisinde erişkinlerde 3x500 mg ve çocuklarda 30-40 mg/kg, günlük dozlar 7-10 gün süreyle uygulanır. </a:t>
                      </a:r>
                      <a:r>
                        <a:rPr lang="tr-TR" sz="1200" b="0" i="0" kern="1200" dirty="0" err="1">
                          <a:solidFill>
                            <a:schemeClr val="dk1"/>
                          </a:solidFill>
                          <a:effectLst/>
                          <a:latin typeface="+mn-lt"/>
                          <a:ea typeface="+mn-ea"/>
                          <a:cs typeface="+mn-cs"/>
                        </a:rPr>
                        <a:t>Postoperatif</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anaerob</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profilaksisinde</a:t>
                      </a:r>
                      <a:r>
                        <a:rPr lang="tr-TR" sz="1200" b="0" i="0" kern="1200" dirty="0">
                          <a:solidFill>
                            <a:schemeClr val="dk1"/>
                          </a:solidFill>
                          <a:effectLst/>
                          <a:latin typeface="+mn-lt"/>
                          <a:ea typeface="+mn-ea"/>
                          <a:cs typeface="+mn-cs"/>
                        </a:rPr>
                        <a:t> erişkinler için operasyondan 12 saat önce 500 mg ve operasyondan sonra 3 gün boyunca 2x500 mg ve çocuklarda aynı şekilde 20x30 mg/kg uygulanır.</a:t>
                      </a:r>
                      <a:endParaRPr lang="tr-TR" sz="1200" dirty="0"/>
                    </a:p>
                  </a:txBody>
                  <a:tcPr/>
                </a:tc>
                <a:tc>
                  <a:txBody>
                    <a:bodyPr/>
                    <a:lstStyle/>
                    <a:p>
                      <a:r>
                        <a:rPr lang="tr-TR" sz="1200" b="0" i="0" kern="1200" dirty="0">
                          <a:solidFill>
                            <a:schemeClr val="dk1"/>
                          </a:solidFill>
                          <a:effectLst/>
                          <a:latin typeface="+mn-lt"/>
                          <a:ea typeface="+mn-ea"/>
                          <a:cs typeface="+mn-cs"/>
                        </a:rPr>
                        <a:t>Baş ağrısı, </a:t>
                      </a:r>
                      <a:r>
                        <a:rPr lang="tr-TR" sz="1200" b="0" i="0" kern="1200" dirty="0" err="1">
                          <a:solidFill>
                            <a:schemeClr val="dk1"/>
                          </a:solidFill>
                          <a:effectLst/>
                          <a:latin typeface="+mn-lt"/>
                          <a:ea typeface="+mn-ea"/>
                          <a:cs typeface="+mn-cs"/>
                        </a:rPr>
                        <a:t>gastrointestinal</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irritasyon</a:t>
                      </a:r>
                      <a:r>
                        <a:rPr lang="tr-TR" sz="1200" b="0" i="0" kern="1200" dirty="0">
                          <a:solidFill>
                            <a:schemeClr val="dk1"/>
                          </a:solidFill>
                          <a:effectLst/>
                          <a:latin typeface="+mn-lt"/>
                          <a:ea typeface="+mn-ea"/>
                          <a:cs typeface="+mn-cs"/>
                        </a:rPr>
                        <a:t> ve metalik tat yaygındır. Seyrek olarak uyuşukluk, döküntüler ve koyu renkli idrar görülebilir. Kullanım süresine ve doza bağlı olarak; periferik </a:t>
                      </a:r>
                      <a:r>
                        <a:rPr lang="tr-TR" sz="1200" b="0" i="0" kern="1200" dirty="0" err="1">
                          <a:solidFill>
                            <a:schemeClr val="dk1"/>
                          </a:solidFill>
                          <a:effectLst/>
                          <a:latin typeface="+mn-lt"/>
                          <a:ea typeface="+mn-ea"/>
                          <a:cs typeface="+mn-cs"/>
                        </a:rPr>
                        <a:t>nöropati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ekstremitede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parestezi</a:t>
                      </a:r>
                      <a:r>
                        <a:rPr lang="tr-TR" sz="1200" b="0" i="0" kern="1200" dirty="0">
                          <a:solidFill>
                            <a:schemeClr val="dk1"/>
                          </a:solidFill>
                          <a:effectLst/>
                          <a:latin typeface="+mn-lt"/>
                          <a:ea typeface="+mn-ea"/>
                          <a:cs typeface="+mn-cs"/>
                        </a:rPr>
                        <a:t> veya uyuşukluk), </a:t>
                      </a:r>
                      <a:r>
                        <a:rPr lang="tr-TR" sz="1200" b="0" i="0" u="none" strike="noStrike" kern="1200" dirty="0">
                          <a:solidFill>
                            <a:schemeClr val="dk1"/>
                          </a:solidFill>
                          <a:effectLst/>
                          <a:latin typeface="+mn-lt"/>
                          <a:ea typeface="+mn-ea"/>
                          <a:cs typeface="+mn-cs"/>
                        </a:rPr>
                        <a:t>baş ağrısı</a:t>
                      </a:r>
                      <a:r>
                        <a:rPr lang="tr-TR" sz="1200" b="0" i="0" kern="1200" dirty="0">
                          <a:solidFill>
                            <a:schemeClr val="dk1"/>
                          </a:solidFill>
                          <a:effectLst/>
                          <a:latin typeface="+mn-lt"/>
                          <a:ea typeface="+mn-ea"/>
                          <a:cs typeface="+mn-cs"/>
                        </a:rPr>
                        <a:t>, uykusuzluk, depresyon, baş dönmesi, koordinasyon bozukluğu (uyumsuzluk), </a:t>
                      </a:r>
                      <a:r>
                        <a:rPr lang="tr-TR" sz="1200" b="0" i="0" kern="1200" dirty="0" err="1">
                          <a:solidFill>
                            <a:schemeClr val="dk1"/>
                          </a:solidFill>
                          <a:effectLst/>
                          <a:latin typeface="+mn-lt"/>
                          <a:ea typeface="+mn-ea"/>
                          <a:cs typeface="+mn-cs"/>
                        </a:rPr>
                        <a:t>konfüzyon</a:t>
                      </a:r>
                      <a:r>
                        <a:rPr lang="tr-TR" sz="1200" b="0" i="0" kern="1200" dirty="0">
                          <a:solidFill>
                            <a:schemeClr val="dk1"/>
                          </a:solidFill>
                          <a:effectLst/>
                          <a:latin typeface="+mn-lt"/>
                          <a:ea typeface="+mn-ea"/>
                          <a:cs typeface="+mn-cs"/>
                        </a:rPr>
                        <a:t>, </a:t>
                      </a:r>
                      <a:r>
                        <a:rPr lang="tr-TR" sz="1200" b="0" i="0" u="none" strike="noStrike" kern="1200" dirty="0" err="1">
                          <a:solidFill>
                            <a:schemeClr val="dk1"/>
                          </a:solidFill>
                          <a:effectLst/>
                          <a:latin typeface="+mn-lt"/>
                          <a:ea typeface="+mn-ea"/>
                          <a:cs typeface="+mn-cs"/>
                        </a:rPr>
                        <a:t>ataksi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irritabilite</a:t>
                      </a:r>
                      <a:r>
                        <a:rPr lang="tr-TR" sz="1200" b="0" i="0" kern="1200" dirty="0">
                          <a:solidFill>
                            <a:schemeClr val="dk1"/>
                          </a:solidFill>
                          <a:effectLst/>
                          <a:latin typeface="+mn-lt"/>
                          <a:ea typeface="+mn-ea"/>
                          <a:cs typeface="+mn-cs"/>
                        </a:rPr>
                        <a:t>, yüksek dozda veya uzun süre kullanıldığında </a:t>
                      </a:r>
                      <a:r>
                        <a:rPr lang="tr-TR" sz="1200" b="0" i="0" kern="1200" dirty="0" err="1">
                          <a:solidFill>
                            <a:schemeClr val="dk1"/>
                          </a:solidFill>
                          <a:effectLst/>
                          <a:latin typeface="+mn-lt"/>
                          <a:ea typeface="+mn-ea"/>
                          <a:cs typeface="+mn-cs"/>
                        </a:rPr>
                        <a:t>toksik</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ensefalopati</a:t>
                      </a:r>
                      <a:r>
                        <a:rPr lang="tr-TR" sz="1200" b="0" i="0" kern="1200" dirty="0">
                          <a:solidFill>
                            <a:schemeClr val="dk1"/>
                          </a:solidFill>
                          <a:effectLst/>
                          <a:latin typeface="+mn-lt"/>
                          <a:ea typeface="+mn-ea"/>
                          <a:cs typeface="+mn-cs"/>
                        </a:rPr>
                        <a:t>, </a:t>
                      </a:r>
                      <a:r>
                        <a:rPr lang="tr-TR" sz="1200" b="0" i="0" u="none" strike="noStrike" kern="1200" dirty="0">
                          <a:solidFill>
                            <a:schemeClr val="dk1"/>
                          </a:solidFill>
                          <a:effectLst/>
                          <a:latin typeface="+mn-lt"/>
                          <a:ea typeface="+mn-ea"/>
                          <a:cs typeface="+mn-cs"/>
                        </a:rPr>
                        <a:t>bulantı</a:t>
                      </a:r>
                      <a:r>
                        <a:rPr lang="tr-TR" sz="1200" b="0" i="0" kern="1200" dirty="0">
                          <a:solidFill>
                            <a:schemeClr val="dk1"/>
                          </a:solidFill>
                          <a:effectLst/>
                          <a:latin typeface="+mn-lt"/>
                          <a:ea typeface="+mn-ea"/>
                          <a:cs typeface="+mn-cs"/>
                        </a:rPr>
                        <a:t>, iştahsızlık, ender olarak kusma</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4104784729"/>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770478129"/>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NİTROİMİDAZOLLER</a:t>
                      </a:r>
                    </a:p>
                  </a:txBody>
                  <a:tcPr vert="wordArtVert"/>
                </a:tc>
                <a:tc>
                  <a:txBody>
                    <a:bodyPr/>
                    <a:lstStyle/>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r>
                        <a:rPr lang="tr-TR" sz="1400" dirty="0"/>
                        <a:t>ORNİDAZOL</a:t>
                      </a:r>
                    </a:p>
                  </a:txBody>
                  <a:tcPr/>
                </a:tc>
                <a:tc>
                  <a:txBody>
                    <a:bodyPr/>
                    <a:lstStyle/>
                    <a:p>
                      <a:r>
                        <a:rPr lang="tr-TR" sz="1200" b="0" i="0" kern="1200" dirty="0">
                          <a:solidFill>
                            <a:schemeClr val="dk1"/>
                          </a:solidFill>
                          <a:effectLst/>
                          <a:latin typeface="+mn-lt"/>
                          <a:ea typeface="+mn-ea"/>
                          <a:cs typeface="+mn-cs"/>
                        </a:rPr>
                        <a:t>Kadınlarda ve erkeklerde </a:t>
                      </a:r>
                      <a:r>
                        <a:rPr lang="tr-TR" sz="1200" b="0" i="0" kern="1200" dirty="0" err="1">
                          <a:solidFill>
                            <a:schemeClr val="dk1"/>
                          </a:solidFill>
                          <a:effectLst/>
                          <a:latin typeface="+mn-lt"/>
                          <a:ea typeface="+mn-ea"/>
                          <a:cs typeface="+mn-cs"/>
                        </a:rPr>
                        <a:t>Trichomonas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vaginalis'e</a:t>
                      </a:r>
                      <a:r>
                        <a:rPr lang="tr-TR" sz="1200" b="0" i="0" kern="1200" dirty="0">
                          <a:solidFill>
                            <a:schemeClr val="dk1"/>
                          </a:solidFill>
                          <a:effectLst/>
                          <a:latin typeface="+mn-lt"/>
                          <a:ea typeface="+mn-ea"/>
                          <a:cs typeface="+mn-cs"/>
                        </a:rPr>
                        <a:t> bağlı </a:t>
                      </a:r>
                      <a:r>
                        <a:rPr lang="tr-TR" sz="1200" b="0" i="0" kern="1200" dirty="0" err="1">
                          <a:solidFill>
                            <a:schemeClr val="dk1"/>
                          </a:solidFill>
                          <a:effectLst/>
                          <a:latin typeface="+mn-lt"/>
                          <a:ea typeface="+mn-ea"/>
                          <a:cs typeface="+mn-cs"/>
                        </a:rPr>
                        <a:t>genito</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üriner</a:t>
                      </a:r>
                      <a:r>
                        <a:rPr lang="tr-TR" sz="1200" b="0" i="0" kern="1200" dirty="0">
                          <a:solidFill>
                            <a:schemeClr val="dk1"/>
                          </a:solidFill>
                          <a:effectLst/>
                          <a:latin typeface="+mn-lt"/>
                          <a:ea typeface="+mn-ea"/>
                          <a:cs typeface="+mn-cs"/>
                        </a:rPr>
                        <a:t> enfeksiyonlarda; amipli dizanteri dahil, </a:t>
                      </a:r>
                      <a:r>
                        <a:rPr lang="tr-TR" sz="1200" b="0" i="0" kern="1200" dirty="0" err="1">
                          <a:solidFill>
                            <a:schemeClr val="dk1"/>
                          </a:solidFill>
                          <a:effectLst/>
                          <a:latin typeface="+mn-lt"/>
                          <a:ea typeface="+mn-ea"/>
                          <a:cs typeface="+mn-cs"/>
                        </a:rPr>
                        <a:t>Entamoeba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histolytica'nın</a:t>
                      </a:r>
                      <a:r>
                        <a:rPr lang="tr-TR" sz="1200" b="0" i="0" kern="1200" dirty="0">
                          <a:solidFill>
                            <a:schemeClr val="dk1"/>
                          </a:solidFill>
                          <a:effectLst/>
                          <a:latin typeface="+mn-lt"/>
                          <a:ea typeface="+mn-ea"/>
                          <a:cs typeface="+mn-cs"/>
                        </a:rPr>
                        <a:t> neden olduğu tüm </a:t>
                      </a:r>
                      <a:r>
                        <a:rPr lang="tr-TR" sz="1200" b="0" i="0" kern="1200" dirty="0" err="1">
                          <a:solidFill>
                            <a:schemeClr val="dk1"/>
                          </a:solidFill>
                          <a:effectLst/>
                          <a:latin typeface="+mn-lt"/>
                          <a:ea typeface="+mn-ea"/>
                          <a:cs typeface="+mn-cs"/>
                        </a:rPr>
                        <a:t>intestinal</a:t>
                      </a:r>
                      <a:r>
                        <a:rPr lang="tr-TR" sz="1200" b="0" i="0" kern="1200" dirty="0">
                          <a:solidFill>
                            <a:schemeClr val="dk1"/>
                          </a:solidFill>
                          <a:effectLst/>
                          <a:latin typeface="+mn-lt"/>
                          <a:ea typeface="+mn-ea"/>
                          <a:cs typeface="+mn-cs"/>
                        </a:rPr>
                        <a:t> enfeksiyonlarda, </a:t>
                      </a:r>
                      <a:r>
                        <a:rPr lang="tr-TR" sz="1200" b="0" i="0" kern="1200" dirty="0" err="1">
                          <a:solidFill>
                            <a:schemeClr val="dk1"/>
                          </a:solidFill>
                          <a:effectLst/>
                          <a:latin typeface="+mn-lt"/>
                          <a:ea typeface="+mn-ea"/>
                          <a:cs typeface="+mn-cs"/>
                        </a:rPr>
                        <a:t>amebiasis'in</a:t>
                      </a:r>
                      <a:r>
                        <a:rPr lang="tr-TR" sz="1200" b="0" i="0" kern="1200" dirty="0">
                          <a:solidFill>
                            <a:schemeClr val="dk1"/>
                          </a:solidFill>
                          <a:effectLst/>
                          <a:latin typeface="+mn-lt"/>
                          <a:ea typeface="+mn-ea"/>
                          <a:cs typeface="+mn-cs"/>
                        </a:rPr>
                        <a:t> tüm </a:t>
                      </a:r>
                      <a:r>
                        <a:rPr lang="tr-TR" sz="1200" b="0" i="0" kern="1200" dirty="0" err="1">
                          <a:solidFill>
                            <a:schemeClr val="dk1"/>
                          </a:solidFill>
                          <a:effectLst/>
                          <a:latin typeface="+mn-lt"/>
                          <a:ea typeface="+mn-ea"/>
                          <a:cs typeface="+mn-cs"/>
                        </a:rPr>
                        <a:t>ekstraintestinal</a:t>
                      </a:r>
                      <a:r>
                        <a:rPr lang="tr-TR" sz="1200" b="0" i="0" kern="1200" dirty="0">
                          <a:solidFill>
                            <a:schemeClr val="dk1"/>
                          </a:solidFill>
                          <a:effectLst/>
                          <a:latin typeface="+mn-lt"/>
                          <a:ea typeface="+mn-ea"/>
                          <a:cs typeface="+mn-cs"/>
                        </a:rPr>
                        <a:t> formlarında; </a:t>
                      </a:r>
                      <a:r>
                        <a:rPr lang="tr-TR" sz="1200" b="0" i="0" kern="1200" dirty="0" err="1">
                          <a:solidFill>
                            <a:schemeClr val="dk1"/>
                          </a:solidFill>
                          <a:effectLst/>
                          <a:latin typeface="+mn-lt"/>
                          <a:ea typeface="+mn-ea"/>
                          <a:cs typeface="+mn-cs"/>
                        </a:rPr>
                        <a:t>Giardiasis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lambliasis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anaerob</a:t>
                      </a:r>
                      <a:r>
                        <a:rPr lang="tr-TR" sz="1200" b="0" i="0" kern="1200" dirty="0">
                          <a:solidFill>
                            <a:schemeClr val="dk1"/>
                          </a:solidFill>
                          <a:effectLst/>
                          <a:latin typeface="+mn-lt"/>
                          <a:ea typeface="+mn-ea"/>
                          <a:cs typeface="+mn-cs"/>
                        </a:rPr>
                        <a:t> bakterilere bağlı enfeksiyonlarda (septisemi, menenjit, peritonit, </a:t>
                      </a:r>
                      <a:r>
                        <a:rPr lang="tr-TR" sz="1200" b="0" i="0" kern="1200" dirty="0" err="1">
                          <a:solidFill>
                            <a:schemeClr val="dk1"/>
                          </a:solidFill>
                          <a:effectLst/>
                          <a:latin typeface="+mn-lt"/>
                          <a:ea typeface="+mn-ea"/>
                          <a:cs typeface="+mn-cs"/>
                        </a:rPr>
                        <a:t>postoperatif</a:t>
                      </a:r>
                      <a:r>
                        <a:rPr lang="tr-TR" sz="1200" b="0" i="0" kern="1200" dirty="0">
                          <a:solidFill>
                            <a:schemeClr val="dk1"/>
                          </a:solidFill>
                          <a:effectLst/>
                          <a:latin typeface="+mn-lt"/>
                          <a:ea typeface="+mn-ea"/>
                          <a:cs typeface="+mn-cs"/>
                        </a:rPr>
                        <a:t> yara </a:t>
                      </a:r>
                      <a:r>
                        <a:rPr lang="tr-TR" sz="1200" b="0" i="0" kern="1200" dirty="0" err="1">
                          <a:solidFill>
                            <a:schemeClr val="dk1"/>
                          </a:solidFill>
                          <a:effectLst/>
                          <a:latin typeface="+mn-lt"/>
                          <a:ea typeface="+mn-ea"/>
                          <a:cs typeface="+mn-cs"/>
                        </a:rPr>
                        <a:t>enfeksiyonları,doğum</a:t>
                      </a:r>
                      <a:r>
                        <a:rPr lang="tr-TR" sz="1200" b="0" i="0" kern="1200" dirty="0">
                          <a:solidFill>
                            <a:schemeClr val="dk1"/>
                          </a:solidFill>
                          <a:effectLst/>
                          <a:latin typeface="+mn-lt"/>
                          <a:ea typeface="+mn-ea"/>
                          <a:cs typeface="+mn-cs"/>
                        </a:rPr>
                        <a:t> sonrası septisemi, septik </a:t>
                      </a:r>
                      <a:r>
                        <a:rPr lang="tr-TR" sz="1200" b="0" i="0" kern="1200" dirty="0" err="1">
                          <a:solidFill>
                            <a:schemeClr val="dk1"/>
                          </a:solidFill>
                          <a:effectLst/>
                          <a:latin typeface="+mn-lt"/>
                          <a:ea typeface="+mn-ea"/>
                          <a:cs typeface="+mn-cs"/>
                        </a:rPr>
                        <a:t>abortus</a:t>
                      </a:r>
                      <a:r>
                        <a:rPr lang="tr-TR" sz="1200" b="0" i="0" kern="1200" dirty="0">
                          <a:solidFill>
                            <a:schemeClr val="dk1"/>
                          </a:solidFill>
                          <a:effectLst/>
                          <a:latin typeface="+mn-lt"/>
                          <a:ea typeface="+mn-ea"/>
                          <a:cs typeface="+mn-cs"/>
                        </a:rPr>
                        <a:t> ve söz edilen bakterilerin ispatlandığı veya varlığından </a:t>
                      </a:r>
                      <a:r>
                        <a:rPr lang="tr-TR" sz="1200" b="0" i="0" kern="1200" dirty="0" err="1">
                          <a:solidFill>
                            <a:schemeClr val="dk1"/>
                          </a:solidFill>
                          <a:effectLst/>
                          <a:latin typeface="+mn-lt"/>
                          <a:ea typeface="+mn-ea"/>
                          <a:cs typeface="+mn-cs"/>
                        </a:rPr>
                        <a:t>şüphelenilenen</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endometrit</a:t>
                      </a:r>
                      <a:r>
                        <a:rPr lang="tr-TR" sz="1200" b="0" i="0" kern="1200" dirty="0">
                          <a:solidFill>
                            <a:schemeClr val="dk1"/>
                          </a:solidFill>
                          <a:effectLst/>
                          <a:latin typeface="+mn-lt"/>
                          <a:ea typeface="+mn-ea"/>
                          <a:cs typeface="+mn-cs"/>
                        </a:rPr>
                        <a:t> vakalarında)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 Özellikle kolon ve jinekolojik operasyon geçirecek vakalar başta olmak üzere, cerrahi müdahalelerde </a:t>
                      </a:r>
                      <a:r>
                        <a:rPr lang="tr-TR" sz="1200" b="0" i="0" kern="1200" dirty="0" err="1">
                          <a:solidFill>
                            <a:schemeClr val="dk1"/>
                          </a:solidFill>
                          <a:effectLst/>
                          <a:latin typeface="+mn-lt"/>
                          <a:ea typeface="+mn-ea"/>
                          <a:cs typeface="+mn-cs"/>
                        </a:rPr>
                        <a:t>profilaksi</a:t>
                      </a:r>
                      <a:r>
                        <a:rPr lang="tr-TR" sz="1200" b="0" i="0" kern="1200" dirty="0">
                          <a:solidFill>
                            <a:schemeClr val="dk1"/>
                          </a:solidFill>
                          <a:effectLst/>
                          <a:latin typeface="+mn-lt"/>
                          <a:ea typeface="+mn-ea"/>
                          <a:cs typeface="+mn-cs"/>
                        </a:rPr>
                        <a:t> amacıyla kullanılır.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err="1">
                          <a:solidFill>
                            <a:schemeClr val="dk1"/>
                          </a:solidFill>
                          <a:effectLst/>
                          <a:latin typeface="+mn-lt"/>
                          <a:ea typeface="+mn-ea"/>
                          <a:cs typeface="+mn-cs"/>
                        </a:rPr>
                        <a:t>Ornidazol</a:t>
                      </a:r>
                      <a:r>
                        <a:rPr lang="tr-TR" sz="1200" b="0" i="0" kern="1200" dirty="0">
                          <a:solidFill>
                            <a:schemeClr val="dk1"/>
                          </a:solidFill>
                          <a:effectLst/>
                          <a:latin typeface="+mn-lt"/>
                          <a:ea typeface="+mn-ea"/>
                          <a:cs typeface="+mn-cs"/>
                        </a:rPr>
                        <a:t>, diğer </a:t>
                      </a:r>
                      <a:r>
                        <a:rPr lang="tr-TR" sz="1200" b="0" i="0" kern="1200" dirty="0" err="1">
                          <a:solidFill>
                            <a:schemeClr val="dk1"/>
                          </a:solidFill>
                          <a:effectLst/>
                          <a:latin typeface="+mn-lt"/>
                          <a:ea typeface="+mn-ea"/>
                          <a:cs typeface="+mn-cs"/>
                        </a:rPr>
                        <a:t>nitroimidazol</a:t>
                      </a:r>
                      <a:r>
                        <a:rPr lang="tr-TR" sz="1200" b="0" i="0" kern="1200" dirty="0">
                          <a:solidFill>
                            <a:schemeClr val="dk1"/>
                          </a:solidFill>
                          <a:effectLst/>
                          <a:latin typeface="+mn-lt"/>
                          <a:ea typeface="+mn-ea"/>
                          <a:cs typeface="+mn-cs"/>
                        </a:rPr>
                        <a:t> türevleri veya ilacın içerdiği diğer yardımcı maddelerden herhangi birine karşı aşırı duyarlılığı olduğu bilinen hastalarda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err="1">
                          <a:solidFill>
                            <a:schemeClr val="dk1"/>
                          </a:solidFill>
                          <a:effectLst/>
                          <a:latin typeface="+mn-lt"/>
                          <a:ea typeface="+mn-ea"/>
                          <a:cs typeface="+mn-cs"/>
                        </a:rPr>
                        <a:t>Anaerob</a:t>
                      </a:r>
                      <a:r>
                        <a:rPr lang="tr-TR" sz="1200" b="0" i="0" kern="1200" dirty="0">
                          <a:solidFill>
                            <a:schemeClr val="dk1"/>
                          </a:solidFill>
                          <a:effectLst/>
                          <a:latin typeface="+mn-lt"/>
                          <a:ea typeface="+mn-ea"/>
                          <a:cs typeface="+mn-cs"/>
                        </a:rPr>
                        <a:t> bakterilere bağlı enfeksiyonların tedavisi: 500-1000 mg (1-2 ampul) </a:t>
                      </a:r>
                      <a:r>
                        <a:rPr lang="tr-TR" sz="1200" b="0" i="0" kern="1200" dirty="0" err="1">
                          <a:solidFill>
                            <a:schemeClr val="dk1"/>
                          </a:solidFill>
                          <a:effectLst/>
                          <a:latin typeface="+mn-lt"/>
                          <a:ea typeface="+mn-ea"/>
                          <a:cs typeface="+mn-cs"/>
                        </a:rPr>
                        <a:t>infüzyonla</a:t>
                      </a:r>
                      <a:r>
                        <a:rPr lang="tr-TR" sz="1200" b="0" i="0" kern="1200" dirty="0">
                          <a:solidFill>
                            <a:schemeClr val="dk1"/>
                          </a:solidFill>
                          <a:effectLst/>
                          <a:latin typeface="+mn-lt"/>
                          <a:ea typeface="+mn-ea"/>
                          <a:cs typeface="+mn-cs"/>
                        </a:rPr>
                        <a:t> başlanır, daha sonra her 12 saatte bir 500 </a:t>
                      </a:r>
                      <a:r>
                        <a:rPr lang="tr-TR" sz="1200" b="0" i="0" kern="1200" dirty="0" err="1">
                          <a:solidFill>
                            <a:schemeClr val="dk1"/>
                          </a:solidFill>
                          <a:effectLst/>
                          <a:latin typeface="+mn-lt"/>
                          <a:ea typeface="+mn-ea"/>
                          <a:cs typeface="+mn-cs"/>
                        </a:rPr>
                        <a:t>mg'lık</a:t>
                      </a:r>
                      <a:r>
                        <a:rPr lang="tr-TR" sz="1200" b="0" i="0" kern="1200" dirty="0">
                          <a:solidFill>
                            <a:schemeClr val="dk1"/>
                          </a:solidFill>
                          <a:effectLst/>
                          <a:latin typeface="+mn-lt"/>
                          <a:ea typeface="+mn-ea"/>
                          <a:cs typeface="+mn-cs"/>
                        </a:rPr>
                        <a:t> 1 ampul veya 5-10 gün boyunca her 24 saatte 1 </a:t>
                      </a:r>
                      <a:r>
                        <a:rPr lang="tr-TR" sz="1200" b="0" i="0" kern="1200" dirty="0" err="1">
                          <a:solidFill>
                            <a:schemeClr val="dk1"/>
                          </a:solidFill>
                          <a:effectLst/>
                          <a:latin typeface="+mn-lt"/>
                          <a:ea typeface="+mn-ea"/>
                          <a:cs typeface="+mn-cs"/>
                        </a:rPr>
                        <a:t>g'lık</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infüzyon</a:t>
                      </a:r>
                      <a:r>
                        <a:rPr lang="tr-TR" sz="1200" b="0" i="0" kern="1200" dirty="0">
                          <a:solidFill>
                            <a:schemeClr val="dk1"/>
                          </a:solidFill>
                          <a:effectLst/>
                          <a:latin typeface="+mn-lt"/>
                          <a:ea typeface="+mn-ea"/>
                          <a:cs typeface="+mn-cs"/>
                        </a:rPr>
                        <a:t> yapılır. Hastanın durumu izin verdiği zaman </a:t>
                      </a:r>
                      <a:r>
                        <a:rPr lang="tr-TR" sz="1200" b="0" i="0" kern="1200" dirty="0" err="1">
                          <a:solidFill>
                            <a:schemeClr val="dk1"/>
                          </a:solidFill>
                          <a:effectLst/>
                          <a:latin typeface="+mn-lt"/>
                          <a:ea typeface="+mn-ea"/>
                          <a:cs typeface="+mn-cs"/>
                        </a:rPr>
                        <a:t>parenteral</a:t>
                      </a:r>
                      <a:r>
                        <a:rPr lang="tr-TR" sz="1200" b="0" i="0" kern="1200" dirty="0">
                          <a:solidFill>
                            <a:schemeClr val="dk1"/>
                          </a:solidFill>
                          <a:effectLst/>
                          <a:latin typeface="+mn-lt"/>
                          <a:ea typeface="+mn-ea"/>
                          <a:cs typeface="+mn-cs"/>
                        </a:rPr>
                        <a:t> tedavi yerini oral tedaviye bırakmalıdır.</a:t>
                      </a:r>
                      <a:endParaRPr lang="tr-TR" sz="1200" dirty="0"/>
                    </a:p>
                  </a:txBody>
                  <a:tcPr/>
                </a:tc>
                <a:tc>
                  <a:txBody>
                    <a:bodyPr/>
                    <a:lstStyle/>
                    <a:p>
                      <a:r>
                        <a:rPr lang="tr-TR" sz="1200" b="0" i="0" kern="1200" dirty="0">
                          <a:solidFill>
                            <a:schemeClr val="dk1"/>
                          </a:solidFill>
                          <a:effectLst/>
                          <a:latin typeface="+mn-lt"/>
                          <a:ea typeface="+mn-ea"/>
                          <a:cs typeface="+mn-cs"/>
                        </a:rPr>
                        <a:t>Uyku hali, </a:t>
                      </a:r>
                      <a:r>
                        <a:rPr lang="tr-TR" sz="1200" b="0" i="0" u="none" strike="noStrike" kern="1200" dirty="0">
                          <a:solidFill>
                            <a:schemeClr val="dk1"/>
                          </a:solidFill>
                          <a:effectLst/>
                          <a:latin typeface="+mn-lt"/>
                          <a:ea typeface="+mn-ea"/>
                          <a:cs typeface="+mn-cs"/>
                        </a:rPr>
                        <a:t>baş ağrısı</a:t>
                      </a:r>
                      <a:r>
                        <a:rPr lang="tr-TR" sz="1200" b="0" i="0" kern="1200" dirty="0">
                          <a:solidFill>
                            <a:schemeClr val="dk1"/>
                          </a:solidFill>
                          <a:effectLst/>
                          <a:latin typeface="+mn-lt"/>
                          <a:ea typeface="+mn-ea"/>
                          <a:cs typeface="+mn-cs"/>
                        </a:rPr>
                        <a:t> ve </a:t>
                      </a:r>
                      <a:r>
                        <a:rPr lang="tr-TR" sz="1200" b="0" i="0" u="none" strike="noStrike" kern="1200" dirty="0">
                          <a:solidFill>
                            <a:schemeClr val="dk1"/>
                          </a:solidFill>
                          <a:effectLst/>
                          <a:latin typeface="+mn-lt"/>
                          <a:ea typeface="+mn-ea"/>
                          <a:cs typeface="+mn-cs"/>
                        </a:rPr>
                        <a:t>bulantı</a:t>
                      </a:r>
                      <a:r>
                        <a:rPr lang="tr-TR" sz="1200" b="0" i="0" kern="1200" dirty="0">
                          <a:solidFill>
                            <a:schemeClr val="dk1"/>
                          </a:solidFill>
                          <a:effectLst/>
                          <a:latin typeface="+mn-lt"/>
                          <a:ea typeface="+mn-ea"/>
                          <a:cs typeface="+mn-cs"/>
                        </a:rPr>
                        <a:t>, kusma gibi </a:t>
                      </a:r>
                      <a:r>
                        <a:rPr lang="tr-TR" sz="1200" b="0" i="0" kern="1200" dirty="0" err="1">
                          <a:solidFill>
                            <a:schemeClr val="dk1"/>
                          </a:solidFill>
                          <a:effectLst/>
                          <a:latin typeface="+mn-lt"/>
                          <a:ea typeface="+mn-ea"/>
                          <a:cs typeface="+mn-cs"/>
                        </a:rPr>
                        <a:t>gastrointestinal</a:t>
                      </a:r>
                      <a:r>
                        <a:rPr lang="tr-TR" sz="1200" b="0" i="0" kern="1200" dirty="0">
                          <a:solidFill>
                            <a:schemeClr val="dk1"/>
                          </a:solidFill>
                          <a:effectLst/>
                          <a:latin typeface="+mn-lt"/>
                          <a:ea typeface="+mn-ea"/>
                          <a:cs typeface="+mn-cs"/>
                        </a:rPr>
                        <a:t> rahatsızlıklar hafif yan etkiler olarak görülebilir. Bazı izole vakalarda </a:t>
                      </a:r>
                      <a:r>
                        <a:rPr lang="tr-TR" sz="1200" b="0" i="0" u="none" strike="noStrike" kern="1200" dirty="0">
                          <a:solidFill>
                            <a:schemeClr val="dk1"/>
                          </a:solidFill>
                          <a:effectLst/>
                          <a:latin typeface="+mn-lt"/>
                          <a:ea typeface="+mn-ea"/>
                          <a:cs typeface="+mn-cs"/>
                        </a:rPr>
                        <a:t>baş dönmesi</a:t>
                      </a:r>
                      <a:r>
                        <a:rPr lang="tr-TR" sz="1200" b="0" i="0" kern="1200" dirty="0">
                          <a:solidFill>
                            <a:schemeClr val="dk1"/>
                          </a:solidFill>
                          <a:effectLst/>
                          <a:latin typeface="+mn-lt"/>
                          <a:ea typeface="+mn-ea"/>
                          <a:cs typeface="+mn-cs"/>
                        </a:rPr>
                        <a:t>, tremor, </a:t>
                      </a:r>
                      <a:r>
                        <a:rPr lang="tr-TR" sz="1200" b="0" i="0" kern="1200" dirty="0" err="1">
                          <a:solidFill>
                            <a:schemeClr val="dk1"/>
                          </a:solidFill>
                          <a:effectLst/>
                          <a:latin typeface="+mn-lt"/>
                          <a:ea typeface="+mn-ea"/>
                          <a:cs typeface="+mn-cs"/>
                        </a:rPr>
                        <a:t>rijidite</a:t>
                      </a:r>
                      <a:r>
                        <a:rPr lang="tr-TR" sz="1200" b="0" i="0" kern="1200" dirty="0">
                          <a:solidFill>
                            <a:schemeClr val="dk1"/>
                          </a:solidFill>
                          <a:effectLst/>
                          <a:latin typeface="+mn-lt"/>
                          <a:ea typeface="+mn-ea"/>
                          <a:cs typeface="+mn-cs"/>
                        </a:rPr>
                        <a:t>, koordinasyon bozuklukları, nöbet, yorgunluk, </a:t>
                      </a:r>
                      <a:r>
                        <a:rPr lang="tr-TR" sz="1200" b="0" i="0" kern="1200" dirty="0" err="1">
                          <a:solidFill>
                            <a:schemeClr val="dk1"/>
                          </a:solidFill>
                          <a:effectLst/>
                          <a:latin typeface="+mn-lt"/>
                          <a:ea typeface="+mn-ea"/>
                          <a:cs typeface="+mn-cs"/>
                        </a:rPr>
                        <a:t>vertigo</a:t>
                      </a:r>
                      <a:r>
                        <a:rPr lang="tr-TR" sz="1200" b="0" i="0" kern="1200" dirty="0">
                          <a:solidFill>
                            <a:schemeClr val="dk1"/>
                          </a:solidFill>
                          <a:effectLst/>
                          <a:latin typeface="+mn-lt"/>
                          <a:ea typeface="+mn-ea"/>
                          <a:cs typeface="+mn-cs"/>
                        </a:rPr>
                        <a:t>, geçici bilinç azalması ve duyusal veya karışık </a:t>
                      </a:r>
                      <a:r>
                        <a:rPr lang="tr-TR" sz="1200" b="0" i="0" kern="1200" dirty="0" err="1">
                          <a:solidFill>
                            <a:schemeClr val="dk1"/>
                          </a:solidFill>
                          <a:effectLst/>
                          <a:latin typeface="+mn-lt"/>
                          <a:ea typeface="+mn-ea"/>
                          <a:cs typeface="+mn-cs"/>
                        </a:rPr>
                        <a:t>periferal</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nöropati</a:t>
                      </a:r>
                      <a:r>
                        <a:rPr lang="tr-TR" sz="1200" b="0" i="0" kern="1200" dirty="0">
                          <a:solidFill>
                            <a:schemeClr val="dk1"/>
                          </a:solidFill>
                          <a:effectLst/>
                          <a:latin typeface="+mn-lt"/>
                          <a:ea typeface="+mn-ea"/>
                          <a:cs typeface="+mn-cs"/>
                        </a:rPr>
                        <a:t> gibi merkezi sinir sistemi bozuklukları da bildirilmiştir. Tat alma bozukluğu, anormal karaciğer fonksiyon testleri ve cilt reaksiyonları gözlenmiştir.</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396097009"/>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430601240"/>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SULFONAMİDLER</a:t>
                      </a:r>
                    </a:p>
                  </a:txBody>
                  <a:tcPr vert="wordArtVert"/>
                </a:tc>
                <a:tc>
                  <a:txBody>
                    <a:bodyPr/>
                    <a:lstStyle/>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r>
                        <a:rPr lang="tr-TR" sz="1400" dirty="0"/>
                        <a:t>GÜMÜŞ </a:t>
                      </a:r>
                      <a:r>
                        <a:rPr lang="tr-TR" sz="1200" dirty="0"/>
                        <a:t>SULFADİZON</a:t>
                      </a:r>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txBody>
                  <a:tcPr/>
                </a:tc>
                <a:tc>
                  <a:txBody>
                    <a:bodyPr/>
                    <a:lstStyle/>
                    <a:p>
                      <a:r>
                        <a:rPr lang="tr-TR" sz="1200" b="0" i="0" kern="1200" dirty="0">
                          <a:solidFill>
                            <a:schemeClr val="dk1"/>
                          </a:solidFill>
                          <a:effectLst/>
                          <a:latin typeface="+mn-lt"/>
                          <a:ea typeface="+mn-ea"/>
                          <a:cs typeface="+mn-cs"/>
                        </a:rPr>
                        <a:t>Yanık yaralarının enfeksiyonlardan korunmasında, gram-pozitif ve gram-negatif mikroorganizmalar ve </a:t>
                      </a:r>
                      <a:r>
                        <a:rPr lang="tr-TR" sz="1200" b="0" i="0" kern="1200" dirty="0" err="1">
                          <a:solidFill>
                            <a:schemeClr val="dk1"/>
                          </a:solidFill>
                          <a:effectLst/>
                          <a:latin typeface="+mn-lt"/>
                          <a:ea typeface="+mn-ea"/>
                          <a:cs typeface="+mn-cs"/>
                        </a:rPr>
                        <a:t>funguslarla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enfekte</a:t>
                      </a:r>
                      <a:r>
                        <a:rPr lang="tr-TR" sz="1200" b="0" i="0" kern="1200" dirty="0">
                          <a:solidFill>
                            <a:schemeClr val="dk1"/>
                          </a:solidFill>
                          <a:effectLst/>
                          <a:latin typeface="+mn-lt"/>
                          <a:ea typeface="+mn-ea"/>
                          <a:cs typeface="+mn-cs"/>
                        </a:rPr>
                        <a:t> olan yanıkların tedavisinde, diğer cilt lezyon ve yaralarının </a:t>
                      </a:r>
                      <a:r>
                        <a:rPr lang="tr-TR" sz="1200" b="0" i="0" kern="1200" dirty="0" err="1">
                          <a:solidFill>
                            <a:schemeClr val="dk1"/>
                          </a:solidFill>
                          <a:effectLst/>
                          <a:latin typeface="+mn-lt"/>
                          <a:ea typeface="+mn-ea"/>
                          <a:cs typeface="+mn-cs"/>
                        </a:rPr>
                        <a:t>profilaksi</a:t>
                      </a:r>
                      <a:r>
                        <a:rPr lang="tr-TR" sz="1200" b="0" i="0" kern="1200" dirty="0">
                          <a:solidFill>
                            <a:schemeClr val="dk1"/>
                          </a:solidFill>
                          <a:effectLst/>
                          <a:latin typeface="+mn-lt"/>
                          <a:ea typeface="+mn-ea"/>
                          <a:cs typeface="+mn-cs"/>
                        </a:rPr>
                        <a:t> ve tedavisinde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err="1">
                          <a:solidFill>
                            <a:schemeClr val="dk1"/>
                          </a:solidFill>
                          <a:effectLst/>
                          <a:latin typeface="+mn-lt"/>
                          <a:ea typeface="+mn-ea"/>
                          <a:cs typeface="+mn-cs"/>
                        </a:rPr>
                        <a:t>Sulfonamid</a:t>
                      </a:r>
                      <a:r>
                        <a:rPr lang="tr-TR" sz="1200" b="0" i="0" kern="1200" dirty="0">
                          <a:solidFill>
                            <a:schemeClr val="dk1"/>
                          </a:solidFill>
                          <a:effectLst/>
                          <a:latin typeface="+mn-lt"/>
                          <a:ea typeface="+mn-ea"/>
                          <a:cs typeface="+mn-cs"/>
                        </a:rPr>
                        <a:t> tedavisinin </a:t>
                      </a:r>
                      <a:r>
                        <a:rPr lang="tr-TR" sz="1200" b="0" i="0" kern="1200" dirty="0" err="1">
                          <a:solidFill>
                            <a:schemeClr val="dk1"/>
                          </a:solidFill>
                          <a:effectLst/>
                          <a:latin typeface="+mn-lt"/>
                          <a:ea typeface="+mn-ea"/>
                          <a:cs typeface="+mn-cs"/>
                        </a:rPr>
                        <a:t>kernikterus</a:t>
                      </a:r>
                      <a:r>
                        <a:rPr lang="tr-TR" sz="1200" b="0" i="0" kern="1200" dirty="0">
                          <a:solidFill>
                            <a:schemeClr val="dk1"/>
                          </a:solidFill>
                          <a:effectLst/>
                          <a:latin typeface="+mn-lt"/>
                          <a:ea typeface="+mn-ea"/>
                          <a:cs typeface="+mn-cs"/>
                        </a:rPr>
                        <a:t> ihtimalini artırdığı bilindiğinden, hamileliğin son döneminde, prematürelerde ve iki aylıktan küçük bebeklerde kullanılmamalıdır. Lokal </a:t>
                      </a:r>
                      <a:r>
                        <a:rPr lang="tr-TR" sz="1200" b="0" i="0" kern="1200" dirty="0" err="1">
                          <a:solidFill>
                            <a:schemeClr val="dk1"/>
                          </a:solidFill>
                          <a:effectLst/>
                          <a:latin typeface="+mn-lt"/>
                          <a:ea typeface="+mn-ea"/>
                          <a:cs typeface="+mn-cs"/>
                        </a:rPr>
                        <a:t>proteolitik</a:t>
                      </a:r>
                      <a:r>
                        <a:rPr lang="tr-TR" sz="1200" b="0" i="0" kern="1200" dirty="0">
                          <a:solidFill>
                            <a:schemeClr val="dk1"/>
                          </a:solidFill>
                          <a:effectLst/>
                          <a:latin typeface="+mn-lt"/>
                          <a:ea typeface="+mn-ea"/>
                          <a:cs typeface="+mn-cs"/>
                        </a:rPr>
                        <a:t> enzimlerle birlikte kullanımı halinde, gümüşün bu tür enzimleri </a:t>
                      </a:r>
                      <a:r>
                        <a:rPr lang="tr-TR" sz="1200" b="0" i="0" kern="1200" dirty="0" err="1">
                          <a:solidFill>
                            <a:schemeClr val="dk1"/>
                          </a:solidFill>
                          <a:effectLst/>
                          <a:latin typeface="+mn-lt"/>
                          <a:ea typeface="+mn-ea"/>
                          <a:cs typeface="+mn-cs"/>
                        </a:rPr>
                        <a:t>inaktive</a:t>
                      </a:r>
                      <a:r>
                        <a:rPr lang="tr-TR" sz="1200" b="0" i="0" kern="1200" dirty="0">
                          <a:solidFill>
                            <a:schemeClr val="dk1"/>
                          </a:solidFill>
                          <a:effectLst/>
                          <a:latin typeface="+mn-lt"/>
                          <a:ea typeface="+mn-ea"/>
                          <a:cs typeface="+mn-cs"/>
                        </a:rPr>
                        <a:t> edebileceği unutulmamalıdır. Glikoz-6-fosfat </a:t>
                      </a:r>
                      <a:r>
                        <a:rPr lang="tr-TR" sz="1200" b="0" i="0" kern="1200" dirty="0" err="1">
                          <a:solidFill>
                            <a:schemeClr val="dk1"/>
                          </a:solidFill>
                          <a:effectLst/>
                          <a:latin typeface="+mn-lt"/>
                          <a:ea typeface="+mn-ea"/>
                          <a:cs typeface="+mn-cs"/>
                        </a:rPr>
                        <a:t>dehidrogenaz</a:t>
                      </a:r>
                      <a:r>
                        <a:rPr lang="tr-TR" sz="1200" b="0" i="0" kern="1200" dirty="0">
                          <a:solidFill>
                            <a:schemeClr val="dk1"/>
                          </a:solidFill>
                          <a:effectLst/>
                          <a:latin typeface="+mn-lt"/>
                          <a:ea typeface="+mn-ea"/>
                          <a:cs typeface="+mn-cs"/>
                        </a:rPr>
                        <a:t> eksikliği bulunan hastalarda, ilacın kullanımıyla </a:t>
                      </a:r>
                      <a:r>
                        <a:rPr lang="tr-TR" sz="1200" b="0" i="0" kern="1200" dirty="0" err="1">
                          <a:solidFill>
                            <a:schemeClr val="dk1"/>
                          </a:solidFill>
                          <a:effectLst/>
                          <a:latin typeface="+mn-lt"/>
                          <a:ea typeface="+mn-ea"/>
                          <a:cs typeface="+mn-cs"/>
                        </a:rPr>
                        <a:t>hemoliz</a:t>
                      </a:r>
                      <a:r>
                        <a:rPr lang="tr-TR" sz="1200" b="0" i="0" kern="1200" dirty="0">
                          <a:solidFill>
                            <a:schemeClr val="dk1"/>
                          </a:solidFill>
                          <a:effectLst/>
                          <a:latin typeface="+mn-lt"/>
                          <a:ea typeface="+mn-ea"/>
                          <a:cs typeface="+mn-cs"/>
                        </a:rPr>
                        <a:t> ortaya çıkabileceğinden son derece tehlikelidir.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a:solidFill>
                            <a:schemeClr val="dk1"/>
                          </a:solidFill>
                          <a:effectLst/>
                          <a:latin typeface="+mn-lt"/>
                          <a:ea typeface="+mn-ea"/>
                          <a:cs typeface="+mn-cs"/>
                        </a:rPr>
                        <a:t>Yara ve yanık uygun hijyenik kurallara göre temizlendikten sonra günde 1 veya 2 kez yaklaşık 1.5 mm kalınlığında steril el veya </a:t>
                      </a:r>
                      <a:r>
                        <a:rPr lang="tr-TR" sz="1200" b="0" i="0" kern="1200" dirty="0" err="1">
                          <a:solidFill>
                            <a:schemeClr val="dk1"/>
                          </a:solidFill>
                          <a:effectLst/>
                          <a:latin typeface="+mn-lt"/>
                          <a:ea typeface="+mn-ea"/>
                          <a:cs typeface="+mn-cs"/>
                        </a:rPr>
                        <a:t>spatül</a:t>
                      </a:r>
                      <a:r>
                        <a:rPr lang="tr-TR" sz="1200" b="0" i="0" kern="1200" dirty="0">
                          <a:solidFill>
                            <a:schemeClr val="dk1"/>
                          </a:solidFill>
                          <a:effectLst/>
                          <a:latin typeface="+mn-lt"/>
                          <a:ea typeface="+mn-ea"/>
                          <a:cs typeface="+mn-cs"/>
                        </a:rPr>
                        <a:t> ile uygulanır. Herhangi bir hareketle kremin sıyrılması durumunda uygulama tekrarlanabilir. Yara ve yanık yeteri kadar iyileşinceye kadar ilaca devam edilmelidir.</a:t>
                      </a:r>
                      <a:endParaRPr lang="tr-TR" sz="1200" dirty="0"/>
                    </a:p>
                  </a:txBody>
                  <a:tcPr/>
                </a:tc>
                <a:tc>
                  <a:txBody>
                    <a:bodyPr/>
                    <a:lstStyle/>
                    <a:p>
                      <a:r>
                        <a:rPr lang="tr-TR" sz="1200" b="0" i="0" kern="1200" dirty="0">
                          <a:solidFill>
                            <a:schemeClr val="dk1"/>
                          </a:solidFill>
                          <a:effectLst/>
                          <a:latin typeface="+mn-lt"/>
                          <a:ea typeface="+mn-ea"/>
                          <a:cs typeface="+mn-cs"/>
                        </a:rPr>
                        <a:t>Ciltte yanma hissi, kızartı, kaşıntı gibi lokal reaksiyonlar, deride renk değişiklikleri çok nadir olarak görülür ve ilacın kesilmesiyle kaybolur. Birkaç olguda geçici </a:t>
                      </a:r>
                      <a:r>
                        <a:rPr lang="tr-TR" sz="1200" b="0" i="0" kern="1200" dirty="0" err="1">
                          <a:solidFill>
                            <a:schemeClr val="dk1"/>
                          </a:solidFill>
                          <a:effectLst/>
                          <a:latin typeface="+mn-lt"/>
                          <a:ea typeface="+mn-ea"/>
                          <a:cs typeface="+mn-cs"/>
                        </a:rPr>
                        <a:t>lökopeni</a:t>
                      </a:r>
                      <a:r>
                        <a:rPr lang="tr-TR" sz="1200" b="0" i="0" kern="1200" dirty="0">
                          <a:solidFill>
                            <a:schemeClr val="dk1"/>
                          </a:solidFill>
                          <a:effectLst/>
                          <a:latin typeface="+mn-lt"/>
                          <a:ea typeface="+mn-ea"/>
                          <a:cs typeface="+mn-cs"/>
                        </a:rPr>
                        <a:t> olayı bildirilmiş ise de ilacın bırakılmasıyla lökosit düzeyi normale döner.</a:t>
                      </a:r>
                    </a:p>
                    <a:p>
                      <a:r>
                        <a:rPr lang="tr-TR" sz="1200" b="0" i="0" kern="1200" dirty="0">
                          <a:solidFill>
                            <a:schemeClr val="dk1"/>
                          </a:solidFill>
                          <a:effectLst/>
                          <a:latin typeface="+mn-lt"/>
                          <a:ea typeface="+mn-ea"/>
                          <a:cs typeface="+mn-cs"/>
                        </a:rPr>
                        <a:t> </a:t>
                      </a:r>
                    </a:p>
                    <a:p>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413902580"/>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43794697"/>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SULFONAMİDLER</a:t>
                      </a:r>
                    </a:p>
                  </a:txBody>
                  <a:tcPr vert="wordArtVert"/>
                </a:tc>
                <a:tc>
                  <a:txBody>
                    <a:bodyPr/>
                    <a:lstStyle/>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r>
                        <a:rPr lang="tr-TR" sz="1400" dirty="0"/>
                        <a:t>MESALAZİN</a:t>
                      </a:r>
                    </a:p>
                  </a:txBody>
                  <a:tcPr/>
                </a:tc>
                <a:tc>
                  <a:txBody>
                    <a:bodyPr/>
                    <a:lstStyle/>
                    <a:p>
                      <a:r>
                        <a:rPr lang="tr-TR" sz="1200" b="0" i="0" kern="1200" dirty="0" err="1">
                          <a:solidFill>
                            <a:schemeClr val="dk1"/>
                          </a:solidFill>
                          <a:effectLst/>
                          <a:latin typeface="+mn-lt"/>
                          <a:ea typeface="+mn-ea"/>
                          <a:cs typeface="+mn-cs"/>
                        </a:rPr>
                        <a:t>Ülseratif</a:t>
                      </a:r>
                      <a:r>
                        <a:rPr lang="tr-TR" sz="1200" b="0" i="0" kern="1200" dirty="0">
                          <a:solidFill>
                            <a:schemeClr val="dk1"/>
                          </a:solidFill>
                          <a:effectLst/>
                          <a:latin typeface="+mn-lt"/>
                          <a:ea typeface="+mn-ea"/>
                          <a:cs typeface="+mn-cs"/>
                        </a:rPr>
                        <a:t> kolit ve </a:t>
                      </a:r>
                      <a:r>
                        <a:rPr lang="tr-TR" sz="1200" b="0" i="0" kern="1200" dirty="0" err="1">
                          <a:solidFill>
                            <a:schemeClr val="dk1"/>
                          </a:solidFill>
                          <a:effectLst/>
                          <a:latin typeface="+mn-lt"/>
                          <a:ea typeface="+mn-ea"/>
                          <a:cs typeface="+mn-cs"/>
                        </a:rPr>
                        <a:t>Crohn</a:t>
                      </a:r>
                      <a:r>
                        <a:rPr lang="tr-TR" sz="1200" b="0" i="0" kern="1200" dirty="0">
                          <a:solidFill>
                            <a:schemeClr val="dk1"/>
                          </a:solidFill>
                          <a:effectLst/>
                          <a:latin typeface="+mn-lt"/>
                          <a:ea typeface="+mn-ea"/>
                          <a:cs typeface="+mn-cs"/>
                        </a:rPr>
                        <a:t> hastalığının tedavisinde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err="1">
                          <a:solidFill>
                            <a:schemeClr val="dk1"/>
                          </a:solidFill>
                          <a:effectLst/>
                          <a:latin typeface="+mn-lt"/>
                          <a:ea typeface="+mn-ea"/>
                          <a:cs typeface="+mn-cs"/>
                        </a:rPr>
                        <a:t>Renal</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hepatik</a:t>
                      </a:r>
                      <a:r>
                        <a:rPr lang="tr-TR" sz="1200" b="0" i="0" kern="1200" dirty="0">
                          <a:solidFill>
                            <a:schemeClr val="dk1"/>
                          </a:solidFill>
                          <a:effectLst/>
                          <a:latin typeface="+mn-lt"/>
                          <a:ea typeface="+mn-ea"/>
                          <a:cs typeface="+mn-cs"/>
                        </a:rPr>
                        <a:t> fonksiyon bozukluğu ve </a:t>
                      </a:r>
                      <a:r>
                        <a:rPr lang="tr-TR" sz="1200" b="0" i="0" kern="1200" dirty="0" err="1">
                          <a:solidFill>
                            <a:schemeClr val="dk1"/>
                          </a:solidFill>
                          <a:effectLst/>
                          <a:latin typeface="+mn-lt"/>
                          <a:ea typeface="+mn-ea"/>
                          <a:cs typeface="+mn-cs"/>
                        </a:rPr>
                        <a:t>gastroduedonal</a:t>
                      </a:r>
                      <a:r>
                        <a:rPr lang="tr-TR" sz="1200" b="0" i="0" kern="1200" dirty="0">
                          <a:solidFill>
                            <a:schemeClr val="dk1"/>
                          </a:solidFill>
                          <a:effectLst/>
                          <a:latin typeface="+mn-lt"/>
                          <a:ea typeface="+mn-ea"/>
                          <a:cs typeface="+mn-cs"/>
                        </a:rPr>
                        <a:t> ülser varlığında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 Gebeliğin son birkaç haftası ve yeni doğmuş bebeklerde kullanılmamalıdır. Patolojik kanama varlığında kullanılmamalıdır.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1"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Ülseratif</a:t>
                      </a:r>
                      <a:r>
                        <a:rPr lang="tr-TR" sz="1200" b="0" i="0" kern="1200" dirty="0">
                          <a:solidFill>
                            <a:schemeClr val="dk1"/>
                          </a:solidFill>
                          <a:effectLst/>
                          <a:latin typeface="+mn-lt"/>
                          <a:ea typeface="+mn-ea"/>
                          <a:cs typeface="+mn-cs"/>
                        </a:rPr>
                        <a:t> kolit: </a:t>
                      </a:r>
                      <a:r>
                        <a:rPr lang="tr-TR" sz="1200" b="0" i="0" kern="1200" dirty="0" err="1">
                          <a:solidFill>
                            <a:schemeClr val="dk1"/>
                          </a:solidFill>
                          <a:effectLst/>
                          <a:latin typeface="+mn-lt"/>
                          <a:ea typeface="+mn-ea"/>
                          <a:cs typeface="+mn-cs"/>
                        </a:rPr>
                        <a:t>Remisyonu</a:t>
                      </a:r>
                      <a:r>
                        <a:rPr lang="tr-TR" sz="1200" b="0" i="0" kern="1200" dirty="0">
                          <a:solidFill>
                            <a:schemeClr val="dk1"/>
                          </a:solidFill>
                          <a:effectLst/>
                          <a:latin typeface="+mn-lt"/>
                          <a:ea typeface="+mn-ea"/>
                          <a:cs typeface="+mn-cs"/>
                        </a:rPr>
                        <a:t> sağlamak için yetişkinlerde bölünmüş dozlarda günde 2.4-4.8 g kullanılır. </a:t>
                      </a:r>
                      <a:r>
                        <a:rPr lang="tr-TR" sz="1200" b="0" i="0" kern="1200" dirty="0" err="1">
                          <a:solidFill>
                            <a:schemeClr val="dk1"/>
                          </a:solidFill>
                          <a:effectLst/>
                          <a:latin typeface="+mn-lt"/>
                          <a:ea typeface="+mn-ea"/>
                          <a:cs typeface="+mn-cs"/>
                        </a:rPr>
                        <a:t>Remisyonu</a:t>
                      </a:r>
                      <a:r>
                        <a:rPr lang="tr-TR" sz="1200" b="0" i="0" kern="1200" dirty="0">
                          <a:solidFill>
                            <a:schemeClr val="dk1"/>
                          </a:solidFill>
                          <a:effectLst/>
                          <a:latin typeface="+mn-lt"/>
                          <a:ea typeface="+mn-ea"/>
                          <a:cs typeface="+mn-cs"/>
                        </a:rPr>
                        <a:t> sürdürmek için günde 1.2-2.4 g dozlarda bölünerek verilir. </a:t>
                      </a:r>
                      <a:r>
                        <a:rPr lang="tr-TR" sz="1200" b="0" i="0" kern="1200" dirty="0" err="1">
                          <a:solidFill>
                            <a:schemeClr val="dk1"/>
                          </a:solidFill>
                          <a:effectLst/>
                          <a:latin typeface="+mn-lt"/>
                          <a:ea typeface="+mn-ea"/>
                          <a:cs typeface="+mn-cs"/>
                        </a:rPr>
                        <a:t>Crohn</a:t>
                      </a:r>
                      <a:r>
                        <a:rPr lang="tr-TR" sz="1200" b="0" i="0" kern="1200" dirty="0">
                          <a:solidFill>
                            <a:schemeClr val="dk1"/>
                          </a:solidFill>
                          <a:effectLst/>
                          <a:latin typeface="+mn-lt"/>
                          <a:ea typeface="+mn-ea"/>
                          <a:cs typeface="+mn-cs"/>
                        </a:rPr>
                        <a:t> hastalığı: </a:t>
                      </a:r>
                      <a:r>
                        <a:rPr lang="tr-TR" sz="1200" b="0" i="0" kern="1200" dirty="0" err="1">
                          <a:solidFill>
                            <a:schemeClr val="dk1"/>
                          </a:solidFill>
                          <a:effectLst/>
                          <a:latin typeface="+mn-lt"/>
                          <a:ea typeface="+mn-ea"/>
                          <a:cs typeface="+mn-cs"/>
                        </a:rPr>
                        <a:t>Remisyonun</a:t>
                      </a:r>
                      <a:r>
                        <a:rPr lang="tr-TR" sz="1200" b="0" i="0" kern="1200" dirty="0">
                          <a:solidFill>
                            <a:schemeClr val="dk1"/>
                          </a:solidFill>
                          <a:effectLst/>
                          <a:latin typeface="+mn-lt"/>
                          <a:ea typeface="+mn-ea"/>
                          <a:cs typeface="+mn-cs"/>
                        </a:rPr>
                        <a:t> sürdürülmesi için önerilen doz günde 2.4 g olup bölünerek kullanılır. Çocuklar için özel bir doz önerisi mevcut değildir. Tabletler ağız yoluyla alınmak içindir ve kırılmadan ve çiğnenmeden bütün olarak yutulmalıdır. İdeal olarak tabletler bir bardak suyla yemeklerden önce alınmalıdır.</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err="1">
                          <a:solidFill>
                            <a:schemeClr val="dk1"/>
                          </a:solidFill>
                          <a:effectLst/>
                          <a:latin typeface="+mn-lt"/>
                          <a:ea typeface="+mn-ea"/>
                          <a:cs typeface="+mn-cs"/>
                        </a:rPr>
                        <a:t>Allerjik</a:t>
                      </a:r>
                      <a:r>
                        <a:rPr lang="tr-TR" sz="1200" b="0" i="0" kern="1200" dirty="0">
                          <a:solidFill>
                            <a:schemeClr val="dk1"/>
                          </a:solidFill>
                          <a:effectLst/>
                          <a:latin typeface="+mn-lt"/>
                          <a:ea typeface="+mn-ea"/>
                          <a:cs typeface="+mn-cs"/>
                        </a:rPr>
                        <a:t> cilt reaksiyonları, </a:t>
                      </a:r>
                      <a:r>
                        <a:rPr lang="tr-TR" sz="1200" b="0" i="0" kern="1200" dirty="0" err="1">
                          <a:solidFill>
                            <a:schemeClr val="dk1"/>
                          </a:solidFill>
                          <a:effectLst/>
                          <a:latin typeface="+mn-lt"/>
                          <a:ea typeface="+mn-ea"/>
                          <a:cs typeface="+mn-cs"/>
                        </a:rPr>
                        <a:t>hiperpireksi</a:t>
                      </a:r>
                      <a:r>
                        <a:rPr lang="tr-TR" sz="1200" b="0" i="0" kern="1200" dirty="0">
                          <a:solidFill>
                            <a:schemeClr val="dk1"/>
                          </a:solidFill>
                          <a:effectLst/>
                          <a:latin typeface="+mn-lt"/>
                          <a:ea typeface="+mn-ea"/>
                          <a:cs typeface="+mn-cs"/>
                        </a:rPr>
                        <a:t>, bronş spazmı, </a:t>
                      </a:r>
                      <a:r>
                        <a:rPr lang="tr-TR" sz="1200" b="0" i="0" kern="1200" dirty="0" err="1">
                          <a:solidFill>
                            <a:schemeClr val="dk1"/>
                          </a:solidFill>
                          <a:effectLst/>
                          <a:latin typeface="+mn-lt"/>
                          <a:ea typeface="+mn-ea"/>
                          <a:cs typeface="+mn-cs"/>
                        </a:rPr>
                        <a:t>methemoglobinemi</a:t>
                      </a:r>
                      <a:r>
                        <a:rPr lang="tr-TR" sz="1200" b="0" i="0" kern="1200" dirty="0">
                          <a:solidFill>
                            <a:schemeClr val="dk1"/>
                          </a:solidFill>
                          <a:effectLst/>
                          <a:latin typeface="+mn-lt"/>
                          <a:ea typeface="+mn-ea"/>
                          <a:cs typeface="+mn-cs"/>
                        </a:rPr>
                        <a:t> ve LE benzeri sendromlar gibi yan etkiler görülebilir.</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38213265"/>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157127094"/>
              </p:ext>
            </p:extLst>
          </p:nvPr>
        </p:nvGraphicFramePr>
        <p:xfrm>
          <a:off x="0" y="-99392"/>
          <a:ext cx="12192001" cy="6957392"/>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71570">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85822">
                <a:tc>
                  <a:txBody>
                    <a:bodyPr/>
                    <a:lstStyle/>
                    <a:p>
                      <a:pPr algn="ctr"/>
                      <a:r>
                        <a:rPr lang="tr-TR" sz="1200" dirty="0"/>
                        <a:t>SULFANOMİDLER</a:t>
                      </a:r>
                    </a:p>
                  </a:txBody>
                  <a:tcPr vert="wordArtVert"/>
                </a:tc>
                <a:tc>
                  <a:txBody>
                    <a:bodyPr/>
                    <a:lstStyle/>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r>
                        <a:rPr lang="tr-TR" sz="1100" dirty="0"/>
                        <a:t>SÜLFASETAMİD</a:t>
                      </a:r>
                    </a:p>
                  </a:txBody>
                  <a:tcPr/>
                </a:tc>
                <a:tc>
                  <a:txBody>
                    <a:bodyPr/>
                    <a:lstStyle/>
                    <a:p>
                      <a:r>
                        <a:rPr lang="tr-TR" sz="1200" b="0" i="0" kern="1200" dirty="0" err="1">
                          <a:solidFill>
                            <a:schemeClr val="dk1"/>
                          </a:solidFill>
                          <a:effectLst/>
                          <a:latin typeface="+mn-lt"/>
                          <a:ea typeface="+mn-ea"/>
                          <a:cs typeface="+mn-cs"/>
                        </a:rPr>
                        <a:t>Pürülan</a:t>
                      </a:r>
                      <a:r>
                        <a:rPr lang="tr-TR" sz="1200" b="0" i="0" kern="1200" dirty="0">
                          <a:solidFill>
                            <a:schemeClr val="dk1"/>
                          </a:solidFill>
                          <a:effectLst/>
                          <a:latin typeface="+mn-lt"/>
                          <a:ea typeface="+mn-ea"/>
                          <a:cs typeface="+mn-cs"/>
                        </a:rPr>
                        <a:t> olmayan kronik ve akut alerjik </a:t>
                      </a:r>
                      <a:r>
                        <a:rPr lang="tr-TR" sz="1200" b="0" i="0" kern="1200" dirty="0" err="1">
                          <a:solidFill>
                            <a:schemeClr val="dk1"/>
                          </a:solidFill>
                          <a:effectLst/>
                          <a:latin typeface="+mn-lt"/>
                          <a:ea typeface="+mn-ea"/>
                          <a:cs typeface="+mn-cs"/>
                        </a:rPr>
                        <a:t>blefarit</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blefarokonjonktivitlerin</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seboral</a:t>
                      </a:r>
                      <a:r>
                        <a:rPr lang="tr-TR" sz="1200" b="0" i="0" kern="1200" dirty="0">
                          <a:solidFill>
                            <a:schemeClr val="dk1"/>
                          </a:solidFill>
                          <a:effectLst/>
                          <a:latin typeface="+mn-lt"/>
                          <a:ea typeface="+mn-ea"/>
                          <a:cs typeface="+mn-cs"/>
                        </a:rPr>
                        <a:t>, alerjik, </a:t>
                      </a:r>
                      <a:r>
                        <a:rPr lang="tr-TR" sz="1200" b="0" i="0" kern="1200" dirty="0" err="1">
                          <a:solidFill>
                            <a:schemeClr val="dk1"/>
                          </a:solidFill>
                          <a:effectLst/>
                          <a:latin typeface="+mn-lt"/>
                          <a:ea typeface="+mn-ea"/>
                          <a:cs typeface="+mn-cs"/>
                        </a:rPr>
                        <a:t>stafilokokal</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topikal</a:t>
                      </a:r>
                      <a:r>
                        <a:rPr lang="tr-TR" sz="1200" b="0" i="0" kern="1200" dirty="0">
                          <a:solidFill>
                            <a:schemeClr val="dk1"/>
                          </a:solidFill>
                          <a:effectLst/>
                          <a:latin typeface="+mn-lt"/>
                          <a:ea typeface="+mn-ea"/>
                          <a:cs typeface="+mn-cs"/>
                        </a:rPr>
                        <a:t> tedavisi ile </a:t>
                      </a:r>
                      <a:r>
                        <a:rPr lang="tr-TR" sz="1200" b="0" i="0" kern="1200" dirty="0" err="1">
                          <a:solidFill>
                            <a:schemeClr val="dk1"/>
                          </a:solidFill>
                          <a:effectLst/>
                          <a:latin typeface="+mn-lt"/>
                          <a:ea typeface="+mn-ea"/>
                          <a:cs typeface="+mn-cs"/>
                        </a:rPr>
                        <a:t>profilaksisinde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endikedir</a:t>
                      </a:r>
                      <a:r>
                        <a:rPr lang="tr-TR" sz="1200" b="0" i="0" kern="1200" dirty="0">
                          <a:solidFill>
                            <a:schemeClr val="dk1"/>
                          </a:solidFill>
                          <a:effectLst/>
                          <a:latin typeface="+mn-lt"/>
                          <a:ea typeface="+mn-ea"/>
                          <a:cs typeface="+mn-cs"/>
                        </a:rPr>
                        <a:t>.</a:t>
                      </a:r>
                      <a:endParaRPr lang="tr-TR" sz="1200" dirty="0"/>
                    </a:p>
                  </a:txBody>
                  <a:tcPr/>
                </a:tc>
                <a:tc>
                  <a:txBody>
                    <a:bodyPr/>
                    <a:lstStyle/>
                    <a:p>
                      <a:r>
                        <a:rPr lang="tr-TR" sz="1200" b="0" i="0" kern="1200" dirty="0" err="1">
                          <a:solidFill>
                            <a:schemeClr val="dk1"/>
                          </a:solidFill>
                          <a:effectLst/>
                          <a:latin typeface="+mn-lt"/>
                          <a:ea typeface="+mn-ea"/>
                          <a:cs typeface="+mn-cs"/>
                        </a:rPr>
                        <a:t>Herpetik</a:t>
                      </a:r>
                      <a:r>
                        <a:rPr lang="tr-TR" sz="1200" b="0" i="0" kern="1200" dirty="0">
                          <a:solidFill>
                            <a:schemeClr val="dk1"/>
                          </a:solidFill>
                          <a:effectLst/>
                          <a:latin typeface="+mn-lt"/>
                          <a:ea typeface="+mn-ea"/>
                          <a:cs typeface="+mn-cs"/>
                        </a:rPr>
                        <a:t> virüsler için spesifik </a:t>
                      </a:r>
                      <a:r>
                        <a:rPr lang="tr-TR" sz="1200" b="0" i="0" kern="1200" dirty="0" err="1">
                          <a:solidFill>
                            <a:schemeClr val="dk1"/>
                          </a:solidFill>
                          <a:effectLst/>
                          <a:latin typeface="+mn-lt"/>
                          <a:ea typeface="+mn-ea"/>
                          <a:cs typeface="+mn-cs"/>
                        </a:rPr>
                        <a:t>kemoterapötikler</a:t>
                      </a:r>
                      <a:r>
                        <a:rPr lang="tr-TR" sz="1200" b="0" i="0" kern="1200" dirty="0">
                          <a:solidFill>
                            <a:schemeClr val="dk1"/>
                          </a:solidFill>
                          <a:effectLst/>
                          <a:latin typeface="+mn-lt"/>
                          <a:ea typeface="+mn-ea"/>
                          <a:cs typeface="+mn-cs"/>
                        </a:rPr>
                        <a:t> ile birlikte kullanılmaları hariç, </a:t>
                      </a:r>
                      <a:r>
                        <a:rPr lang="tr-TR" sz="1200" b="0" i="0" kern="1200" dirty="0" err="1">
                          <a:solidFill>
                            <a:schemeClr val="dk1"/>
                          </a:solidFill>
                          <a:effectLst/>
                          <a:latin typeface="+mn-lt"/>
                          <a:ea typeface="+mn-ea"/>
                          <a:cs typeface="+mn-cs"/>
                        </a:rPr>
                        <a:t>ülseratif</a:t>
                      </a:r>
                      <a:r>
                        <a:rPr lang="tr-TR" sz="1200" b="0" i="0" kern="1200" dirty="0">
                          <a:solidFill>
                            <a:schemeClr val="dk1"/>
                          </a:solidFill>
                          <a:effectLst/>
                          <a:latin typeface="+mn-lt"/>
                          <a:ea typeface="+mn-ea"/>
                          <a:cs typeface="+mn-cs"/>
                        </a:rPr>
                        <a:t> fazda </a:t>
                      </a:r>
                      <a:r>
                        <a:rPr lang="tr-TR" sz="1200" b="0" i="0" kern="1200" dirty="0" err="1">
                          <a:solidFill>
                            <a:schemeClr val="dk1"/>
                          </a:solidFill>
                          <a:effectLst/>
                          <a:latin typeface="+mn-lt"/>
                          <a:ea typeface="+mn-ea"/>
                          <a:cs typeface="+mn-cs"/>
                        </a:rPr>
                        <a:t>viral</a:t>
                      </a:r>
                      <a:r>
                        <a:rPr lang="tr-TR" sz="1200" b="0" i="0" kern="1200" dirty="0">
                          <a:solidFill>
                            <a:schemeClr val="dk1"/>
                          </a:solidFill>
                          <a:effectLst/>
                          <a:latin typeface="+mn-lt"/>
                          <a:ea typeface="+mn-ea"/>
                          <a:cs typeface="+mn-cs"/>
                        </a:rPr>
                        <a:t> kornea hastalığı ve akut </a:t>
                      </a:r>
                      <a:r>
                        <a:rPr lang="tr-TR" sz="1200" b="0" i="0" kern="1200" dirty="0" err="1">
                          <a:solidFill>
                            <a:schemeClr val="dk1"/>
                          </a:solidFill>
                          <a:effectLst/>
                          <a:latin typeface="+mn-lt"/>
                          <a:ea typeface="+mn-ea"/>
                          <a:cs typeface="+mn-cs"/>
                        </a:rPr>
                        <a:t>herpes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simplex</a:t>
                      </a:r>
                      <a:r>
                        <a:rPr lang="tr-TR" sz="1200" b="0" i="0" kern="1200" dirty="0">
                          <a:solidFill>
                            <a:schemeClr val="dk1"/>
                          </a:solidFill>
                          <a:effectLst/>
                          <a:latin typeface="+mn-lt"/>
                          <a:ea typeface="+mn-ea"/>
                          <a:cs typeface="+mn-cs"/>
                        </a:rPr>
                        <a:t>, gözkapağı iltihabı, çiçek hastalığı, suçiçeği, böbrek etkilenmeleri durumlarında ve ilacın bileşenlerine karşı bilinen aşırı duyarlılık durumlarında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a:t>
                      </a:r>
                      <a:endParaRPr lang="tr-TR" sz="1200" dirty="0"/>
                    </a:p>
                  </a:txBody>
                  <a:tcPr/>
                </a:tc>
                <a:tc>
                  <a:txBody>
                    <a:bodyPr/>
                    <a:lstStyle/>
                    <a:p>
                      <a:r>
                        <a:rPr lang="tr-TR" sz="1200" b="1" i="0" kern="1200" dirty="0">
                          <a:solidFill>
                            <a:schemeClr val="dk1"/>
                          </a:solidFill>
                          <a:effectLst/>
                          <a:latin typeface="+mn-lt"/>
                          <a:ea typeface="+mn-ea"/>
                          <a:cs typeface="+mn-cs"/>
                        </a:rPr>
                        <a:t> </a:t>
                      </a:r>
                      <a:r>
                        <a:rPr lang="tr-TR" sz="1200" b="0" i="0" kern="1200" dirty="0">
                          <a:solidFill>
                            <a:schemeClr val="dk1"/>
                          </a:solidFill>
                          <a:effectLst/>
                          <a:latin typeface="+mn-lt"/>
                          <a:ea typeface="+mn-ea"/>
                          <a:cs typeface="+mn-cs"/>
                        </a:rPr>
                        <a:t>1-2 damla gece boyunca 1-2 defa yada günde 3-4 kere gözün ön </a:t>
                      </a:r>
                      <a:r>
                        <a:rPr lang="tr-TR" sz="1200" b="0" i="0" kern="1200" dirty="0" err="1">
                          <a:solidFill>
                            <a:schemeClr val="dk1"/>
                          </a:solidFill>
                          <a:effectLst/>
                          <a:latin typeface="+mn-lt"/>
                          <a:ea typeface="+mn-ea"/>
                          <a:cs typeface="+mn-cs"/>
                        </a:rPr>
                        <a:t>konjüktival</a:t>
                      </a:r>
                      <a:r>
                        <a:rPr lang="tr-TR" sz="1200" b="0" i="0" kern="1200" dirty="0">
                          <a:solidFill>
                            <a:schemeClr val="dk1"/>
                          </a:solidFill>
                          <a:effectLst/>
                          <a:latin typeface="+mn-lt"/>
                          <a:ea typeface="+mn-ea"/>
                          <a:cs typeface="+mn-cs"/>
                        </a:rPr>
                        <a:t> kesesi içine uygulanır. İstenilen yanıt elde edildiğinde dozaj azaltılabilir fakat tedavinin tamamlanmadan kesilmesi tavsiye edilmez. Kronik durumlarda tedavinin kesilmesi uygulama sıklığının derece </a:t>
                      </a:r>
                      <a:r>
                        <a:rPr lang="tr-TR" sz="1200" b="0" i="0" kern="1200" dirty="0" err="1">
                          <a:solidFill>
                            <a:schemeClr val="dk1"/>
                          </a:solidFill>
                          <a:effectLst/>
                          <a:latin typeface="+mn-lt"/>
                          <a:ea typeface="+mn-ea"/>
                          <a:cs typeface="+mn-cs"/>
                        </a:rPr>
                        <a:t>derece</a:t>
                      </a:r>
                      <a:r>
                        <a:rPr lang="tr-TR" sz="1200" b="0" i="0" kern="1200" dirty="0">
                          <a:solidFill>
                            <a:schemeClr val="dk1"/>
                          </a:solidFill>
                          <a:effectLst/>
                          <a:latin typeface="+mn-lt"/>
                          <a:ea typeface="+mn-ea"/>
                          <a:cs typeface="+mn-cs"/>
                        </a:rPr>
                        <a:t> azaltılmasıyla etkilenebilir.</a:t>
                      </a:r>
                      <a:endParaRPr lang="tr-TR" sz="1200" dirty="0"/>
                    </a:p>
                  </a:txBody>
                  <a:tcPr/>
                </a:tc>
                <a:tc>
                  <a:txBody>
                    <a:bodyPr/>
                    <a:lstStyle/>
                    <a:p>
                      <a:r>
                        <a:rPr lang="tr-TR" sz="1200" b="0" i="0" kern="1200" dirty="0">
                          <a:solidFill>
                            <a:schemeClr val="dk1"/>
                          </a:solidFill>
                          <a:effectLst/>
                          <a:latin typeface="+mn-lt"/>
                          <a:ea typeface="+mn-ea"/>
                          <a:cs typeface="+mn-cs"/>
                        </a:rPr>
                        <a:t>Lokal olarak yanma, </a:t>
                      </a:r>
                      <a:r>
                        <a:rPr lang="tr-TR" sz="1200" b="0" i="0" kern="1200" dirty="0" err="1">
                          <a:solidFill>
                            <a:schemeClr val="dk1"/>
                          </a:solidFill>
                          <a:effectLst/>
                          <a:latin typeface="+mn-lt"/>
                          <a:ea typeface="+mn-ea"/>
                          <a:cs typeface="+mn-cs"/>
                        </a:rPr>
                        <a:t>iritasyon</a:t>
                      </a:r>
                      <a:r>
                        <a:rPr lang="tr-TR" sz="1200" b="0" i="0" kern="1200" dirty="0">
                          <a:solidFill>
                            <a:schemeClr val="dk1"/>
                          </a:solidFill>
                          <a:effectLst/>
                          <a:latin typeface="+mn-lt"/>
                          <a:ea typeface="+mn-ea"/>
                          <a:cs typeface="+mn-cs"/>
                        </a:rPr>
                        <a:t>, kişisel değişik bileşenlere farklı tiplerdeki aşırı duyarlılık </a:t>
                      </a:r>
                      <a:r>
                        <a:rPr lang="tr-TR" sz="1200" b="0" i="0" kern="1200" dirty="0" err="1">
                          <a:solidFill>
                            <a:schemeClr val="dk1"/>
                          </a:solidFill>
                          <a:effectLst/>
                          <a:latin typeface="+mn-lt"/>
                          <a:ea typeface="+mn-ea"/>
                          <a:cs typeface="+mn-cs"/>
                        </a:rPr>
                        <a:t>fenomonileri</a:t>
                      </a:r>
                      <a:r>
                        <a:rPr lang="tr-TR" sz="1200" b="0" i="0" kern="1200" dirty="0">
                          <a:solidFill>
                            <a:schemeClr val="dk1"/>
                          </a:solidFill>
                          <a:effectLst/>
                          <a:latin typeface="+mn-lt"/>
                          <a:ea typeface="+mn-ea"/>
                          <a:cs typeface="+mn-cs"/>
                        </a:rPr>
                        <a:t>. Eğer bu reaksiyonlar görülürse, tedavi kesilmeli ve düzeltici tedaviye başlanmalıdır. Uzatılmış oftalmolojik kullanımda, göz içi basıncı artar ve istisna vakalarda arka kapsül altı katarakt bildirilmiştir. Özellikle </a:t>
                      </a:r>
                      <a:r>
                        <a:rPr lang="tr-TR" sz="1200" b="0" i="0" kern="1200" dirty="0" err="1">
                          <a:solidFill>
                            <a:schemeClr val="dk1"/>
                          </a:solidFill>
                          <a:effectLst/>
                          <a:latin typeface="+mn-lt"/>
                          <a:ea typeface="+mn-ea"/>
                          <a:cs typeface="+mn-cs"/>
                        </a:rPr>
                        <a:t>Monilia</a:t>
                      </a:r>
                      <a:r>
                        <a:rPr lang="tr-TR" sz="1200" b="0" i="0" kern="1200" dirty="0">
                          <a:solidFill>
                            <a:schemeClr val="dk1"/>
                          </a:solidFill>
                          <a:effectLst/>
                          <a:latin typeface="+mn-lt"/>
                          <a:ea typeface="+mn-ea"/>
                          <a:cs typeface="+mn-cs"/>
                        </a:rPr>
                        <a:t> gibi hassas olmayan mikroorganizmaların gelişmesi acil uygun tedavi gerektirir ve tedavinin acil olarak kesilmesinin bir sonucu yoktur. </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410703928"/>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176295242"/>
              </p:ext>
            </p:extLst>
          </p:nvPr>
        </p:nvGraphicFramePr>
        <p:xfrm>
          <a:off x="0" y="0"/>
          <a:ext cx="12192001" cy="6858000"/>
        </p:xfrm>
        <a:graphic>
          <a:graphicData uri="http://schemas.openxmlformats.org/drawingml/2006/table">
            <a:tbl>
              <a:tblPr firstRow="1" bandRow="1">
                <a:tableStyleId>{5C22544A-7EE6-4342-B048-85BDC9FD1C3A}</a:tableStyleId>
              </a:tblPr>
              <a:tblGrid>
                <a:gridCol w="436503">
                  <a:extLst>
                    <a:ext uri="{9D8B030D-6E8A-4147-A177-3AD203B41FA5}">
                      <a16:colId xmlns:a16="http://schemas.microsoft.com/office/drawing/2014/main" xmlns="" val="20000"/>
                    </a:ext>
                  </a:extLst>
                </a:gridCol>
                <a:gridCol w="1457293">
                  <a:extLst>
                    <a:ext uri="{9D8B030D-6E8A-4147-A177-3AD203B41FA5}">
                      <a16:colId xmlns:a16="http://schemas.microsoft.com/office/drawing/2014/main" xmlns="" val="20001"/>
                    </a:ext>
                  </a:extLst>
                </a:gridCol>
                <a:gridCol w="2914587">
                  <a:extLst>
                    <a:ext uri="{9D8B030D-6E8A-4147-A177-3AD203B41FA5}">
                      <a16:colId xmlns:a16="http://schemas.microsoft.com/office/drawing/2014/main" xmlns="" val="20002"/>
                    </a:ext>
                  </a:extLst>
                </a:gridCol>
                <a:gridCol w="2914587">
                  <a:extLst>
                    <a:ext uri="{9D8B030D-6E8A-4147-A177-3AD203B41FA5}">
                      <a16:colId xmlns:a16="http://schemas.microsoft.com/office/drawing/2014/main" xmlns="" val="20003"/>
                    </a:ext>
                  </a:extLst>
                </a:gridCol>
                <a:gridCol w="2684837">
                  <a:extLst>
                    <a:ext uri="{9D8B030D-6E8A-4147-A177-3AD203B41FA5}">
                      <a16:colId xmlns:a16="http://schemas.microsoft.com/office/drawing/2014/main" xmlns="" val="20004"/>
                    </a:ext>
                  </a:extLst>
                </a:gridCol>
                <a:gridCol w="1784194">
                  <a:extLst>
                    <a:ext uri="{9D8B030D-6E8A-4147-A177-3AD203B41FA5}">
                      <a16:colId xmlns:a16="http://schemas.microsoft.com/office/drawing/2014/main" xmlns="" val="20005"/>
                    </a:ext>
                  </a:extLst>
                </a:gridCol>
              </a:tblGrid>
              <a:tr h="648971">
                <a:tc>
                  <a:txBody>
                    <a:bodyPr/>
                    <a:lstStyle/>
                    <a:p>
                      <a:endParaRPr lang="tr-TR" dirty="0"/>
                    </a:p>
                  </a:txBody>
                  <a:tcPr/>
                </a:tc>
                <a:tc>
                  <a:txBody>
                    <a:bodyPr/>
                    <a:lstStyle/>
                    <a:p>
                      <a:r>
                        <a:rPr lang="tr-TR" dirty="0"/>
                        <a:t>İLAÇ ADI</a:t>
                      </a:r>
                    </a:p>
                  </a:txBody>
                  <a:tcPr/>
                </a:tc>
                <a:tc>
                  <a:txBody>
                    <a:bodyPr/>
                    <a:lstStyle/>
                    <a:p>
                      <a:pPr algn="ctr"/>
                      <a:r>
                        <a:rPr lang="tr-TR" dirty="0"/>
                        <a:t>ENDİKASYON</a:t>
                      </a:r>
                    </a:p>
                  </a:txBody>
                  <a:tcPr/>
                </a:tc>
                <a:tc>
                  <a:txBody>
                    <a:bodyPr/>
                    <a:lstStyle/>
                    <a:p>
                      <a:pPr algn="ctr"/>
                      <a:r>
                        <a:rPr lang="tr-TR" dirty="0"/>
                        <a:t>KONTRENDİKASYON</a:t>
                      </a:r>
                    </a:p>
                  </a:txBody>
                  <a:tcPr/>
                </a:tc>
                <a:tc>
                  <a:txBody>
                    <a:bodyPr/>
                    <a:lstStyle/>
                    <a:p>
                      <a:pPr algn="ctr"/>
                      <a:r>
                        <a:rPr lang="tr-TR" dirty="0"/>
                        <a:t>VERİLİŞ</a:t>
                      </a:r>
                    </a:p>
                  </a:txBody>
                  <a:tcPr/>
                </a:tc>
                <a:tc>
                  <a:txBody>
                    <a:bodyPr/>
                    <a:lstStyle/>
                    <a:p>
                      <a:pPr algn="ctr"/>
                      <a:r>
                        <a:rPr lang="tr-TR" dirty="0"/>
                        <a:t>YAN ETKİ</a:t>
                      </a:r>
                    </a:p>
                  </a:txBody>
                  <a:tcPr/>
                </a:tc>
                <a:extLst>
                  <a:ext uri="{0D108BD9-81ED-4DB2-BD59-A6C34878D82A}">
                    <a16:rowId xmlns:a16="http://schemas.microsoft.com/office/drawing/2014/main" xmlns="" val="10000"/>
                  </a:ext>
                </a:extLst>
              </a:tr>
              <a:tr h="6209029">
                <a:tc>
                  <a:txBody>
                    <a:bodyPr/>
                    <a:lstStyle/>
                    <a:p>
                      <a:pPr algn="ctr"/>
                      <a:r>
                        <a:rPr lang="tr-TR" sz="1200" dirty="0"/>
                        <a:t>SULFANOMİDLER</a:t>
                      </a:r>
                    </a:p>
                  </a:txBody>
                  <a:tcPr vert="wordArtVert"/>
                </a:tc>
                <a:tc>
                  <a:txBody>
                    <a:bodyPr/>
                    <a:lstStyle/>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endParaRPr lang="tr-TR" sz="1400" dirty="0"/>
                    </a:p>
                    <a:p>
                      <a:r>
                        <a:rPr lang="tr-TR" sz="1050" dirty="0"/>
                        <a:t>SÜLFİZOKSAZOL</a:t>
                      </a:r>
                      <a:endParaRPr lang="tr-TR" sz="1400" dirty="0"/>
                    </a:p>
                  </a:txBody>
                  <a:tcPr/>
                </a:tc>
                <a:tc>
                  <a:txBody>
                    <a:bodyPr/>
                    <a:lstStyle/>
                    <a:p>
                      <a:r>
                        <a:rPr lang="tr-TR" sz="1200" b="0" i="0" kern="1200" dirty="0" err="1">
                          <a:solidFill>
                            <a:schemeClr val="dk1"/>
                          </a:solidFill>
                          <a:effectLst/>
                          <a:latin typeface="+mn-lt"/>
                          <a:ea typeface="+mn-ea"/>
                          <a:cs typeface="+mn-cs"/>
                        </a:rPr>
                        <a:t>Escherichia</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coli</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Klebsiella</a:t>
                      </a:r>
                      <a:r>
                        <a:rPr lang="tr-TR" sz="1200" b="0" i="0" kern="1200" dirty="0">
                          <a:solidFill>
                            <a:schemeClr val="dk1"/>
                          </a:solidFill>
                          <a:effectLst/>
                          <a:latin typeface="+mn-lt"/>
                          <a:ea typeface="+mn-ea"/>
                          <a:cs typeface="+mn-cs"/>
                        </a:rPr>
                        <a:t> türleri, </a:t>
                      </a:r>
                      <a:r>
                        <a:rPr lang="tr-TR" sz="1200" b="0" i="0" kern="1200" dirty="0" err="1">
                          <a:solidFill>
                            <a:schemeClr val="dk1"/>
                          </a:solidFill>
                          <a:effectLst/>
                          <a:latin typeface="+mn-lt"/>
                          <a:ea typeface="+mn-ea"/>
                          <a:cs typeface="+mn-cs"/>
                        </a:rPr>
                        <a:t>Enterobacter</a:t>
                      </a:r>
                      <a:r>
                        <a:rPr lang="tr-TR" sz="1200" b="0" i="0" kern="1200" dirty="0">
                          <a:solidFill>
                            <a:schemeClr val="dk1"/>
                          </a:solidFill>
                          <a:effectLst/>
                          <a:latin typeface="+mn-lt"/>
                          <a:ea typeface="+mn-ea"/>
                          <a:cs typeface="+mn-cs"/>
                        </a:rPr>
                        <a:t> türleri, </a:t>
                      </a:r>
                      <a:r>
                        <a:rPr lang="tr-TR" sz="1200" b="0" i="0" kern="1200" dirty="0" err="1">
                          <a:solidFill>
                            <a:schemeClr val="dk1"/>
                          </a:solidFill>
                          <a:effectLst/>
                          <a:latin typeface="+mn-lt"/>
                          <a:ea typeface="+mn-ea"/>
                          <a:cs typeface="+mn-cs"/>
                        </a:rPr>
                        <a:t>Proteus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mirabilis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Proteus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vulgaris</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Staphylococcus</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aureus</a:t>
                      </a:r>
                      <a:r>
                        <a:rPr lang="tr-TR" sz="1200" b="0" i="0" kern="1200" dirty="0">
                          <a:solidFill>
                            <a:schemeClr val="dk1"/>
                          </a:solidFill>
                          <a:effectLst/>
                          <a:latin typeface="+mn-lt"/>
                          <a:ea typeface="+mn-ea"/>
                          <a:cs typeface="+mn-cs"/>
                        </a:rPr>
                        <a:t> gibi duyarlı mikroorganizmaların neden olduğu idrar yolları enfeksiyonlarının başlangıç tedavisi, sistit, </a:t>
                      </a:r>
                      <a:r>
                        <a:rPr lang="tr-TR" sz="1200" b="0" i="0" kern="1200" dirty="0" err="1">
                          <a:solidFill>
                            <a:schemeClr val="dk1"/>
                          </a:solidFill>
                          <a:effectLst/>
                          <a:latin typeface="+mn-lt"/>
                          <a:ea typeface="+mn-ea"/>
                          <a:cs typeface="+mn-cs"/>
                        </a:rPr>
                        <a:t>prostatit</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üretrit</a:t>
                      </a:r>
                      <a:r>
                        <a:rPr lang="tr-TR" sz="1200" b="0" i="0" kern="1200" dirty="0">
                          <a:solidFill>
                            <a:schemeClr val="dk1"/>
                          </a:solidFill>
                          <a:effectLst/>
                          <a:latin typeface="+mn-lt"/>
                          <a:ea typeface="+mn-ea"/>
                          <a:cs typeface="+mn-cs"/>
                        </a:rPr>
                        <a:t>, özellikle ağrı, yanma ve sık idrar yapma hissi gibi semptomların giderilmesi; ürolojik müdahaleler, </a:t>
                      </a:r>
                      <a:r>
                        <a:rPr lang="tr-TR" sz="1200" b="0" i="0" kern="1200" dirty="0" err="1">
                          <a:solidFill>
                            <a:schemeClr val="dk1"/>
                          </a:solidFill>
                          <a:effectLst/>
                          <a:latin typeface="+mn-lt"/>
                          <a:ea typeface="+mn-ea"/>
                          <a:cs typeface="+mn-cs"/>
                        </a:rPr>
                        <a:t>kateterizasyon</a:t>
                      </a:r>
                      <a:r>
                        <a:rPr lang="tr-TR" sz="1200" b="0" i="0" kern="1200" dirty="0">
                          <a:solidFill>
                            <a:schemeClr val="dk1"/>
                          </a:solidFill>
                          <a:effectLst/>
                          <a:latin typeface="+mn-lt"/>
                          <a:ea typeface="+mn-ea"/>
                          <a:cs typeface="+mn-cs"/>
                        </a:rPr>
                        <a:t> ve </a:t>
                      </a:r>
                      <a:r>
                        <a:rPr lang="tr-TR" sz="1200" b="0" i="0" kern="1200" dirty="0" err="1">
                          <a:solidFill>
                            <a:schemeClr val="dk1"/>
                          </a:solidFill>
                          <a:effectLst/>
                          <a:latin typeface="+mn-lt"/>
                          <a:ea typeface="+mn-ea"/>
                          <a:cs typeface="+mn-cs"/>
                        </a:rPr>
                        <a:t>sistoskopi</a:t>
                      </a:r>
                      <a:r>
                        <a:rPr lang="tr-TR" sz="1200" b="0" i="0" kern="1200" dirty="0">
                          <a:solidFill>
                            <a:schemeClr val="dk1"/>
                          </a:solidFill>
                          <a:effectLst/>
                          <a:latin typeface="+mn-lt"/>
                          <a:ea typeface="+mn-ea"/>
                          <a:cs typeface="+mn-cs"/>
                        </a:rPr>
                        <a:t> sonucu görülebilecek idrar yolları enfeksiyonlarının </a:t>
                      </a:r>
                      <a:r>
                        <a:rPr lang="tr-TR" sz="1200" b="0" i="0" kern="1200" dirty="0" err="1">
                          <a:solidFill>
                            <a:schemeClr val="dk1"/>
                          </a:solidFill>
                          <a:effectLst/>
                          <a:latin typeface="+mn-lt"/>
                          <a:ea typeface="+mn-ea"/>
                          <a:cs typeface="+mn-cs"/>
                        </a:rPr>
                        <a:t>profilaksi</a:t>
                      </a:r>
                      <a:r>
                        <a:rPr lang="tr-TR" sz="1200" b="0" i="0" kern="1200" dirty="0">
                          <a:solidFill>
                            <a:schemeClr val="dk1"/>
                          </a:solidFill>
                          <a:effectLst/>
                          <a:latin typeface="+mn-lt"/>
                          <a:ea typeface="+mn-ea"/>
                          <a:cs typeface="+mn-cs"/>
                        </a:rPr>
                        <a:t> ve tedavisinde kullanılır.</a:t>
                      </a:r>
                      <a:endParaRPr lang="tr-TR" sz="1200" dirty="0"/>
                    </a:p>
                  </a:txBody>
                  <a:tcPr/>
                </a:tc>
                <a:tc>
                  <a:txBody>
                    <a:bodyPr/>
                    <a:lstStyle/>
                    <a:p>
                      <a:r>
                        <a:rPr lang="tr-TR" sz="1200" b="0" i="0" kern="1200" dirty="0">
                          <a:solidFill>
                            <a:schemeClr val="dk1"/>
                          </a:solidFill>
                          <a:effectLst/>
                          <a:latin typeface="+mn-lt"/>
                          <a:ea typeface="+mn-ea"/>
                          <a:cs typeface="+mn-cs"/>
                        </a:rPr>
                        <a:t>Karaciğer </a:t>
                      </a:r>
                      <a:r>
                        <a:rPr lang="tr-TR" sz="1200" b="0" i="0" kern="1200" dirty="0" err="1">
                          <a:solidFill>
                            <a:schemeClr val="dk1"/>
                          </a:solidFill>
                          <a:effectLst/>
                          <a:latin typeface="+mn-lt"/>
                          <a:ea typeface="+mn-ea"/>
                          <a:cs typeface="+mn-cs"/>
                        </a:rPr>
                        <a:t>parenkimasının</a:t>
                      </a:r>
                      <a:r>
                        <a:rPr lang="tr-TR" sz="1200" b="0" i="0" kern="1200" dirty="0">
                          <a:solidFill>
                            <a:schemeClr val="dk1"/>
                          </a:solidFill>
                          <a:effectLst/>
                          <a:latin typeface="+mn-lt"/>
                          <a:ea typeface="+mn-ea"/>
                          <a:cs typeface="+mn-cs"/>
                        </a:rPr>
                        <a:t> ağır hasarı; böbrek yetmezlikleri; 12 yaşından küçük çocuklarda; </a:t>
                      </a:r>
                      <a:r>
                        <a:rPr lang="tr-TR" sz="1200" b="0" i="0" kern="1200" dirty="0" err="1">
                          <a:solidFill>
                            <a:schemeClr val="dk1"/>
                          </a:solidFill>
                          <a:effectLst/>
                          <a:latin typeface="+mn-lt"/>
                          <a:ea typeface="+mn-ea"/>
                          <a:cs typeface="+mn-cs"/>
                        </a:rPr>
                        <a:t>fenazopiridinden</a:t>
                      </a:r>
                      <a:r>
                        <a:rPr lang="tr-TR" sz="1200" b="0" i="0" kern="1200" dirty="0">
                          <a:solidFill>
                            <a:schemeClr val="dk1"/>
                          </a:solidFill>
                          <a:effectLst/>
                          <a:latin typeface="+mn-lt"/>
                          <a:ea typeface="+mn-ea"/>
                          <a:cs typeface="+mn-cs"/>
                        </a:rPr>
                        <a:t> dolayı </a:t>
                      </a:r>
                      <a:r>
                        <a:rPr lang="tr-TR" sz="1200" b="0" i="0" kern="1200" dirty="0" err="1">
                          <a:solidFill>
                            <a:schemeClr val="dk1"/>
                          </a:solidFill>
                          <a:effectLst/>
                          <a:latin typeface="+mn-lt"/>
                          <a:ea typeface="+mn-ea"/>
                          <a:cs typeface="+mn-cs"/>
                        </a:rPr>
                        <a:t>glomerülonefrit</a:t>
                      </a:r>
                      <a:r>
                        <a:rPr lang="tr-TR" sz="1200" b="0" i="0" kern="1200" dirty="0">
                          <a:solidFill>
                            <a:schemeClr val="dk1"/>
                          </a:solidFill>
                          <a:effectLst/>
                          <a:latin typeface="+mn-lt"/>
                          <a:ea typeface="+mn-ea"/>
                          <a:cs typeface="+mn-cs"/>
                        </a:rPr>
                        <a:t>, ağır hepatit, üremi ve </a:t>
                      </a:r>
                      <a:r>
                        <a:rPr lang="tr-TR" sz="1200" b="0" i="0" kern="1200" dirty="0" err="1">
                          <a:solidFill>
                            <a:schemeClr val="dk1"/>
                          </a:solidFill>
                          <a:effectLst/>
                          <a:latin typeface="+mn-lt"/>
                          <a:ea typeface="+mn-ea"/>
                          <a:cs typeface="+mn-cs"/>
                        </a:rPr>
                        <a:t>gastrointestinal</a:t>
                      </a:r>
                      <a:r>
                        <a:rPr lang="tr-TR" sz="1200" b="0" i="0" kern="1200" dirty="0">
                          <a:solidFill>
                            <a:schemeClr val="dk1"/>
                          </a:solidFill>
                          <a:effectLst/>
                          <a:latin typeface="+mn-lt"/>
                          <a:ea typeface="+mn-ea"/>
                          <a:cs typeface="+mn-cs"/>
                        </a:rPr>
                        <a:t> bozuklukları olan </a:t>
                      </a:r>
                      <a:r>
                        <a:rPr lang="tr-TR" sz="1200" b="0" i="0" kern="1200" dirty="0" err="1">
                          <a:solidFill>
                            <a:schemeClr val="dk1"/>
                          </a:solidFill>
                          <a:effectLst/>
                          <a:latin typeface="+mn-lt"/>
                          <a:ea typeface="+mn-ea"/>
                          <a:cs typeface="+mn-cs"/>
                        </a:rPr>
                        <a:t>piyelonefritli</a:t>
                      </a:r>
                      <a:r>
                        <a:rPr lang="tr-TR" sz="1200" b="0" i="0" kern="1200" dirty="0">
                          <a:solidFill>
                            <a:schemeClr val="dk1"/>
                          </a:solidFill>
                          <a:effectLst/>
                          <a:latin typeface="+mn-lt"/>
                          <a:ea typeface="+mn-ea"/>
                          <a:cs typeface="+mn-cs"/>
                        </a:rPr>
                        <a:t> hamilelerde; </a:t>
                      </a:r>
                      <a:r>
                        <a:rPr lang="tr-TR" sz="1200" b="0" i="0" kern="1200" dirty="0" err="1">
                          <a:solidFill>
                            <a:schemeClr val="dk1"/>
                          </a:solidFill>
                          <a:effectLst/>
                          <a:latin typeface="+mn-lt"/>
                          <a:ea typeface="+mn-ea"/>
                          <a:cs typeface="+mn-cs"/>
                        </a:rPr>
                        <a:t>sülfizoksazol</a:t>
                      </a:r>
                      <a:r>
                        <a:rPr lang="tr-TR" sz="1200" b="0" i="0" kern="1200" dirty="0">
                          <a:solidFill>
                            <a:schemeClr val="dk1"/>
                          </a:solidFill>
                          <a:effectLst/>
                          <a:latin typeface="+mn-lt"/>
                          <a:ea typeface="+mn-ea"/>
                          <a:cs typeface="+mn-cs"/>
                        </a:rPr>
                        <a:t> ve/veya </a:t>
                      </a:r>
                      <a:r>
                        <a:rPr lang="tr-TR" sz="1200" b="0" i="0" kern="1200" dirty="0" err="1">
                          <a:solidFill>
                            <a:schemeClr val="dk1"/>
                          </a:solidFill>
                          <a:effectLst/>
                          <a:latin typeface="+mn-lt"/>
                          <a:ea typeface="+mn-ea"/>
                          <a:cs typeface="+mn-cs"/>
                        </a:rPr>
                        <a:t>fenazopiridine</a:t>
                      </a:r>
                      <a:r>
                        <a:rPr lang="tr-TR" sz="1200" b="0" i="0" kern="1200" dirty="0">
                          <a:solidFill>
                            <a:schemeClr val="dk1"/>
                          </a:solidFill>
                          <a:effectLst/>
                          <a:latin typeface="+mn-lt"/>
                          <a:ea typeface="+mn-ea"/>
                          <a:cs typeface="+mn-cs"/>
                        </a:rPr>
                        <a:t> karşı aşırı duyarlılığı olduğu bilinen hastalarda </a:t>
                      </a:r>
                      <a:r>
                        <a:rPr lang="tr-TR" sz="1200" b="0" i="0" kern="1200" dirty="0" err="1">
                          <a:solidFill>
                            <a:schemeClr val="dk1"/>
                          </a:solidFill>
                          <a:effectLst/>
                          <a:latin typeface="+mn-lt"/>
                          <a:ea typeface="+mn-ea"/>
                          <a:cs typeface="+mn-cs"/>
                        </a:rPr>
                        <a:t>kontrendikedir</a:t>
                      </a:r>
                      <a:r>
                        <a:rPr lang="tr-TR" sz="1200" b="0" i="0" kern="1200" dirty="0">
                          <a:solidFill>
                            <a:schemeClr val="dk1"/>
                          </a:solidFill>
                          <a:effectLst/>
                          <a:latin typeface="+mn-lt"/>
                          <a:ea typeface="+mn-ea"/>
                          <a:cs typeface="+mn-cs"/>
                        </a:rPr>
                        <a:t>.</a:t>
                      </a:r>
                    </a:p>
                    <a:p>
                      <a:r>
                        <a:rPr lang="tr-TR" sz="1200" b="1" i="0" kern="1200" dirty="0">
                          <a:solidFill>
                            <a:schemeClr val="dk1"/>
                          </a:solidFill>
                          <a:effectLst/>
                          <a:latin typeface="+mn-lt"/>
                          <a:ea typeface="+mn-ea"/>
                          <a:cs typeface="+mn-cs"/>
                        </a:rPr>
                        <a:t> </a:t>
                      </a:r>
                      <a:endParaRPr lang="tr-TR" sz="1200" b="0" i="0" kern="1200" dirty="0">
                        <a:solidFill>
                          <a:schemeClr val="dk1"/>
                        </a:solidFill>
                        <a:effectLst/>
                        <a:latin typeface="+mn-lt"/>
                        <a:ea typeface="+mn-ea"/>
                        <a:cs typeface="+mn-cs"/>
                      </a:endParaRPr>
                    </a:p>
                    <a:p>
                      <a:endParaRPr lang="tr-TR" sz="1200" dirty="0"/>
                    </a:p>
                  </a:txBody>
                  <a:tcPr/>
                </a:tc>
                <a:tc>
                  <a:txBody>
                    <a:bodyPr/>
                    <a:lstStyle/>
                    <a:p>
                      <a:r>
                        <a:rPr lang="tr-TR" sz="1200" b="0" i="0" kern="1200" dirty="0">
                          <a:solidFill>
                            <a:schemeClr val="dk1"/>
                          </a:solidFill>
                          <a:effectLst/>
                          <a:latin typeface="+mn-lt"/>
                          <a:ea typeface="+mn-ea"/>
                          <a:cs typeface="+mn-cs"/>
                        </a:rPr>
                        <a:t>Başlangıç dozu yetişkinlerde 4-6 tablet bir defada verilir. İdame dozu günde 4 kez (6 saat ara ile) 2 tablettir. Tedavi 2 günü geçmemelidir.</a:t>
                      </a:r>
                      <a:endParaRPr lang="tr-TR" sz="1200" dirty="0"/>
                    </a:p>
                  </a:txBody>
                  <a:tcPr/>
                </a:tc>
                <a:tc>
                  <a:txBody>
                    <a:bodyPr/>
                    <a:lstStyle/>
                    <a:p>
                      <a:r>
                        <a:rPr lang="tr-TR" sz="1200" b="0" i="0" kern="1200" dirty="0" err="1">
                          <a:solidFill>
                            <a:schemeClr val="dk1"/>
                          </a:solidFill>
                          <a:effectLst/>
                          <a:latin typeface="+mn-lt"/>
                          <a:ea typeface="+mn-ea"/>
                          <a:cs typeface="+mn-cs"/>
                        </a:rPr>
                        <a:t>Sülfonamidlere</a:t>
                      </a:r>
                      <a:r>
                        <a:rPr lang="tr-TR" sz="1200" b="0" i="0" kern="1200" dirty="0">
                          <a:solidFill>
                            <a:schemeClr val="dk1"/>
                          </a:solidFill>
                          <a:effectLst/>
                          <a:latin typeface="+mn-lt"/>
                          <a:ea typeface="+mn-ea"/>
                          <a:cs typeface="+mn-cs"/>
                        </a:rPr>
                        <a:t> bağlı yan etkiler nadiren görülür. Bunlar daha çok hafif </a:t>
                      </a:r>
                      <a:r>
                        <a:rPr lang="tr-TR" sz="1200" b="0" i="0" kern="1200" dirty="0" err="1">
                          <a:solidFill>
                            <a:schemeClr val="dk1"/>
                          </a:solidFill>
                          <a:effectLst/>
                          <a:latin typeface="+mn-lt"/>
                          <a:ea typeface="+mn-ea"/>
                          <a:cs typeface="+mn-cs"/>
                        </a:rPr>
                        <a:t>gastrointestinal</a:t>
                      </a:r>
                      <a:r>
                        <a:rPr lang="tr-TR" sz="1200" b="0" i="0" kern="1200" dirty="0">
                          <a:solidFill>
                            <a:schemeClr val="dk1"/>
                          </a:solidFill>
                          <a:effectLst/>
                          <a:latin typeface="+mn-lt"/>
                          <a:ea typeface="+mn-ea"/>
                          <a:cs typeface="+mn-cs"/>
                        </a:rPr>
                        <a:t> şikayetler (</a:t>
                      </a:r>
                      <a:r>
                        <a:rPr lang="tr-TR" sz="1200" b="0" i="0" u="none" strike="noStrike" kern="1200" dirty="0">
                          <a:solidFill>
                            <a:schemeClr val="dk1"/>
                          </a:solidFill>
                          <a:effectLst/>
                          <a:latin typeface="+mn-lt"/>
                          <a:ea typeface="+mn-ea"/>
                          <a:cs typeface="+mn-cs"/>
                        </a:rPr>
                        <a:t>bulantı</a:t>
                      </a:r>
                      <a:r>
                        <a:rPr lang="tr-TR" sz="1200" b="0" i="0" kern="1200" dirty="0">
                          <a:solidFill>
                            <a:schemeClr val="dk1"/>
                          </a:solidFill>
                          <a:effectLst/>
                          <a:latin typeface="+mn-lt"/>
                          <a:ea typeface="+mn-ea"/>
                          <a:cs typeface="+mn-cs"/>
                        </a:rPr>
                        <a:t>, kusma, </a:t>
                      </a:r>
                      <a:r>
                        <a:rPr lang="tr-TR" sz="1200" b="0" i="0" u="none" strike="noStrike" kern="1200" dirty="0" err="1">
                          <a:solidFill>
                            <a:schemeClr val="dk1"/>
                          </a:solidFill>
                          <a:effectLst/>
                          <a:latin typeface="+mn-lt"/>
                          <a:ea typeface="+mn-ea"/>
                          <a:cs typeface="+mn-cs"/>
                        </a:rPr>
                        <a:t>abdominal</a:t>
                      </a:r>
                      <a:r>
                        <a:rPr lang="tr-TR" sz="1200" b="0" i="0" u="none" strike="noStrike" kern="1200" dirty="0">
                          <a:solidFill>
                            <a:schemeClr val="dk1"/>
                          </a:solidFill>
                          <a:effectLst/>
                          <a:latin typeface="+mn-lt"/>
                          <a:ea typeface="+mn-ea"/>
                          <a:cs typeface="+mn-cs"/>
                        </a:rPr>
                        <a:t> ağrı</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diyare</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hepatik</a:t>
                      </a:r>
                      <a:r>
                        <a:rPr lang="tr-TR" sz="1200" b="0" i="0" kern="1200" dirty="0">
                          <a:solidFill>
                            <a:schemeClr val="dk1"/>
                          </a:solidFill>
                          <a:effectLst/>
                          <a:latin typeface="+mn-lt"/>
                          <a:ea typeface="+mn-ea"/>
                          <a:cs typeface="+mn-cs"/>
                        </a:rPr>
                        <a:t> </a:t>
                      </a:r>
                      <a:r>
                        <a:rPr lang="tr-TR" sz="1200" b="0" i="0" kern="1200" dirty="0" err="1">
                          <a:solidFill>
                            <a:schemeClr val="dk1"/>
                          </a:solidFill>
                          <a:effectLst/>
                          <a:latin typeface="+mn-lt"/>
                          <a:ea typeface="+mn-ea"/>
                          <a:cs typeface="+mn-cs"/>
                        </a:rPr>
                        <a:t>disfonksiyon</a:t>
                      </a:r>
                      <a:r>
                        <a:rPr lang="tr-TR" sz="1200" b="0" i="0" kern="1200" dirty="0">
                          <a:solidFill>
                            <a:schemeClr val="dk1"/>
                          </a:solidFill>
                          <a:effectLst/>
                          <a:latin typeface="+mn-lt"/>
                          <a:ea typeface="+mn-ea"/>
                          <a:cs typeface="+mn-cs"/>
                        </a:rPr>
                        <a:t>, midede ağırlık hissi), kızarıklık, ürtiker gibi cilt reaksiyonları, </a:t>
                      </a:r>
                      <a:r>
                        <a:rPr lang="tr-TR" sz="1200" b="0" i="0" kern="1200" dirty="0" err="1">
                          <a:solidFill>
                            <a:schemeClr val="dk1"/>
                          </a:solidFill>
                          <a:effectLst/>
                          <a:latin typeface="+mn-lt"/>
                          <a:ea typeface="+mn-ea"/>
                          <a:cs typeface="+mn-cs"/>
                        </a:rPr>
                        <a:t>hematüri</a:t>
                      </a:r>
                      <a:r>
                        <a:rPr lang="tr-TR" sz="1200" b="0" i="0" kern="1200" dirty="0">
                          <a:solidFill>
                            <a:schemeClr val="dk1"/>
                          </a:solidFill>
                          <a:effectLst/>
                          <a:latin typeface="+mn-lt"/>
                          <a:ea typeface="+mn-ea"/>
                          <a:cs typeface="+mn-cs"/>
                        </a:rPr>
                        <a:t>, idrar </a:t>
                      </a:r>
                      <a:r>
                        <a:rPr lang="tr-TR" sz="1200" b="0" i="0" kern="1200" dirty="0" err="1">
                          <a:solidFill>
                            <a:schemeClr val="dk1"/>
                          </a:solidFill>
                          <a:effectLst/>
                          <a:latin typeface="+mn-lt"/>
                          <a:ea typeface="+mn-ea"/>
                          <a:cs typeface="+mn-cs"/>
                        </a:rPr>
                        <a:t>retansiyonu</a:t>
                      </a:r>
                      <a:r>
                        <a:rPr lang="tr-TR" sz="1200" b="0" i="0" kern="1200" dirty="0">
                          <a:solidFill>
                            <a:schemeClr val="dk1"/>
                          </a:solidFill>
                          <a:effectLst/>
                          <a:latin typeface="+mn-lt"/>
                          <a:ea typeface="+mn-ea"/>
                          <a:cs typeface="+mn-cs"/>
                        </a:rPr>
                        <a:t>, baş ağrısı, </a:t>
                      </a:r>
                      <a:r>
                        <a:rPr lang="tr-TR" sz="1200" b="0" i="0" kern="1200" dirty="0" err="1">
                          <a:solidFill>
                            <a:schemeClr val="dk1"/>
                          </a:solidFill>
                          <a:effectLst/>
                          <a:latin typeface="+mn-lt"/>
                          <a:ea typeface="+mn-ea"/>
                          <a:cs typeface="+mn-cs"/>
                        </a:rPr>
                        <a:t>miyalji</a:t>
                      </a:r>
                      <a:r>
                        <a:rPr lang="tr-TR" sz="1200" b="0" i="0" kern="1200" dirty="0">
                          <a:solidFill>
                            <a:schemeClr val="dk1"/>
                          </a:solidFill>
                          <a:effectLst/>
                          <a:latin typeface="+mn-lt"/>
                          <a:ea typeface="+mn-ea"/>
                          <a:cs typeface="+mn-cs"/>
                        </a:rPr>
                        <a:t>, yorgunluk ve zayıflık hissidir. </a:t>
                      </a:r>
                      <a:r>
                        <a:rPr lang="tr-TR" sz="1200" b="0" i="0" kern="1200" dirty="0" err="1">
                          <a:solidFill>
                            <a:schemeClr val="dk1"/>
                          </a:solidFill>
                          <a:effectLst/>
                          <a:latin typeface="+mn-lt"/>
                          <a:ea typeface="+mn-ea"/>
                          <a:cs typeface="+mn-cs"/>
                        </a:rPr>
                        <a:t>Sülfonamidlere</a:t>
                      </a:r>
                      <a:r>
                        <a:rPr lang="tr-TR" sz="1200" b="0" i="0" kern="1200" dirty="0">
                          <a:solidFill>
                            <a:schemeClr val="dk1"/>
                          </a:solidFill>
                          <a:effectLst/>
                          <a:latin typeface="+mn-lt"/>
                          <a:ea typeface="+mn-ea"/>
                          <a:cs typeface="+mn-cs"/>
                        </a:rPr>
                        <a:t> duyarlı kişilerde alerjik reaksiyonlara neden olabilir. Hematolojik yan etkiler görülebilir.</a:t>
                      </a:r>
                      <a:endParaRPr lang="tr-TR" sz="12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165047135"/>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KAYNAKÇA</a:t>
            </a:r>
          </a:p>
        </p:txBody>
      </p:sp>
      <p:sp>
        <p:nvSpPr>
          <p:cNvPr id="3" name="İçerik Yer Tutucusu 2"/>
          <p:cNvSpPr>
            <a:spLocks noGrp="1"/>
          </p:cNvSpPr>
          <p:nvPr>
            <p:ph idx="1"/>
          </p:nvPr>
        </p:nvSpPr>
        <p:spPr/>
        <p:txBody>
          <a:bodyPr>
            <a:normAutofit/>
          </a:bodyPr>
          <a:lstStyle/>
          <a:p>
            <a:r>
              <a:rPr lang="tr-TR" sz="1600" dirty="0">
                <a:hlinkClick r:id="rId2"/>
              </a:rPr>
              <a:t>https://1ilac.com/etken_maddeler/</a:t>
            </a:r>
            <a:endParaRPr lang="tr-TR" sz="1600" dirty="0"/>
          </a:p>
          <a:p>
            <a:r>
              <a:rPr lang="tr-TR" sz="1600" dirty="0">
                <a:hlinkClick r:id="rId3"/>
              </a:rPr>
              <a:t>https://1ilac.com/ilaclar/</a:t>
            </a:r>
            <a:endParaRPr lang="tr-TR" sz="1600" dirty="0"/>
          </a:p>
          <a:p>
            <a:r>
              <a:rPr lang="tr-TR" sz="1600" dirty="0">
                <a:hlinkClick r:id="rId4"/>
              </a:rPr>
              <a:t>https://www.ilacprospektusu.com/</a:t>
            </a:r>
            <a:endParaRPr lang="tr-TR" sz="1600" dirty="0"/>
          </a:p>
          <a:p>
            <a:r>
              <a:rPr lang="tr-TR" sz="1600" dirty="0">
                <a:hlinkClick r:id="rId5"/>
              </a:rPr>
              <a:t>https://www.ilacweb.com/</a:t>
            </a:r>
            <a:endParaRPr lang="tr-TR" sz="1600" dirty="0"/>
          </a:p>
          <a:p>
            <a:r>
              <a:rPr lang="tr-TR" sz="1600" dirty="0">
                <a:hlinkClick r:id="rId6"/>
              </a:rPr>
              <a:t>https://www.ilacabak.com/</a:t>
            </a:r>
            <a:endParaRPr lang="tr-TR" sz="1600" dirty="0"/>
          </a:p>
        </p:txBody>
      </p:sp>
    </p:spTree>
    <p:extLst>
      <p:ext uri="{BB962C8B-B14F-4D97-AF65-F5344CB8AC3E}">
        <p14:creationId xmlns:p14="http://schemas.microsoft.com/office/powerpoint/2010/main" val="39864029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177</TotalTime>
  <Words>8277</Words>
  <Application>Microsoft Office PowerPoint</Application>
  <PresentationFormat>Geniş ekran</PresentationFormat>
  <Paragraphs>1369</Paragraphs>
  <Slides>97</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97</vt:i4>
      </vt:variant>
    </vt:vector>
  </HeadingPairs>
  <TitlesOfParts>
    <vt:vector size="104" baseType="lpstr">
      <vt:lpstr>MS PGothic</vt:lpstr>
      <vt:lpstr>Arial</vt:lpstr>
      <vt:lpstr>Calibri</vt:lpstr>
      <vt:lpstr>Calibri Light</vt:lpstr>
      <vt:lpstr>Open Sans</vt:lpstr>
      <vt:lpstr>Times New Roman</vt:lpstr>
      <vt:lpstr>Office Teması</vt:lpstr>
      <vt:lpstr>İLAÇ BİYOTRANSFORMASYONU</vt:lpstr>
      <vt:lpstr>PowerPoint Sunusu</vt:lpstr>
      <vt:lpstr>                                                  BİYOTRANSFORMASYONUN SONUÇLARI</vt:lpstr>
      <vt:lpstr>PowerPoint Sunusu</vt:lpstr>
      <vt:lpstr>PowerPoint Sunusu</vt:lpstr>
      <vt:lpstr>PowerPoint Sunusu</vt:lpstr>
      <vt:lpstr>B. AKTİF BİR ÜRÜN OLUŞABİLİR  1. Ön İlaç  2. Aktif Metabolit (aktif ilaç- aktif metabolit) 3. Toksik Metabolit</vt:lpstr>
      <vt:lpstr>PowerPoint Sunusu</vt:lpstr>
      <vt:lpstr>ÖN İLAÇ ÖRNEKLERİ</vt:lpstr>
      <vt:lpstr>PowerPoint Sunusu</vt:lpstr>
      <vt:lpstr>METABOLİZMA REAKSİYONLARI </vt:lpstr>
      <vt:lpstr>PowerPoint Sunusu</vt:lpstr>
      <vt:lpstr>PowerPoint Sunusu</vt:lpstr>
      <vt:lpstr>Tablo: Faz 1 ve Faz 2 reaksiyonları</vt:lpstr>
      <vt:lpstr> Tablo: Metabolizma Reaksiyonları</vt:lpstr>
      <vt:lpstr>FAZ 1 REAKSİYONLARI</vt:lpstr>
      <vt:lpstr>PowerPoint Sunusu</vt:lpstr>
      <vt:lpstr>                                                                        FAZ 1 ENZİMLERİ</vt:lpstr>
      <vt:lpstr> CYP3A4/5</vt:lpstr>
      <vt:lpstr>CYP2D6</vt:lpstr>
      <vt:lpstr>CYP2E1</vt:lpstr>
      <vt:lpstr>CYP2C9 </vt:lpstr>
      <vt:lpstr>CYP2C19</vt:lpstr>
      <vt:lpstr>Dihidropirimidin dehidrogenaz</vt:lpstr>
      <vt:lpstr>Plazma esterazları</vt:lpstr>
      <vt:lpstr>FAZ 2 REAKSİYONLARI</vt:lpstr>
      <vt:lpstr>PowerPoint Sunusu</vt:lpstr>
      <vt:lpstr>Konjugasyon Reaksiyonları</vt:lpstr>
      <vt:lpstr>FAZ 2 ENZİMLERİ</vt:lpstr>
      <vt:lpstr>UDP glukuronil transferaz(UGT)</vt:lpstr>
      <vt:lpstr>N- asetiltransferaz</vt:lpstr>
      <vt:lpstr>Katekol-O-metiltransferaz (KOMT)</vt:lpstr>
      <vt:lpstr>Glutatyon S-transferaz(GST)</vt:lpstr>
      <vt:lpstr>Tiyopürin metiltransferaz</vt:lpstr>
      <vt:lpstr>ENZİM İNDÜKSİYONU</vt:lpstr>
      <vt:lpstr>ENZİM İNDÜKSİYONU</vt:lpstr>
      <vt:lpstr>ENZİM İNHİBİSYONU</vt:lpstr>
      <vt:lpstr>GENETİK POLİMORFİZM</vt:lpstr>
      <vt:lpstr>BİYOTRANSFORMASYONUN GERÇEKLEŞTİĞİ YAPILAR</vt:lpstr>
      <vt:lpstr>Kaynakça</vt:lpstr>
      <vt:lpstr>ANTİPROTOZAL İLAÇLAR</vt:lpstr>
      <vt:lpstr>PowerPoint Sunusu</vt:lpstr>
      <vt:lpstr>PowerPoint Sunusu</vt:lpstr>
      <vt:lpstr>PowerPoint Sunusu</vt:lpstr>
      <vt:lpstr>ANTİHELMİNTİK İLAÇLAR</vt:lpstr>
      <vt:lpstr>PowerPoint Sunusu</vt:lpstr>
      <vt:lpstr>PowerPoint Sunusu</vt:lpstr>
      <vt:lpstr>PowerPoint Sunusu</vt:lpstr>
      <vt:lpstr>PowerPoint Sunusu</vt:lpstr>
      <vt:lpstr>PowerPoint Sunusu</vt:lpstr>
      <vt:lpstr>PowerPoint Sunusu</vt:lpstr>
      <vt:lpstr>BAKTERİ RİBOZOMUNA ETKİLİ ANTİBİYOTİKLER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ANTİFUNGAL İLAÇLAR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BAKTERİ DUVARINA ETKİ EDEN ANTİBİYOTİKLER</vt:lpstr>
      <vt:lpstr>PowerPoint Sunusu</vt:lpstr>
      <vt:lpstr>PowerPoint Sunusu</vt:lpstr>
      <vt:lpstr>PowerPoint Sunusu</vt:lpstr>
      <vt:lpstr>PowerPoint Sunusu</vt:lpstr>
      <vt:lpstr>BAKTERİ NUKLEUSUNA ETKİ EDEN ANTİBİYOTİKLER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İLAÇ BİYOTRANSFORMASYONU</dc:title>
  <dc:creator>shmyo</dc:creator>
  <cp:lastModifiedBy>KILIÇ</cp:lastModifiedBy>
  <cp:revision>28</cp:revision>
  <dcterms:created xsi:type="dcterms:W3CDTF">2020-03-06T07:14:40Z</dcterms:created>
  <dcterms:modified xsi:type="dcterms:W3CDTF">2020-03-19T12:10:41Z</dcterms:modified>
</cp:coreProperties>
</file>