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4708"/>
  </p:normalViewPr>
  <p:slideViewPr>
    <p:cSldViewPr snapToGrid="0" snapToObjects="1">
      <p:cViewPr varScale="1">
        <p:scale>
          <a:sx n="90" d="100"/>
          <a:sy n="90" d="100"/>
        </p:scale>
        <p:origin x="232" y="9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B40D68-1DD5-654E-BE5E-2100545CDCD8}"/>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088B3ED9-ACEB-F743-B4A7-48CE1BD610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F291D38-0135-994D-89A0-17FFA46564BD}"/>
              </a:ext>
            </a:extLst>
          </p:cNvPr>
          <p:cNvSpPr>
            <a:spLocks noGrp="1"/>
          </p:cNvSpPr>
          <p:nvPr>
            <p:ph type="dt" sz="half" idx="10"/>
          </p:nvPr>
        </p:nvSpPr>
        <p:spPr/>
        <p:txBody>
          <a:bodyPr/>
          <a:lstStyle/>
          <a:p>
            <a:fld id="{527992BB-FD55-8644-9ECA-8C8E6E0467A2}" type="datetimeFigureOut">
              <a:rPr lang="tr-TR" smtClean="0"/>
              <a:t>22.09.2019</a:t>
            </a:fld>
            <a:endParaRPr lang="tr-TR"/>
          </a:p>
        </p:txBody>
      </p:sp>
      <p:sp>
        <p:nvSpPr>
          <p:cNvPr id="5" name="Alt Bilgi Yer Tutucusu 4">
            <a:extLst>
              <a:ext uri="{FF2B5EF4-FFF2-40B4-BE49-F238E27FC236}">
                <a16:creationId xmlns:a16="http://schemas.microsoft.com/office/drawing/2014/main" id="{C91FB477-75E9-0A41-9FEB-CF966013480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07EC4B3-7288-FB4F-83C4-9EFA9F9A6C43}"/>
              </a:ext>
            </a:extLst>
          </p:cNvPr>
          <p:cNvSpPr>
            <a:spLocks noGrp="1"/>
          </p:cNvSpPr>
          <p:nvPr>
            <p:ph type="sldNum" sz="quarter" idx="12"/>
          </p:nvPr>
        </p:nvSpPr>
        <p:spPr/>
        <p:txBody>
          <a:bodyPr/>
          <a:lstStyle/>
          <a:p>
            <a:fld id="{FBA574C7-87C2-D247-B505-ABE83A164922}" type="slidenum">
              <a:rPr lang="tr-TR" smtClean="0"/>
              <a:t>‹#›</a:t>
            </a:fld>
            <a:endParaRPr lang="tr-TR"/>
          </a:p>
        </p:txBody>
      </p:sp>
    </p:spTree>
    <p:extLst>
      <p:ext uri="{BB962C8B-B14F-4D97-AF65-F5344CB8AC3E}">
        <p14:creationId xmlns:p14="http://schemas.microsoft.com/office/powerpoint/2010/main" val="662039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F6C91F-F4FB-EC41-B7C3-7A4EC50D8C1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9C7B5A26-0855-A643-A843-ADA96FCDF4C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F1F7689-A29D-5D49-8D2D-6C960153A13E}"/>
              </a:ext>
            </a:extLst>
          </p:cNvPr>
          <p:cNvSpPr>
            <a:spLocks noGrp="1"/>
          </p:cNvSpPr>
          <p:nvPr>
            <p:ph type="dt" sz="half" idx="10"/>
          </p:nvPr>
        </p:nvSpPr>
        <p:spPr/>
        <p:txBody>
          <a:bodyPr/>
          <a:lstStyle/>
          <a:p>
            <a:fld id="{527992BB-FD55-8644-9ECA-8C8E6E0467A2}" type="datetimeFigureOut">
              <a:rPr lang="tr-TR" smtClean="0"/>
              <a:t>22.09.2019</a:t>
            </a:fld>
            <a:endParaRPr lang="tr-TR"/>
          </a:p>
        </p:txBody>
      </p:sp>
      <p:sp>
        <p:nvSpPr>
          <p:cNvPr id="5" name="Alt Bilgi Yer Tutucusu 4">
            <a:extLst>
              <a:ext uri="{FF2B5EF4-FFF2-40B4-BE49-F238E27FC236}">
                <a16:creationId xmlns:a16="http://schemas.microsoft.com/office/drawing/2014/main" id="{B61DFF90-A896-CB44-A88B-C4F8724BDB8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5E56A1B-9BF5-F345-8BE4-A5B587936238}"/>
              </a:ext>
            </a:extLst>
          </p:cNvPr>
          <p:cNvSpPr>
            <a:spLocks noGrp="1"/>
          </p:cNvSpPr>
          <p:nvPr>
            <p:ph type="sldNum" sz="quarter" idx="12"/>
          </p:nvPr>
        </p:nvSpPr>
        <p:spPr/>
        <p:txBody>
          <a:bodyPr/>
          <a:lstStyle/>
          <a:p>
            <a:fld id="{FBA574C7-87C2-D247-B505-ABE83A164922}" type="slidenum">
              <a:rPr lang="tr-TR" smtClean="0"/>
              <a:t>‹#›</a:t>
            </a:fld>
            <a:endParaRPr lang="tr-TR"/>
          </a:p>
        </p:txBody>
      </p:sp>
    </p:spTree>
    <p:extLst>
      <p:ext uri="{BB962C8B-B14F-4D97-AF65-F5344CB8AC3E}">
        <p14:creationId xmlns:p14="http://schemas.microsoft.com/office/powerpoint/2010/main" val="302219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433215CA-3443-D04B-935F-842B334014D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C4D4322D-AAB7-5741-B65B-066738C6DF66}"/>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415E7F5-FB94-B147-BD1A-7C7A1E328269}"/>
              </a:ext>
            </a:extLst>
          </p:cNvPr>
          <p:cNvSpPr>
            <a:spLocks noGrp="1"/>
          </p:cNvSpPr>
          <p:nvPr>
            <p:ph type="dt" sz="half" idx="10"/>
          </p:nvPr>
        </p:nvSpPr>
        <p:spPr/>
        <p:txBody>
          <a:bodyPr/>
          <a:lstStyle/>
          <a:p>
            <a:fld id="{527992BB-FD55-8644-9ECA-8C8E6E0467A2}" type="datetimeFigureOut">
              <a:rPr lang="tr-TR" smtClean="0"/>
              <a:t>22.09.2019</a:t>
            </a:fld>
            <a:endParaRPr lang="tr-TR"/>
          </a:p>
        </p:txBody>
      </p:sp>
      <p:sp>
        <p:nvSpPr>
          <p:cNvPr id="5" name="Alt Bilgi Yer Tutucusu 4">
            <a:extLst>
              <a:ext uri="{FF2B5EF4-FFF2-40B4-BE49-F238E27FC236}">
                <a16:creationId xmlns:a16="http://schemas.microsoft.com/office/drawing/2014/main" id="{A1741FEE-681C-844E-A137-EE476219709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97A0EB5-34C0-BE4A-B1A4-F09EA24CEFBF}"/>
              </a:ext>
            </a:extLst>
          </p:cNvPr>
          <p:cNvSpPr>
            <a:spLocks noGrp="1"/>
          </p:cNvSpPr>
          <p:nvPr>
            <p:ph type="sldNum" sz="quarter" idx="12"/>
          </p:nvPr>
        </p:nvSpPr>
        <p:spPr/>
        <p:txBody>
          <a:bodyPr/>
          <a:lstStyle/>
          <a:p>
            <a:fld id="{FBA574C7-87C2-D247-B505-ABE83A164922}" type="slidenum">
              <a:rPr lang="tr-TR" smtClean="0"/>
              <a:t>‹#›</a:t>
            </a:fld>
            <a:endParaRPr lang="tr-TR"/>
          </a:p>
        </p:txBody>
      </p:sp>
    </p:spTree>
    <p:extLst>
      <p:ext uri="{BB962C8B-B14F-4D97-AF65-F5344CB8AC3E}">
        <p14:creationId xmlns:p14="http://schemas.microsoft.com/office/powerpoint/2010/main" val="434797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A00173-6850-0542-9E82-33796DFBEE0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43D389B-163F-6343-9023-511BEFDF893B}"/>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CE247D8-D794-F74F-9243-C2D07192D4B4}"/>
              </a:ext>
            </a:extLst>
          </p:cNvPr>
          <p:cNvSpPr>
            <a:spLocks noGrp="1"/>
          </p:cNvSpPr>
          <p:nvPr>
            <p:ph type="dt" sz="half" idx="10"/>
          </p:nvPr>
        </p:nvSpPr>
        <p:spPr/>
        <p:txBody>
          <a:bodyPr/>
          <a:lstStyle/>
          <a:p>
            <a:fld id="{527992BB-FD55-8644-9ECA-8C8E6E0467A2}" type="datetimeFigureOut">
              <a:rPr lang="tr-TR" smtClean="0"/>
              <a:t>22.09.2019</a:t>
            </a:fld>
            <a:endParaRPr lang="tr-TR"/>
          </a:p>
        </p:txBody>
      </p:sp>
      <p:sp>
        <p:nvSpPr>
          <p:cNvPr id="5" name="Alt Bilgi Yer Tutucusu 4">
            <a:extLst>
              <a:ext uri="{FF2B5EF4-FFF2-40B4-BE49-F238E27FC236}">
                <a16:creationId xmlns:a16="http://schemas.microsoft.com/office/drawing/2014/main" id="{D9114C2F-F156-1342-9A3D-C21C8714F44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29E7966-B694-C247-A4BB-2BF401986177}"/>
              </a:ext>
            </a:extLst>
          </p:cNvPr>
          <p:cNvSpPr>
            <a:spLocks noGrp="1"/>
          </p:cNvSpPr>
          <p:nvPr>
            <p:ph type="sldNum" sz="quarter" idx="12"/>
          </p:nvPr>
        </p:nvSpPr>
        <p:spPr/>
        <p:txBody>
          <a:bodyPr/>
          <a:lstStyle/>
          <a:p>
            <a:fld id="{FBA574C7-87C2-D247-B505-ABE83A164922}" type="slidenum">
              <a:rPr lang="tr-TR" smtClean="0"/>
              <a:t>‹#›</a:t>
            </a:fld>
            <a:endParaRPr lang="tr-TR"/>
          </a:p>
        </p:txBody>
      </p:sp>
    </p:spTree>
    <p:extLst>
      <p:ext uri="{BB962C8B-B14F-4D97-AF65-F5344CB8AC3E}">
        <p14:creationId xmlns:p14="http://schemas.microsoft.com/office/powerpoint/2010/main" val="1471485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A7C98B-87C5-AE41-91D9-7230DA62B45D}"/>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BBD0BFE7-5781-264E-B355-3915F3C8755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C330E6A-C579-6E45-8B26-05FEA55CFF2F}"/>
              </a:ext>
            </a:extLst>
          </p:cNvPr>
          <p:cNvSpPr>
            <a:spLocks noGrp="1"/>
          </p:cNvSpPr>
          <p:nvPr>
            <p:ph type="dt" sz="half" idx="10"/>
          </p:nvPr>
        </p:nvSpPr>
        <p:spPr/>
        <p:txBody>
          <a:bodyPr/>
          <a:lstStyle/>
          <a:p>
            <a:fld id="{527992BB-FD55-8644-9ECA-8C8E6E0467A2}" type="datetimeFigureOut">
              <a:rPr lang="tr-TR" smtClean="0"/>
              <a:t>22.09.2019</a:t>
            </a:fld>
            <a:endParaRPr lang="tr-TR"/>
          </a:p>
        </p:txBody>
      </p:sp>
      <p:sp>
        <p:nvSpPr>
          <p:cNvPr id="5" name="Alt Bilgi Yer Tutucusu 4">
            <a:extLst>
              <a:ext uri="{FF2B5EF4-FFF2-40B4-BE49-F238E27FC236}">
                <a16:creationId xmlns:a16="http://schemas.microsoft.com/office/drawing/2014/main" id="{B5A88BD3-2B31-734B-80F6-813BE545287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E5E0912-B5EC-D447-AB31-82322D313D13}"/>
              </a:ext>
            </a:extLst>
          </p:cNvPr>
          <p:cNvSpPr>
            <a:spLocks noGrp="1"/>
          </p:cNvSpPr>
          <p:nvPr>
            <p:ph type="sldNum" sz="quarter" idx="12"/>
          </p:nvPr>
        </p:nvSpPr>
        <p:spPr/>
        <p:txBody>
          <a:bodyPr/>
          <a:lstStyle/>
          <a:p>
            <a:fld id="{FBA574C7-87C2-D247-B505-ABE83A164922}" type="slidenum">
              <a:rPr lang="tr-TR" smtClean="0"/>
              <a:t>‹#›</a:t>
            </a:fld>
            <a:endParaRPr lang="tr-TR"/>
          </a:p>
        </p:txBody>
      </p:sp>
    </p:spTree>
    <p:extLst>
      <p:ext uri="{BB962C8B-B14F-4D97-AF65-F5344CB8AC3E}">
        <p14:creationId xmlns:p14="http://schemas.microsoft.com/office/powerpoint/2010/main" val="3314986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C074B9-A9EF-764D-97ED-EF46D40EF93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76CCFB5-F45D-114C-900A-B34DF5C68A8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52595F99-C4FD-EF44-BB1E-26C52F5674D4}"/>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EA63D474-CA3A-F845-A732-D4150D028DCB}"/>
              </a:ext>
            </a:extLst>
          </p:cNvPr>
          <p:cNvSpPr>
            <a:spLocks noGrp="1"/>
          </p:cNvSpPr>
          <p:nvPr>
            <p:ph type="dt" sz="half" idx="10"/>
          </p:nvPr>
        </p:nvSpPr>
        <p:spPr/>
        <p:txBody>
          <a:bodyPr/>
          <a:lstStyle/>
          <a:p>
            <a:fld id="{527992BB-FD55-8644-9ECA-8C8E6E0467A2}" type="datetimeFigureOut">
              <a:rPr lang="tr-TR" smtClean="0"/>
              <a:t>22.09.2019</a:t>
            </a:fld>
            <a:endParaRPr lang="tr-TR"/>
          </a:p>
        </p:txBody>
      </p:sp>
      <p:sp>
        <p:nvSpPr>
          <p:cNvPr id="6" name="Alt Bilgi Yer Tutucusu 5">
            <a:extLst>
              <a:ext uri="{FF2B5EF4-FFF2-40B4-BE49-F238E27FC236}">
                <a16:creationId xmlns:a16="http://schemas.microsoft.com/office/drawing/2014/main" id="{34F777E6-7BB0-2646-A402-1767FFA2F28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506A0F8-CE52-A24B-913B-B9D4A5CAB9A3}"/>
              </a:ext>
            </a:extLst>
          </p:cNvPr>
          <p:cNvSpPr>
            <a:spLocks noGrp="1"/>
          </p:cNvSpPr>
          <p:nvPr>
            <p:ph type="sldNum" sz="quarter" idx="12"/>
          </p:nvPr>
        </p:nvSpPr>
        <p:spPr/>
        <p:txBody>
          <a:bodyPr/>
          <a:lstStyle/>
          <a:p>
            <a:fld id="{FBA574C7-87C2-D247-B505-ABE83A164922}" type="slidenum">
              <a:rPr lang="tr-TR" smtClean="0"/>
              <a:t>‹#›</a:t>
            </a:fld>
            <a:endParaRPr lang="tr-TR"/>
          </a:p>
        </p:txBody>
      </p:sp>
    </p:spTree>
    <p:extLst>
      <p:ext uri="{BB962C8B-B14F-4D97-AF65-F5344CB8AC3E}">
        <p14:creationId xmlns:p14="http://schemas.microsoft.com/office/powerpoint/2010/main" val="193339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026081-570B-5248-AA72-DF4FCEA1DBF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67DA466-0E5F-214F-AF75-81325F721F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5535681-F625-DE4E-AF70-9E122DA0188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D899D91C-21A6-714D-87A1-CC29FD3925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5A6E3B5A-A4F2-9543-A3BA-BB3F1EEEA23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A85CCFD-4C6D-BB4D-A393-D756E35E69B1}"/>
              </a:ext>
            </a:extLst>
          </p:cNvPr>
          <p:cNvSpPr>
            <a:spLocks noGrp="1"/>
          </p:cNvSpPr>
          <p:nvPr>
            <p:ph type="dt" sz="half" idx="10"/>
          </p:nvPr>
        </p:nvSpPr>
        <p:spPr/>
        <p:txBody>
          <a:bodyPr/>
          <a:lstStyle/>
          <a:p>
            <a:fld id="{527992BB-FD55-8644-9ECA-8C8E6E0467A2}" type="datetimeFigureOut">
              <a:rPr lang="tr-TR" smtClean="0"/>
              <a:t>22.09.2019</a:t>
            </a:fld>
            <a:endParaRPr lang="tr-TR"/>
          </a:p>
        </p:txBody>
      </p:sp>
      <p:sp>
        <p:nvSpPr>
          <p:cNvPr id="8" name="Alt Bilgi Yer Tutucusu 7">
            <a:extLst>
              <a:ext uri="{FF2B5EF4-FFF2-40B4-BE49-F238E27FC236}">
                <a16:creationId xmlns:a16="http://schemas.microsoft.com/office/drawing/2014/main" id="{AE33E752-4121-F644-943B-46A20DBE888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81EE9AEA-C2BA-F143-A619-5A8C7F9F84A1}"/>
              </a:ext>
            </a:extLst>
          </p:cNvPr>
          <p:cNvSpPr>
            <a:spLocks noGrp="1"/>
          </p:cNvSpPr>
          <p:nvPr>
            <p:ph type="sldNum" sz="quarter" idx="12"/>
          </p:nvPr>
        </p:nvSpPr>
        <p:spPr/>
        <p:txBody>
          <a:bodyPr/>
          <a:lstStyle/>
          <a:p>
            <a:fld id="{FBA574C7-87C2-D247-B505-ABE83A164922}" type="slidenum">
              <a:rPr lang="tr-TR" smtClean="0"/>
              <a:t>‹#›</a:t>
            </a:fld>
            <a:endParaRPr lang="tr-TR"/>
          </a:p>
        </p:txBody>
      </p:sp>
    </p:spTree>
    <p:extLst>
      <p:ext uri="{BB962C8B-B14F-4D97-AF65-F5344CB8AC3E}">
        <p14:creationId xmlns:p14="http://schemas.microsoft.com/office/powerpoint/2010/main" val="2991752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3245C4-5251-F646-91EF-CA486028AA3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FF979EEB-8189-F447-B451-E0E8456B2721}"/>
              </a:ext>
            </a:extLst>
          </p:cNvPr>
          <p:cNvSpPr>
            <a:spLocks noGrp="1"/>
          </p:cNvSpPr>
          <p:nvPr>
            <p:ph type="dt" sz="half" idx="10"/>
          </p:nvPr>
        </p:nvSpPr>
        <p:spPr/>
        <p:txBody>
          <a:bodyPr/>
          <a:lstStyle/>
          <a:p>
            <a:fld id="{527992BB-FD55-8644-9ECA-8C8E6E0467A2}" type="datetimeFigureOut">
              <a:rPr lang="tr-TR" smtClean="0"/>
              <a:t>22.09.2019</a:t>
            </a:fld>
            <a:endParaRPr lang="tr-TR"/>
          </a:p>
        </p:txBody>
      </p:sp>
      <p:sp>
        <p:nvSpPr>
          <p:cNvPr id="4" name="Alt Bilgi Yer Tutucusu 3">
            <a:extLst>
              <a:ext uri="{FF2B5EF4-FFF2-40B4-BE49-F238E27FC236}">
                <a16:creationId xmlns:a16="http://schemas.microsoft.com/office/drawing/2014/main" id="{40F5EBEE-2EDE-EA43-A9D6-5FC6F3566CB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CF355FC3-6B40-7E42-9A98-9F75033B135E}"/>
              </a:ext>
            </a:extLst>
          </p:cNvPr>
          <p:cNvSpPr>
            <a:spLocks noGrp="1"/>
          </p:cNvSpPr>
          <p:nvPr>
            <p:ph type="sldNum" sz="quarter" idx="12"/>
          </p:nvPr>
        </p:nvSpPr>
        <p:spPr/>
        <p:txBody>
          <a:bodyPr/>
          <a:lstStyle/>
          <a:p>
            <a:fld id="{FBA574C7-87C2-D247-B505-ABE83A164922}" type="slidenum">
              <a:rPr lang="tr-TR" smtClean="0"/>
              <a:t>‹#›</a:t>
            </a:fld>
            <a:endParaRPr lang="tr-TR"/>
          </a:p>
        </p:txBody>
      </p:sp>
    </p:spTree>
    <p:extLst>
      <p:ext uri="{BB962C8B-B14F-4D97-AF65-F5344CB8AC3E}">
        <p14:creationId xmlns:p14="http://schemas.microsoft.com/office/powerpoint/2010/main" val="1029223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D441FA9-2D45-2440-8BB9-1AA98F8BF630}"/>
              </a:ext>
            </a:extLst>
          </p:cNvPr>
          <p:cNvSpPr>
            <a:spLocks noGrp="1"/>
          </p:cNvSpPr>
          <p:nvPr>
            <p:ph type="dt" sz="half" idx="10"/>
          </p:nvPr>
        </p:nvSpPr>
        <p:spPr/>
        <p:txBody>
          <a:bodyPr/>
          <a:lstStyle/>
          <a:p>
            <a:fld id="{527992BB-FD55-8644-9ECA-8C8E6E0467A2}" type="datetimeFigureOut">
              <a:rPr lang="tr-TR" smtClean="0"/>
              <a:t>22.09.2019</a:t>
            </a:fld>
            <a:endParaRPr lang="tr-TR"/>
          </a:p>
        </p:txBody>
      </p:sp>
      <p:sp>
        <p:nvSpPr>
          <p:cNvPr id="3" name="Alt Bilgi Yer Tutucusu 2">
            <a:extLst>
              <a:ext uri="{FF2B5EF4-FFF2-40B4-BE49-F238E27FC236}">
                <a16:creationId xmlns:a16="http://schemas.microsoft.com/office/drawing/2014/main" id="{B521F6CB-04AA-824E-A31D-08C673EA566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0781F76C-4C88-2642-BF5A-4D078E473D9B}"/>
              </a:ext>
            </a:extLst>
          </p:cNvPr>
          <p:cNvSpPr>
            <a:spLocks noGrp="1"/>
          </p:cNvSpPr>
          <p:nvPr>
            <p:ph type="sldNum" sz="quarter" idx="12"/>
          </p:nvPr>
        </p:nvSpPr>
        <p:spPr/>
        <p:txBody>
          <a:bodyPr/>
          <a:lstStyle/>
          <a:p>
            <a:fld id="{FBA574C7-87C2-D247-B505-ABE83A164922}" type="slidenum">
              <a:rPr lang="tr-TR" smtClean="0"/>
              <a:t>‹#›</a:t>
            </a:fld>
            <a:endParaRPr lang="tr-TR"/>
          </a:p>
        </p:txBody>
      </p:sp>
    </p:spTree>
    <p:extLst>
      <p:ext uri="{BB962C8B-B14F-4D97-AF65-F5344CB8AC3E}">
        <p14:creationId xmlns:p14="http://schemas.microsoft.com/office/powerpoint/2010/main" val="2729848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FB7CB3-4784-3849-A180-5CB505B0832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6097B6EF-FC09-184B-BDEE-841A5DA071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589D809B-56E4-A648-B587-C51499A3D5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8C8A2B3-4BDF-CD4B-8100-15F4B1069FBB}"/>
              </a:ext>
            </a:extLst>
          </p:cNvPr>
          <p:cNvSpPr>
            <a:spLocks noGrp="1"/>
          </p:cNvSpPr>
          <p:nvPr>
            <p:ph type="dt" sz="half" idx="10"/>
          </p:nvPr>
        </p:nvSpPr>
        <p:spPr/>
        <p:txBody>
          <a:bodyPr/>
          <a:lstStyle/>
          <a:p>
            <a:fld id="{527992BB-FD55-8644-9ECA-8C8E6E0467A2}" type="datetimeFigureOut">
              <a:rPr lang="tr-TR" smtClean="0"/>
              <a:t>22.09.2019</a:t>
            </a:fld>
            <a:endParaRPr lang="tr-TR"/>
          </a:p>
        </p:txBody>
      </p:sp>
      <p:sp>
        <p:nvSpPr>
          <p:cNvPr id="6" name="Alt Bilgi Yer Tutucusu 5">
            <a:extLst>
              <a:ext uri="{FF2B5EF4-FFF2-40B4-BE49-F238E27FC236}">
                <a16:creationId xmlns:a16="http://schemas.microsoft.com/office/drawing/2014/main" id="{458C3EB9-AE28-C340-A2E7-DE0C7263671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6D37AE3-E461-0543-A0A5-7B3BD9256BFA}"/>
              </a:ext>
            </a:extLst>
          </p:cNvPr>
          <p:cNvSpPr>
            <a:spLocks noGrp="1"/>
          </p:cNvSpPr>
          <p:nvPr>
            <p:ph type="sldNum" sz="quarter" idx="12"/>
          </p:nvPr>
        </p:nvSpPr>
        <p:spPr/>
        <p:txBody>
          <a:bodyPr/>
          <a:lstStyle/>
          <a:p>
            <a:fld id="{FBA574C7-87C2-D247-B505-ABE83A164922}" type="slidenum">
              <a:rPr lang="tr-TR" smtClean="0"/>
              <a:t>‹#›</a:t>
            </a:fld>
            <a:endParaRPr lang="tr-TR"/>
          </a:p>
        </p:txBody>
      </p:sp>
    </p:spTree>
    <p:extLst>
      <p:ext uri="{BB962C8B-B14F-4D97-AF65-F5344CB8AC3E}">
        <p14:creationId xmlns:p14="http://schemas.microsoft.com/office/powerpoint/2010/main" val="3560867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CA3733-5613-2243-918D-1FB919D05BE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41B1B8A7-0068-A241-A1FC-DA313E9120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56A82B9-BF35-3242-8F19-08F63DB701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77CB3FF-AE54-C64F-8177-4DD7BF5D3368}"/>
              </a:ext>
            </a:extLst>
          </p:cNvPr>
          <p:cNvSpPr>
            <a:spLocks noGrp="1"/>
          </p:cNvSpPr>
          <p:nvPr>
            <p:ph type="dt" sz="half" idx="10"/>
          </p:nvPr>
        </p:nvSpPr>
        <p:spPr/>
        <p:txBody>
          <a:bodyPr/>
          <a:lstStyle/>
          <a:p>
            <a:fld id="{527992BB-FD55-8644-9ECA-8C8E6E0467A2}" type="datetimeFigureOut">
              <a:rPr lang="tr-TR" smtClean="0"/>
              <a:t>22.09.2019</a:t>
            </a:fld>
            <a:endParaRPr lang="tr-TR"/>
          </a:p>
        </p:txBody>
      </p:sp>
      <p:sp>
        <p:nvSpPr>
          <p:cNvPr id="6" name="Alt Bilgi Yer Tutucusu 5">
            <a:extLst>
              <a:ext uri="{FF2B5EF4-FFF2-40B4-BE49-F238E27FC236}">
                <a16:creationId xmlns:a16="http://schemas.microsoft.com/office/drawing/2014/main" id="{B898F30C-F917-374E-A9B2-5BF68BA130F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EF8852C-96C9-9040-929D-190C93ED6371}"/>
              </a:ext>
            </a:extLst>
          </p:cNvPr>
          <p:cNvSpPr>
            <a:spLocks noGrp="1"/>
          </p:cNvSpPr>
          <p:nvPr>
            <p:ph type="sldNum" sz="quarter" idx="12"/>
          </p:nvPr>
        </p:nvSpPr>
        <p:spPr/>
        <p:txBody>
          <a:bodyPr/>
          <a:lstStyle/>
          <a:p>
            <a:fld id="{FBA574C7-87C2-D247-B505-ABE83A164922}" type="slidenum">
              <a:rPr lang="tr-TR" smtClean="0"/>
              <a:t>‹#›</a:t>
            </a:fld>
            <a:endParaRPr lang="tr-TR"/>
          </a:p>
        </p:txBody>
      </p:sp>
    </p:spTree>
    <p:extLst>
      <p:ext uri="{BB962C8B-B14F-4D97-AF65-F5344CB8AC3E}">
        <p14:creationId xmlns:p14="http://schemas.microsoft.com/office/powerpoint/2010/main" val="3413407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1C6949A-3F1C-904D-A36F-89245A92C6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C2CE570-91C0-EB4A-ADC9-479F5ADC85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C4C21DB-9AF2-7945-8FA1-4905AF4B77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7992BB-FD55-8644-9ECA-8C8E6E0467A2}" type="datetimeFigureOut">
              <a:rPr lang="tr-TR" smtClean="0"/>
              <a:t>22.09.2019</a:t>
            </a:fld>
            <a:endParaRPr lang="tr-TR"/>
          </a:p>
        </p:txBody>
      </p:sp>
      <p:sp>
        <p:nvSpPr>
          <p:cNvPr id="5" name="Alt Bilgi Yer Tutucusu 4">
            <a:extLst>
              <a:ext uri="{FF2B5EF4-FFF2-40B4-BE49-F238E27FC236}">
                <a16:creationId xmlns:a16="http://schemas.microsoft.com/office/drawing/2014/main" id="{51AAA92B-D395-1249-8E81-273C5C9AB7C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75F928FD-0EAA-864A-ABF9-6EF890597A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A574C7-87C2-D247-B505-ABE83A164922}" type="slidenum">
              <a:rPr lang="tr-TR" smtClean="0"/>
              <a:t>‹#›</a:t>
            </a:fld>
            <a:endParaRPr lang="tr-TR"/>
          </a:p>
        </p:txBody>
      </p:sp>
    </p:spTree>
    <p:extLst>
      <p:ext uri="{BB962C8B-B14F-4D97-AF65-F5344CB8AC3E}">
        <p14:creationId xmlns:p14="http://schemas.microsoft.com/office/powerpoint/2010/main" val="3951228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Başlık 1">
            <a:extLst>
              <a:ext uri="{FF2B5EF4-FFF2-40B4-BE49-F238E27FC236}">
                <a16:creationId xmlns:a16="http://schemas.microsoft.com/office/drawing/2014/main" id="{A42983E5-DCF1-9346-9389-A2F2B34E950F}"/>
              </a:ext>
            </a:extLst>
          </p:cNvPr>
          <p:cNvSpPr>
            <a:spLocks noGrp="1"/>
          </p:cNvSpPr>
          <p:nvPr>
            <p:ph type="ctrTitle"/>
          </p:nvPr>
        </p:nvSpPr>
        <p:spPr>
          <a:xfrm>
            <a:off x="3045368" y="2043663"/>
            <a:ext cx="6105194" cy="2031055"/>
          </a:xfrm>
        </p:spPr>
        <p:txBody>
          <a:bodyPr>
            <a:normAutofit/>
          </a:bodyPr>
          <a:lstStyle/>
          <a:p>
            <a:r>
              <a:rPr lang="tr-TR">
                <a:solidFill>
                  <a:srgbClr val="FFFFFF"/>
                </a:solidFill>
              </a:rPr>
              <a:t>Kişilik ve İletişim</a:t>
            </a:r>
          </a:p>
        </p:txBody>
      </p:sp>
      <p:sp>
        <p:nvSpPr>
          <p:cNvPr id="3" name="Alt Başlık 2">
            <a:extLst>
              <a:ext uri="{FF2B5EF4-FFF2-40B4-BE49-F238E27FC236}">
                <a16:creationId xmlns:a16="http://schemas.microsoft.com/office/drawing/2014/main" id="{7F5F7BE5-0943-5949-9212-C36A2CFC5E17}"/>
              </a:ext>
            </a:extLst>
          </p:cNvPr>
          <p:cNvSpPr>
            <a:spLocks noGrp="1"/>
          </p:cNvSpPr>
          <p:nvPr>
            <p:ph type="subTitle" idx="1"/>
          </p:nvPr>
        </p:nvSpPr>
        <p:spPr>
          <a:xfrm>
            <a:off x="3045368" y="4074718"/>
            <a:ext cx="6105194" cy="682079"/>
          </a:xfrm>
        </p:spPr>
        <p:txBody>
          <a:bodyPr>
            <a:normAutofit/>
          </a:bodyPr>
          <a:lstStyle/>
          <a:p>
            <a:r>
              <a:rPr lang="tr-TR">
                <a:solidFill>
                  <a:srgbClr val="FFFFFF"/>
                </a:solidFill>
              </a:rPr>
              <a:t>Aslı Yağmurlu</a:t>
            </a:r>
          </a:p>
        </p:txBody>
      </p:sp>
    </p:spTree>
    <p:extLst>
      <p:ext uri="{BB962C8B-B14F-4D97-AF65-F5344CB8AC3E}">
        <p14:creationId xmlns:p14="http://schemas.microsoft.com/office/powerpoint/2010/main" val="33722630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Başlık 1">
            <a:extLst>
              <a:ext uri="{FF2B5EF4-FFF2-40B4-BE49-F238E27FC236}">
                <a16:creationId xmlns:a16="http://schemas.microsoft.com/office/drawing/2014/main" id="{FACB267E-93D4-4F40-BF55-88398003C63B}"/>
              </a:ext>
            </a:extLst>
          </p:cNvPr>
          <p:cNvSpPr>
            <a:spLocks noGrp="1"/>
          </p:cNvSpPr>
          <p:nvPr>
            <p:ph type="title"/>
          </p:nvPr>
        </p:nvSpPr>
        <p:spPr>
          <a:xfrm>
            <a:off x="1179226" y="826680"/>
            <a:ext cx="9833548" cy="1325563"/>
          </a:xfrm>
        </p:spPr>
        <p:txBody>
          <a:bodyPr>
            <a:normAutofit/>
          </a:bodyPr>
          <a:lstStyle/>
          <a:p>
            <a:pPr algn="ctr"/>
            <a:r>
              <a:rPr lang="tr-TR" sz="4000" dirty="0">
                <a:solidFill>
                  <a:srgbClr val="FFFFFF"/>
                </a:solidFill>
              </a:rPr>
              <a:t>Kişilik özelliklerinin işleyişi</a:t>
            </a:r>
          </a:p>
        </p:txBody>
      </p:sp>
      <p:sp>
        <p:nvSpPr>
          <p:cNvPr id="3" name="İçerik Yer Tutucusu 2">
            <a:extLst>
              <a:ext uri="{FF2B5EF4-FFF2-40B4-BE49-F238E27FC236}">
                <a16:creationId xmlns:a16="http://schemas.microsoft.com/office/drawing/2014/main" id="{B1E825E4-53EC-8942-A5AB-C5BC71701198}"/>
              </a:ext>
            </a:extLst>
          </p:cNvPr>
          <p:cNvSpPr>
            <a:spLocks noGrp="1"/>
          </p:cNvSpPr>
          <p:nvPr>
            <p:ph idx="1"/>
          </p:nvPr>
        </p:nvSpPr>
        <p:spPr>
          <a:xfrm>
            <a:off x="1179226" y="3092970"/>
            <a:ext cx="9833548" cy="2693976"/>
          </a:xfrm>
        </p:spPr>
        <p:txBody>
          <a:bodyPr>
            <a:normAutofit/>
          </a:bodyPr>
          <a:lstStyle/>
          <a:p>
            <a:r>
              <a:rPr lang="tr-TR" sz="2000" dirty="0">
                <a:solidFill>
                  <a:srgbClr val="000000"/>
                </a:solidFill>
              </a:rPr>
              <a:t>İnsanların burada sıralanan kişiliklerin birine tam bir uyum halinde olmasından çok farklı kişilik özelliklerinin birleşiminden oluşan bir kolaja sahip olduğunu söylemek daha doğrudur.</a:t>
            </a:r>
          </a:p>
          <a:p>
            <a:r>
              <a:rPr lang="tr-TR" sz="2000" dirty="0">
                <a:solidFill>
                  <a:srgbClr val="000000"/>
                </a:solidFill>
              </a:rPr>
              <a:t>Araştırmalar kişilik özelliklerinin yaşla birlikte </a:t>
            </a:r>
            <a:r>
              <a:rPr lang="tr-TR" sz="2000">
                <a:solidFill>
                  <a:srgbClr val="000000"/>
                </a:solidFill>
              </a:rPr>
              <a:t>değiştiğini söylemektedir.</a:t>
            </a:r>
          </a:p>
          <a:p>
            <a:pPr marL="0" indent="0">
              <a:buNone/>
            </a:pPr>
            <a:endParaRPr lang="tr-TR" sz="2000" dirty="0">
              <a:solidFill>
                <a:srgbClr val="000000"/>
              </a:solidFill>
            </a:endParaRPr>
          </a:p>
        </p:txBody>
      </p:sp>
    </p:spTree>
    <p:extLst>
      <p:ext uri="{BB962C8B-B14F-4D97-AF65-F5344CB8AC3E}">
        <p14:creationId xmlns:p14="http://schemas.microsoft.com/office/powerpoint/2010/main" val="3106840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Başlık 1">
            <a:extLst>
              <a:ext uri="{FF2B5EF4-FFF2-40B4-BE49-F238E27FC236}">
                <a16:creationId xmlns:a16="http://schemas.microsoft.com/office/drawing/2014/main" id="{2FBFE199-57F8-1649-B26C-75D5E7E4CEC9}"/>
              </a:ext>
            </a:extLst>
          </p:cNvPr>
          <p:cNvSpPr>
            <a:spLocks noGrp="1"/>
          </p:cNvSpPr>
          <p:nvPr>
            <p:ph type="title"/>
          </p:nvPr>
        </p:nvSpPr>
        <p:spPr>
          <a:xfrm>
            <a:off x="1179226" y="826680"/>
            <a:ext cx="9833548" cy="1325563"/>
          </a:xfrm>
        </p:spPr>
        <p:txBody>
          <a:bodyPr>
            <a:normAutofit/>
          </a:bodyPr>
          <a:lstStyle/>
          <a:p>
            <a:pPr algn="ctr"/>
            <a:r>
              <a:rPr lang="tr-TR" sz="4000">
                <a:solidFill>
                  <a:srgbClr val="FFFFFF"/>
                </a:solidFill>
              </a:rPr>
              <a:t>Kişilik</a:t>
            </a:r>
          </a:p>
        </p:txBody>
      </p:sp>
      <p:sp>
        <p:nvSpPr>
          <p:cNvPr id="3" name="İçerik Yer Tutucusu 2">
            <a:extLst>
              <a:ext uri="{FF2B5EF4-FFF2-40B4-BE49-F238E27FC236}">
                <a16:creationId xmlns:a16="http://schemas.microsoft.com/office/drawing/2014/main" id="{73EBCAAF-AF3E-6D48-A0BE-AD203683D583}"/>
              </a:ext>
            </a:extLst>
          </p:cNvPr>
          <p:cNvSpPr>
            <a:spLocks noGrp="1"/>
          </p:cNvSpPr>
          <p:nvPr>
            <p:ph idx="1"/>
          </p:nvPr>
        </p:nvSpPr>
        <p:spPr>
          <a:xfrm>
            <a:off x="1179226" y="3092970"/>
            <a:ext cx="9833548" cy="2693976"/>
          </a:xfrm>
        </p:spPr>
        <p:txBody>
          <a:bodyPr>
            <a:normAutofit/>
          </a:bodyPr>
          <a:lstStyle/>
          <a:p>
            <a:r>
              <a:rPr lang="tr-TR" sz="1700" dirty="0">
                <a:solidFill>
                  <a:srgbClr val="000000"/>
                </a:solidFill>
              </a:rPr>
              <a:t>Bir kimsenin davranışına tutarlılık ve bireysellik veren, göreli olarak sürekli ve kişiye özgü özelliklerin oluşturduğu bir yapıdır. Bireylerin farklı düşünme, hissetme ve davranma şekilleridir.</a:t>
            </a:r>
          </a:p>
          <a:p>
            <a:r>
              <a:rPr lang="tr-TR" sz="1700" dirty="0">
                <a:solidFill>
                  <a:srgbClr val="000000"/>
                </a:solidFill>
              </a:rPr>
              <a:t>Kişilik bireyi başkalarından ayıran, onu kendisi yapan düşünme, hissetme ve davranma şeklidir. Kişilik içinde bulunduğumuz çevrede nasıl davranacağımızı ve çevreye nasıl tepkide bulunacağımızı etkilemektedir.</a:t>
            </a:r>
          </a:p>
          <a:p>
            <a:r>
              <a:rPr lang="tr-TR" sz="1700" dirty="0">
                <a:solidFill>
                  <a:srgbClr val="000000"/>
                </a:solidFill>
              </a:rPr>
              <a:t>Bu davranış biçimleri sürekli ve değişmezdir. Birey farklı ortamlarda aynı ya da benzer şekilde davranış gösterir. </a:t>
            </a:r>
          </a:p>
          <a:p>
            <a:r>
              <a:rPr lang="tr-TR" sz="1700" dirty="0">
                <a:solidFill>
                  <a:srgbClr val="000000"/>
                </a:solidFill>
              </a:rPr>
              <a:t>Kişilik psikolojik bir yapıdır. Bireyin nasıl davranacağını, neler hissedeceğini etkileyen iç dünyasında ortaya çıkan duygusal </a:t>
            </a:r>
            <a:r>
              <a:rPr lang="tr-TR" sz="1700" dirty="0" err="1">
                <a:solidFill>
                  <a:srgbClr val="000000"/>
                </a:solidFill>
              </a:rPr>
              <a:t>güdüsel</a:t>
            </a:r>
            <a:r>
              <a:rPr lang="tr-TR" sz="1700" dirty="0">
                <a:solidFill>
                  <a:srgbClr val="000000"/>
                </a:solidFill>
              </a:rPr>
              <a:t>, </a:t>
            </a:r>
            <a:r>
              <a:rPr lang="tr-TR" sz="1700" dirty="0" err="1">
                <a:solidFill>
                  <a:srgbClr val="000000"/>
                </a:solidFill>
              </a:rPr>
              <a:t>dürtüsel</a:t>
            </a:r>
            <a:r>
              <a:rPr lang="tr-TR" sz="1700" dirty="0">
                <a:solidFill>
                  <a:srgbClr val="000000"/>
                </a:solidFill>
              </a:rPr>
              <a:t> ve bilişsel süreçlerdir.</a:t>
            </a:r>
          </a:p>
        </p:txBody>
      </p:sp>
    </p:spTree>
    <p:extLst>
      <p:ext uri="{BB962C8B-B14F-4D97-AF65-F5344CB8AC3E}">
        <p14:creationId xmlns:p14="http://schemas.microsoft.com/office/powerpoint/2010/main" val="4044155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Başlık 1">
            <a:extLst>
              <a:ext uri="{FF2B5EF4-FFF2-40B4-BE49-F238E27FC236}">
                <a16:creationId xmlns:a16="http://schemas.microsoft.com/office/drawing/2014/main" id="{B2838CD4-AC39-DE42-BFF2-7A8563A23A67}"/>
              </a:ext>
            </a:extLst>
          </p:cNvPr>
          <p:cNvSpPr>
            <a:spLocks noGrp="1"/>
          </p:cNvSpPr>
          <p:nvPr>
            <p:ph type="title"/>
          </p:nvPr>
        </p:nvSpPr>
        <p:spPr>
          <a:xfrm>
            <a:off x="1179226" y="826680"/>
            <a:ext cx="9833548" cy="1325563"/>
          </a:xfrm>
        </p:spPr>
        <p:txBody>
          <a:bodyPr>
            <a:normAutofit/>
          </a:bodyPr>
          <a:lstStyle/>
          <a:p>
            <a:pPr algn="ctr"/>
            <a:r>
              <a:rPr lang="tr-TR" sz="4000">
                <a:solidFill>
                  <a:srgbClr val="FFFFFF"/>
                </a:solidFill>
              </a:rPr>
              <a:t>Kişilik ve iletişim</a:t>
            </a:r>
          </a:p>
        </p:txBody>
      </p:sp>
      <p:sp>
        <p:nvSpPr>
          <p:cNvPr id="3" name="İçerik Yer Tutucusu 2">
            <a:extLst>
              <a:ext uri="{FF2B5EF4-FFF2-40B4-BE49-F238E27FC236}">
                <a16:creationId xmlns:a16="http://schemas.microsoft.com/office/drawing/2014/main" id="{0B9B583C-0D74-1D48-A4B6-C0DCD202DA9C}"/>
              </a:ext>
            </a:extLst>
          </p:cNvPr>
          <p:cNvSpPr>
            <a:spLocks noGrp="1"/>
          </p:cNvSpPr>
          <p:nvPr>
            <p:ph idx="1"/>
          </p:nvPr>
        </p:nvSpPr>
        <p:spPr>
          <a:xfrm>
            <a:off x="1179226" y="3092970"/>
            <a:ext cx="9833548" cy="2693976"/>
          </a:xfrm>
        </p:spPr>
        <p:txBody>
          <a:bodyPr>
            <a:normAutofit/>
          </a:bodyPr>
          <a:lstStyle/>
          <a:p>
            <a:r>
              <a:rPr lang="tr-TR" sz="2000" dirty="0">
                <a:solidFill>
                  <a:srgbClr val="000000"/>
                </a:solidFill>
              </a:rPr>
              <a:t>İnsanların kişilik özellikleri iletişimlerinde önemli rol oynamaktadır. İletişim şekli bireyin kişiliğinin bir ifadesidir. Kimi insanlar rahatlıkla iletişim kurabilmektedir. Yabancılarla rahatlıkla iletişim kurabilmekte, sohbet edebilmektedirler. Bazıları ise bunu yapamaz. Bu tür sosyal beceriler bazılarında bulunurken bazılarında bulunmaz.</a:t>
            </a:r>
          </a:p>
        </p:txBody>
      </p:sp>
    </p:spTree>
    <p:extLst>
      <p:ext uri="{BB962C8B-B14F-4D97-AF65-F5344CB8AC3E}">
        <p14:creationId xmlns:p14="http://schemas.microsoft.com/office/powerpoint/2010/main" val="3759366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Başlık 1">
            <a:extLst>
              <a:ext uri="{FF2B5EF4-FFF2-40B4-BE49-F238E27FC236}">
                <a16:creationId xmlns:a16="http://schemas.microsoft.com/office/drawing/2014/main" id="{413F7DC6-735B-7849-BC2D-2B4A6B28D3C8}"/>
              </a:ext>
            </a:extLst>
          </p:cNvPr>
          <p:cNvSpPr>
            <a:spLocks noGrp="1"/>
          </p:cNvSpPr>
          <p:nvPr>
            <p:ph type="title"/>
          </p:nvPr>
        </p:nvSpPr>
        <p:spPr>
          <a:xfrm>
            <a:off x="1179226" y="826680"/>
            <a:ext cx="9833548" cy="1325563"/>
          </a:xfrm>
        </p:spPr>
        <p:txBody>
          <a:bodyPr>
            <a:normAutofit/>
          </a:bodyPr>
          <a:lstStyle/>
          <a:p>
            <a:pPr algn="ctr"/>
            <a:r>
              <a:rPr lang="tr-TR" sz="4000" dirty="0">
                <a:solidFill>
                  <a:srgbClr val="FFFFFF"/>
                </a:solidFill>
              </a:rPr>
              <a:t>Kişilik Özellikleri</a:t>
            </a:r>
          </a:p>
        </p:txBody>
      </p:sp>
      <p:sp>
        <p:nvSpPr>
          <p:cNvPr id="3" name="İçerik Yer Tutucusu 2">
            <a:extLst>
              <a:ext uri="{FF2B5EF4-FFF2-40B4-BE49-F238E27FC236}">
                <a16:creationId xmlns:a16="http://schemas.microsoft.com/office/drawing/2014/main" id="{78D1513D-270A-F848-B6E9-C1549A6CFFD9}"/>
              </a:ext>
            </a:extLst>
          </p:cNvPr>
          <p:cNvSpPr>
            <a:spLocks noGrp="1"/>
          </p:cNvSpPr>
          <p:nvPr>
            <p:ph idx="1"/>
          </p:nvPr>
        </p:nvSpPr>
        <p:spPr>
          <a:xfrm>
            <a:off x="1179226" y="3092970"/>
            <a:ext cx="9833548" cy="2693976"/>
          </a:xfrm>
        </p:spPr>
        <p:txBody>
          <a:bodyPr>
            <a:normAutofit/>
          </a:bodyPr>
          <a:lstStyle/>
          <a:p>
            <a:r>
              <a:rPr lang="tr-TR" sz="2000" dirty="0">
                <a:solidFill>
                  <a:srgbClr val="000000"/>
                </a:solidFill>
              </a:rPr>
              <a:t>Açıklık</a:t>
            </a:r>
          </a:p>
          <a:p>
            <a:r>
              <a:rPr lang="tr-TR" sz="2000" dirty="0">
                <a:solidFill>
                  <a:srgbClr val="000000"/>
                </a:solidFill>
              </a:rPr>
              <a:t>Dışa dönüklük</a:t>
            </a:r>
          </a:p>
          <a:p>
            <a:r>
              <a:rPr lang="tr-TR" sz="2000" dirty="0">
                <a:solidFill>
                  <a:srgbClr val="000000"/>
                </a:solidFill>
              </a:rPr>
              <a:t>Kibarlık-</a:t>
            </a:r>
            <a:r>
              <a:rPr lang="tr-TR" sz="2000" dirty="0" err="1">
                <a:solidFill>
                  <a:srgbClr val="000000"/>
                </a:solidFill>
              </a:rPr>
              <a:t>geçimlilik</a:t>
            </a:r>
            <a:endParaRPr lang="tr-TR" sz="2000" dirty="0">
              <a:solidFill>
                <a:srgbClr val="000000"/>
              </a:solidFill>
            </a:endParaRPr>
          </a:p>
          <a:p>
            <a:r>
              <a:rPr lang="tr-TR" sz="2000" dirty="0">
                <a:solidFill>
                  <a:srgbClr val="000000"/>
                </a:solidFill>
              </a:rPr>
              <a:t>Dürüstlük-sorumluluk sahibi olmak</a:t>
            </a:r>
          </a:p>
          <a:p>
            <a:r>
              <a:rPr lang="tr-TR" sz="2000" dirty="0">
                <a:solidFill>
                  <a:srgbClr val="000000"/>
                </a:solidFill>
              </a:rPr>
              <a:t>Sinirlilik-tedirginlik</a:t>
            </a:r>
          </a:p>
        </p:txBody>
      </p:sp>
    </p:spTree>
    <p:extLst>
      <p:ext uri="{BB962C8B-B14F-4D97-AF65-F5344CB8AC3E}">
        <p14:creationId xmlns:p14="http://schemas.microsoft.com/office/powerpoint/2010/main" val="2083493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Başlık 1">
            <a:extLst>
              <a:ext uri="{FF2B5EF4-FFF2-40B4-BE49-F238E27FC236}">
                <a16:creationId xmlns:a16="http://schemas.microsoft.com/office/drawing/2014/main" id="{1EB2E409-20A6-754D-B166-86AFE2B61F7E}"/>
              </a:ext>
            </a:extLst>
          </p:cNvPr>
          <p:cNvSpPr>
            <a:spLocks noGrp="1"/>
          </p:cNvSpPr>
          <p:nvPr>
            <p:ph type="title"/>
          </p:nvPr>
        </p:nvSpPr>
        <p:spPr>
          <a:xfrm>
            <a:off x="1179226" y="826680"/>
            <a:ext cx="9833548" cy="1325563"/>
          </a:xfrm>
        </p:spPr>
        <p:txBody>
          <a:bodyPr>
            <a:normAutofit/>
          </a:bodyPr>
          <a:lstStyle/>
          <a:p>
            <a:pPr algn="ctr"/>
            <a:r>
              <a:rPr lang="tr-TR" sz="4000" dirty="0">
                <a:solidFill>
                  <a:srgbClr val="FFFFFF"/>
                </a:solidFill>
              </a:rPr>
              <a:t>Açıklık</a:t>
            </a:r>
          </a:p>
        </p:txBody>
      </p:sp>
      <p:sp>
        <p:nvSpPr>
          <p:cNvPr id="3" name="İçerik Yer Tutucusu 2">
            <a:extLst>
              <a:ext uri="{FF2B5EF4-FFF2-40B4-BE49-F238E27FC236}">
                <a16:creationId xmlns:a16="http://schemas.microsoft.com/office/drawing/2014/main" id="{D281D333-C9E5-2C47-A57F-CD209DF9A6D2}"/>
              </a:ext>
            </a:extLst>
          </p:cNvPr>
          <p:cNvSpPr>
            <a:spLocks noGrp="1"/>
          </p:cNvSpPr>
          <p:nvPr>
            <p:ph idx="1"/>
          </p:nvPr>
        </p:nvSpPr>
        <p:spPr>
          <a:xfrm>
            <a:off x="1179226" y="3092970"/>
            <a:ext cx="9833548" cy="2693976"/>
          </a:xfrm>
        </p:spPr>
        <p:txBody>
          <a:bodyPr>
            <a:normAutofit/>
          </a:bodyPr>
          <a:lstStyle/>
          <a:p>
            <a:r>
              <a:rPr lang="tr-TR" sz="2000" dirty="0">
                <a:solidFill>
                  <a:srgbClr val="000000"/>
                </a:solidFill>
              </a:rPr>
              <a:t>Açıklık (</a:t>
            </a:r>
            <a:r>
              <a:rPr lang="tr-TR" sz="2000" dirty="0" err="1">
                <a:solidFill>
                  <a:srgbClr val="000000"/>
                </a:solidFill>
              </a:rPr>
              <a:t>openness</a:t>
            </a:r>
            <a:r>
              <a:rPr lang="tr-TR" sz="2000" dirty="0">
                <a:solidFill>
                  <a:srgbClr val="000000"/>
                </a:solidFill>
              </a:rPr>
              <a:t> </a:t>
            </a:r>
            <a:r>
              <a:rPr lang="tr-TR" sz="2000" dirty="0" err="1">
                <a:solidFill>
                  <a:srgbClr val="000000"/>
                </a:solidFill>
              </a:rPr>
              <a:t>to</a:t>
            </a:r>
            <a:r>
              <a:rPr lang="tr-TR" sz="2000" dirty="0">
                <a:solidFill>
                  <a:srgbClr val="000000"/>
                </a:solidFill>
              </a:rPr>
              <a:t> </a:t>
            </a:r>
            <a:r>
              <a:rPr lang="tr-TR" sz="2000" dirty="0" err="1">
                <a:solidFill>
                  <a:srgbClr val="000000"/>
                </a:solidFill>
              </a:rPr>
              <a:t>experience</a:t>
            </a:r>
            <a:r>
              <a:rPr lang="tr-TR" sz="2000" dirty="0">
                <a:solidFill>
                  <a:srgbClr val="000000"/>
                </a:solidFill>
              </a:rPr>
              <a:t>)</a:t>
            </a:r>
          </a:p>
          <a:p>
            <a:r>
              <a:rPr lang="tr-TR" sz="2000" dirty="0">
                <a:solidFill>
                  <a:srgbClr val="000000"/>
                </a:solidFill>
              </a:rPr>
              <a:t>Bireyin yeni düşünce ve bakış açılarına ilgi duyma ve dikkate almadaki istekliliğine işaret etmektedir. Başkalarıyla ilişkisi bağlamında bireyin hevesli olması anlamına gelmektedir. Bu kişilik özelliğine sahip olanlar entelektüel, karmaşık, meraklı, farkındalıkları yüksek, yaratıcı, farklı ilgi alanları olan, kavrayışı güçlü, cüretkar kişilerdir. </a:t>
            </a:r>
          </a:p>
          <a:p>
            <a:r>
              <a:rPr lang="tr-TR" sz="2000" dirty="0">
                <a:solidFill>
                  <a:srgbClr val="000000"/>
                </a:solidFill>
              </a:rPr>
              <a:t>Açıklık özelliği sınırlı kalmış kişiler bildik şeyleri tercih ederler, yeniliklerden korkarlar ve çekingen davranırlar. Kendi düşüncelerine bağlı ve daha sabit fikirli kişilerdir.</a:t>
            </a:r>
          </a:p>
        </p:txBody>
      </p:sp>
    </p:spTree>
    <p:extLst>
      <p:ext uri="{BB962C8B-B14F-4D97-AF65-F5344CB8AC3E}">
        <p14:creationId xmlns:p14="http://schemas.microsoft.com/office/powerpoint/2010/main" val="528049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Başlık 1">
            <a:extLst>
              <a:ext uri="{FF2B5EF4-FFF2-40B4-BE49-F238E27FC236}">
                <a16:creationId xmlns:a16="http://schemas.microsoft.com/office/drawing/2014/main" id="{9A24CC63-A884-D843-B814-CBB8D356E6C5}"/>
              </a:ext>
            </a:extLst>
          </p:cNvPr>
          <p:cNvSpPr>
            <a:spLocks noGrp="1"/>
          </p:cNvSpPr>
          <p:nvPr>
            <p:ph type="title"/>
          </p:nvPr>
        </p:nvSpPr>
        <p:spPr>
          <a:xfrm>
            <a:off x="1179226" y="826680"/>
            <a:ext cx="9833548" cy="1325563"/>
          </a:xfrm>
        </p:spPr>
        <p:txBody>
          <a:bodyPr>
            <a:normAutofit/>
          </a:bodyPr>
          <a:lstStyle/>
          <a:p>
            <a:pPr algn="ctr"/>
            <a:r>
              <a:rPr lang="tr-TR" sz="4000" dirty="0">
                <a:solidFill>
                  <a:srgbClr val="FFFFFF"/>
                </a:solidFill>
              </a:rPr>
              <a:t>Dışa dönüklük</a:t>
            </a:r>
          </a:p>
        </p:txBody>
      </p:sp>
      <p:sp>
        <p:nvSpPr>
          <p:cNvPr id="3" name="İçerik Yer Tutucusu 2">
            <a:extLst>
              <a:ext uri="{FF2B5EF4-FFF2-40B4-BE49-F238E27FC236}">
                <a16:creationId xmlns:a16="http://schemas.microsoft.com/office/drawing/2014/main" id="{75F0C067-E111-4C42-8495-FB6E3677DC62}"/>
              </a:ext>
            </a:extLst>
          </p:cNvPr>
          <p:cNvSpPr>
            <a:spLocks noGrp="1"/>
          </p:cNvSpPr>
          <p:nvPr>
            <p:ph idx="1"/>
          </p:nvPr>
        </p:nvSpPr>
        <p:spPr>
          <a:xfrm>
            <a:off x="1179226" y="3092970"/>
            <a:ext cx="9833548" cy="2693976"/>
          </a:xfrm>
        </p:spPr>
        <p:txBody>
          <a:bodyPr>
            <a:normAutofit/>
          </a:bodyPr>
          <a:lstStyle/>
          <a:p>
            <a:r>
              <a:rPr lang="tr-TR" sz="2000" dirty="0">
                <a:solidFill>
                  <a:srgbClr val="000000"/>
                </a:solidFill>
              </a:rPr>
              <a:t>Dışa dönüklük (</a:t>
            </a:r>
            <a:r>
              <a:rPr lang="tr-TR" sz="2000" dirty="0" err="1">
                <a:solidFill>
                  <a:srgbClr val="000000"/>
                </a:solidFill>
              </a:rPr>
              <a:t>Extroversion</a:t>
            </a:r>
            <a:r>
              <a:rPr lang="tr-TR" sz="2000" dirty="0">
                <a:solidFill>
                  <a:srgbClr val="000000"/>
                </a:solidFill>
              </a:rPr>
              <a:t>)</a:t>
            </a:r>
          </a:p>
          <a:p>
            <a:r>
              <a:rPr lang="tr-TR" sz="2000" dirty="0">
                <a:solidFill>
                  <a:srgbClr val="000000"/>
                </a:solidFill>
              </a:rPr>
              <a:t>Sosyal, neşeli, konuşkan, eğlenceli, sosyal enerjisi olan ve arkadaş canlısı kişiler temel olarak dışa dönük insanlar olarak kabul edilmektedir. Bir kimsenin başka insanlarla etkileşime ve iletişime girme konusuna ilgisi ve istekliliği o kişinin dışa dönük kişiliğe sahip olduğunu ifade ekmektedir. </a:t>
            </a:r>
          </a:p>
          <a:p>
            <a:r>
              <a:rPr lang="tr-TR" sz="2000" dirty="0">
                <a:solidFill>
                  <a:srgbClr val="000000"/>
                </a:solidFill>
              </a:rPr>
              <a:t>Bu özelliği olmayan insanlar içe dönük olarak tanımlanır. Bu insanlar sosyal ortamlara girmekten, yeni insanlarla tanışmaktan hoşlanmaz, bildiği tanıdığı ortamlarda kendini rahat hissederler.</a:t>
            </a:r>
          </a:p>
        </p:txBody>
      </p:sp>
    </p:spTree>
    <p:extLst>
      <p:ext uri="{BB962C8B-B14F-4D97-AF65-F5344CB8AC3E}">
        <p14:creationId xmlns:p14="http://schemas.microsoft.com/office/powerpoint/2010/main" val="2458897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Başlık 1">
            <a:extLst>
              <a:ext uri="{FF2B5EF4-FFF2-40B4-BE49-F238E27FC236}">
                <a16:creationId xmlns:a16="http://schemas.microsoft.com/office/drawing/2014/main" id="{B06BE5BD-BF36-E34A-BFA9-A8064FE4115C}"/>
              </a:ext>
            </a:extLst>
          </p:cNvPr>
          <p:cNvSpPr>
            <a:spLocks noGrp="1"/>
          </p:cNvSpPr>
          <p:nvPr>
            <p:ph type="title"/>
          </p:nvPr>
        </p:nvSpPr>
        <p:spPr>
          <a:xfrm>
            <a:off x="1179226" y="826680"/>
            <a:ext cx="9833548" cy="1325563"/>
          </a:xfrm>
        </p:spPr>
        <p:txBody>
          <a:bodyPr>
            <a:normAutofit/>
          </a:bodyPr>
          <a:lstStyle/>
          <a:p>
            <a:pPr algn="ctr"/>
            <a:r>
              <a:rPr lang="tr-TR" sz="4000" dirty="0">
                <a:solidFill>
                  <a:srgbClr val="FFFFFF"/>
                </a:solidFill>
              </a:rPr>
              <a:t>Kibarlık-</a:t>
            </a:r>
            <a:r>
              <a:rPr lang="tr-TR" sz="4000" dirty="0" err="1">
                <a:solidFill>
                  <a:srgbClr val="FFFFFF"/>
                </a:solidFill>
              </a:rPr>
              <a:t>Geçimlilik</a:t>
            </a:r>
            <a:endParaRPr lang="tr-TR" sz="4000" dirty="0">
              <a:solidFill>
                <a:srgbClr val="FFFFFF"/>
              </a:solidFill>
            </a:endParaRPr>
          </a:p>
        </p:txBody>
      </p:sp>
      <p:sp>
        <p:nvSpPr>
          <p:cNvPr id="3" name="İçerik Yer Tutucusu 2">
            <a:extLst>
              <a:ext uri="{FF2B5EF4-FFF2-40B4-BE49-F238E27FC236}">
                <a16:creationId xmlns:a16="http://schemas.microsoft.com/office/drawing/2014/main" id="{B4DCD695-93A3-CB40-BB22-B789F70DD5CC}"/>
              </a:ext>
            </a:extLst>
          </p:cNvPr>
          <p:cNvSpPr>
            <a:spLocks noGrp="1"/>
          </p:cNvSpPr>
          <p:nvPr>
            <p:ph idx="1"/>
          </p:nvPr>
        </p:nvSpPr>
        <p:spPr>
          <a:xfrm>
            <a:off x="1179226" y="3092970"/>
            <a:ext cx="9833548" cy="2693976"/>
          </a:xfrm>
        </p:spPr>
        <p:txBody>
          <a:bodyPr>
            <a:normAutofit/>
          </a:bodyPr>
          <a:lstStyle/>
          <a:p>
            <a:r>
              <a:rPr lang="tr-TR" sz="2000" dirty="0">
                <a:solidFill>
                  <a:srgbClr val="000000"/>
                </a:solidFill>
              </a:rPr>
              <a:t>Kibarlık ve </a:t>
            </a:r>
            <a:r>
              <a:rPr lang="tr-TR" sz="2000" dirty="0" err="1">
                <a:solidFill>
                  <a:srgbClr val="000000"/>
                </a:solidFill>
              </a:rPr>
              <a:t>geçimlilik</a:t>
            </a:r>
            <a:r>
              <a:rPr lang="tr-TR" sz="2000" dirty="0">
                <a:solidFill>
                  <a:srgbClr val="000000"/>
                </a:solidFill>
              </a:rPr>
              <a:t> (</a:t>
            </a:r>
            <a:r>
              <a:rPr lang="tr-TR" sz="2000" dirty="0" err="1">
                <a:solidFill>
                  <a:srgbClr val="000000"/>
                </a:solidFill>
              </a:rPr>
              <a:t>Agreableness</a:t>
            </a:r>
            <a:r>
              <a:rPr lang="tr-TR" sz="2000" dirty="0">
                <a:solidFill>
                  <a:srgbClr val="000000"/>
                </a:solidFill>
              </a:rPr>
              <a:t>) Bu kişilik özelliği olan insanlar, düzen ve işbirliğine uyumlu, fedakar, güvenilir, alçak gönüllü, sabırlı, sadık, yardımsever, duyarlı, yumuşak başlı ve iyi huylu olarak tanımlanırlar. Bu tür insanlara karşı insanlar olumlu olma eğilimindedirler.</a:t>
            </a:r>
          </a:p>
        </p:txBody>
      </p:sp>
    </p:spTree>
    <p:extLst>
      <p:ext uri="{BB962C8B-B14F-4D97-AF65-F5344CB8AC3E}">
        <p14:creationId xmlns:p14="http://schemas.microsoft.com/office/powerpoint/2010/main" val="3968352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Başlık 1">
            <a:extLst>
              <a:ext uri="{FF2B5EF4-FFF2-40B4-BE49-F238E27FC236}">
                <a16:creationId xmlns:a16="http://schemas.microsoft.com/office/drawing/2014/main" id="{C51BABD8-7FEF-EF47-8727-D8EEC3D98C2A}"/>
              </a:ext>
            </a:extLst>
          </p:cNvPr>
          <p:cNvSpPr>
            <a:spLocks noGrp="1"/>
          </p:cNvSpPr>
          <p:nvPr>
            <p:ph type="title"/>
          </p:nvPr>
        </p:nvSpPr>
        <p:spPr>
          <a:xfrm>
            <a:off x="1179226" y="826680"/>
            <a:ext cx="9833548" cy="1325563"/>
          </a:xfrm>
        </p:spPr>
        <p:txBody>
          <a:bodyPr>
            <a:normAutofit/>
          </a:bodyPr>
          <a:lstStyle/>
          <a:p>
            <a:pPr algn="ctr"/>
            <a:r>
              <a:rPr lang="tr-TR" sz="4000">
                <a:solidFill>
                  <a:srgbClr val="FFFFFF"/>
                </a:solidFill>
              </a:rPr>
              <a:t>Dürüstlük-Sorumluluk Sahibi Olmak</a:t>
            </a:r>
          </a:p>
        </p:txBody>
      </p:sp>
      <p:sp>
        <p:nvSpPr>
          <p:cNvPr id="3" name="İçerik Yer Tutucusu 2">
            <a:extLst>
              <a:ext uri="{FF2B5EF4-FFF2-40B4-BE49-F238E27FC236}">
                <a16:creationId xmlns:a16="http://schemas.microsoft.com/office/drawing/2014/main" id="{C16EF5F9-53B2-9C47-A7D8-3894AC04EE5A}"/>
              </a:ext>
            </a:extLst>
          </p:cNvPr>
          <p:cNvSpPr>
            <a:spLocks noGrp="1"/>
          </p:cNvSpPr>
          <p:nvPr>
            <p:ph idx="1"/>
          </p:nvPr>
        </p:nvSpPr>
        <p:spPr>
          <a:xfrm>
            <a:off x="1179226" y="3092970"/>
            <a:ext cx="9833548" cy="2693976"/>
          </a:xfrm>
        </p:spPr>
        <p:txBody>
          <a:bodyPr>
            <a:normAutofit/>
          </a:bodyPr>
          <a:lstStyle/>
          <a:p>
            <a:r>
              <a:rPr lang="tr-TR" sz="2000" dirty="0">
                <a:solidFill>
                  <a:srgbClr val="000000"/>
                </a:solidFill>
              </a:rPr>
              <a:t>Bireyin kendini organize edebilme ve güdülenme düzeyine işaret etmektedir. Sorumluluk sahibi olanlar amaç yönelimli insanlardır. Kendilerine hedef koyarlar ve hedeflerine ulaşmak için planlar hazırlar ve amaçlarına ulaşmak için ellerinden geleni de yaparlar. İşlerinde ve sözlerinde iddialı insanlar olarak tanımlanabilirler.</a:t>
            </a:r>
          </a:p>
          <a:p>
            <a:r>
              <a:rPr lang="tr-TR" sz="2000" dirty="0">
                <a:solidFill>
                  <a:srgbClr val="000000"/>
                </a:solidFill>
              </a:rPr>
              <a:t>Sorumluluk üstlenme düzeyi düşük olan insanlar daha özensiz ve güvenilmez insanlar olarak tanımlanmaktadır. </a:t>
            </a:r>
          </a:p>
        </p:txBody>
      </p:sp>
    </p:spTree>
    <p:extLst>
      <p:ext uri="{BB962C8B-B14F-4D97-AF65-F5344CB8AC3E}">
        <p14:creationId xmlns:p14="http://schemas.microsoft.com/office/powerpoint/2010/main" val="1019787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Başlık 1">
            <a:extLst>
              <a:ext uri="{FF2B5EF4-FFF2-40B4-BE49-F238E27FC236}">
                <a16:creationId xmlns:a16="http://schemas.microsoft.com/office/drawing/2014/main" id="{443115F8-CC98-7A45-BA62-6A03C12ED308}"/>
              </a:ext>
            </a:extLst>
          </p:cNvPr>
          <p:cNvSpPr>
            <a:spLocks noGrp="1"/>
          </p:cNvSpPr>
          <p:nvPr>
            <p:ph type="title"/>
          </p:nvPr>
        </p:nvSpPr>
        <p:spPr>
          <a:xfrm>
            <a:off x="1179226" y="826680"/>
            <a:ext cx="9833548" cy="1325563"/>
          </a:xfrm>
        </p:spPr>
        <p:txBody>
          <a:bodyPr>
            <a:normAutofit/>
          </a:bodyPr>
          <a:lstStyle/>
          <a:p>
            <a:pPr algn="ctr"/>
            <a:r>
              <a:rPr lang="tr-TR" sz="4000" dirty="0">
                <a:solidFill>
                  <a:srgbClr val="FFFFFF"/>
                </a:solidFill>
              </a:rPr>
              <a:t>Sinirlilik-Tedirginlik</a:t>
            </a:r>
          </a:p>
        </p:txBody>
      </p:sp>
      <p:sp>
        <p:nvSpPr>
          <p:cNvPr id="3" name="İçerik Yer Tutucusu 2">
            <a:extLst>
              <a:ext uri="{FF2B5EF4-FFF2-40B4-BE49-F238E27FC236}">
                <a16:creationId xmlns:a16="http://schemas.microsoft.com/office/drawing/2014/main" id="{7B535635-11BC-254A-8FB9-D95BB313BFD2}"/>
              </a:ext>
            </a:extLst>
          </p:cNvPr>
          <p:cNvSpPr>
            <a:spLocks noGrp="1"/>
          </p:cNvSpPr>
          <p:nvPr>
            <p:ph idx="1"/>
          </p:nvPr>
        </p:nvSpPr>
        <p:spPr>
          <a:xfrm>
            <a:off x="1179226" y="3092970"/>
            <a:ext cx="9833548" cy="2693976"/>
          </a:xfrm>
        </p:spPr>
        <p:txBody>
          <a:bodyPr>
            <a:normAutofit/>
          </a:bodyPr>
          <a:lstStyle/>
          <a:p>
            <a:r>
              <a:rPr lang="tr-TR" sz="2000" dirty="0">
                <a:solidFill>
                  <a:srgbClr val="000000"/>
                </a:solidFill>
              </a:rPr>
              <a:t>Bu tür insanlar güvensiz, sinirli, endişeli, ağzı sıkı, dengesiz, aşırı hassas, karamsar insanlardır. Stresi yönetme düzeyleri düşüktür. Duygusal olarak tepkiseldirler ve tepkileri oldukça yoğundur. Sinirli insanlar sabırsızdırlar ve sıradan durumları bile korkutucu olarak değerlendirebilirler.</a:t>
            </a:r>
          </a:p>
        </p:txBody>
      </p:sp>
    </p:spTree>
    <p:extLst>
      <p:ext uri="{BB962C8B-B14F-4D97-AF65-F5344CB8AC3E}">
        <p14:creationId xmlns:p14="http://schemas.microsoft.com/office/powerpoint/2010/main" val="6510059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513</Words>
  <Application>Microsoft Macintosh PowerPoint</Application>
  <PresentationFormat>Geniş ekran</PresentationFormat>
  <Paragraphs>33</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Kişilik ve İletişim</vt:lpstr>
      <vt:lpstr>Kişilik</vt:lpstr>
      <vt:lpstr>Kişilik ve iletişim</vt:lpstr>
      <vt:lpstr>Kişilik Özellikleri</vt:lpstr>
      <vt:lpstr>Açıklık</vt:lpstr>
      <vt:lpstr>Dışa dönüklük</vt:lpstr>
      <vt:lpstr>Kibarlık-Geçimlilik</vt:lpstr>
      <vt:lpstr>Dürüstlük-Sorumluluk Sahibi Olmak</vt:lpstr>
      <vt:lpstr>Sinirlilik-Tedirginlik</vt:lpstr>
      <vt:lpstr>Kişilik özelliklerinin işleyişi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Kişilik ve İletişim</dc:title>
  <dc:creator>Microsoft Office User</dc:creator>
  <cp:lastModifiedBy>Microsoft Office User</cp:lastModifiedBy>
  <cp:revision>1</cp:revision>
  <dcterms:created xsi:type="dcterms:W3CDTF">2019-09-22T11:33:05Z</dcterms:created>
  <dcterms:modified xsi:type="dcterms:W3CDTF">2019-09-22T11:35:13Z</dcterms:modified>
</cp:coreProperties>
</file>