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7" r:id="rId7"/>
    <p:sldId id="262" r:id="rId8"/>
    <p:sldId id="266" r:id="rId9"/>
    <p:sldId id="269" r:id="rId10"/>
    <p:sldId id="280" r:id="rId11"/>
    <p:sldId id="281" r:id="rId12"/>
    <p:sldId id="282" r:id="rId13"/>
    <p:sldId id="271" r:id="rId14"/>
    <p:sldId id="272" r:id="rId15"/>
    <p:sldId id="273" r:id="rId16"/>
    <p:sldId id="274" r:id="rId17"/>
    <p:sldId id="275" r:id="rId18"/>
    <p:sldId id="276" r:id="rId19"/>
    <p:sldId id="277" r:id="rId20"/>
    <p:sldId id="278" r:id="rId21"/>
    <p:sldId id="279" r:id="rId22"/>
    <p:sldId id="283" r:id="rId23"/>
    <p:sldId id="284" r:id="rId24"/>
    <p:sldId id="285" r:id="rId25"/>
    <p:sldId id="286" r:id="rId26"/>
    <p:sldId id="265" r:id="rId2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8" d="100"/>
          <a:sy n="88" d="100"/>
        </p:scale>
        <p:origin x="1230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F52E79-160A-467E-91A1-DE4A1FB0D78C}" type="datetimeFigureOut">
              <a:rPr lang="en-US" smtClean="0"/>
              <a:t>12/3/2019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082FFB-DBFA-435F-8486-91A7388ED0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7187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F52E79-160A-467E-91A1-DE4A1FB0D78C}" type="datetimeFigureOut">
              <a:rPr lang="en-US" smtClean="0"/>
              <a:t>12/3/2019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082FFB-DBFA-435F-8486-91A7388ED0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67286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F52E79-160A-467E-91A1-DE4A1FB0D78C}" type="datetimeFigureOut">
              <a:rPr lang="en-US" smtClean="0"/>
              <a:t>12/3/2019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082FFB-DBFA-435F-8486-91A7388ED0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49674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F52E79-160A-467E-91A1-DE4A1FB0D78C}" type="datetimeFigureOut">
              <a:rPr lang="en-US" smtClean="0"/>
              <a:t>12/3/2019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082FFB-DBFA-435F-8486-91A7388ED0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1133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F52E79-160A-467E-91A1-DE4A1FB0D78C}" type="datetimeFigureOut">
              <a:rPr lang="en-US" smtClean="0"/>
              <a:t>12/3/2019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082FFB-DBFA-435F-8486-91A7388ED0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99202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F52E79-160A-467E-91A1-DE4A1FB0D78C}" type="datetimeFigureOut">
              <a:rPr lang="en-US" smtClean="0"/>
              <a:t>12/3/2019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082FFB-DBFA-435F-8486-91A7388ED0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9400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F52E79-160A-467E-91A1-DE4A1FB0D78C}" type="datetimeFigureOut">
              <a:rPr lang="en-US" smtClean="0"/>
              <a:t>12/3/2019</a:t>
            </a:fld>
            <a:endParaRPr lang="en-US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082FFB-DBFA-435F-8486-91A7388ED0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73810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F52E79-160A-467E-91A1-DE4A1FB0D78C}" type="datetimeFigureOut">
              <a:rPr lang="en-US" smtClean="0"/>
              <a:t>12/3/2019</a:t>
            </a:fld>
            <a:endParaRPr lang="en-US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082FFB-DBFA-435F-8486-91A7388ED0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01443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F52E79-160A-467E-91A1-DE4A1FB0D78C}" type="datetimeFigureOut">
              <a:rPr lang="en-US" smtClean="0"/>
              <a:t>12/3/2019</a:t>
            </a:fld>
            <a:endParaRPr lang="en-US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082FFB-DBFA-435F-8486-91A7388ED0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53381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F52E79-160A-467E-91A1-DE4A1FB0D78C}" type="datetimeFigureOut">
              <a:rPr lang="en-US" smtClean="0"/>
              <a:t>12/3/2019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082FFB-DBFA-435F-8486-91A7388ED0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61323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F52E79-160A-467E-91A1-DE4A1FB0D78C}" type="datetimeFigureOut">
              <a:rPr lang="en-US" smtClean="0"/>
              <a:t>12/3/2019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082FFB-DBFA-435F-8486-91A7388ED0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33993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F52E79-160A-467E-91A1-DE4A1FB0D78C}" type="datetimeFigureOut">
              <a:rPr lang="en-US" smtClean="0"/>
              <a:t>12/3/2019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082FFB-DBFA-435F-8486-91A7388ED0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88765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hyperlink" Target="http://2012books.lardbucket.org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smtClean="0"/>
              <a:t>Free and Open Source Software I</a:t>
            </a:r>
            <a:endParaRPr lang="en-US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smtClean="0"/>
              <a:t>Information Technology in Business and Society I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989043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Free and Open Source Software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(3) </a:t>
            </a:r>
            <a:r>
              <a:rPr lang="en-US" dirty="0"/>
              <a:t>to redistribute exact </a:t>
            </a:r>
            <a:r>
              <a:rPr lang="en-US" dirty="0" smtClean="0"/>
              <a:t>copies</a:t>
            </a:r>
            <a:endParaRPr lang="tr-TR" dirty="0" smtClean="0"/>
          </a:p>
          <a:p>
            <a:pPr marL="0" indent="0">
              <a:buNone/>
            </a:pPr>
            <a:endParaRPr lang="tr-TR" dirty="0" smtClean="0"/>
          </a:p>
          <a:p>
            <a:r>
              <a:rPr lang="tr-TR" dirty="0" smtClean="0"/>
              <a:t>(4)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make</a:t>
            </a:r>
            <a:r>
              <a:rPr lang="tr-TR" dirty="0" smtClean="0"/>
              <a:t> </a:t>
            </a:r>
            <a:r>
              <a:rPr lang="tr-TR" dirty="0" err="1"/>
              <a:t>modifications</a:t>
            </a:r>
            <a:r>
              <a:rPr lang="tr-TR" dirty="0"/>
              <a:t> on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source</a:t>
            </a:r>
            <a:r>
              <a:rPr lang="tr-TR" dirty="0"/>
              <a:t> </a:t>
            </a:r>
            <a:r>
              <a:rPr lang="tr-TR" dirty="0" err="1" smtClean="0"/>
              <a:t>code</a:t>
            </a:r>
            <a:r>
              <a:rPr lang="tr-TR" dirty="0" smtClean="0"/>
              <a:t>:</a:t>
            </a:r>
          </a:p>
          <a:p>
            <a:pPr lvl="1"/>
            <a:r>
              <a:rPr lang="tr-TR" dirty="0" err="1"/>
              <a:t>This</a:t>
            </a:r>
            <a:r>
              <a:rPr lang="tr-TR" dirty="0"/>
              <a:t> </a:t>
            </a:r>
            <a:r>
              <a:rPr lang="tr-TR" dirty="0" err="1"/>
              <a:t>community</a:t>
            </a:r>
            <a:r>
              <a:rPr lang="tr-TR" dirty="0"/>
              <a:t> </a:t>
            </a:r>
            <a:r>
              <a:rPr lang="tr-TR" dirty="0" err="1"/>
              <a:t>promotes</a:t>
            </a:r>
            <a:r>
              <a:rPr lang="tr-TR" dirty="0"/>
              <a:t> </a:t>
            </a:r>
            <a:r>
              <a:rPr lang="tr-TR" dirty="0" err="1"/>
              <a:t>colloboration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sharing</a:t>
            </a:r>
            <a:r>
              <a:rPr lang="tr-TR" dirty="0"/>
              <a:t>.</a:t>
            </a:r>
          </a:p>
          <a:p>
            <a:pPr lvl="1"/>
            <a:r>
              <a:rPr lang="tr-TR" dirty="0"/>
              <a:t>People can </a:t>
            </a:r>
            <a:r>
              <a:rPr lang="tr-TR" dirty="0" err="1"/>
              <a:t>use</a:t>
            </a:r>
            <a:r>
              <a:rPr lang="tr-TR" dirty="0"/>
              <a:t> </a:t>
            </a:r>
            <a:r>
              <a:rPr lang="tr-TR" dirty="0" err="1"/>
              <a:t>those</a:t>
            </a:r>
            <a:r>
              <a:rPr lang="tr-TR" dirty="0"/>
              <a:t> </a:t>
            </a:r>
            <a:r>
              <a:rPr lang="tr-TR" dirty="0" err="1"/>
              <a:t>changes</a:t>
            </a:r>
            <a:r>
              <a:rPr lang="tr-TR" dirty="0"/>
              <a:t> </a:t>
            </a:r>
            <a:r>
              <a:rPr lang="tr-TR" dirty="0" err="1"/>
              <a:t>into</a:t>
            </a:r>
            <a:r>
              <a:rPr lang="tr-TR" dirty="0"/>
              <a:t> </a:t>
            </a:r>
            <a:r>
              <a:rPr lang="tr-TR" dirty="0" err="1"/>
              <a:t>their</a:t>
            </a:r>
            <a:r>
              <a:rPr lang="tr-TR" dirty="0"/>
              <a:t> </a:t>
            </a:r>
            <a:r>
              <a:rPr lang="tr-TR" dirty="0" err="1"/>
              <a:t>own</a:t>
            </a:r>
            <a:r>
              <a:rPr lang="tr-TR" dirty="0"/>
              <a:t> </a:t>
            </a:r>
            <a:r>
              <a:rPr lang="tr-TR" dirty="0" err="1"/>
              <a:t>projects</a:t>
            </a:r>
            <a:r>
              <a:rPr lang="tr-TR" dirty="0" smtClean="0"/>
              <a:t>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2015761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Free and Open Source Software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r>
              <a:rPr lang="en-US" dirty="0" smtClean="0"/>
              <a:t>“</a:t>
            </a:r>
            <a:r>
              <a:rPr lang="en-US" i="1" dirty="0"/>
              <a:t>Open source software is distributed under a type of </a:t>
            </a:r>
            <a:r>
              <a:rPr lang="en-US" i="1" dirty="0" smtClean="0"/>
              <a:t>license </a:t>
            </a:r>
            <a:r>
              <a:rPr lang="en-US" i="1" dirty="0"/>
              <a:t>that promotes sharing by preserving public availability of source code and preventing restrictions on the software's use and distribution</a:t>
            </a:r>
            <a:r>
              <a:rPr lang="en-US" dirty="0"/>
              <a:t>.” </a:t>
            </a:r>
            <a:r>
              <a:rPr lang="en-US" sz="2400" dirty="0"/>
              <a:t>(</a:t>
            </a:r>
            <a:r>
              <a:rPr lang="en-US" sz="2400" dirty="0" err="1"/>
              <a:t>Guliani</a:t>
            </a:r>
            <a:r>
              <a:rPr lang="en-US" sz="2400" dirty="0"/>
              <a:t> and Woods (2005), Open Source for the Enterprise”, O’Reilly Publishing)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136501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Free and Open Source Software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“</a:t>
            </a:r>
            <a:r>
              <a:rPr lang="en-US" i="1" dirty="0"/>
              <a:t>Open source is a social and political movement that promotes the idea that all software should be made available under terms that embody the Four Freedoms</a:t>
            </a:r>
            <a:r>
              <a:rPr lang="en-US" dirty="0"/>
              <a:t>.” </a:t>
            </a:r>
            <a:r>
              <a:rPr lang="en-US" sz="2400" dirty="0"/>
              <a:t>(</a:t>
            </a:r>
            <a:r>
              <a:rPr lang="en-US" sz="2400" dirty="0" err="1"/>
              <a:t>Guliani</a:t>
            </a:r>
            <a:r>
              <a:rPr lang="en-US" sz="2400" dirty="0"/>
              <a:t> and Woods (2005), Open Source for the Enterprise”, O’Reilly Publishing).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39534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smtClean="0"/>
              <a:t>Free and Open Source Software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i="1" dirty="0" smtClean="0"/>
          </a:p>
          <a:p>
            <a:endParaRPr lang="tr-TR" i="1" dirty="0"/>
          </a:p>
          <a:p>
            <a:r>
              <a:rPr lang="en-US" i="1" dirty="0" smtClean="0"/>
              <a:t>“</a:t>
            </a:r>
            <a:r>
              <a:rPr lang="en-US" i="1" dirty="0"/>
              <a:t>What drives Free/Open Source software (F/OSS) developers to contribute their time and effort to the creation of free software products</a:t>
            </a:r>
            <a:r>
              <a:rPr lang="en-US" i="1" dirty="0" smtClean="0"/>
              <a:t>?”</a:t>
            </a:r>
            <a:endParaRPr lang="tr-TR" i="1" dirty="0" smtClean="0"/>
          </a:p>
        </p:txBody>
      </p:sp>
    </p:spTree>
    <p:extLst>
      <p:ext uri="{BB962C8B-B14F-4D97-AF65-F5344CB8AC3E}">
        <p14:creationId xmlns:p14="http://schemas.microsoft.com/office/powerpoint/2010/main" val="227743903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smtClean="0"/>
              <a:t>Free and Open Source Software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3600" smtClean="0"/>
              <a:t>There are 2 types of motivation:</a:t>
            </a:r>
          </a:p>
          <a:p>
            <a:pPr lvl="1"/>
            <a:r>
              <a:rPr lang="tr-TR" sz="3200" smtClean="0"/>
              <a:t>Intrinsic Motivation: It is doing an activity for its own satisfaction.</a:t>
            </a:r>
          </a:p>
          <a:p>
            <a:pPr lvl="2"/>
            <a:r>
              <a:rPr lang="tr-TR" sz="2800" smtClean="0"/>
              <a:t>Enjoyment Based Motivation</a:t>
            </a:r>
          </a:p>
          <a:p>
            <a:pPr lvl="2"/>
            <a:r>
              <a:rPr lang="en-US" sz="2800" i="1" smtClean="0"/>
              <a:t>“Project code is intellectually stimulating to write”</a:t>
            </a:r>
            <a:endParaRPr lang="tr-TR" sz="2800" i="1" smtClean="0"/>
          </a:p>
          <a:p>
            <a:pPr marL="914400" lvl="2" indent="0">
              <a:buNone/>
            </a:pPr>
            <a:endParaRPr lang="tr-TR" sz="2800" smtClean="0"/>
          </a:p>
        </p:txBody>
      </p:sp>
    </p:spTree>
    <p:extLst>
      <p:ext uri="{BB962C8B-B14F-4D97-AF65-F5344CB8AC3E}">
        <p14:creationId xmlns:p14="http://schemas.microsoft.com/office/powerpoint/2010/main" val="264473319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smtClean="0"/>
              <a:t>Free and Open Source Software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tr-TR" sz="3200" smtClean="0"/>
              <a:t>Extrinsic Motivation: this motivation comes from outside.</a:t>
            </a:r>
          </a:p>
          <a:p>
            <a:pPr lvl="2"/>
            <a:r>
              <a:rPr lang="tr-TR" sz="2800" smtClean="0"/>
              <a:t>Possible job offers</a:t>
            </a:r>
          </a:p>
          <a:p>
            <a:pPr lvl="2"/>
            <a:r>
              <a:rPr lang="tr-TR" sz="2800" smtClean="0"/>
              <a:t>Peer review</a:t>
            </a:r>
          </a:p>
          <a:p>
            <a:pPr lvl="2"/>
            <a:r>
              <a:rPr lang="tr-TR" sz="2800" smtClean="0"/>
              <a:t>Improving skills</a:t>
            </a:r>
          </a:p>
        </p:txBody>
      </p:sp>
    </p:spTree>
    <p:extLst>
      <p:ext uri="{BB962C8B-B14F-4D97-AF65-F5344CB8AC3E}">
        <p14:creationId xmlns:p14="http://schemas.microsoft.com/office/powerpoint/2010/main" val="411909388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smtClean="0"/>
              <a:t>Free and Open Source Software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mtClean="0"/>
              <a:t>Open Source Business Models:</a:t>
            </a:r>
          </a:p>
          <a:p>
            <a:pPr lvl="1"/>
            <a:r>
              <a:rPr lang="tr-TR" smtClean="0"/>
              <a:t>A large number of developers work together.</a:t>
            </a:r>
          </a:p>
          <a:p>
            <a:pPr lvl="1"/>
            <a:r>
              <a:rPr lang="tr-TR" smtClean="0"/>
              <a:t>These developers spread to the world.</a:t>
            </a:r>
          </a:p>
          <a:p>
            <a:pPr lvl="1"/>
            <a:r>
              <a:rPr lang="tr-TR" smtClean="0"/>
              <a:t>Linux vs Microsoft products</a:t>
            </a:r>
          </a:p>
          <a:p>
            <a:pPr lvl="1"/>
            <a:r>
              <a:rPr lang="tr-TR" smtClean="0"/>
              <a:t>Apache (</a:t>
            </a:r>
            <a:r>
              <a:rPr lang="en-US"/>
              <a:t>a program used to run Web </a:t>
            </a:r>
            <a:r>
              <a:rPr lang="en-US" smtClean="0"/>
              <a:t>sites</a:t>
            </a:r>
            <a:r>
              <a:rPr lang="tr-TR" smtClean="0"/>
              <a:t>)</a:t>
            </a:r>
          </a:p>
          <a:p>
            <a:pPr lvl="1"/>
            <a:r>
              <a:rPr lang="tr-TR" smtClean="0"/>
              <a:t>Open Office</a:t>
            </a:r>
          </a:p>
          <a:p>
            <a:pPr marL="457200" lvl="1" indent="0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290123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b="1" smtClean="0"/>
              <a:t>Open Source Business Models</a:t>
            </a:r>
            <a:endParaRPr lang="en-US" b="1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3600" smtClean="0"/>
              <a:t>The general aim of a firm is to generate revenue and reduce the costs.</a:t>
            </a:r>
          </a:p>
          <a:p>
            <a:r>
              <a:rPr lang="tr-TR" sz="3600" smtClean="0"/>
              <a:t>Companies uses more and more FOSS to achieve the both objectives.</a:t>
            </a:r>
          </a:p>
        </p:txBody>
      </p:sp>
    </p:spTree>
    <p:extLst>
      <p:ext uri="{BB962C8B-B14F-4D97-AF65-F5344CB8AC3E}">
        <p14:creationId xmlns:p14="http://schemas.microsoft.com/office/powerpoint/2010/main" val="23586727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smtClean="0"/>
              <a:t>Open Source Business Models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z="3600" smtClean="0"/>
              <a:t>FOSS creates cost reduction by reusing the existing code for their own projects.</a:t>
            </a:r>
          </a:p>
          <a:p>
            <a:r>
              <a:rPr lang="tr-TR" sz="3600" smtClean="0"/>
              <a:t>The FOSS community develops </a:t>
            </a:r>
            <a:r>
              <a:rPr lang="en-US" sz="3600" smtClean="0"/>
              <a:t>the product and thus reduces the cost burden on the company</a:t>
            </a:r>
            <a:r>
              <a:rPr lang="tr-TR" sz="3600" smtClean="0"/>
              <a:t>.</a:t>
            </a:r>
            <a:endParaRPr lang="en-US" sz="3600" smtClean="0"/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07763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smtClean="0"/>
              <a:t>Open Source Business Models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mtClean="0"/>
              <a:t>Some FOSS products are in great demand.</a:t>
            </a:r>
          </a:p>
          <a:p>
            <a:r>
              <a:rPr lang="tr-TR" smtClean="0"/>
              <a:t>They create high revenues for the FOSS company.</a:t>
            </a:r>
          </a:p>
          <a:p>
            <a:r>
              <a:rPr lang="tr-TR" smtClean="0"/>
              <a:t>The installation, </a:t>
            </a:r>
            <a:r>
              <a:rPr lang="en-US"/>
              <a:t>training/certification, and ongoing technical </a:t>
            </a:r>
            <a:r>
              <a:rPr lang="en-US" smtClean="0"/>
              <a:t>assistance</a:t>
            </a:r>
            <a:r>
              <a:rPr lang="tr-TR" smtClean="0"/>
              <a:t> are supported by open source companies.</a:t>
            </a:r>
          </a:p>
          <a:p>
            <a:pPr lvl="1"/>
            <a:r>
              <a:rPr lang="tr-TR" smtClean="0"/>
              <a:t>Red Hat Linux</a:t>
            </a: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52865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smtClean="0"/>
              <a:t>Information Technology</a:t>
            </a:r>
            <a:endParaRPr lang="en-US" b="1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IT </a:t>
            </a:r>
            <a:r>
              <a:rPr lang="en-US" dirty="0"/>
              <a:t>consists of all the </a:t>
            </a:r>
            <a:r>
              <a:rPr lang="en-US" dirty="0" smtClean="0"/>
              <a:t>hardware</a:t>
            </a:r>
            <a:r>
              <a:rPr lang="tr-TR" dirty="0" smtClean="0"/>
              <a:t>,</a:t>
            </a:r>
            <a:r>
              <a:rPr lang="en-US" dirty="0" smtClean="0"/>
              <a:t> software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other</a:t>
            </a:r>
            <a:r>
              <a:rPr lang="tr-TR" dirty="0" smtClean="0"/>
              <a:t> </a:t>
            </a:r>
            <a:r>
              <a:rPr lang="tr-TR" dirty="0" err="1" smtClean="0"/>
              <a:t>networking</a:t>
            </a:r>
            <a:r>
              <a:rPr lang="tr-TR" dirty="0" smtClean="0"/>
              <a:t> </a:t>
            </a:r>
            <a:r>
              <a:rPr lang="tr-TR" dirty="0" err="1" smtClean="0"/>
              <a:t>devices</a:t>
            </a:r>
            <a:r>
              <a:rPr lang="tr-TR" dirty="0" smtClean="0"/>
              <a:t> </a:t>
            </a:r>
            <a:r>
              <a:rPr lang="en-US" dirty="0" smtClean="0"/>
              <a:t>that </a:t>
            </a:r>
            <a:r>
              <a:rPr lang="en-US" dirty="0"/>
              <a:t>a firm needs to use in order to achieve its business objectives. </a:t>
            </a:r>
            <a:endParaRPr lang="tr-TR" dirty="0" smtClean="0"/>
          </a:p>
          <a:p>
            <a:r>
              <a:rPr lang="tr-TR" dirty="0" smtClean="0"/>
              <a:t>IT is not </a:t>
            </a:r>
            <a:r>
              <a:rPr lang="tr-TR" dirty="0" err="1" smtClean="0"/>
              <a:t>only</a:t>
            </a:r>
            <a:r>
              <a:rPr lang="tr-TR" dirty="0" smtClean="0"/>
              <a:t> </a:t>
            </a:r>
            <a:r>
              <a:rPr lang="tr-TR" dirty="0" err="1" smtClean="0"/>
              <a:t>computers</a:t>
            </a:r>
            <a:r>
              <a:rPr lang="tr-TR" dirty="0" smtClean="0"/>
              <a:t>.</a:t>
            </a:r>
          </a:p>
          <a:p>
            <a:r>
              <a:rPr lang="tr-TR" dirty="0" smtClean="0"/>
              <a:t>IT </a:t>
            </a:r>
            <a:r>
              <a:rPr lang="tr-TR" dirty="0" err="1" smtClean="0"/>
              <a:t>also</a:t>
            </a:r>
            <a:r>
              <a:rPr lang="tr-TR" dirty="0" smtClean="0"/>
              <a:t> </a:t>
            </a:r>
            <a:r>
              <a:rPr lang="tr-TR" dirty="0" err="1" smtClean="0"/>
              <a:t>includes</a:t>
            </a:r>
            <a:r>
              <a:rPr lang="tr-TR" dirty="0" smtClean="0"/>
              <a:t> software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other</a:t>
            </a:r>
            <a:r>
              <a:rPr lang="tr-TR" dirty="0" smtClean="0"/>
              <a:t> </a:t>
            </a:r>
            <a:r>
              <a:rPr lang="tr-TR" dirty="0" err="1" smtClean="0"/>
              <a:t>networking</a:t>
            </a:r>
            <a:r>
              <a:rPr lang="tr-TR" dirty="0" smtClean="0"/>
              <a:t> </a:t>
            </a:r>
            <a:r>
              <a:rPr lang="tr-TR" dirty="0" err="1" smtClean="0"/>
              <a:t>devices</a:t>
            </a:r>
            <a:r>
              <a:rPr lang="tr-TR" dirty="0" smtClean="0"/>
              <a:t>.</a:t>
            </a:r>
          </a:p>
          <a:p>
            <a:pPr lvl="1"/>
            <a:r>
              <a:rPr lang="tr-TR" sz="2400" dirty="0" smtClean="0"/>
              <a:t>Windows </a:t>
            </a:r>
            <a:r>
              <a:rPr lang="tr-TR" sz="2400" dirty="0" err="1" smtClean="0"/>
              <a:t>or</a:t>
            </a:r>
            <a:r>
              <a:rPr lang="tr-TR" sz="2400" dirty="0" smtClean="0"/>
              <a:t> Linux </a:t>
            </a:r>
            <a:r>
              <a:rPr lang="tr-TR" sz="2400" dirty="0" err="1" smtClean="0"/>
              <a:t>etc</a:t>
            </a:r>
            <a:r>
              <a:rPr lang="tr-TR" sz="2400" dirty="0" smtClean="0"/>
              <a:t>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99273759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smtClean="0"/>
              <a:t>Open Source Business Models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3600" dirty="0" err="1" smtClean="0"/>
              <a:t>For</a:t>
            </a:r>
            <a:r>
              <a:rPr lang="tr-TR" sz="3600" dirty="0" smtClean="0"/>
              <a:t> </a:t>
            </a:r>
            <a:r>
              <a:rPr lang="tr-TR" sz="3600" dirty="0" err="1" smtClean="0"/>
              <a:t>the</a:t>
            </a:r>
            <a:r>
              <a:rPr lang="tr-TR" sz="3600" dirty="0" smtClean="0"/>
              <a:t> </a:t>
            </a:r>
            <a:r>
              <a:rPr lang="tr-TR" sz="3600" dirty="0" err="1" smtClean="0"/>
              <a:t>customers</a:t>
            </a:r>
            <a:r>
              <a:rPr lang="tr-TR" sz="3600" dirty="0" smtClean="0"/>
              <a:t> </a:t>
            </a:r>
            <a:r>
              <a:rPr lang="tr-TR" sz="3600" dirty="0" err="1" smtClean="0"/>
              <a:t>perspective</a:t>
            </a:r>
            <a:r>
              <a:rPr lang="tr-TR" sz="3600" dirty="0" smtClean="0"/>
              <a:t>, FOSS </a:t>
            </a:r>
            <a:r>
              <a:rPr lang="tr-TR" sz="3600" dirty="0" err="1" smtClean="0"/>
              <a:t>products</a:t>
            </a:r>
            <a:r>
              <a:rPr lang="tr-TR" sz="3600" dirty="0" smtClean="0"/>
              <a:t> </a:t>
            </a:r>
            <a:r>
              <a:rPr lang="tr-TR" sz="3600" dirty="0" err="1" smtClean="0"/>
              <a:t>provide</a:t>
            </a:r>
            <a:r>
              <a:rPr lang="tr-TR" sz="3600" dirty="0" smtClean="0"/>
              <a:t> </a:t>
            </a:r>
            <a:r>
              <a:rPr lang="tr-TR" sz="3600" dirty="0" err="1" smtClean="0"/>
              <a:t>similar</a:t>
            </a:r>
            <a:r>
              <a:rPr lang="tr-TR" sz="3600" dirty="0" smtClean="0"/>
              <a:t> </a:t>
            </a:r>
            <a:r>
              <a:rPr lang="tr-TR" sz="3600" dirty="0" err="1" smtClean="0"/>
              <a:t>services</a:t>
            </a:r>
            <a:r>
              <a:rPr lang="tr-TR" sz="3600" dirty="0" smtClean="0"/>
              <a:t> </a:t>
            </a:r>
            <a:r>
              <a:rPr lang="tr-TR" sz="3600" dirty="0" err="1" smtClean="0"/>
              <a:t>for</a:t>
            </a:r>
            <a:r>
              <a:rPr lang="tr-TR" sz="3600" dirty="0" smtClean="0"/>
              <a:t> a </a:t>
            </a:r>
            <a:r>
              <a:rPr lang="tr-TR" sz="3600" dirty="0" err="1" smtClean="0"/>
              <a:t>lower</a:t>
            </a:r>
            <a:r>
              <a:rPr lang="tr-TR" sz="3600" dirty="0" smtClean="0"/>
              <a:t> </a:t>
            </a:r>
            <a:r>
              <a:rPr lang="tr-TR" sz="3600" dirty="0" err="1" smtClean="0"/>
              <a:t>cost</a:t>
            </a:r>
            <a:r>
              <a:rPr lang="tr-TR" sz="3600" dirty="0" smtClean="0"/>
              <a:t>.</a:t>
            </a:r>
          </a:p>
          <a:p>
            <a:r>
              <a:rPr lang="tr-TR" sz="3600" dirty="0" smtClean="0"/>
              <a:t>No </a:t>
            </a:r>
            <a:r>
              <a:rPr lang="tr-TR" sz="3600" dirty="0" err="1" smtClean="0"/>
              <a:t>issue</a:t>
            </a:r>
            <a:r>
              <a:rPr lang="tr-TR" sz="3600" dirty="0" smtClean="0"/>
              <a:t> of </a:t>
            </a:r>
            <a:r>
              <a:rPr lang="tr-TR" sz="3600" dirty="0" err="1" smtClean="0"/>
              <a:t>copyright</a:t>
            </a:r>
            <a:r>
              <a:rPr lang="tr-TR" sz="3600" dirty="0" smtClean="0"/>
              <a:t>, </a:t>
            </a:r>
            <a:r>
              <a:rPr lang="tr-TR" sz="3600" dirty="0" err="1" smtClean="0"/>
              <a:t>therefore</a:t>
            </a:r>
            <a:r>
              <a:rPr lang="tr-TR" sz="3600" dirty="0" smtClean="0"/>
              <a:t> </a:t>
            </a:r>
            <a:r>
              <a:rPr lang="tr-TR" sz="3600" dirty="0" err="1" smtClean="0"/>
              <a:t>no</a:t>
            </a:r>
            <a:r>
              <a:rPr lang="tr-TR" sz="3600" dirty="0" smtClean="0"/>
              <a:t> </a:t>
            </a:r>
            <a:r>
              <a:rPr lang="tr-TR" sz="3600" dirty="0" err="1" smtClean="0"/>
              <a:t>piracy</a:t>
            </a:r>
            <a:endParaRPr lang="tr-TR" sz="3600" dirty="0" smtClean="0"/>
          </a:p>
          <a:p>
            <a:r>
              <a:rPr lang="tr-TR" sz="3600" dirty="0" smtClean="0"/>
              <a:t>No </a:t>
            </a:r>
            <a:r>
              <a:rPr lang="tr-TR" sz="3600" dirty="0" err="1" smtClean="0"/>
              <a:t>issue</a:t>
            </a:r>
            <a:r>
              <a:rPr lang="tr-TR" sz="3600" dirty="0" smtClean="0"/>
              <a:t> of </a:t>
            </a:r>
            <a:r>
              <a:rPr lang="tr-TR" sz="3600" dirty="0" err="1" smtClean="0"/>
              <a:t>taxation</a:t>
            </a:r>
            <a:r>
              <a:rPr lang="tr-TR" sz="3600" dirty="0" smtClean="0"/>
              <a:t>.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32666861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smtClean="0"/>
              <a:t>Free and Open Source Softwares</a:t>
            </a:r>
            <a:endParaRPr lang="en-US" b="1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mtClean="0"/>
              <a:t>The main reasons to use FOSS are:</a:t>
            </a:r>
          </a:p>
          <a:p>
            <a:pPr lvl="1"/>
            <a:r>
              <a:rPr lang="tr-TR" smtClean="0"/>
              <a:t>Cost</a:t>
            </a:r>
          </a:p>
          <a:p>
            <a:pPr lvl="1"/>
            <a:r>
              <a:rPr lang="tr-TR" smtClean="0"/>
              <a:t>Reliability</a:t>
            </a:r>
          </a:p>
          <a:p>
            <a:pPr lvl="1"/>
            <a:r>
              <a:rPr lang="tr-TR" smtClean="0"/>
              <a:t>Security</a:t>
            </a:r>
          </a:p>
          <a:p>
            <a:pPr lvl="1"/>
            <a:r>
              <a:rPr lang="tr-TR" smtClean="0"/>
              <a:t>Scalability</a:t>
            </a:r>
          </a:p>
          <a:p>
            <a:pPr lvl="1"/>
            <a:r>
              <a:rPr lang="tr-TR" smtClean="0"/>
              <a:t>Time to Market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477303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Freeconomics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Chris Anderson (2009</a:t>
            </a:r>
            <a:r>
              <a:rPr lang="en-US" dirty="0" smtClean="0"/>
              <a:t>)</a:t>
            </a:r>
            <a:r>
              <a:rPr lang="tr-TR" dirty="0" smtClean="0"/>
              <a:t>: </a:t>
            </a:r>
          </a:p>
          <a:p>
            <a:pPr lvl="1"/>
            <a:r>
              <a:rPr lang="en-US" dirty="0"/>
              <a:t>charging customers nothing for products and services may be the future of business in the digital </a:t>
            </a:r>
            <a:r>
              <a:rPr lang="tr-TR" dirty="0" smtClean="0"/>
              <a:t>w</a:t>
            </a:r>
            <a:r>
              <a:rPr lang="en-US" dirty="0" err="1" smtClean="0"/>
              <a:t>orld</a:t>
            </a:r>
            <a:r>
              <a:rPr lang="tr-TR" dirty="0" smtClean="0"/>
              <a:t>.</a:t>
            </a:r>
          </a:p>
          <a:p>
            <a:pPr lvl="1"/>
            <a:r>
              <a:rPr lang="tr-TR" dirty="0" smtClean="0"/>
              <a:t>Google </a:t>
            </a:r>
            <a:r>
              <a:rPr lang="tr-TR" dirty="0" err="1" smtClean="0"/>
              <a:t>Search</a:t>
            </a:r>
            <a:r>
              <a:rPr lang="tr-TR" dirty="0" smtClean="0"/>
              <a:t> Engine, </a:t>
            </a:r>
            <a:r>
              <a:rPr lang="tr-TR" dirty="0" err="1" smtClean="0"/>
              <a:t>Yahoo</a:t>
            </a:r>
            <a:r>
              <a:rPr lang="tr-TR" dirty="0" smtClean="0"/>
              <a:t> e-mail service.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287038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Freeconomics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leveraging of digital technologies to provide free goods and services to customers as a business strategy for gaining a competitive </a:t>
            </a:r>
            <a:r>
              <a:rPr lang="en-US" dirty="0" smtClean="0"/>
              <a:t>advantage</a:t>
            </a:r>
            <a:r>
              <a:rPr lang="tr-TR" dirty="0"/>
              <a:t> </a:t>
            </a:r>
            <a:r>
              <a:rPr lang="tr-TR" dirty="0" smtClean="0"/>
              <a:t>(</a:t>
            </a:r>
            <a:r>
              <a:rPr lang="tr-TR" dirty="0" err="1" smtClean="0"/>
              <a:t>Anderson</a:t>
            </a:r>
            <a:r>
              <a:rPr lang="tr-TR" dirty="0" smtClean="0"/>
              <a:t> (2009)).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175674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Freeconomics</a:t>
            </a:r>
            <a:r>
              <a:rPr lang="tr-TR" dirty="0" smtClean="0"/>
              <a:t> - </a:t>
            </a:r>
            <a:r>
              <a:rPr lang="tr-TR" dirty="0" err="1" smtClean="0"/>
              <a:t>Examples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en-US" dirty="0" smtClean="0"/>
              <a:t>cable </a:t>
            </a:r>
            <a:r>
              <a:rPr lang="en-US" dirty="0"/>
              <a:t>TV giant Comcast gave a free DVR to millions of its </a:t>
            </a:r>
            <a:r>
              <a:rPr lang="en-US" dirty="0" smtClean="0"/>
              <a:t>customers</a:t>
            </a:r>
            <a:r>
              <a:rPr lang="tr-TR" dirty="0" smtClean="0"/>
              <a:t>, </a:t>
            </a:r>
            <a:r>
              <a:rPr lang="tr-TR" dirty="0" err="1" smtClean="0"/>
              <a:t>which</a:t>
            </a:r>
            <a:r>
              <a:rPr lang="tr-TR" dirty="0" smtClean="0"/>
              <a:t> </a:t>
            </a:r>
            <a:r>
              <a:rPr lang="tr-TR" dirty="0" err="1" smtClean="0"/>
              <a:t>costs</a:t>
            </a:r>
            <a:r>
              <a:rPr lang="tr-TR" dirty="0" smtClean="0"/>
              <a:t> $250 </a:t>
            </a:r>
            <a:r>
              <a:rPr lang="tr-TR" dirty="0" err="1" smtClean="0"/>
              <a:t>each</a:t>
            </a:r>
            <a:r>
              <a:rPr lang="tr-TR" dirty="0" smtClean="0"/>
              <a:t>. </a:t>
            </a:r>
            <a:r>
              <a:rPr lang="tr-TR" dirty="0" err="1" smtClean="0"/>
              <a:t>Then</a:t>
            </a:r>
            <a:r>
              <a:rPr lang="tr-TR" dirty="0" smtClean="0"/>
              <a:t> </a:t>
            </a:r>
            <a:r>
              <a:rPr lang="tr-TR" dirty="0" err="1" smtClean="0"/>
              <a:t>they</a:t>
            </a:r>
            <a:r>
              <a:rPr lang="tr-TR" dirty="0" smtClean="0"/>
              <a:t> </a:t>
            </a:r>
            <a:r>
              <a:rPr lang="tr-TR" dirty="0" err="1" smtClean="0"/>
              <a:t>charged</a:t>
            </a:r>
            <a:r>
              <a:rPr lang="tr-TR" dirty="0" smtClean="0"/>
              <a:t> </a:t>
            </a:r>
            <a:r>
              <a:rPr lang="tr-TR" dirty="0" err="1" smtClean="0"/>
              <a:t>amonthly</a:t>
            </a:r>
            <a:r>
              <a:rPr lang="tr-TR" dirty="0" smtClean="0"/>
              <a:t> </a:t>
            </a:r>
            <a:r>
              <a:rPr lang="tr-TR" dirty="0" err="1" smtClean="0"/>
              <a:t>subscription</a:t>
            </a:r>
            <a:r>
              <a:rPr lang="tr-TR" dirty="0" smtClean="0"/>
              <a:t> </a:t>
            </a:r>
            <a:r>
              <a:rPr lang="tr-TR" dirty="0" err="1" smtClean="0"/>
              <a:t>fee</a:t>
            </a:r>
            <a:r>
              <a:rPr lang="tr-TR" dirty="0" smtClean="0"/>
              <a:t>.</a:t>
            </a:r>
          </a:p>
          <a:p>
            <a:r>
              <a:rPr lang="en-US" dirty="0"/>
              <a:t>Prince gave away 2.8 million copies of his 2007 CD Planet Earth, retail value $</a:t>
            </a:r>
            <a:r>
              <a:rPr lang="en-US" dirty="0" smtClean="0"/>
              <a:t>19</a:t>
            </a:r>
            <a:r>
              <a:rPr lang="tr-TR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916804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Freeconomics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600199"/>
            <a:ext cx="8291264" cy="506916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68705320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smtClean="0"/>
              <a:t>References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err="1" smtClean="0"/>
              <a:t>Feller</a:t>
            </a:r>
            <a:r>
              <a:rPr lang="tr-TR" dirty="0" smtClean="0"/>
              <a:t> et al (2005), </a:t>
            </a:r>
            <a:r>
              <a:rPr lang="tr-TR" i="1" dirty="0" err="1" smtClean="0"/>
              <a:t>Perspectives</a:t>
            </a:r>
            <a:r>
              <a:rPr lang="tr-TR" i="1" dirty="0" smtClean="0"/>
              <a:t> on </a:t>
            </a:r>
            <a:r>
              <a:rPr lang="tr-TR" i="1" dirty="0" err="1" smtClean="0"/>
              <a:t>Free</a:t>
            </a:r>
            <a:r>
              <a:rPr lang="tr-TR" i="1" dirty="0" smtClean="0"/>
              <a:t> </a:t>
            </a:r>
            <a:r>
              <a:rPr lang="tr-TR" i="1" dirty="0" err="1" smtClean="0"/>
              <a:t>and</a:t>
            </a:r>
            <a:r>
              <a:rPr lang="tr-TR" i="1" dirty="0" smtClean="0"/>
              <a:t> Open Source Software</a:t>
            </a:r>
            <a:r>
              <a:rPr lang="tr-TR" dirty="0" smtClean="0"/>
              <a:t>, MIT </a:t>
            </a:r>
            <a:r>
              <a:rPr lang="tr-TR" dirty="0" err="1" smtClean="0"/>
              <a:t>Press</a:t>
            </a:r>
            <a:r>
              <a:rPr lang="tr-TR" dirty="0" smtClean="0"/>
              <a:t>.</a:t>
            </a:r>
          </a:p>
          <a:p>
            <a:r>
              <a:rPr lang="en-US" dirty="0" err="1"/>
              <a:t>Christl</a:t>
            </a:r>
            <a:r>
              <a:rPr lang="en-US" dirty="0"/>
              <a:t>, </a:t>
            </a:r>
            <a:r>
              <a:rPr lang="en-US" dirty="0" err="1"/>
              <a:t>Arnulf</a:t>
            </a:r>
            <a:r>
              <a:rPr lang="en-US" dirty="0"/>
              <a:t>, “Free and Open Source Business Models”, Open Source Approaches in Spatial Data Handling, </a:t>
            </a:r>
            <a:r>
              <a:rPr lang="en-US" dirty="0" err="1"/>
              <a:t>Ch</a:t>
            </a:r>
            <a:r>
              <a:rPr lang="en-US" dirty="0"/>
              <a:t> 2, 2008</a:t>
            </a:r>
            <a:r>
              <a:rPr lang="en-US" dirty="0" smtClean="0"/>
              <a:t>.</a:t>
            </a:r>
            <a:endParaRPr lang="tr-TR" dirty="0" smtClean="0"/>
          </a:p>
          <a:p>
            <a:r>
              <a:rPr lang="en-US" dirty="0"/>
              <a:t>Getting the Most Out of Information Systems: A Manager's </a:t>
            </a:r>
            <a:r>
              <a:rPr lang="en-US" dirty="0" smtClean="0"/>
              <a:t>Guide</a:t>
            </a:r>
            <a:r>
              <a:rPr lang="tr-TR" dirty="0" smtClean="0"/>
              <a:t> </a:t>
            </a:r>
            <a:r>
              <a:rPr lang="en-US" dirty="0"/>
              <a:t>(</a:t>
            </a:r>
            <a:r>
              <a:rPr lang="en-US" dirty="0">
                <a:hlinkClick r:id="rId2"/>
              </a:rPr>
              <a:t>http://2012books.lardbucket.org</a:t>
            </a:r>
            <a:r>
              <a:rPr lang="en-US" dirty="0" smtClean="0">
                <a:hlinkClick r:id="rId2"/>
              </a:rPr>
              <a:t>/</a:t>
            </a:r>
            <a:r>
              <a:rPr lang="en-US" dirty="0" smtClean="0"/>
              <a:t>)</a:t>
            </a:r>
            <a:endParaRPr lang="tr-TR" dirty="0" smtClean="0"/>
          </a:p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005952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smtClean="0"/>
              <a:t>Information System</a:t>
            </a:r>
            <a:endParaRPr lang="en-US" b="1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tr-TR" dirty="0" smtClean="0"/>
              <a:t>IS </a:t>
            </a:r>
            <a:r>
              <a:rPr lang="tr-TR" dirty="0" err="1" smtClean="0"/>
              <a:t>is</a:t>
            </a:r>
            <a:r>
              <a:rPr lang="tr-TR" dirty="0" smtClean="0"/>
              <a:t> a </a:t>
            </a:r>
            <a:r>
              <a:rPr lang="en-US" dirty="0"/>
              <a:t>a set of interrelated components that collect (or retrieve), process, store, and distribute information to support decision making and control in an organization</a:t>
            </a:r>
            <a:r>
              <a:rPr lang="en-US" dirty="0" smtClean="0"/>
              <a:t>.</a:t>
            </a:r>
            <a:endParaRPr lang="tr-TR" dirty="0" smtClean="0"/>
          </a:p>
          <a:p>
            <a:endParaRPr lang="tr-TR" dirty="0"/>
          </a:p>
          <a:p>
            <a:r>
              <a:rPr lang="tr-TR" dirty="0"/>
              <a:t>IS </a:t>
            </a:r>
            <a:r>
              <a:rPr lang="tr-TR" dirty="0" err="1"/>
              <a:t>helps</a:t>
            </a:r>
            <a:r>
              <a:rPr lang="tr-TR" dirty="0"/>
              <a:t> </a:t>
            </a:r>
            <a:r>
              <a:rPr lang="en-US" dirty="0"/>
              <a:t>managers and workers analyze problems, visualize complex subjects, and create new products.</a:t>
            </a:r>
          </a:p>
          <a:p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28351588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smtClean="0"/>
              <a:t>Hardware and Software</a:t>
            </a:r>
            <a:endParaRPr lang="en-US" b="1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err="1" smtClean="0"/>
              <a:t>Computer</a:t>
            </a:r>
            <a:r>
              <a:rPr lang="tr-TR" dirty="0" smtClean="0"/>
              <a:t> hardware</a:t>
            </a:r>
          </a:p>
          <a:p>
            <a:pPr lvl="1"/>
            <a:r>
              <a:rPr lang="en-US" dirty="0"/>
              <a:t>the physical equipment used for input, processing, and output activities in an information system. </a:t>
            </a:r>
            <a:endParaRPr lang="tr-TR" dirty="0" smtClean="0"/>
          </a:p>
          <a:p>
            <a:pPr lvl="1"/>
            <a:r>
              <a:rPr lang="en-US" dirty="0" smtClean="0"/>
              <a:t>Computers</a:t>
            </a:r>
            <a:endParaRPr lang="tr-TR" dirty="0" smtClean="0"/>
          </a:p>
          <a:p>
            <a:pPr lvl="1"/>
            <a:r>
              <a:rPr lang="en-US" dirty="0"/>
              <a:t>input, output, and storage </a:t>
            </a:r>
            <a:r>
              <a:rPr lang="en-US" dirty="0" smtClean="0"/>
              <a:t>devices</a:t>
            </a:r>
            <a:endParaRPr lang="tr-TR" dirty="0" smtClean="0"/>
          </a:p>
          <a:p>
            <a:pPr lvl="1"/>
            <a:r>
              <a:rPr lang="en-US" dirty="0"/>
              <a:t>telecommunications devices that link computers together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61644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smtClean="0"/>
              <a:t>Hardware and Software</a:t>
            </a:r>
            <a:endParaRPr lang="en-US" b="1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3600" dirty="0" smtClean="0"/>
              <a:t>Software</a:t>
            </a:r>
          </a:p>
          <a:p>
            <a:pPr lvl="1"/>
            <a:r>
              <a:rPr lang="en-US" sz="3200" dirty="0"/>
              <a:t>detailed, preprogrammed </a:t>
            </a:r>
            <a:r>
              <a:rPr lang="en-US" sz="3200" dirty="0" smtClean="0"/>
              <a:t>instructions</a:t>
            </a:r>
            <a:endParaRPr lang="tr-TR" sz="3200" dirty="0" smtClean="0"/>
          </a:p>
          <a:p>
            <a:pPr lvl="1"/>
            <a:r>
              <a:rPr lang="tr-TR" sz="3200" dirty="0" err="1" smtClean="0"/>
              <a:t>To</a:t>
            </a:r>
            <a:r>
              <a:rPr lang="tr-TR" sz="3200" dirty="0" smtClean="0"/>
              <a:t> </a:t>
            </a:r>
            <a:r>
              <a:rPr lang="en-US" sz="3200" dirty="0"/>
              <a:t>control and coordinate the computer hardware components in an information system</a:t>
            </a:r>
            <a:r>
              <a:rPr lang="en-US" sz="3200" dirty="0" smtClean="0"/>
              <a:t>.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9862657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smtClean="0"/>
              <a:t>Hardware and Software</a:t>
            </a:r>
            <a:endParaRPr lang="en-US"/>
          </a:p>
        </p:txBody>
      </p:sp>
      <p:pic>
        <p:nvPicPr>
          <p:cNvPr id="4" name="İçerik Yer Tutucusu 3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7664" y="1268760"/>
            <a:ext cx="6120680" cy="4857403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Metin kutusu 4"/>
          <p:cNvSpPr txBox="1"/>
          <p:nvPr/>
        </p:nvSpPr>
        <p:spPr>
          <a:xfrm>
            <a:off x="1043608" y="6237312"/>
            <a:ext cx="70567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/>
              <a:t>Reference</a:t>
            </a:r>
            <a:r>
              <a:rPr lang="en-US"/>
              <a:t>: Christl, Arnulf, “Free and Open Source Business Models”, Open Source Approaches in Spatial Data Handling, Ch 2, 2008</a:t>
            </a:r>
            <a:r>
              <a:rPr lang="en-US" smtClean="0"/>
              <a:t>.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19127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/>
              <a:t>Free and Open Source </a:t>
            </a:r>
            <a:r>
              <a:rPr lang="en-US" b="1" smtClean="0"/>
              <a:t>Software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3600" smtClean="0"/>
              <a:t>Two types of software:</a:t>
            </a:r>
          </a:p>
          <a:p>
            <a:pPr lvl="1"/>
            <a:r>
              <a:rPr lang="en-US" sz="3200" i="1"/>
              <a:t>proprietary</a:t>
            </a:r>
            <a:r>
              <a:rPr lang="en-US" sz="3200"/>
              <a:t>” or “</a:t>
            </a:r>
            <a:r>
              <a:rPr lang="en-US" sz="3200" i="1"/>
              <a:t>closed source</a:t>
            </a:r>
            <a:r>
              <a:rPr lang="en-US" sz="3200"/>
              <a:t>” </a:t>
            </a:r>
            <a:r>
              <a:rPr lang="en-US" sz="3200" smtClean="0"/>
              <a:t>software</a:t>
            </a:r>
            <a:r>
              <a:rPr lang="tr-TR" sz="3200" smtClean="0"/>
              <a:t>, i.e. Microsoft Office</a:t>
            </a:r>
          </a:p>
          <a:p>
            <a:pPr lvl="1"/>
            <a:r>
              <a:rPr lang="en-US" sz="3200" i="1"/>
              <a:t>Free </a:t>
            </a:r>
            <a:r>
              <a:rPr lang="en-US" sz="3200" i="1" smtClean="0"/>
              <a:t>software</a:t>
            </a:r>
            <a:r>
              <a:rPr lang="tr-TR" sz="3200" i="1" smtClean="0"/>
              <a:t> i.e. Linux</a:t>
            </a:r>
          </a:p>
          <a:p>
            <a:r>
              <a:rPr lang="tr-TR" sz="3600" smtClean="0"/>
              <a:t>Free and Open Source Software is not about the price.</a:t>
            </a:r>
            <a:endParaRPr lang="en-US" sz="3600"/>
          </a:p>
        </p:txBody>
      </p:sp>
    </p:spTree>
    <p:extLst>
      <p:ext uri="{BB962C8B-B14F-4D97-AF65-F5344CB8AC3E}">
        <p14:creationId xmlns:p14="http://schemas.microsoft.com/office/powerpoint/2010/main" val="32550142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smtClean="0"/>
              <a:t>Free and Open Source Software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800" dirty="0" err="1" smtClean="0"/>
              <a:t>Free</a:t>
            </a:r>
            <a:r>
              <a:rPr lang="tr-TR" sz="2800" dirty="0" smtClean="0"/>
              <a:t> </a:t>
            </a:r>
            <a:r>
              <a:rPr lang="tr-TR" sz="2800" dirty="0" err="1" smtClean="0"/>
              <a:t>and</a:t>
            </a:r>
            <a:r>
              <a:rPr lang="tr-TR" sz="2800" dirty="0" smtClean="0"/>
              <a:t> </a:t>
            </a:r>
            <a:r>
              <a:rPr lang="tr-TR" sz="2800" dirty="0" err="1" smtClean="0"/>
              <a:t>open</a:t>
            </a:r>
            <a:r>
              <a:rPr lang="tr-TR" sz="2800" dirty="0" smtClean="0"/>
              <a:t> </a:t>
            </a:r>
            <a:r>
              <a:rPr lang="tr-TR" sz="2800" dirty="0" err="1" smtClean="0"/>
              <a:t>source</a:t>
            </a:r>
            <a:r>
              <a:rPr lang="tr-TR" sz="2800" dirty="0" smtClean="0"/>
              <a:t> software is in </a:t>
            </a:r>
            <a:r>
              <a:rPr lang="tr-TR" sz="2800" dirty="0" err="1" smtClean="0"/>
              <a:t>contrast</a:t>
            </a:r>
            <a:r>
              <a:rPr lang="tr-TR" sz="2800" dirty="0" smtClean="0"/>
              <a:t> </a:t>
            </a:r>
            <a:r>
              <a:rPr lang="tr-TR" sz="2800" dirty="0" err="1" smtClean="0"/>
              <a:t>to</a:t>
            </a:r>
            <a:r>
              <a:rPr lang="tr-TR" sz="2800" dirty="0" smtClean="0"/>
              <a:t> </a:t>
            </a:r>
            <a:r>
              <a:rPr lang="tr-TR" sz="2800" dirty="0" err="1" smtClean="0"/>
              <a:t>the</a:t>
            </a:r>
            <a:r>
              <a:rPr lang="tr-TR" sz="2800" dirty="0" smtClean="0"/>
              <a:t> </a:t>
            </a:r>
            <a:r>
              <a:rPr lang="tr-TR" sz="2800" dirty="0" err="1" smtClean="0"/>
              <a:t>closed</a:t>
            </a:r>
            <a:r>
              <a:rPr lang="tr-TR" sz="2800" dirty="0" smtClean="0"/>
              <a:t>/</a:t>
            </a:r>
            <a:r>
              <a:rPr lang="tr-TR" sz="2800" dirty="0" err="1" smtClean="0"/>
              <a:t>proprietary</a:t>
            </a:r>
            <a:r>
              <a:rPr lang="tr-TR" sz="2800" dirty="0" smtClean="0"/>
              <a:t> software.</a:t>
            </a:r>
          </a:p>
          <a:p>
            <a:r>
              <a:rPr lang="tr-TR" sz="2800" dirty="0" err="1" smtClean="0"/>
              <a:t>In</a:t>
            </a:r>
            <a:r>
              <a:rPr lang="tr-TR" sz="2800" dirty="0" smtClean="0"/>
              <a:t> </a:t>
            </a:r>
            <a:r>
              <a:rPr lang="tr-TR" sz="2800" dirty="0" err="1" smtClean="0"/>
              <a:t>closed</a:t>
            </a:r>
            <a:r>
              <a:rPr lang="tr-TR" sz="2800" dirty="0" smtClean="0"/>
              <a:t> software, </a:t>
            </a:r>
            <a:r>
              <a:rPr lang="tr-TR" sz="2800" dirty="0" err="1" smtClean="0"/>
              <a:t>the</a:t>
            </a:r>
            <a:r>
              <a:rPr lang="tr-TR" sz="2800" dirty="0" smtClean="0"/>
              <a:t> </a:t>
            </a:r>
            <a:r>
              <a:rPr lang="tr-TR" sz="2800" dirty="0" err="1" smtClean="0"/>
              <a:t>source</a:t>
            </a:r>
            <a:r>
              <a:rPr lang="tr-TR" sz="2800" dirty="0" smtClean="0"/>
              <a:t> </a:t>
            </a:r>
            <a:r>
              <a:rPr lang="tr-TR" sz="2800" dirty="0" err="1" smtClean="0"/>
              <a:t>code</a:t>
            </a:r>
            <a:r>
              <a:rPr lang="tr-TR" sz="2800" dirty="0" smtClean="0"/>
              <a:t> is </a:t>
            </a:r>
            <a:r>
              <a:rPr lang="tr-TR" sz="2800" dirty="0" err="1" smtClean="0"/>
              <a:t>under</a:t>
            </a:r>
            <a:r>
              <a:rPr lang="tr-TR" sz="2800" dirty="0" smtClean="0"/>
              <a:t> </a:t>
            </a:r>
            <a:r>
              <a:rPr lang="tr-TR" sz="2800" dirty="0" err="1" smtClean="0"/>
              <a:t>the</a:t>
            </a:r>
            <a:r>
              <a:rPr lang="tr-TR" sz="2800" dirty="0" smtClean="0"/>
              <a:t> </a:t>
            </a:r>
            <a:r>
              <a:rPr lang="tr-TR" sz="2800" dirty="0" err="1" smtClean="0"/>
              <a:t>protection</a:t>
            </a:r>
            <a:r>
              <a:rPr lang="tr-TR" sz="2800" dirty="0" smtClean="0"/>
              <a:t> of </a:t>
            </a:r>
            <a:r>
              <a:rPr lang="tr-TR" sz="2800" dirty="0" err="1" smtClean="0"/>
              <a:t>copyright</a:t>
            </a:r>
            <a:r>
              <a:rPr lang="tr-TR" sz="2800" dirty="0" smtClean="0"/>
              <a:t> </a:t>
            </a:r>
            <a:r>
              <a:rPr lang="tr-TR" sz="2800" dirty="0" err="1" smtClean="0"/>
              <a:t>licence</a:t>
            </a:r>
            <a:r>
              <a:rPr lang="tr-TR" sz="2800" dirty="0" smtClean="0"/>
              <a:t>.</a:t>
            </a:r>
          </a:p>
          <a:p>
            <a:r>
              <a:rPr lang="tr-TR" sz="2800" dirty="0" err="1" smtClean="0"/>
              <a:t>It</a:t>
            </a:r>
            <a:r>
              <a:rPr lang="tr-TR" sz="2800" dirty="0" smtClean="0"/>
              <a:t> </a:t>
            </a:r>
            <a:r>
              <a:rPr lang="tr-TR" sz="2800" dirty="0" err="1" smtClean="0"/>
              <a:t>means</a:t>
            </a:r>
            <a:r>
              <a:rPr lang="tr-TR" sz="2800" dirty="0" smtClean="0"/>
              <a:t> </a:t>
            </a:r>
            <a:r>
              <a:rPr lang="tr-TR" sz="2800" dirty="0" err="1" smtClean="0"/>
              <a:t>that</a:t>
            </a:r>
            <a:r>
              <a:rPr lang="tr-TR" sz="2800" dirty="0" smtClean="0"/>
              <a:t> </a:t>
            </a:r>
            <a:r>
              <a:rPr lang="tr-TR" sz="2800" dirty="0" err="1" smtClean="0"/>
              <a:t>the</a:t>
            </a:r>
            <a:r>
              <a:rPr lang="tr-TR" sz="2800" dirty="0" smtClean="0"/>
              <a:t> </a:t>
            </a:r>
            <a:r>
              <a:rPr lang="tr-TR" sz="2800" dirty="0" err="1" smtClean="0"/>
              <a:t>source</a:t>
            </a:r>
            <a:r>
              <a:rPr lang="tr-TR" sz="2800" dirty="0" smtClean="0"/>
              <a:t> </a:t>
            </a:r>
            <a:r>
              <a:rPr lang="tr-TR" sz="2800" dirty="0" err="1" smtClean="0"/>
              <a:t>code</a:t>
            </a:r>
            <a:r>
              <a:rPr lang="tr-TR" sz="2800" dirty="0" smtClean="0"/>
              <a:t> is </a:t>
            </a:r>
            <a:r>
              <a:rPr lang="tr-TR" sz="2800" dirty="0" err="1" smtClean="0"/>
              <a:t>hidden</a:t>
            </a:r>
            <a:r>
              <a:rPr lang="tr-TR" sz="2800" dirty="0" smtClean="0"/>
              <a:t>/ not </a:t>
            </a:r>
            <a:r>
              <a:rPr lang="tr-TR" sz="2800" dirty="0" err="1" smtClean="0"/>
              <a:t>public</a:t>
            </a:r>
            <a:r>
              <a:rPr lang="tr-TR" sz="2800" dirty="0" smtClean="0"/>
              <a:t>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20565797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Free and Open Source Software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800" dirty="0" smtClean="0"/>
              <a:t>FOSS </a:t>
            </a:r>
            <a:r>
              <a:rPr lang="tr-TR" sz="2800" dirty="0" err="1" smtClean="0"/>
              <a:t>provides</a:t>
            </a:r>
            <a:r>
              <a:rPr lang="tr-TR" sz="2800" dirty="0" smtClean="0"/>
              <a:t> 4 </a:t>
            </a:r>
            <a:r>
              <a:rPr lang="tr-TR" sz="2800" dirty="0" err="1" smtClean="0"/>
              <a:t>types</a:t>
            </a:r>
            <a:r>
              <a:rPr lang="tr-TR" sz="2800" dirty="0" smtClean="0"/>
              <a:t> of </a:t>
            </a:r>
            <a:r>
              <a:rPr lang="tr-TR" sz="2800" dirty="0" err="1" smtClean="0"/>
              <a:t>freedom</a:t>
            </a:r>
            <a:r>
              <a:rPr lang="tr-TR" sz="2800" dirty="0"/>
              <a:t>:</a:t>
            </a:r>
            <a:endParaRPr lang="tr-TR" sz="2800" dirty="0" smtClean="0"/>
          </a:p>
          <a:p>
            <a:endParaRPr lang="tr-TR" sz="2800" dirty="0" smtClean="0"/>
          </a:p>
          <a:p>
            <a:r>
              <a:rPr lang="tr-TR" sz="2800" dirty="0" smtClean="0"/>
              <a:t>(1) </a:t>
            </a:r>
            <a:r>
              <a:rPr lang="tr-TR" sz="2800" dirty="0" err="1" smtClean="0"/>
              <a:t>to</a:t>
            </a:r>
            <a:r>
              <a:rPr lang="tr-TR" sz="2800" dirty="0" smtClean="0"/>
              <a:t> </a:t>
            </a:r>
            <a:r>
              <a:rPr lang="tr-TR" sz="2800" dirty="0" err="1" smtClean="0"/>
              <a:t>run</a:t>
            </a:r>
            <a:r>
              <a:rPr lang="tr-TR" sz="2800" dirty="0" smtClean="0"/>
              <a:t> </a:t>
            </a:r>
            <a:r>
              <a:rPr lang="tr-TR" sz="2800" dirty="0" err="1" smtClean="0"/>
              <a:t>the</a:t>
            </a:r>
            <a:r>
              <a:rPr lang="tr-TR" sz="2800" dirty="0" smtClean="0"/>
              <a:t> program</a:t>
            </a:r>
          </a:p>
          <a:p>
            <a:endParaRPr lang="tr-TR" sz="2800" dirty="0"/>
          </a:p>
          <a:p>
            <a:r>
              <a:rPr lang="tr-TR" sz="2800" dirty="0" smtClean="0"/>
              <a:t>(2) </a:t>
            </a:r>
            <a:r>
              <a:rPr lang="tr-TR" sz="2800" dirty="0" err="1" smtClean="0"/>
              <a:t>to</a:t>
            </a:r>
            <a:r>
              <a:rPr lang="tr-TR" sz="2800" dirty="0" smtClean="0"/>
              <a:t> </a:t>
            </a:r>
            <a:r>
              <a:rPr lang="tr-TR" sz="2800" dirty="0" err="1" smtClean="0"/>
              <a:t>reach</a:t>
            </a:r>
            <a:r>
              <a:rPr lang="tr-TR" sz="2800" dirty="0" smtClean="0"/>
              <a:t> </a:t>
            </a:r>
            <a:r>
              <a:rPr lang="tr-TR" sz="2800" dirty="0" err="1" smtClean="0"/>
              <a:t>the</a:t>
            </a:r>
            <a:r>
              <a:rPr lang="tr-TR" sz="2800" dirty="0" smtClean="0"/>
              <a:t> </a:t>
            </a:r>
            <a:r>
              <a:rPr lang="tr-TR" sz="2800" dirty="0" err="1" smtClean="0"/>
              <a:t>source</a:t>
            </a:r>
            <a:r>
              <a:rPr lang="tr-TR" sz="2800" dirty="0" smtClean="0"/>
              <a:t> </a:t>
            </a:r>
            <a:r>
              <a:rPr lang="tr-TR" sz="2800" dirty="0" err="1" smtClean="0"/>
              <a:t>code</a:t>
            </a:r>
            <a:r>
              <a:rPr lang="tr-TR" sz="2800" dirty="0" smtClean="0"/>
              <a:t>.</a:t>
            </a:r>
          </a:p>
          <a:p>
            <a:pPr lvl="1"/>
            <a:r>
              <a:rPr lang="tr-TR" sz="2400" dirty="0" smtClean="0"/>
              <a:t>Source </a:t>
            </a:r>
            <a:r>
              <a:rPr lang="tr-TR" sz="2400" dirty="0" err="1" smtClean="0"/>
              <a:t>code</a:t>
            </a:r>
            <a:r>
              <a:rPr lang="tr-TR" sz="2400" dirty="0" smtClean="0"/>
              <a:t> </a:t>
            </a:r>
            <a:r>
              <a:rPr lang="en-US" sz="2400" dirty="0"/>
              <a:t>contains the information that </a:t>
            </a:r>
            <a:r>
              <a:rPr lang="tr-TR" sz="2400" dirty="0" err="1" smtClean="0"/>
              <a:t>enables</a:t>
            </a:r>
            <a:r>
              <a:rPr lang="en-US" sz="2400" dirty="0" smtClean="0"/>
              <a:t> </a:t>
            </a:r>
            <a:r>
              <a:rPr lang="en-US" sz="2400" dirty="0"/>
              <a:t>the software to </a:t>
            </a:r>
            <a:r>
              <a:rPr lang="en-US" sz="2400" dirty="0" smtClean="0"/>
              <a:t>run</a:t>
            </a:r>
            <a:r>
              <a:rPr lang="tr-TR" sz="2400" dirty="0" smtClean="0"/>
              <a:t>.</a:t>
            </a:r>
          </a:p>
          <a:p>
            <a:pPr lvl="1"/>
            <a:r>
              <a:rPr lang="tr-TR" sz="2400" dirty="0" err="1" smtClean="0"/>
              <a:t>It</a:t>
            </a:r>
            <a:r>
              <a:rPr lang="tr-TR" sz="2400" dirty="0" smtClean="0"/>
              <a:t> </a:t>
            </a:r>
            <a:r>
              <a:rPr lang="tr-TR" sz="2400" dirty="0" err="1" smtClean="0"/>
              <a:t>allows</a:t>
            </a:r>
            <a:r>
              <a:rPr lang="tr-TR" sz="2400" dirty="0" smtClean="0"/>
              <a:t> </a:t>
            </a:r>
            <a:r>
              <a:rPr lang="tr-TR" sz="2400" dirty="0" err="1" smtClean="0"/>
              <a:t>to</a:t>
            </a:r>
            <a:r>
              <a:rPr lang="tr-TR" sz="2400" dirty="0" smtClean="0"/>
              <a:t> </a:t>
            </a:r>
            <a:r>
              <a:rPr lang="tr-TR" sz="2400" dirty="0" err="1" smtClean="0"/>
              <a:t>modify</a:t>
            </a:r>
            <a:r>
              <a:rPr lang="tr-TR" sz="2400" dirty="0" smtClean="0"/>
              <a:t> </a:t>
            </a:r>
            <a:r>
              <a:rPr lang="tr-TR" sz="2400" dirty="0" err="1" smtClean="0"/>
              <a:t>the</a:t>
            </a:r>
            <a:r>
              <a:rPr lang="tr-TR" sz="2400" dirty="0" smtClean="0"/>
              <a:t> software, </a:t>
            </a:r>
            <a:r>
              <a:rPr lang="tr-TR" sz="2400" dirty="0" err="1" smtClean="0"/>
              <a:t>repair</a:t>
            </a:r>
            <a:r>
              <a:rPr lang="tr-TR" sz="2400" dirty="0" smtClean="0"/>
              <a:t> </a:t>
            </a:r>
            <a:r>
              <a:rPr lang="tr-TR" sz="2400" dirty="0" err="1" smtClean="0"/>
              <a:t>or</a:t>
            </a:r>
            <a:r>
              <a:rPr lang="tr-TR" sz="2400" dirty="0" smtClean="0"/>
              <a:t> </a:t>
            </a:r>
            <a:r>
              <a:rPr lang="tr-TR" sz="2400" dirty="0" err="1" smtClean="0"/>
              <a:t>enhance</a:t>
            </a:r>
            <a:r>
              <a:rPr lang="tr-TR" sz="2400" dirty="0" smtClean="0"/>
              <a:t>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885140770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465</TotalTime>
  <Words>931</Words>
  <Application>Microsoft Office PowerPoint</Application>
  <PresentationFormat>Ekran Gösterisi (4:3)</PresentationFormat>
  <Paragraphs>108</Paragraphs>
  <Slides>26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26</vt:i4>
      </vt:variant>
    </vt:vector>
  </HeadingPairs>
  <TitlesOfParts>
    <vt:vector size="29" baseType="lpstr">
      <vt:lpstr>Arial</vt:lpstr>
      <vt:lpstr>Calibri</vt:lpstr>
      <vt:lpstr>Ofis Teması</vt:lpstr>
      <vt:lpstr>Free and Open Source Software I</vt:lpstr>
      <vt:lpstr>Information Technology</vt:lpstr>
      <vt:lpstr>Information System</vt:lpstr>
      <vt:lpstr>Hardware and Software</vt:lpstr>
      <vt:lpstr>Hardware and Software</vt:lpstr>
      <vt:lpstr>Hardware and Software</vt:lpstr>
      <vt:lpstr>Free and Open Source Software</vt:lpstr>
      <vt:lpstr>Free and Open Source Software</vt:lpstr>
      <vt:lpstr>Free and Open Source Software</vt:lpstr>
      <vt:lpstr>Free and Open Source Software</vt:lpstr>
      <vt:lpstr>Free and Open Source Software</vt:lpstr>
      <vt:lpstr>Free and Open Source Software</vt:lpstr>
      <vt:lpstr>Free and Open Source Software</vt:lpstr>
      <vt:lpstr>Free and Open Source Software</vt:lpstr>
      <vt:lpstr>Free and Open Source Software</vt:lpstr>
      <vt:lpstr>Free and Open Source Software</vt:lpstr>
      <vt:lpstr>Open Source Business Models</vt:lpstr>
      <vt:lpstr>Open Source Business Models</vt:lpstr>
      <vt:lpstr>Open Source Business Models</vt:lpstr>
      <vt:lpstr>Open Source Business Models</vt:lpstr>
      <vt:lpstr>Free and Open Source Softwares</vt:lpstr>
      <vt:lpstr>Freeconomics</vt:lpstr>
      <vt:lpstr>Freeconomics</vt:lpstr>
      <vt:lpstr>Freeconomics - Examples</vt:lpstr>
      <vt:lpstr>Freeconomics</vt:lpstr>
      <vt:lpstr>References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Free and Open Source Software</dc:title>
  <dc:creator>Sevgi Eda Tuzcu</dc:creator>
  <cp:lastModifiedBy>SEVGI EDA TUZCU</cp:lastModifiedBy>
  <cp:revision>36</cp:revision>
  <dcterms:created xsi:type="dcterms:W3CDTF">2018-09-18T11:56:19Z</dcterms:created>
  <dcterms:modified xsi:type="dcterms:W3CDTF">2019-12-03T12:16:55Z</dcterms:modified>
</cp:coreProperties>
</file>