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a:t>
            </a:r>
            <a:r>
              <a:rPr lang="tr-TR" sz="4400" dirty="0" smtClean="0">
                <a:solidFill>
                  <a:srgbClr val="00B050"/>
                </a:solidFill>
                <a:latin typeface="Arial Black" pitchFamily="34" charset="0"/>
              </a:rPr>
              <a:t>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2</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484784"/>
            <a:ext cx="8496944"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Adam </a:t>
            </a:r>
            <a:r>
              <a:rPr lang="tr-TR" sz="2400" dirty="0" err="1" smtClean="0">
                <a:latin typeface="Cambria" pitchFamily="18" charset="0"/>
              </a:rPr>
              <a:t>Ferguson</a:t>
            </a:r>
            <a:r>
              <a:rPr lang="tr-TR" sz="2400" dirty="0" smtClean="0">
                <a:latin typeface="Cambria" pitchFamily="18" charset="0"/>
              </a:rPr>
              <a:t>(1724-1816)</a:t>
            </a:r>
          </a:p>
          <a:p>
            <a:pPr>
              <a:lnSpc>
                <a:spcPct val="150000"/>
              </a:lnSpc>
            </a:pPr>
            <a:r>
              <a:rPr lang="tr-TR" sz="2400" dirty="0" smtClean="0">
                <a:latin typeface="Cambria" pitchFamily="18" charset="0"/>
              </a:rPr>
              <a:t>İnsanlık tarihi üç aşamadan oluşur; Vahşilik, barbarlık ve uygarlık (sivillik). Toplumsal yapı çıkarların, ekonomik hareketlerin oluştuğu ve ekonomik akımların doğup geliştiği,  sınıfların ve sınıfsal örgütlenmelerin gözlemlendiği ama sadece sınıfların değil diğer toplumsal kesimlerin de davranışlarının gözlenebildiği bir alandır. Bu çok öğeli yapıya </a:t>
            </a:r>
            <a:r>
              <a:rPr lang="tr-TR" sz="2400" b="1" i="1" dirty="0" smtClean="0">
                <a:latin typeface="Cambria" pitchFamily="18" charset="0"/>
              </a:rPr>
              <a:t>Sivil Toplum </a:t>
            </a:r>
            <a:r>
              <a:rPr lang="tr-TR" sz="2400" dirty="0" smtClean="0">
                <a:latin typeface="Cambria" pitchFamily="18" charset="0"/>
              </a:rPr>
              <a:t>denir. Belirleyici özellik, iş bölümünün her alanda egemen olmasıdır.</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916832"/>
            <a:ext cx="8496944"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Adam </a:t>
            </a:r>
            <a:r>
              <a:rPr lang="tr-TR" sz="2400" dirty="0" err="1" smtClean="0">
                <a:latin typeface="Cambria" pitchFamily="18" charset="0"/>
              </a:rPr>
              <a:t>Ferguson</a:t>
            </a:r>
            <a:r>
              <a:rPr lang="tr-TR" sz="2400" dirty="0" smtClean="0">
                <a:latin typeface="Cambria" pitchFamily="18" charset="0"/>
              </a:rPr>
              <a:t>(1724-1816)</a:t>
            </a:r>
          </a:p>
          <a:p>
            <a:pPr>
              <a:lnSpc>
                <a:spcPct val="150000"/>
              </a:lnSpc>
            </a:pPr>
            <a:r>
              <a:rPr lang="tr-TR" sz="2400" dirty="0" smtClean="0">
                <a:latin typeface="Cambria" pitchFamily="18" charset="0"/>
              </a:rPr>
              <a:t>Devlet ve sivil toplumun diyalektik bir çelişme olarak ortaya konması, artık bir devlet-toplum ayrımının ortaya çıktığını gösterir. Sivil toplumu devlet karşısında korumanın yolu örgütlü sosyal yapı ile mümkündür.</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916832"/>
            <a:ext cx="8496944" cy="3416320"/>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Aile doğal bir kurumdur. Ailenin antitezi olarak sivil toplum ortaya çıkmıştır.  Sivil toplum aşamasında devlet ve toplum birbirinden ayrılır. Devlet siyasaldır.  Modern toplumla birlikte ortaya çıkan sivil toplum ise apolitiktir. Sivil toplumun rekabet ilişkileri nedeniyle parçalanmaması için devlete ihtiyaç vardır.</a:t>
            </a:r>
            <a:endParaRPr lang="tr-TR" sz="2400" dirty="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700808"/>
            <a:ext cx="8496944" cy="3970318"/>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Bireyin bir nevi devlet uğruna tümüyle silikleştiği bir toplumda yeni bir ahlak anlayışından söz edilir, bu da; sosyal ahlaktır.</a:t>
            </a:r>
          </a:p>
          <a:p>
            <a:pPr>
              <a:lnSpc>
                <a:spcPct val="150000"/>
              </a:lnSpc>
            </a:pPr>
            <a:r>
              <a:rPr lang="tr-TR" sz="2400" dirty="0" smtClean="0">
                <a:latin typeface="Cambria" pitchFamily="18" charset="0"/>
              </a:rPr>
              <a:t>Buna göre sosyal ahlak üç aşamadan oluşur; 1. Aile, 2. Sivil toplum, 3. Devlet.  Sivil toplum, aile bireylerinin büyük aile karşısında bağımsızlık kazanması ile ortaya çıkar. Çünkü sanayi devrimi geleneksel aileyi çözmüştür.</a:t>
            </a:r>
            <a:endParaRPr lang="tr-TR" sz="2400" dirty="0">
              <a:latin typeface="Cambr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700808"/>
            <a:ext cx="8496944" cy="3970318"/>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Sivil toplum, ekonomik faaliyetlerin icra edildiği bir alandır.  Aynı zamanda özel ve politik olmayan bir alandır. Buradan sivil toplum ile politik toplum karşıtlığına ulaşılır. Devlet kamu iyiliğinin hayatiyet kazandığı bir alandır.  Çünkü bireyin sivil toplum içinde gereksinimlerini tatmin etmesi ancak başkaları ile ilişkiye girmesiyle mümkündür. </a:t>
            </a:r>
            <a:endParaRPr lang="tr-TR" sz="2400" dirty="0">
              <a:latin typeface="Cambr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700808"/>
            <a:ext cx="8496944" cy="3970318"/>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Sivil toplumun üç boyutu vardır;</a:t>
            </a:r>
          </a:p>
          <a:p>
            <a:pPr>
              <a:lnSpc>
                <a:spcPct val="150000"/>
              </a:lnSpc>
            </a:pPr>
            <a:r>
              <a:rPr lang="tr-TR" sz="2400" dirty="0" smtClean="0">
                <a:latin typeface="Cambria" pitchFamily="18" charset="0"/>
              </a:rPr>
              <a:t>1. Birey </a:t>
            </a:r>
          </a:p>
          <a:p>
            <a:pPr>
              <a:lnSpc>
                <a:spcPct val="150000"/>
              </a:lnSpc>
            </a:pPr>
            <a:r>
              <a:rPr lang="tr-TR" sz="2400" dirty="0" smtClean="0">
                <a:latin typeface="Cambria" pitchFamily="18" charset="0"/>
              </a:rPr>
              <a:t>2. Gereksinimlerin karşılanmasına ilişkin sistem olarak mülkiyetin korunması</a:t>
            </a:r>
          </a:p>
          <a:p>
            <a:pPr>
              <a:lnSpc>
                <a:spcPct val="150000"/>
              </a:lnSpc>
            </a:pPr>
            <a:r>
              <a:rPr lang="tr-TR" sz="2400" dirty="0" smtClean="0">
                <a:latin typeface="Cambria" pitchFamily="18" charset="0"/>
              </a:rPr>
              <a:t>3. Özel çıkarların kamu otoritesi ve korporasyon aracılığıyla korunması.</a:t>
            </a:r>
            <a:endParaRPr lang="tr-TR" sz="2400" dirty="0">
              <a:latin typeface="Cambri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700808"/>
            <a:ext cx="8496944" cy="2862322"/>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Kısaca </a:t>
            </a:r>
            <a:r>
              <a:rPr lang="tr-TR" sz="2400" dirty="0" err="1" smtClean="0">
                <a:latin typeface="Cambria" pitchFamily="18" charset="0"/>
              </a:rPr>
              <a:t>Hegel</a:t>
            </a:r>
            <a:r>
              <a:rPr lang="tr-TR" sz="2400" dirty="0" smtClean="0">
                <a:latin typeface="Cambria" pitchFamily="18" charset="0"/>
              </a:rPr>
              <a:t> sivil toplumu bireylerin gereksinimlerini sağlamaya yönelik bir aşama olarak kabul ettiğini söyleyebiliriz. Bireyin gereksinimlerini karşılaması iki yoldan olur; mülkiyet ve çalışma. </a:t>
            </a:r>
            <a:endParaRPr lang="tr-TR" sz="2400" dirty="0">
              <a:latin typeface="Cambria"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Hegel</a:t>
            </a:r>
            <a:r>
              <a:rPr lang="tr-TR" sz="2400" dirty="0" smtClean="0">
                <a:latin typeface="Cambria" pitchFamily="18" charset="0"/>
              </a:rPr>
              <a:t> (1770-1831)</a:t>
            </a:r>
          </a:p>
          <a:p>
            <a:pPr>
              <a:lnSpc>
                <a:spcPct val="150000"/>
              </a:lnSpc>
            </a:pPr>
            <a:r>
              <a:rPr lang="tr-TR" sz="2400" dirty="0" smtClean="0">
                <a:latin typeface="Cambria" pitchFamily="18" charset="0"/>
              </a:rPr>
              <a:t>Aile geliştikçe sivil topluma geçiş olacaktır. Sivil toplum kendi ahlak bilincini sonsuz farklılaştırarak ve oluşturacağı kültür, hukuk ve kavramlar aracılığıyla mutlak düşüncenin egemen olacağı gerçek devlete dönüşecektir. İşte bu, mutlak akıl ve mutlak düşünce demek olan gerçek devlettir.  Bu devlette toplumsal yaşamda ilişkilerde ahlak egemendir.  Bu da birey –devlet kaynaşması ve bireyin gerçek özgürlüğüdür. </a:t>
            </a:r>
            <a:endParaRPr lang="tr-TR" sz="2400" dirty="0">
              <a:latin typeface="Cambria"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700808"/>
            <a:ext cx="8496944" cy="4616648"/>
          </a:xfrm>
          <a:prstGeom prst="rect">
            <a:avLst/>
          </a:prstGeom>
          <a:noFill/>
          <a:ln w="9525">
            <a:noFill/>
            <a:miter lim="800000"/>
            <a:headEnd/>
            <a:tailEnd/>
          </a:ln>
        </p:spPr>
        <p:txBody>
          <a:bodyPr wrap="square">
            <a:spAutoFit/>
          </a:body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23528" y="1700808"/>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Jean </a:t>
            </a:r>
            <a:r>
              <a:rPr lang="tr-TR" sz="2400" dirty="0" err="1" smtClean="0">
                <a:latin typeface="Cambria" pitchFamily="18" charset="0"/>
              </a:rPr>
              <a:t>Bodin</a:t>
            </a:r>
            <a:r>
              <a:rPr lang="tr-TR" sz="2400" dirty="0" smtClean="0">
                <a:latin typeface="Cambria" pitchFamily="18" charset="0"/>
              </a:rPr>
              <a:t>; (1529-1596) Hukukçu, Ekonomist, Tarihçi ve Siyaset Teorisyeni</a:t>
            </a:r>
          </a:p>
          <a:p>
            <a:pPr>
              <a:lnSpc>
                <a:spcPct val="150000"/>
              </a:lnSpc>
            </a:pPr>
            <a:r>
              <a:rPr lang="tr-TR" sz="2400" dirty="0" smtClean="0">
                <a:latin typeface="Cambria" pitchFamily="18" charset="0"/>
              </a:rPr>
              <a:t>Egemenliğin bölünmezliğini savunur. Devletin birliğini korumak için mezhepler arasında ayrım yapılmadığı bir ortam gerekmektedir.  Egemenin karşısında iki hak vardır. Bunlar; mülkiyet ve vergiyi onaylama hakkıdır. </a:t>
            </a:r>
            <a:r>
              <a:rPr lang="tr-TR" sz="2400" dirty="0" err="1" smtClean="0">
                <a:latin typeface="Cambria" pitchFamily="18" charset="0"/>
              </a:rPr>
              <a:t>Bodin</a:t>
            </a:r>
            <a:r>
              <a:rPr lang="tr-TR" sz="2400" dirty="0" smtClean="0">
                <a:latin typeface="Cambria" pitchFamily="18" charset="0"/>
              </a:rPr>
              <a:t> ayrıca burjuvaziyi ilk defa ayrı bir sınıf olarak gören filozoftur.</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Bodin</a:t>
            </a:r>
            <a:r>
              <a:rPr lang="tr-TR" sz="2400" dirty="0" smtClean="0">
                <a:latin typeface="Cambria" pitchFamily="18" charset="0"/>
              </a:rPr>
              <a:t> sivil toplumu en yüksek egemenliğin örgütlenme biçimi olarak  gördüğü devletin bir unsuru olarak görür. Onun egemenlik anlayışı, feodal yönetim anlayışının reddi ve tasfiyesi amacına yönelmiştir.  Bu yeni biçimde, süreklilik kavramı ile, siyasi iktidarı kullanan yöneticilerden bağımsız bir devlet tasavvuru söz konusudur. Bu şekilde mutlak ve sürekli devlet otoritesi ile burjuvazinin istediği koşulların zemini hazırlanmıştır.</a:t>
            </a:r>
            <a:endParaRPr lang="tr-TR" sz="24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Thomas </a:t>
            </a:r>
            <a:r>
              <a:rPr lang="tr-TR" sz="2400" dirty="0" err="1" smtClean="0">
                <a:latin typeface="Cambria" pitchFamily="18" charset="0"/>
              </a:rPr>
              <a:t>Hobbes</a:t>
            </a:r>
            <a:r>
              <a:rPr lang="tr-TR" sz="2400" dirty="0" smtClean="0">
                <a:latin typeface="Cambria" pitchFamily="18" charset="0"/>
              </a:rPr>
              <a:t> (1588-1679)</a:t>
            </a:r>
          </a:p>
          <a:p>
            <a:pPr>
              <a:lnSpc>
                <a:spcPct val="150000"/>
              </a:lnSpc>
            </a:pPr>
            <a:r>
              <a:rPr lang="tr-TR" sz="2400" dirty="0" err="1" smtClean="0">
                <a:latin typeface="Cambria" pitchFamily="18" charset="0"/>
              </a:rPr>
              <a:t>Hobbes</a:t>
            </a:r>
            <a:r>
              <a:rPr lang="tr-TR" sz="2400" dirty="0" smtClean="0">
                <a:latin typeface="Cambria" pitchFamily="18" charset="0"/>
              </a:rPr>
              <a:t>, insanın doğa durumunda güçlü olanın toplulukta itibar sahibi olduğunu, gelişmeye bağlı olarak kaos çıkmaması için yöneticilerle yönetilenler arasında bir sözleşme bulunduğunu ve devlet yönetiminin böyle oluştuğunu savunmaktadır. Ona göre kişilerin güvenliği, kişisel özgürlüklerin sağlanmasından daha önemlidir. Kargaşanın olmaması için güçlü bir devlet ve yasa gereklidir.</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Thomas </a:t>
            </a:r>
            <a:r>
              <a:rPr lang="tr-TR" sz="2400" dirty="0" err="1" smtClean="0">
                <a:latin typeface="Cambria" pitchFamily="18" charset="0"/>
              </a:rPr>
              <a:t>Hobbes</a:t>
            </a:r>
            <a:r>
              <a:rPr lang="tr-TR" sz="2400" dirty="0" smtClean="0">
                <a:latin typeface="Cambria" pitchFamily="18" charset="0"/>
              </a:rPr>
              <a:t> (1588-1679)</a:t>
            </a:r>
          </a:p>
          <a:p>
            <a:pPr>
              <a:lnSpc>
                <a:spcPct val="150000"/>
              </a:lnSpc>
            </a:pPr>
            <a:r>
              <a:rPr lang="tr-TR" sz="2400" dirty="0" err="1" smtClean="0">
                <a:latin typeface="Cambria" pitchFamily="18" charset="0"/>
              </a:rPr>
              <a:t>Civitas</a:t>
            </a:r>
            <a:r>
              <a:rPr lang="tr-TR" sz="2400" dirty="0" smtClean="0">
                <a:latin typeface="Cambria" pitchFamily="18" charset="0"/>
              </a:rPr>
              <a:t> (devlet), bireylerin kendi kendini koruma anlayışını bir kenara bırakarak herkesin güven ve huzurunu sağlayacak bir kişi veya meclisi görevlendirmek amacıyla karşılıklı ve kendi iradesiyle sözleşmeleri sonucu ortaya çıkmıştır. </a:t>
            </a:r>
            <a:r>
              <a:rPr lang="tr-TR" sz="2400" dirty="0" err="1" smtClean="0">
                <a:latin typeface="Cambria" pitchFamily="18" charset="0"/>
              </a:rPr>
              <a:t>Hobbes</a:t>
            </a:r>
            <a:r>
              <a:rPr lang="tr-TR" sz="2400" dirty="0" smtClean="0">
                <a:latin typeface="Cambria" pitchFamily="18" charset="0"/>
              </a:rPr>
              <a:t>, </a:t>
            </a:r>
            <a:r>
              <a:rPr lang="tr-TR" sz="2400" dirty="0" err="1" smtClean="0">
                <a:latin typeface="Cambria" pitchFamily="18" charset="0"/>
              </a:rPr>
              <a:t>Bodin</a:t>
            </a:r>
            <a:r>
              <a:rPr lang="tr-TR" sz="2400" dirty="0" smtClean="0">
                <a:latin typeface="Cambria" pitchFamily="18" charset="0"/>
              </a:rPr>
              <a:t> gibi mutlak devlet otoritesini savunan bir filozoftur.  Sivil toplum ile devlet arasında bir ayrım öngörmez. Devletin bulunduğu toplumsal durumu sivil hal olarak adlandırır.</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John Locke (1632-1704)</a:t>
            </a:r>
          </a:p>
          <a:p>
            <a:pPr>
              <a:lnSpc>
                <a:spcPct val="150000"/>
              </a:lnSpc>
            </a:pPr>
            <a:r>
              <a:rPr lang="tr-TR" sz="2400" dirty="0" smtClean="0">
                <a:latin typeface="Cambria" pitchFamily="18" charset="0"/>
              </a:rPr>
              <a:t>Özgürlüklerle çelişkisi nedeniyle devlet iktidarının sınırlandırılmasını savunmuştur. Onun döneminin yükselen sınıfı olan burjuva sınıfının hakları üzerinde durması nedeniyle bir burjuva kuramcısı olarak tanınır. </a:t>
            </a:r>
            <a:r>
              <a:rPr lang="tr-TR" sz="2400" dirty="0" err="1" smtClean="0">
                <a:latin typeface="Cambria" pitchFamily="18" charset="0"/>
              </a:rPr>
              <a:t>Hobbes’un</a:t>
            </a:r>
            <a:r>
              <a:rPr lang="tr-TR" sz="2400" dirty="0" smtClean="0">
                <a:latin typeface="Cambria" pitchFamily="18" charset="0"/>
              </a:rPr>
              <a:t> çizdiği yasaların üstünde devlet anlayışı, </a:t>
            </a:r>
            <a:r>
              <a:rPr lang="tr-TR" sz="2400" dirty="0" err="1" smtClean="0">
                <a:latin typeface="Cambria" pitchFamily="18" charset="0"/>
              </a:rPr>
              <a:t>Locke’da</a:t>
            </a:r>
            <a:r>
              <a:rPr lang="tr-TR" sz="2400" dirty="0" smtClean="0">
                <a:latin typeface="Cambria" pitchFamily="18" charset="0"/>
              </a:rPr>
              <a:t> yerini hukukla sınırlı ve uyruklara keyfi davranmaktan men edilen devlete bırakır.</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John Locke (1632-1704)</a:t>
            </a:r>
          </a:p>
          <a:p>
            <a:pPr>
              <a:lnSpc>
                <a:spcPct val="150000"/>
              </a:lnSpc>
            </a:pPr>
            <a:r>
              <a:rPr lang="tr-TR" sz="2400" dirty="0" smtClean="0">
                <a:latin typeface="Cambria" pitchFamily="18" charset="0"/>
              </a:rPr>
              <a:t>Locke için iktidarın meşruluğunun temel koşulu yönetilenlerin bu konuda uzlaşma içinde olmalarıdır. Fakat uzlaşma tek başına yeterli değildir. Bireysel hakların tanınması ve bunlara saygı gösterilmesi zorunludur. Bir grup insanın doğa yasasını yürütme erklerini bırakmak ve onu kamusal otoriteye vermek amacıyla toplumun içinde birleştiği yerde siyasal ya da sivil toplum oluşmuştur. Buna da kısaca devlet denir. </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John Locke (1632-1704)</a:t>
            </a:r>
          </a:p>
          <a:p>
            <a:pPr>
              <a:lnSpc>
                <a:spcPct val="150000"/>
              </a:lnSpc>
            </a:pPr>
            <a:r>
              <a:rPr lang="tr-TR" sz="2400" dirty="0" smtClean="0">
                <a:latin typeface="Cambria" pitchFamily="18" charset="0"/>
              </a:rPr>
              <a:t>Yasayı çiğneyen yönetici meşru olmaktan çıkar ve bir despota dönüşür. Hangi devlet görevlisi olursa olsun yasanın belirlediği sınırları aşması halinde idareci olmaktan çıkarak yetkisiz birine dönüşür. O, hukuka uyma zorunluluğunun ihlali halinde en küçük memur ile bir kral arasında fark olmadığı kanısındadır. Sivil toplum üyelerinin Locke terminolojisinin karşı karşıya olduğu şey devlet değil hükümettir.</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Adam </a:t>
            </a:r>
            <a:r>
              <a:rPr lang="tr-TR" sz="2400" dirty="0" err="1" smtClean="0">
                <a:latin typeface="Cambria" pitchFamily="18" charset="0"/>
              </a:rPr>
              <a:t>Ferguson</a:t>
            </a:r>
            <a:r>
              <a:rPr lang="tr-TR" sz="2400" dirty="0" smtClean="0">
                <a:latin typeface="Cambria" pitchFamily="18" charset="0"/>
              </a:rPr>
              <a:t>(1724-1816)</a:t>
            </a:r>
          </a:p>
          <a:p>
            <a:pPr>
              <a:lnSpc>
                <a:spcPct val="150000"/>
              </a:lnSpc>
            </a:pPr>
            <a:r>
              <a:rPr lang="tr-TR" sz="2400" dirty="0" smtClean="0">
                <a:latin typeface="Cambria" pitchFamily="18" charset="0"/>
              </a:rPr>
              <a:t>“</a:t>
            </a:r>
            <a:r>
              <a:rPr lang="tr-TR" sz="2400" dirty="0" err="1" smtClean="0">
                <a:latin typeface="Cambria" pitchFamily="18" charset="0"/>
              </a:rPr>
              <a:t>Civil</a:t>
            </a:r>
            <a:r>
              <a:rPr lang="tr-TR" sz="2400" dirty="0" smtClean="0">
                <a:latin typeface="Cambria" pitchFamily="18" charset="0"/>
              </a:rPr>
              <a:t> </a:t>
            </a:r>
            <a:r>
              <a:rPr lang="tr-TR" sz="2400" dirty="0" err="1" smtClean="0">
                <a:latin typeface="Cambria" pitchFamily="18" charset="0"/>
              </a:rPr>
              <a:t>society</a:t>
            </a:r>
            <a:r>
              <a:rPr lang="tr-TR" sz="2400" dirty="0" smtClean="0">
                <a:latin typeface="Cambria" pitchFamily="18" charset="0"/>
              </a:rPr>
              <a:t>” iki anlam taşır. Birincisi, sanayi toplumundaki herkesin birbiri ile çıkarları için rekabet halinde bulundukları ortamdır. İkinci anlamı ise, burjuvazinin özgürleşme sürecini değil, uygarlık düzeyi gelişmiş, örgütlü, eğitim düzeyi yüksek, medeni toplumdur. Bu kapsamda motor güç birey değil, kültür ve tarihtir.</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867</TotalTime>
  <Words>1099</Words>
  <Application>Microsoft Office PowerPoint</Application>
  <PresentationFormat>Ekran Gösterisi (4:3)</PresentationFormat>
  <Paragraphs>69</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Akış</vt:lpstr>
      <vt:lpstr>Sivil Toplum Örgütleri 2</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114</cp:revision>
  <dcterms:created xsi:type="dcterms:W3CDTF">2015-05-04T08:30:58Z</dcterms:created>
  <dcterms:modified xsi:type="dcterms:W3CDTF">2020-04-28T09:37:03Z</dcterms:modified>
</cp:coreProperties>
</file>