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441" r:id="rId3"/>
    <p:sldId id="440" r:id="rId4"/>
    <p:sldId id="442" r:id="rId5"/>
    <p:sldId id="443" r:id="rId6"/>
    <p:sldId id="444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60" r:id="rId15"/>
    <p:sldId id="461" r:id="rId16"/>
    <p:sldId id="469" r:id="rId17"/>
    <p:sldId id="470" r:id="rId18"/>
    <p:sldId id="511" r:id="rId19"/>
    <p:sldId id="471" r:id="rId20"/>
    <p:sldId id="472" r:id="rId21"/>
    <p:sldId id="473" r:id="rId22"/>
    <p:sldId id="513" r:id="rId23"/>
    <p:sldId id="446" r:id="rId24"/>
    <p:sldId id="475" r:id="rId25"/>
    <p:sldId id="510" r:id="rId26"/>
    <p:sldId id="512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94" r:id="rId35"/>
    <p:sldId id="514" r:id="rId36"/>
    <p:sldId id="515" r:id="rId37"/>
    <p:sldId id="516" r:id="rId38"/>
    <p:sldId id="495" r:id="rId39"/>
    <p:sldId id="496" r:id="rId40"/>
    <p:sldId id="488" r:id="rId41"/>
    <p:sldId id="491" r:id="rId42"/>
    <p:sldId id="493" r:id="rId43"/>
    <p:sldId id="351" r:id="rId44"/>
    <p:sldId id="352" r:id="rId45"/>
    <p:sldId id="391" r:id="rId46"/>
    <p:sldId id="497" r:id="rId47"/>
    <p:sldId id="501" r:id="rId48"/>
    <p:sldId id="500" r:id="rId49"/>
    <p:sldId id="503" r:id="rId50"/>
    <p:sldId id="502" r:id="rId51"/>
    <p:sldId id="504" r:id="rId52"/>
    <p:sldId id="505" r:id="rId53"/>
    <p:sldId id="509" r:id="rId5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8346" autoAdjust="0"/>
    <p:restoredTop sz="50159" autoAdjust="0"/>
  </p:normalViewPr>
  <p:slideViewPr>
    <p:cSldViewPr>
      <p:cViewPr varScale="1">
        <p:scale>
          <a:sx n="87" d="100"/>
          <a:sy n="87" d="100"/>
        </p:scale>
        <p:origin x="20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2165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BB650-F5EB-4E47-A863-9C55EDA4151A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595FE-972C-4303-8A4F-428A9A72FF5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0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  <a:defRPr/>
            </a:pPr>
            <a:r>
              <a:rPr lang="tr-TR" altLang="tr-TR" sz="2400" dirty="0" smtClean="0"/>
              <a:t>Bilinen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 smtClean="0"/>
              <a:t> alfa-1 reseptör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mevcut (</a:t>
            </a:r>
            <a:r>
              <a:rPr lang="tr-TR" altLang="tr-TR" sz="2000" dirty="0" smtClean="0"/>
              <a:t>Bunların dağılımı ise henüz açık değil)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 smtClean="0"/>
              <a:t>Prostat ve </a:t>
            </a:r>
            <a:r>
              <a:rPr lang="tr-TR" altLang="tr-TR" sz="2400" dirty="0" err="1" smtClean="0"/>
              <a:t>üretradaki</a:t>
            </a:r>
            <a:r>
              <a:rPr lang="tr-TR" altLang="tr-TR" sz="2400" dirty="0" smtClean="0"/>
              <a:t> majör </a:t>
            </a:r>
            <a:r>
              <a:rPr lang="tr-TR" altLang="tr-TR" sz="2400" dirty="0" err="1" smtClean="0"/>
              <a:t>adrenoseptör</a:t>
            </a:r>
            <a:r>
              <a:rPr lang="tr-TR" altLang="tr-TR" sz="2400" dirty="0" smtClean="0"/>
              <a:t>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alfa-1A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000" dirty="0" smtClean="0"/>
              <a:t>BPH tedavisinde alfa </a:t>
            </a:r>
            <a:r>
              <a:rPr lang="tr-TR" altLang="tr-TR" sz="2000" dirty="0" err="1" smtClean="0"/>
              <a:t>blokör</a:t>
            </a:r>
            <a:r>
              <a:rPr lang="tr-TR" altLang="tr-TR" sz="2000" dirty="0" smtClean="0"/>
              <a:t> </a:t>
            </a:r>
            <a:r>
              <a:rPr lang="tr-TR" altLang="tr-TR" sz="2000" dirty="0" err="1" smtClean="0"/>
              <a:t>selektivitesini</a:t>
            </a:r>
            <a:r>
              <a:rPr lang="tr-TR" altLang="tr-TR" sz="2000" dirty="0" smtClean="0"/>
              <a:t> artırmaya yönelik çalışmalar bu yönde sürüyor </a:t>
            </a:r>
          </a:p>
          <a:p>
            <a:pPr>
              <a:lnSpc>
                <a:spcPct val="160000"/>
              </a:lnSpc>
              <a:defRPr/>
            </a:pPr>
            <a:r>
              <a:rPr lang="tr-TR" altLang="tr-TR" sz="2400" dirty="0" err="1" smtClean="0"/>
              <a:t>Selektif</a:t>
            </a:r>
            <a:r>
              <a:rPr lang="tr-TR" altLang="tr-TR" sz="2400" dirty="0" smtClean="0"/>
              <a:t> alfa </a:t>
            </a:r>
            <a:r>
              <a:rPr lang="tr-TR" altLang="tr-TR" sz="2400" dirty="0" err="1" smtClean="0"/>
              <a:t>blokörlerle</a:t>
            </a:r>
            <a:r>
              <a:rPr lang="tr-TR" altLang="tr-TR" sz="2400" dirty="0" smtClean="0"/>
              <a:t> her belirtinin engellenemeyişi diğer reseptör </a:t>
            </a:r>
            <a:r>
              <a:rPr lang="tr-TR" altLang="tr-TR" sz="2400" dirty="0" err="1" smtClean="0"/>
              <a:t>alttiplerinin</a:t>
            </a:r>
            <a:r>
              <a:rPr lang="tr-TR" altLang="tr-TR" sz="2400" dirty="0" smtClean="0"/>
              <a:t> de mevcut olabileceğini düşündürüyor</a:t>
            </a:r>
          </a:p>
          <a:p>
            <a:pPr>
              <a:lnSpc>
                <a:spcPct val="160000"/>
              </a:lnSpc>
              <a:defRPr/>
            </a:pPr>
            <a:endParaRPr lang="tr-TR" altLang="tr-TR" sz="2400" dirty="0" smtClean="0"/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Bilinen </a:t>
            </a:r>
            <a:r>
              <a:rPr lang="tr-TR" altLang="tr-T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üç</a:t>
            </a:r>
            <a:r>
              <a:rPr lang="tr-TR" altLang="tr-TR" sz="2400" dirty="0" smtClean="0"/>
              <a:t> beta reseptör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mevcut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err="1" smtClean="0"/>
              <a:t>Detrüsörde</a:t>
            </a:r>
            <a:r>
              <a:rPr lang="tr-TR" altLang="tr-TR" sz="2400" dirty="0" smtClean="0"/>
              <a:t> beta reseptörlerin üç </a:t>
            </a:r>
            <a:r>
              <a:rPr lang="tr-TR" altLang="tr-TR" sz="2400" dirty="0" err="1" smtClean="0"/>
              <a:t>alttipi</a:t>
            </a:r>
            <a:r>
              <a:rPr lang="tr-TR" altLang="tr-TR" sz="2400" dirty="0" smtClean="0"/>
              <a:t> de </a:t>
            </a:r>
            <a:r>
              <a:rPr lang="tr-TR" altLang="tr-TR" sz="2400" dirty="0" err="1" smtClean="0"/>
              <a:t>ifadeleniyor</a:t>
            </a:r>
            <a:r>
              <a:rPr lang="tr-TR" altLang="tr-TR" sz="2400" dirty="0" smtClean="0"/>
              <a:t> (</a:t>
            </a:r>
            <a:r>
              <a:rPr lang="tr-TR" altLang="tr-TR" sz="2000" dirty="0" smtClean="0"/>
              <a:t>En yaygın olan </a:t>
            </a:r>
            <a:r>
              <a:rPr lang="tr-TR" altLang="tr-TR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beta-3</a:t>
            </a:r>
            <a:r>
              <a:rPr lang="tr-TR" altLang="tr-TR" sz="2000" dirty="0" smtClean="0"/>
              <a:t> reseptörler)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Bunların uyarılması </a:t>
            </a:r>
            <a:r>
              <a:rPr lang="tr-TR" altLang="tr-TR" sz="2400" dirty="0" err="1" smtClean="0"/>
              <a:t>detrüsör</a:t>
            </a:r>
            <a:r>
              <a:rPr lang="tr-TR" altLang="tr-TR" sz="2400" dirty="0" smtClean="0"/>
              <a:t> düz kasını gevşetir </a:t>
            </a:r>
            <a:r>
              <a:rPr lang="tr-TR" altLang="tr-TR" sz="2400" dirty="0" smtClean="0">
                <a:sym typeface="Wingdings" panose="05000000000000000000" pitchFamily="2" charset="2"/>
              </a:rPr>
              <a:t> </a:t>
            </a:r>
            <a:r>
              <a:rPr lang="tr-TR" altLang="tr-TR" sz="2000" dirty="0" smtClean="0"/>
              <a:t>Bu etki </a:t>
            </a:r>
            <a:r>
              <a:rPr lang="tr-TR" altLang="tr-TR" sz="2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tr-TR" altLang="tr-TR" sz="2000" dirty="0" smtClean="0"/>
              <a:t> üzerinden gerçekleşmektedir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Beta </a:t>
            </a:r>
            <a:r>
              <a:rPr lang="tr-TR" altLang="tr-TR" sz="2400" dirty="0" err="1" smtClean="0"/>
              <a:t>adrenerjik</a:t>
            </a:r>
            <a:r>
              <a:rPr lang="tr-TR" altLang="tr-TR" sz="2400" dirty="0" smtClean="0"/>
              <a:t> uyarımın </a:t>
            </a:r>
            <a:r>
              <a:rPr lang="tr-TR" altLang="tr-TR" sz="2400" dirty="0" err="1" smtClean="0"/>
              <a:t>kolinerjik</a:t>
            </a:r>
            <a:r>
              <a:rPr lang="tr-TR" altLang="tr-TR" sz="2400" dirty="0" smtClean="0"/>
              <a:t> ve alfa </a:t>
            </a:r>
            <a:r>
              <a:rPr lang="tr-TR" altLang="tr-TR" sz="2400" dirty="0" err="1" smtClean="0"/>
              <a:t>adrenerjikler</a:t>
            </a:r>
            <a:r>
              <a:rPr lang="tr-TR" altLang="tr-TR" sz="2400" dirty="0" smtClean="0"/>
              <a:t> kadar fonksiyonel katkı ve önemi yok</a:t>
            </a:r>
          </a:p>
          <a:p>
            <a:pPr>
              <a:lnSpc>
                <a:spcPct val="120000"/>
              </a:lnSpc>
              <a:defRPr/>
            </a:pPr>
            <a:r>
              <a:rPr lang="tr-TR" altLang="tr-TR" sz="2400" dirty="0" smtClean="0"/>
              <a:t>Hasta </a:t>
            </a:r>
            <a:r>
              <a:rPr lang="tr-TR" altLang="tr-TR" sz="2400" dirty="0" err="1" smtClean="0"/>
              <a:t>detrüsördeki</a:t>
            </a:r>
            <a:r>
              <a:rPr lang="tr-TR" altLang="tr-TR" sz="2400" dirty="0" smtClean="0"/>
              <a:t> değişiklikler aşırı aktif mesanede beta reseptör kullanımı konusuna ilgiyi  artırıyor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DE007-873F-4F19-92B4-8D8FDBF842EA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68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A6FFD-5E53-467D-871A-75810AFC724F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1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29.09.2023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5.%20s&#305;n&#305;f%202019-2020\idrarkacirmavideosu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Alt </a:t>
            </a:r>
            <a:r>
              <a:rPr lang="tr-TR" dirty="0" err="1" smtClean="0"/>
              <a:t>üriner</a:t>
            </a:r>
            <a:r>
              <a:rPr lang="tr-TR" dirty="0" smtClean="0"/>
              <a:t> sistem hastalıklarına klinik yaklaşım, epidemiyoloji, risk faktörleri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71264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467544" y="4509120"/>
            <a:ext cx="8291264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67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Dr.Ömer</a:t>
            </a:r>
            <a:r>
              <a:rPr kumimoji="0" lang="tr-TR" sz="6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 </a:t>
            </a:r>
            <a:r>
              <a:rPr kumimoji="0" lang="tr-TR" sz="67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Gülpınar</a:t>
            </a:r>
            <a:endParaRPr kumimoji="0" lang="tr-TR" sz="6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auhaus 93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6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Ankara Üniversitesi Tıp Fakültesi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6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uhaus 93" pitchFamily="82" charset="0"/>
                <a:ea typeface="+mn-ea"/>
                <a:cs typeface="+mn-cs"/>
              </a:rPr>
              <a:t>Üroloji A.D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rgbClr val="FF0000"/>
                </a:solidFill>
              </a:rPr>
              <a:t>İŞEME BOZUKLUKLARI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1600200"/>
            <a:ext cx="7704137" cy="4525963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İdrarın depolanması ile ilgili belirtiler</a:t>
            </a:r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İdrarın boşaltılması ile ilgili belirtiler</a:t>
            </a:r>
          </a:p>
          <a:p>
            <a:pPr marL="514350" indent="-514350">
              <a:lnSpc>
                <a:spcPct val="200000"/>
              </a:lnSpc>
              <a:buFont typeface="Calibri" pitchFamily="34" charset="0"/>
              <a:buAutoNum type="arabicPeriod"/>
            </a:pPr>
            <a:r>
              <a:rPr lang="tr-TR" smtClean="0"/>
              <a:t>İşeme sonrası görülen belirtiler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619250" y="5445125"/>
            <a:ext cx="727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548680"/>
            <a:ext cx="75453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İDRARIN DEPOLANMASI İLE İLGİLİ BELİRTİLER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060575"/>
            <a:ext cx="7545387" cy="331311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dirty="0" smtClean="0"/>
              <a:t>İdrar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Gündüz sık işeme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Noktüri (gece işemesi)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Sıkışma </a:t>
            </a:r>
            <a:r>
              <a:rPr lang="tr-TR" i="1" dirty="0" smtClean="0"/>
              <a:t>(</a:t>
            </a:r>
            <a:r>
              <a:rPr lang="tr-TR" i="1" dirty="0" err="1" smtClean="0"/>
              <a:t>urgency</a:t>
            </a:r>
            <a:r>
              <a:rPr lang="tr-TR" i="1" dirty="0" smtClean="0"/>
              <a:t>)</a:t>
            </a:r>
            <a:r>
              <a:rPr lang="tr-TR" dirty="0" smtClean="0"/>
              <a:t>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619250" y="5795963"/>
            <a:ext cx="72739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 smtClean="0"/>
              <a:t>Stres tipi idrar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Sıkışma tipi idrar kaçırma</a:t>
            </a:r>
          </a:p>
          <a:p>
            <a:pPr>
              <a:lnSpc>
                <a:spcPct val="150000"/>
              </a:lnSpc>
              <a:defRPr/>
            </a:pPr>
            <a:r>
              <a:rPr lang="tr-TR" dirty="0" smtClean="0"/>
              <a:t>Karışık tipte idrar kaçırma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619250" y="5795963"/>
            <a:ext cx="72739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572000" cy="1143000"/>
          </a:xfrm>
        </p:spPr>
        <p:txBody>
          <a:bodyPr/>
          <a:lstStyle/>
          <a:p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Sıkışma tipi idrar kaçırma</a:t>
            </a:r>
          </a:p>
        </p:txBody>
      </p:sp>
      <p:sp>
        <p:nvSpPr>
          <p:cNvPr id="33800" name="Rectangle 8"/>
          <p:cNvSpPr txBox="1">
            <a:spLocks noChangeArrowheads="1"/>
          </p:cNvSpPr>
          <p:nvPr/>
        </p:nvSpPr>
        <p:spPr bwMode="auto">
          <a:xfrm>
            <a:off x="4248150" y="26035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tr-TR" sz="2400">
                <a:solidFill>
                  <a:srgbClr val="FF0000"/>
                </a:solidFill>
                <a:latin typeface="Comic Sans MS" pitchFamily="66" charset="0"/>
              </a:rPr>
              <a:t>Stres tipi idrar kaçırma</a:t>
            </a:r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3" cstate="print"/>
          <a:srcRect b="15758"/>
          <a:stretch>
            <a:fillRect/>
          </a:stretch>
        </p:blipFill>
        <p:spPr bwMode="auto">
          <a:xfrm>
            <a:off x="539552" y="1124744"/>
            <a:ext cx="32411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rrowheads="1"/>
          </p:cNvPicPr>
          <p:nvPr/>
        </p:nvPicPr>
        <p:blipFill>
          <a:blip r:embed="rId4" cstate="print"/>
          <a:srcRect b="11765"/>
          <a:stretch>
            <a:fillRect/>
          </a:stretch>
        </p:blipFill>
        <p:spPr bwMode="auto">
          <a:xfrm>
            <a:off x="4932040" y="1196752"/>
            <a:ext cx="345675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http://healthbeat.spectrumhealth.org/wp-content/uploads/2015/06/weightlossincontinen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3493506" cy="2488357"/>
          </a:xfrm>
          <a:prstGeom prst="rect">
            <a:avLst/>
          </a:prstGeom>
          <a:noFill/>
        </p:spPr>
      </p:pic>
      <p:pic>
        <p:nvPicPr>
          <p:cNvPr id="18" name="idrarkacirmavideosu.mp4">
            <a:hlinkClick r:id="" action="ppaction://media"/>
          </p:cNvPr>
          <p:cNvPicPr>
            <a:picLocks noRot="1" noChangeAspect="1"/>
          </p:cNvPicPr>
          <p:nvPr>
            <a:videoFile r:link="rId1"/>
            <p:extLst/>
          </p:nvPr>
        </p:nvPicPr>
        <p:blipFill>
          <a:blip r:embed="rId6" cstate="print"/>
          <a:stretch>
            <a:fillRect/>
          </a:stretch>
        </p:blipFill>
        <p:spPr>
          <a:xfrm>
            <a:off x="5004048" y="3753036"/>
            <a:ext cx="3192016" cy="23940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/>
          </a:bodyPr>
          <a:lstStyle/>
          <a:p>
            <a:r>
              <a:rPr lang="tr-TR" i="1" dirty="0" smtClean="0"/>
              <a:t>Uykuda idrar kaçırma (</a:t>
            </a:r>
            <a:r>
              <a:rPr lang="tr-TR" i="1" dirty="0" err="1" smtClean="0"/>
              <a:t>Enürezis</a:t>
            </a:r>
            <a:r>
              <a:rPr lang="tr-TR" i="1" dirty="0" smtClean="0"/>
              <a:t> </a:t>
            </a:r>
            <a:r>
              <a:rPr lang="tr-TR" i="1" dirty="0" err="1" smtClean="0"/>
              <a:t>nokturna</a:t>
            </a:r>
            <a:r>
              <a:rPr lang="tr-TR" i="1" dirty="0" smtClean="0"/>
              <a:t>) </a:t>
            </a:r>
          </a:p>
          <a:p>
            <a:pPr lvl="1"/>
            <a:r>
              <a:rPr lang="tr-TR" dirty="0" smtClean="0"/>
              <a:t>Kişi uykuya daldıktan sonra idrar kaçırır. 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anneoluncaanladim.com/img/alt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478973" cy="32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nnebebek.com.tr/yonetim/templates/images/yazilar/13687987965196364ccf5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02433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</a:rPr>
              <a:t>İDRAR KAÇIRMA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844674"/>
            <a:ext cx="7618412" cy="3816573"/>
          </a:xfrm>
        </p:spPr>
        <p:txBody>
          <a:bodyPr>
            <a:normAutofit lnSpcReduction="10000"/>
          </a:bodyPr>
          <a:lstStyle/>
          <a:p>
            <a:r>
              <a:rPr lang="tr-TR" i="1" dirty="0" smtClean="0"/>
              <a:t>Devamlı idrar kaçırma</a:t>
            </a:r>
          </a:p>
          <a:p>
            <a:pPr lvl="1"/>
            <a:r>
              <a:rPr lang="tr-TR" dirty="0" smtClean="0"/>
              <a:t>Hastanın devamlı idrar kaçırma yakınmasıdır.</a:t>
            </a:r>
          </a:p>
          <a:p>
            <a:pPr lvl="1"/>
            <a:endParaRPr lang="tr-TR" i="1" u="sng" dirty="0" smtClean="0"/>
          </a:p>
          <a:p>
            <a:endParaRPr lang="tr-TR" i="1" u="sng" dirty="0" smtClean="0"/>
          </a:p>
          <a:p>
            <a:r>
              <a:rPr lang="tr-TR" i="1" dirty="0" smtClean="0"/>
              <a:t>Diğer idrar kaçırma tipleri </a:t>
            </a:r>
          </a:p>
          <a:p>
            <a:pPr lvl="1"/>
            <a:r>
              <a:rPr lang="tr-TR" dirty="0" smtClean="0"/>
              <a:t>Cinsel ilişki esnasında,</a:t>
            </a:r>
          </a:p>
          <a:p>
            <a:pPr lvl="1"/>
            <a:r>
              <a:rPr lang="tr-TR" sz="2300" dirty="0" smtClean="0"/>
              <a:t>Sadece gülerken (Gülme idrar kaçırması) idrar kaçırma,</a:t>
            </a:r>
          </a:p>
          <a:p>
            <a:pPr lvl="1"/>
            <a:r>
              <a:rPr lang="tr-TR" sz="2300" dirty="0" err="1" smtClean="0"/>
              <a:t>Postural</a:t>
            </a:r>
            <a:r>
              <a:rPr lang="tr-TR" sz="2300" dirty="0" smtClean="0"/>
              <a:t> idrar kaçırma, hissetmeden kaçırma</a:t>
            </a:r>
          </a:p>
          <a:p>
            <a:pPr>
              <a:buNone/>
            </a:pPr>
            <a:endParaRPr lang="tr-TR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 lvl="1"/>
            <a:endParaRPr lang="tr-TR" sz="2300" dirty="0" smtClean="0"/>
          </a:p>
          <a:p>
            <a:pPr>
              <a:lnSpc>
                <a:spcPct val="150000"/>
              </a:lnSpc>
              <a:defRPr/>
            </a:pPr>
            <a:endParaRPr lang="tr-T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Stres Tipte İdrar Kaçırma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Risk Faktörleri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err="1" smtClean="0"/>
              <a:t>Vajinal</a:t>
            </a:r>
            <a:r>
              <a:rPr lang="tr-TR" dirty="0" smtClean="0"/>
              <a:t> doğum;  Direk </a:t>
            </a:r>
            <a:r>
              <a:rPr lang="tr-TR" dirty="0" err="1" smtClean="0"/>
              <a:t>sfinkter</a:t>
            </a:r>
            <a:r>
              <a:rPr lang="tr-TR" dirty="0" smtClean="0"/>
              <a:t> hasarı</a:t>
            </a:r>
          </a:p>
          <a:p>
            <a:pPr>
              <a:buNone/>
            </a:pPr>
            <a:r>
              <a:rPr lang="tr-TR" dirty="0" smtClean="0"/>
              <a:t>                                 </a:t>
            </a:r>
            <a:r>
              <a:rPr lang="tr-TR" dirty="0" err="1" smtClean="0"/>
              <a:t>Vasküler</a:t>
            </a:r>
            <a:r>
              <a:rPr lang="tr-TR" dirty="0" smtClean="0"/>
              <a:t> hasar</a:t>
            </a:r>
          </a:p>
          <a:p>
            <a:pPr>
              <a:buNone/>
            </a:pPr>
            <a:r>
              <a:rPr lang="tr-TR" dirty="0" smtClean="0"/>
              <a:t>                                 </a:t>
            </a:r>
            <a:r>
              <a:rPr lang="tr-TR" dirty="0" err="1" smtClean="0"/>
              <a:t>Kontektif</a:t>
            </a:r>
            <a:r>
              <a:rPr lang="tr-TR" dirty="0" smtClean="0"/>
              <a:t> doku hasarı</a:t>
            </a:r>
          </a:p>
          <a:p>
            <a:pPr>
              <a:buNone/>
            </a:pPr>
            <a:r>
              <a:rPr lang="tr-TR" dirty="0" smtClean="0"/>
              <a:t>                                 Sinir hasarı</a:t>
            </a:r>
          </a:p>
          <a:p>
            <a:pPr>
              <a:buNone/>
            </a:pPr>
            <a:r>
              <a:rPr lang="tr-TR" dirty="0" err="1" smtClean="0"/>
              <a:t>Obezite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Azalmış fiziksel aktivite</a:t>
            </a:r>
          </a:p>
          <a:p>
            <a:pPr>
              <a:buNone/>
            </a:pPr>
            <a:r>
              <a:rPr lang="tr-TR" dirty="0" smtClean="0"/>
              <a:t>DM</a:t>
            </a:r>
          </a:p>
          <a:p>
            <a:pPr>
              <a:buNone/>
            </a:pPr>
            <a:r>
              <a:rPr lang="tr-TR" dirty="0" err="1" smtClean="0"/>
              <a:t>Menapoz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Demans</a:t>
            </a:r>
            <a:r>
              <a:rPr lang="tr-TR" dirty="0" smtClean="0"/>
              <a:t>,</a:t>
            </a:r>
            <a:r>
              <a:rPr lang="tr-TR" dirty="0" err="1" smtClean="0"/>
              <a:t>kognitif</a:t>
            </a:r>
            <a:r>
              <a:rPr lang="tr-TR" dirty="0" smtClean="0"/>
              <a:t> bozukluk</a:t>
            </a:r>
          </a:p>
          <a:p>
            <a:pPr>
              <a:buNone/>
            </a:pPr>
            <a:r>
              <a:rPr lang="tr-TR" dirty="0" smtClean="0"/>
              <a:t>Genetik</a:t>
            </a:r>
          </a:p>
          <a:p>
            <a:pPr>
              <a:buNone/>
            </a:pPr>
            <a:r>
              <a:rPr lang="tr-TR" dirty="0" smtClean="0"/>
              <a:t>                                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Kanıt düzeyi 1-2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Stres Tipte İdrar Kaçırma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Risk Faktörleri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Sigara</a:t>
            </a:r>
          </a:p>
          <a:p>
            <a:r>
              <a:rPr lang="tr-TR" dirty="0" err="1" smtClean="0"/>
              <a:t>Diet</a:t>
            </a:r>
            <a:r>
              <a:rPr lang="tr-TR" dirty="0" smtClean="0"/>
              <a:t> </a:t>
            </a:r>
          </a:p>
          <a:p>
            <a:r>
              <a:rPr lang="tr-TR" dirty="0" smtClean="0"/>
              <a:t>Depresyon </a:t>
            </a:r>
          </a:p>
          <a:p>
            <a:r>
              <a:rPr lang="tr-TR" dirty="0" smtClean="0"/>
              <a:t>Kronik kabızlık</a:t>
            </a:r>
          </a:p>
          <a:p>
            <a:r>
              <a:rPr lang="tr-TR" dirty="0" smtClean="0"/>
              <a:t>İYE</a:t>
            </a:r>
          </a:p>
          <a:p>
            <a:r>
              <a:rPr lang="tr-TR" dirty="0" smtClean="0"/>
              <a:t>Ağır </a:t>
            </a:r>
            <a:r>
              <a:rPr lang="fr-FR" dirty="0" smtClean="0"/>
              <a:t> </a:t>
            </a:r>
            <a:r>
              <a:rPr lang="tr-TR" dirty="0" smtClean="0"/>
              <a:t>egzersiz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88224" y="6021288"/>
            <a:ext cx="153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Kanıt düzeyi  3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>
                <a:solidFill>
                  <a:srgbClr val="FF0000"/>
                </a:solidFill>
              </a:rPr>
              <a:t>İdrarın Boşaltılması İle İlgili Belirtiler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4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İdrarın Boşaltılması İle İlgili Belirtiler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9475" y="1600200"/>
            <a:ext cx="4845050" cy="45259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Zayıf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Çatallı, dağınık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Kesintili idrar akımı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İdrara geç başlama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Zorlanarak idrar yapma</a:t>
            </a:r>
          </a:p>
          <a:p>
            <a:pPr>
              <a:lnSpc>
                <a:spcPct val="150000"/>
              </a:lnSpc>
              <a:defRPr/>
            </a:pPr>
            <a:r>
              <a:rPr lang="tr-TR" sz="2800" dirty="0" smtClean="0"/>
              <a:t>Terminal damlama</a:t>
            </a:r>
            <a:endParaRPr lang="tr-TR" dirty="0" smtClean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619250" y="5940425"/>
            <a:ext cx="727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600" b="1">
                <a:solidFill>
                  <a:srgbClr val="0033CC"/>
                </a:solidFill>
              </a:rPr>
              <a:t>ICS 2002 TERMİNOLOJİ STANDARDİZASYON RAPORUNUN KONTİNANS DERNEĞİ TARAFINDAN DİLİMİZE UYARLAMA ÇALIŞMASI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ALT ÜRİNER SİSTEM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Mesane; </a:t>
            </a:r>
          </a:p>
          <a:p>
            <a:pPr>
              <a:buNone/>
            </a:pPr>
            <a:r>
              <a:rPr lang="tr-TR" dirty="0" smtClean="0"/>
              <a:t>                 Mesane boynu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Ekstrenal</a:t>
            </a:r>
            <a:r>
              <a:rPr lang="tr-TR" dirty="0" smtClean="0"/>
              <a:t>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sfinkter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Prostat</a:t>
            </a:r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Üretra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Picture 1027" descr="anatomy_Bladder_cor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44824"/>
            <a:ext cx="4605387" cy="325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600" y="404664"/>
            <a:ext cx="73914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İşeme Sonrası Belirtileri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8280400" cy="4525963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tr-TR" sz="3600" dirty="0" smtClean="0"/>
              <a:t>İdrar boşaltımının tam olmaması duyumu</a:t>
            </a:r>
          </a:p>
          <a:p>
            <a:pPr>
              <a:lnSpc>
                <a:spcPct val="200000"/>
              </a:lnSpc>
              <a:defRPr/>
            </a:pPr>
            <a:r>
              <a:rPr lang="tr-TR" sz="3600" dirty="0" smtClean="0"/>
              <a:t>İşeme sonrası damlama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25963"/>
          </a:xfrm>
        </p:spPr>
        <p:txBody>
          <a:bodyPr>
            <a:normAutofit/>
          </a:bodyPr>
          <a:lstStyle/>
          <a:p>
            <a:pPr lvl="2">
              <a:buNone/>
            </a:pPr>
            <a:endParaRPr lang="tr-TR" dirty="0" smtClean="0"/>
          </a:p>
          <a:p>
            <a:pPr lvl="2">
              <a:buNone/>
            </a:pPr>
            <a:endParaRPr lang="tr-TR" dirty="0" smtClean="0"/>
          </a:p>
          <a:p>
            <a:pPr lvl="2">
              <a:buNone/>
            </a:pPr>
            <a:r>
              <a:rPr lang="tr-TR" dirty="0" smtClean="0"/>
              <a:t>      Ağrılı-yangılı işeme </a:t>
            </a:r>
          </a:p>
          <a:p>
            <a:pPr lvl="2"/>
            <a:endParaRPr lang="tr-TR" dirty="0" smtClean="0"/>
          </a:p>
          <a:p>
            <a:pPr lvl="2"/>
            <a:endParaRPr lang="tr-TR" dirty="0"/>
          </a:p>
        </p:txBody>
      </p:sp>
      <p:sp>
        <p:nvSpPr>
          <p:cNvPr id="4" name="AutoShape 6" descr="pelvic pain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>
            <a:off x="3635896" y="404664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i="1" dirty="0" err="1" smtClean="0">
                <a:solidFill>
                  <a:srgbClr val="FF0000"/>
                </a:solidFill>
              </a:rPr>
              <a:t>Dizüri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43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AÜSS</a:t>
            </a:r>
            <a:br>
              <a:rPr lang="tr-TR" dirty="0" smtClean="0"/>
            </a:br>
            <a:r>
              <a:rPr lang="tr-TR" dirty="0" smtClean="0"/>
              <a:t>TÜRKİYE</a:t>
            </a:r>
            <a:br>
              <a:rPr lang="tr-TR" dirty="0" smtClean="0"/>
            </a:br>
            <a:r>
              <a:rPr lang="tr-TR" dirty="0" smtClean="0"/>
              <a:t>%70 </a:t>
            </a: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23883" y="6318646"/>
            <a:ext cx="339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Zümrütbaş ve ark. Int </a:t>
            </a:r>
            <a:r>
              <a:rPr lang="is-IS" dirty="0"/>
              <a:t>J Urol. 2014 </a:t>
            </a: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97267" y="2129103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Depolama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680655" y="1451644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ERKEK</a:t>
            </a:r>
            <a:endParaRPr lang="tr-TR" sz="24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915941" y="1512458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KADIN </a:t>
            </a:r>
            <a:endParaRPr lang="tr-TR" sz="28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2835258" y="2129103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44</a:t>
            </a:r>
            <a:endParaRPr lang="tr-TR" sz="24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6160399" y="212910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% 64</a:t>
            </a:r>
            <a:endParaRPr lang="tr-TR" sz="24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97267" y="2978653"/>
            <a:ext cx="186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Ani idrar hissi</a:t>
            </a:r>
            <a:endParaRPr lang="tr-TR" sz="24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2824558" y="297865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20</a:t>
            </a:r>
            <a:endParaRPr lang="tr-TR" sz="24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6160399" y="295221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35</a:t>
            </a:r>
            <a:endParaRPr lang="tr-TR" sz="2400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97267" y="3920950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Sıkışma tipi İK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2840600" y="3828201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3.9</a:t>
            </a:r>
            <a:endParaRPr lang="tr-TR" sz="2400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160399" y="386248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8.2</a:t>
            </a:r>
            <a:endParaRPr lang="tr-TR" sz="2400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97267" y="4770500"/>
            <a:ext cx="1768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Stres tipte İK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2786086" y="4773499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3.9</a:t>
            </a:r>
            <a:endParaRPr lang="tr-TR" sz="2400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6083455" y="4769932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21</a:t>
            </a:r>
            <a:endParaRPr lang="tr-TR" sz="2400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97267" y="5514249"/>
            <a:ext cx="195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Karışık tipte İK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2824558" y="547743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0.8</a:t>
            </a:r>
            <a:endParaRPr lang="tr-TR" sz="2400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6160399" y="5477429"/>
            <a:ext cx="558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% </a:t>
            </a:r>
            <a:r>
              <a:rPr lang="tr-TR" sz="2400" dirty="0" smtClean="0"/>
              <a:t>9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896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AÜSB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en-AU" dirty="0" smtClean="0">
                <a:solidFill>
                  <a:srgbClr val="FF0000"/>
                </a:solidFill>
              </a:rPr>
              <a:t>1.BASAMAK DEĞERLENDİRİM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0" hangingPunct="0">
              <a:buFontTx/>
              <a:buChar char="•"/>
            </a:pPr>
            <a:r>
              <a:rPr lang="en-AU" dirty="0" smtClean="0"/>
              <a:t>DETAYLI ANAMNEZ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MİKSİYON ÇİZELGESİ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FİZİK MUAYENE (ÜROLOJİK-NÖROLOJİK)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İDRAR ANALİZİ /KÜLTÜRÜ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DÜSG - ABDOMİNAL-PELVİK US</a:t>
            </a:r>
          </a:p>
          <a:p>
            <a:pPr eaLnBrk="0" hangingPunct="0">
              <a:buFontTx/>
              <a:buChar char="•"/>
            </a:pPr>
            <a:endParaRPr lang="tr-TR" dirty="0" smtClean="0"/>
          </a:p>
          <a:p>
            <a:pPr eaLnBrk="0" hangingPunct="0">
              <a:buFontTx/>
              <a:buChar char="•"/>
            </a:pPr>
            <a:r>
              <a:rPr lang="en-AU" dirty="0" smtClean="0"/>
              <a:t>UROFLOWMETRİ +</a:t>
            </a:r>
            <a:r>
              <a:rPr lang="tr-TR" dirty="0" smtClean="0"/>
              <a:t>ARTIK </a:t>
            </a:r>
            <a:r>
              <a:rPr lang="en-AU" dirty="0" smtClean="0"/>
              <a:t>İDRAR TAYİNİ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MİKSİYON ÇİZELGESİ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51520" y="1628800"/>
          <a:ext cx="5026859" cy="408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3" imgW="19714286" imgH="13923810" progId="">
                  <p:embed/>
                </p:oleObj>
              </mc:Choice>
              <mc:Fallback>
                <p:oleObj name="Photo Editor Photo" r:id="rId3" imgW="19714286" imgH="1392381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28800"/>
                        <a:ext cx="5026859" cy="4089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148064" y="1916832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Günlük</a:t>
            </a:r>
            <a:r>
              <a:rPr lang="en-AU" sz="2000" dirty="0"/>
              <a:t> </a:t>
            </a:r>
            <a:r>
              <a:rPr lang="en-AU" sz="2000" dirty="0" err="1"/>
              <a:t>idrara</a:t>
            </a:r>
            <a:r>
              <a:rPr lang="en-AU" sz="2000" dirty="0"/>
              <a:t> </a:t>
            </a:r>
            <a:r>
              <a:rPr lang="en-AU" sz="2000" dirty="0" err="1"/>
              <a:t>çıkma</a:t>
            </a:r>
            <a:r>
              <a:rPr lang="en-AU" sz="2000" dirty="0"/>
              <a:t> </a:t>
            </a:r>
            <a:r>
              <a:rPr lang="en-AU" sz="2000" dirty="0" err="1"/>
              <a:t>sıklığı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mesane</a:t>
            </a:r>
            <a:r>
              <a:rPr lang="en-AU" sz="2000" dirty="0"/>
              <a:t> </a:t>
            </a:r>
            <a:r>
              <a:rPr lang="en-AU" sz="2000" dirty="0" err="1"/>
              <a:t>fonksiyonel</a:t>
            </a:r>
            <a:r>
              <a:rPr lang="en-AU" sz="2000" dirty="0"/>
              <a:t> </a:t>
            </a:r>
            <a:r>
              <a:rPr lang="en-AU" sz="2000" dirty="0" err="1"/>
              <a:t>kapasitesi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24 </a:t>
            </a:r>
            <a:r>
              <a:rPr lang="en-AU" sz="2000" dirty="0" err="1"/>
              <a:t>saatlik</a:t>
            </a:r>
            <a:r>
              <a:rPr lang="en-AU" sz="2000" dirty="0"/>
              <a:t> </a:t>
            </a:r>
            <a:r>
              <a:rPr lang="en-AU" sz="2000" dirty="0" err="1"/>
              <a:t>idrar</a:t>
            </a:r>
            <a:r>
              <a:rPr lang="en-AU" sz="2000" dirty="0"/>
              <a:t> </a:t>
            </a:r>
            <a:r>
              <a:rPr lang="en-AU" sz="2000" dirty="0" err="1"/>
              <a:t>miktarı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gündüz</a:t>
            </a:r>
            <a:r>
              <a:rPr lang="en-AU" sz="2000" dirty="0"/>
              <a:t>/</a:t>
            </a:r>
            <a:r>
              <a:rPr lang="en-AU" sz="2000" dirty="0" err="1"/>
              <a:t>gece</a:t>
            </a:r>
            <a:r>
              <a:rPr lang="en-AU" sz="2000" dirty="0"/>
              <a:t> </a:t>
            </a:r>
            <a:r>
              <a:rPr lang="en-AU" sz="2000" dirty="0" err="1"/>
              <a:t>i</a:t>
            </a:r>
            <a:r>
              <a:rPr lang="tr-TR" sz="2000" dirty="0" err="1"/>
              <a:t>drar</a:t>
            </a:r>
            <a:r>
              <a:rPr lang="tr-TR" sz="2000" dirty="0"/>
              <a:t> kaçırma</a:t>
            </a:r>
            <a:r>
              <a:rPr lang="en-AU" sz="2000" dirty="0"/>
              <a:t> </a:t>
            </a:r>
            <a:r>
              <a:rPr lang="en-AU" sz="2000" dirty="0" err="1"/>
              <a:t>sayı</a:t>
            </a:r>
            <a:r>
              <a:rPr lang="en-AU" sz="2000" dirty="0"/>
              <a:t> </a:t>
            </a:r>
            <a:r>
              <a:rPr lang="en-AU" sz="2000" dirty="0" err="1"/>
              <a:t>ve</a:t>
            </a:r>
            <a:r>
              <a:rPr lang="en-AU" sz="2000" dirty="0"/>
              <a:t> </a:t>
            </a:r>
            <a:r>
              <a:rPr lang="en-AU" sz="2000" dirty="0" err="1"/>
              <a:t>derecesi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/>
              <a:t>sıkışma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günlük</a:t>
            </a:r>
            <a:r>
              <a:rPr lang="en-AU" sz="2000" dirty="0"/>
              <a:t> </a:t>
            </a:r>
            <a:r>
              <a:rPr lang="en-AU" sz="2000" dirty="0" err="1"/>
              <a:t>alınan</a:t>
            </a:r>
            <a:r>
              <a:rPr lang="en-AU" sz="2000" dirty="0"/>
              <a:t> </a:t>
            </a:r>
            <a:r>
              <a:rPr lang="en-AU" sz="2000" dirty="0" err="1"/>
              <a:t>sıvı</a:t>
            </a:r>
            <a:r>
              <a:rPr lang="en-AU" sz="2000" dirty="0"/>
              <a:t> </a:t>
            </a:r>
            <a:r>
              <a:rPr lang="en-AU" sz="2000" dirty="0" err="1"/>
              <a:t>miktarı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*diabetes </a:t>
            </a:r>
            <a:r>
              <a:rPr lang="en-AU" sz="2000" dirty="0" err="1"/>
              <a:t>mellitus,diabetes</a:t>
            </a:r>
            <a:r>
              <a:rPr lang="en-AU" sz="2000" dirty="0"/>
              <a:t> </a:t>
            </a:r>
            <a:r>
              <a:rPr lang="en-AU" sz="2000" dirty="0" err="1"/>
              <a:t>incipitus</a:t>
            </a:r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tr-TR" dirty="0" smtClean="0"/>
              <a:t>Ülkemizde Çay Tüketimi</a:t>
            </a:r>
            <a:endParaRPr lang="tr-T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670" t="25593" r="79989" b="39932"/>
          <a:stretch>
            <a:fillRect/>
          </a:stretch>
        </p:blipFill>
        <p:spPr bwMode="auto">
          <a:xfrm>
            <a:off x="179512" y="980728"/>
            <a:ext cx="60704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http://www.haberkita.com/images/upload/cay.jpg"/>
          <p:cNvPicPr>
            <a:picLocks noChangeAspect="1" noChangeArrowheads="1"/>
          </p:cNvPicPr>
          <p:nvPr/>
        </p:nvPicPr>
        <p:blipFill>
          <a:blip r:embed="rId3" cstate="print"/>
          <a:srcRect l="27168" t="9450" r="13179" b="11801"/>
          <a:stretch>
            <a:fillRect/>
          </a:stretch>
        </p:blipFill>
        <p:spPr bwMode="auto">
          <a:xfrm>
            <a:off x="6300192" y="2060848"/>
            <a:ext cx="2715182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3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768752" cy="66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600" b="1" dirty="0">
                <a:solidFill>
                  <a:srgbClr val="FF0000"/>
                </a:solidFill>
              </a:rPr>
              <a:t>FİZİK MUAYENE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Post-void </a:t>
            </a:r>
            <a:r>
              <a:rPr lang="en-AU" sz="2000" dirty="0" err="1"/>
              <a:t>rezidü</a:t>
            </a:r>
            <a:r>
              <a:rPr lang="tr-TR" sz="2000" dirty="0"/>
              <a:t>(</a:t>
            </a:r>
            <a:r>
              <a:rPr lang="tr-TR" sz="2000" dirty="0" err="1"/>
              <a:t>glop</a:t>
            </a:r>
            <a:r>
              <a:rPr lang="tr-TR" sz="2000" dirty="0"/>
              <a:t> </a:t>
            </a:r>
            <a:r>
              <a:rPr lang="tr-TR" sz="2000" dirty="0" err="1"/>
              <a:t>vezika</a:t>
            </a:r>
            <a:r>
              <a:rPr lang="tr-TR" sz="2000" dirty="0" smtClean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smtClean="0"/>
              <a:t>Parmakla </a:t>
            </a:r>
            <a:r>
              <a:rPr lang="tr-TR" sz="2000" dirty="0" err="1" smtClean="0"/>
              <a:t>rektal</a:t>
            </a:r>
            <a:r>
              <a:rPr lang="tr-TR" sz="2000" dirty="0" smtClean="0"/>
              <a:t> muayene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Konstipasyon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Epispadias</a:t>
            </a:r>
            <a:r>
              <a:rPr lang="tr-TR" sz="2000" dirty="0"/>
              <a:t>, </a:t>
            </a:r>
            <a:r>
              <a:rPr lang="tr-TR" sz="2000" dirty="0" err="1"/>
              <a:t>hipospadias</a:t>
            </a:r>
            <a:r>
              <a:rPr lang="tr-TR" sz="2000" dirty="0"/>
              <a:t>, </a:t>
            </a:r>
            <a:r>
              <a:rPr lang="en-AU" sz="2000" dirty="0" err="1"/>
              <a:t>fimozis,meata</a:t>
            </a:r>
            <a:r>
              <a:rPr lang="tr-TR" sz="2000" dirty="0"/>
              <a:t>l </a:t>
            </a:r>
            <a:r>
              <a:rPr lang="en-AU" sz="2000" dirty="0" err="1"/>
              <a:t>stenoz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Rektal</a:t>
            </a:r>
            <a:r>
              <a:rPr lang="tr-TR" sz="2000" dirty="0"/>
              <a:t>/</a:t>
            </a:r>
            <a:r>
              <a:rPr lang="tr-TR" sz="2000" dirty="0" err="1"/>
              <a:t>vaginal</a:t>
            </a:r>
            <a:r>
              <a:rPr lang="tr-TR" sz="2000" dirty="0"/>
              <a:t> muayene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İdrar</a:t>
            </a:r>
            <a:r>
              <a:rPr lang="en-AU" sz="2000" dirty="0"/>
              <a:t> </a:t>
            </a:r>
            <a:r>
              <a:rPr lang="en-AU" sz="2000" dirty="0" err="1"/>
              <a:t>kaçağının</a:t>
            </a:r>
            <a:r>
              <a:rPr lang="en-AU" sz="2000" dirty="0"/>
              <a:t> </a:t>
            </a:r>
            <a:r>
              <a:rPr lang="en-AU" sz="2000" dirty="0" err="1"/>
              <a:t>görülmeye</a:t>
            </a:r>
            <a:r>
              <a:rPr lang="en-AU" sz="2000" dirty="0"/>
              <a:t> </a:t>
            </a:r>
            <a:r>
              <a:rPr lang="en-AU" sz="2000" dirty="0" err="1" smtClean="0"/>
              <a:t>çalışılması</a:t>
            </a:r>
            <a:r>
              <a:rPr lang="tr-TR" sz="2000" dirty="0" smtClean="0"/>
              <a:t> (</a:t>
            </a:r>
            <a:r>
              <a:rPr lang="tr-TR" sz="2000" dirty="0" err="1" smtClean="0"/>
              <a:t>stress</a:t>
            </a:r>
            <a:r>
              <a:rPr lang="tr-TR" sz="2000" dirty="0" smtClean="0"/>
              <a:t>  test )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</a:pPr>
            <a:endParaRPr lang="en-AU" sz="2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5220072" y="1988840"/>
            <a:ext cx="353300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755576" y="260648"/>
            <a:ext cx="756084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AU" dirty="0"/>
              <a:t>             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en-AU" sz="2800" b="1" dirty="0">
                <a:solidFill>
                  <a:schemeClr val="hlink"/>
                </a:solidFill>
              </a:rPr>
              <a:t>  </a:t>
            </a:r>
            <a:r>
              <a:rPr lang="en-AU" sz="2800" b="1" dirty="0">
                <a:solidFill>
                  <a:srgbClr val="FF0000"/>
                </a:solidFill>
              </a:rPr>
              <a:t>İDRAR ANALİZ VE KÜLTÜRÜ</a:t>
            </a:r>
          </a:p>
          <a:p>
            <a:pPr eaLnBrk="0" hangingPunct="0"/>
            <a:endParaRPr lang="en-AU" dirty="0"/>
          </a:p>
          <a:p>
            <a:pPr algn="ctr" eaLnBrk="0" hangingPunct="0"/>
            <a:r>
              <a:rPr lang="tr-TR" dirty="0" smtClean="0"/>
              <a:t>  </a:t>
            </a:r>
            <a:endParaRPr lang="en-AU" dirty="0"/>
          </a:p>
          <a:p>
            <a:pPr algn="ctr" eaLnBrk="0" hangingPunct="0"/>
            <a:r>
              <a:rPr lang="en-AU" dirty="0"/>
              <a:t>                     </a:t>
            </a:r>
          </a:p>
          <a:p>
            <a:pPr algn="ctr" eaLnBrk="0" hangingPunct="0"/>
            <a:endParaRPr lang="en-AU" dirty="0"/>
          </a:p>
          <a:p>
            <a:pPr algn="ctr" eaLnBrk="0" hangingPunct="0"/>
            <a:endParaRPr lang="en-AU" dirty="0"/>
          </a:p>
        </p:txBody>
      </p:sp>
      <p:sp>
        <p:nvSpPr>
          <p:cNvPr id="4" name="3 Metin kutusu"/>
          <p:cNvSpPr txBox="1"/>
          <p:nvPr/>
        </p:nvSpPr>
        <p:spPr>
          <a:xfrm>
            <a:off x="3635896" y="1844824"/>
            <a:ext cx="26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 </a:t>
            </a:r>
            <a:r>
              <a:rPr lang="en-AU" sz="2400" dirty="0" smtClean="0"/>
              <a:t>İŞEME BOZUKLUĞU</a:t>
            </a:r>
            <a:endParaRPr lang="tr-TR" sz="24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683568" y="2708920"/>
            <a:ext cx="277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AU" sz="2400" dirty="0" smtClean="0"/>
              <a:t>REKÜRREN</a:t>
            </a:r>
            <a:r>
              <a:rPr lang="tr-TR" sz="2400" dirty="0" smtClean="0"/>
              <a:t>  </a:t>
            </a:r>
            <a:r>
              <a:rPr lang="en-AU" sz="2400" dirty="0" smtClean="0"/>
              <a:t>ÜRİNER </a:t>
            </a:r>
            <a:endParaRPr lang="tr-TR" sz="2400" dirty="0" smtClean="0"/>
          </a:p>
          <a:p>
            <a:pPr algn="ctr" eaLnBrk="0" hangingPunct="0"/>
            <a:r>
              <a:rPr lang="en-AU" sz="2400" dirty="0" smtClean="0"/>
              <a:t> </a:t>
            </a:r>
            <a:r>
              <a:rPr lang="tr-TR" sz="2400" dirty="0" smtClean="0"/>
              <a:t>SİSTEM </a:t>
            </a:r>
            <a:r>
              <a:rPr lang="en-AU" sz="2400" dirty="0" smtClean="0"/>
              <a:t>  </a:t>
            </a:r>
            <a:r>
              <a:rPr lang="tr-TR" sz="2400" dirty="0" smtClean="0"/>
              <a:t> </a:t>
            </a:r>
            <a:r>
              <a:rPr lang="en-AU" sz="2400" dirty="0" smtClean="0"/>
              <a:t>                </a:t>
            </a:r>
          </a:p>
          <a:p>
            <a:pPr algn="ctr" eaLnBrk="0" hangingPunct="0"/>
            <a:r>
              <a:rPr lang="en-AU" sz="2400" dirty="0" smtClean="0"/>
              <a:t>ENFEKSİYON</a:t>
            </a:r>
            <a:endParaRPr lang="tr-TR" sz="2400" dirty="0"/>
          </a:p>
        </p:txBody>
      </p:sp>
      <p:sp>
        <p:nvSpPr>
          <p:cNvPr id="6" name="5 Metin kutusu"/>
          <p:cNvSpPr txBox="1"/>
          <p:nvPr/>
        </p:nvSpPr>
        <p:spPr>
          <a:xfrm>
            <a:off x="6372200" y="314096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/>
              <a:t>VUR</a:t>
            </a:r>
            <a:endParaRPr lang="tr-TR" sz="3200" dirty="0"/>
          </a:p>
        </p:txBody>
      </p:sp>
      <p:sp>
        <p:nvSpPr>
          <p:cNvPr id="7" name="6 Metin kutusu"/>
          <p:cNvSpPr txBox="1"/>
          <p:nvPr/>
        </p:nvSpPr>
        <p:spPr>
          <a:xfrm>
            <a:off x="827584" y="4149080"/>
            <a:ext cx="2648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AU" dirty="0" err="1" smtClean="0"/>
              <a:t>rezidü</a:t>
            </a:r>
            <a:r>
              <a:rPr lang="en-AU" dirty="0" smtClean="0"/>
              <a:t> </a:t>
            </a:r>
            <a:r>
              <a:rPr lang="en-AU" dirty="0" err="1" smtClean="0"/>
              <a:t>idrar</a:t>
            </a:r>
            <a:endParaRPr lang="en-AU" dirty="0" smtClean="0"/>
          </a:p>
          <a:p>
            <a:pPr algn="ctr" eaLnBrk="0" hangingPunct="0"/>
            <a:r>
              <a:rPr lang="en-AU" dirty="0" smtClean="0"/>
              <a:t>-</a:t>
            </a:r>
            <a:r>
              <a:rPr lang="en-AU" dirty="0" err="1" smtClean="0"/>
              <a:t>yüksek</a:t>
            </a:r>
            <a:r>
              <a:rPr lang="en-AU" dirty="0" smtClean="0"/>
              <a:t> </a:t>
            </a:r>
            <a:r>
              <a:rPr lang="en-AU" dirty="0" err="1" smtClean="0"/>
              <a:t>intravezikal</a:t>
            </a:r>
            <a:r>
              <a:rPr lang="en-AU" dirty="0" smtClean="0"/>
              <a:t> </a:t>
            </a:r>
            <a:r>
              <a:rPr lang="en-AU" dirty="0" err="1" smtClean="0"/>
              <a:t>basınç</a:t>
            </a:r>
            <a:endParaRPr lang="en-AU" dirty="0" smtClean="0"/>
          </a:p>
          <a:p>
            <a:pPr algn="ctr" eaLnBrk="0" hangingPunct="0"/>
            <a:r>
              <a:rPr lang="en-AU" dirty="0" smtClean="0"/>
              <a:t>-milk-back </a:t>
            </a:r>
            <a:r>
              <a:rPr lang="en-AU" dirty="0" err="1" smtClean="0"/>
              <a:t>fenomeni</a:t>
            </a:r>
            <a:endParaRPr lang="en-AU" dirty="0" smtClean="0"/>
          </a:p>
          <a:p>
            <a:endParaRPr lang="tr-TR" dirty="0"/>
          </a:p>
        </p:txBody>
      </p:sp>
      <p:sp>
        <p:nvSpPr>
          <p:cNvPr id="8" name="7 Sol Sağ Ok"/>
          <p:cNvSpPr/>
          <p:nvPr/>
        </p:nvSpPr>
        <p:spPr>
          <a:xfrm rot="19331512">
            <a:off x="3381779" y="2376309"/>
            <a:ext cx="96024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ol Sağ Ok"/>
          <p:cNvSpPr/>
          <p:nvPr/>
        </p:nvSpPr>
        <p:spPr>
          <a:xfrm rot="2708574">
            <a:off x="5500699" y="2492501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ol Sağ Ok"/>
          <p:cNvSpPr/>
          <p:nvPr/>
        </p:nvSpPr>
        <p:spPr>
          <a:xfrm>
            <a:off x="4283968" y="328498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dirty="0">
                <a:solidFill>
                  <a:srgbClr val="FF0000"/>
                </a:solidFill>
              </a:rPr>
              <a:t>        </a:t>
            </a:r>
            <a:r>
              <a:rPr lang="en-AU" sz="3200" b="1" dirty="0">
                <a:solidFill>
                  <a:srgbClr val="FF0000"/>
                </a:solidFill>
              </a:rPr>
              <a:t>DÜSG                  </a:t>
            </a:r>
            <a:r>
              <a:rPr lang="tr-TR" sz="3200" b="1" dirty="0">
                <a:solidFill>
                  <a:srgbClr val="FF0000"/>
                </a:solidFill>
              </a:rPr>
              <a:t>       </a:t>
            </a:r>
            <a:r>
              <a:rPr lang="en-AU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smtClean="0">
                <a:solidFill>
                  <a:srgbClr val="FF0000"/>
                </a:solidFill>
              </a:rPr>
              <a:t>          </a:t>
            </a:r>
            <a:r>
              <a:rPr lang="en-AU" sz="3200" b="1" dirty="0" smtClean="0">
                <a:solidFill>
                  <a:srgbClr val="FF0000"/>
                </a:solidFill>
              </a:rPr>
              <a:t>US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Spina</a:t>
            </a:r>
            <a:r>
              <a:rPr lang="en-AU" sz="2000" dirty="0"/>
              <a:t> bifida </a:t>
            </a:r>
            <a:r>
              <a:rPr lang="en-AU" sz="2000" dirty="0" err="1"/>
              <a:t>occulta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Normal </a:t>
            </a:r>
            <a:r>
              <a:rPr lang="en-AU" sz="2000" dirty="0" err="1"/>
              <a:t>erkeklerin</a:t>
            </a:r>
            <a:r>
              <a:rPr lang="en-AU" sz="2000" dirty="0"/>
              <a:t> %30 </a:t>
            </a:r>
            <a:r>
              <a:rPr lang="en-AU" sz="2000" dirty="0" err="1"/>
              <a:t>unda,kızların</a:t>
            </a:r>
            <a:r>
              <a:rPr lang="en-AU" sz="2000" dirty="0"/>
              <a:t> %17 </a:t>
            </a:r>
            <a:r>
              <a:rPr lang="en-AU" sz="2000" dirty="0" err="1"/>
              <a:t>sinde</a:t>
            </a:r>
            <a:r>
              <a:rPr lang="en-AU" sz="2000" dirty="0"/>
              <a:t> </a:t>
            </a:r>
            <a:r>
              <a:rPr lang="en-AU" sz="2000" dirty="0" err="1"/>
              <a:t>görülebilir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tethered cord </a:t>
            </a:r>
            <a:r>
              <a:rPr lang="en-AU" sz="2000" dirty="0" err="1"/>
              <a:t>olan</a:t>
            </a:r>
            <a:r>
              <a:rPr lang="en-AU" sz="2000" dirty="0"/>
              <a:t> </a:t>
            </a:r>
            <a:r>
              <a:rPr lang="en-AU" sz="2000" dirty="0" err="1"/>
              <a:t>hastaların</a:t>
            </a:r>
            <a:r>
              <a:rPr lang="en-AU" sz="2000" dirty="0"/>
              <a:t> %17 </a:t>
            </a:r>
            <a:r>
              <a:rPr lang="en-AU" sz="2000" dirty="0" err="1"/>
              <a:t>sinde</a:t>
            </a:r>
            <a:r>
              <a:rPr lang="en-AU" sz="2000" dirty="0"/>
              <a:t> </a:t>
            </a:r>
            <a:r>
              <a:rPr lang="en-AU" sz="2000" dirty="0" err="1"/>
              <a:t>görülmektedir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birlikte</a:t>
            </a:r>
            <a:r>
              <a:rPr lang="en-AU" sz="2000" dirty="0"/>
              <a:t> </a:t>
            </a:r>
            <a:r>
              <a:rPr lang="en-AU" sz="2000" dirty="0" err="1"/>
              <a:t>cilt</a:t>
            </a:r>
            <a:r>
              <a:rPr lang="en-AU" sz="2000" dirty="0"/>
              <a:t> </a:t>
            </a:r>
            <a:r>
              <a:rPr lang="en-AU" sz="2000" dirty="0" err="1"/>
              <a:t>defektleri</a:t>
            </a:r>
            <a:r>
              <a:rPr lang="en-AU" sz="2000" dirty="0"/>
              <a:t> </a:t>
            </a:r>
            <a:r>
              <a:rPr lang="en-AU" sz="2000" dirty="0" err="1"/>
              <a:t>varsa</a:t>
            </a:r>
            <a:r>
              <a:rPr lang="en-AU" sz="2000" dirty="0"/>
              <a:t> </a:t>
            </a:r>
            <a:r>
              <a:rPr lang="en-AU" sz="2000" dirty="0" err="1"/>
              <a:t>ileri</a:t>
            </a:r>
            <a:r>
              <a:rPr lang="en-AU" sz="2000" dirty="0"/>
              <a:t> </a:t>
            </a:r>
            <a:r>
              <a:rPr lang="en-AU" sz="2000" dirty="0" err="1"/>
              <a:t>incelemeler</a:t>
            </a:r>
            <a:r>
              <a:rPr lang="en-AU" sz="2000" dirty="0"/>
              <a:t> </a:t>
            </a:r>
            <a:r>
              <a:rPr lang="en-AU" sz="2000" dirty="0" err="1"/>
              <a:t>şarttır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Sakral</a:t>
            </a:r>
            <a:r>
              <a:rPr lang="en-AU" sz="2000" dirty="0"/>
              <a:t> </a:t>
            </a:r>
            <a:r>
              <a:rPr lang="en-AU" sz="2000" dirty="0" err="1"/>
              <a:t>agenezi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sz="2000" dirty="0" err="1"/>
              <a:t>Ureter</a:t>
            </a:r>
            <a:r>
              <a:rPr lang="tr-TR" sz="2000" dirty="0"/>
              <a:t>-mesane </a:t>
            </a:r>
            <a:r>
              <a:rPr lang="tr-TR" sz="2000" dirty="0">
                <a:solidFill>
                  <a:schemeClr val="bg1"/>
                </a:solidFill>
                <a:latin typeface="Comic Sans MS" pitchFamily="66" charset="0"/>
              </a:rPr>
              <a:t>taşı</a:t>
            </a:r>
            <a:endParaRPr lang="en-A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648200" y="19812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hidroureteronefroz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/>
              <a:t>duplex </a:t>
            </a:r>
            <a:r>
              <a:rPr lang="en-AU" dirty="0" err="1"/>
              <a:t>sistem</a:t>
            </a:r>
            <a:r>
              <a:rPr lang="en-AU" dirty="0"/>
              <a:t> </a:t>
            </a:r>
            <a:r>
              <a:rPr lang="en-AU" dirty="0" err="1"/>
              <a:t>anomalileri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mesane</a:t>
            </a:r>
            <a:r>
              <a:rPr lang="en-AU" dirty="0"/>
              <a:t> </a:t>
            </a:r>
            <a:r>
              <a:rPr lang="en-AU" dirty="0" err="1"/>
              <a:t>duvarında</a:t>
            </a:r>
            <a:r>
              <a:rPr lang="en-AU" dirty="0"/>
              <a:t> </a:t>
            </a:r>
            <a:r>
              <a:rPr lang="en-AU" dirty="0" err="1"/>
              <a:t>kalınlaşma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rezidü</a:t>
            </a:r>
            <a:r>
              <a:rPr lang="en-AU" dirty="0"/>
              <a:t> </a:t>
            </a:r>
            <a:r>
              <a:rPr lang="en-AU" dirty="0" err="1"/>
              <a:t>idrar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İVP </a:t>
            </a:r>
            <a:r>
              <a:rPr lang="en-AU" dirty="0" err="1"/>
              <a:t>nadiren</a:t>
            </a:r>
            <a:r>
              <a:rPr lang="en-AU" dirty="0"/>
              <a:t> </a:t>
            </a:r>
            <a:r>
              <a:rPr lang="en-AU" dirty="0" err="1"/>
              <a:t>gerekir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 err="1"/>
              <a:t>VCUG:kronik</a:t>
            </a:r>
            <a:r>
              <a:rPr lang="en-AU" dirty="0"/>
              <a:t> </a:t>
            </a:r>
            <a:r>
              <a:rPr lang="en-AU" dirty="0" err="1"/>
              <a:t>enfeksiyon</a:t>
            </a:r>
            <a:r>
              <a:rPr lang="en-AU" dirty="0"/>
              <a:t> </a:t>
            </a:r>
            <a:r>
              <a:rPr lang="en-AU" dirty="0" err="1"/>
              <a:t>ve</a:t>
            </a:r>
            <a:r>
              <a:rPr lang="tr-TR" dirty="0"/>
              <a:t> </a:t>
            </a:r>
            <a:r>
              <a:rPr lang="en-AU" dirty="0" err="1"/>
              <a:t>reflü</a:t>
            </a:r>
            <a:r>
              <a:rPr lang="en-AU" dirty="0"/>
              <a:t> </a:t>
            </a:r>
            <a:r>
              <a:rPr lang="en-AU" dirty="0" err="1"/>
              <a:t>şüphesi</a:t>
            </a:r>
            <a:r>
              <a:rPr lang="en-AU" dirty="0"/>
              <a:t> </a:t>
            </a:r>
            <a:r>
              <a:rPr lang="en-AU" dirty="0" err="1"/>
              <a:t>ile</a:t>
            </a:r>
            <a:r>
              <a:rPr lang="en-AU" dirty="0"/>
              <a:t> </a:t>
            </a:r>
            <a:r>
              <a:rPr lang="en-AU" dirty="0" err="1"/>
              <a:t>araştırma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dirty="0"/>
              <a:t>    </a:t>
            </a:r>
            <a:r>
              <a:rPr lang="en-AU" dirty="0" err="1"/>
              <a:t>yapılacaksa</a:t>
            </a:r>
            <a:r>
              <a:rPr lang="en-AU" dirty="0"/>
              <a:t> </a:t>
            </a:r>
            <a:r>
              <a:rPr lang="en-AU" dirty="0" err="1"/>
              <a:t>gerekir</a:t>
            </a:r>
            <a:r>
              <a:rPr lang="en-A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ALT ÜRİNER SİSTEM </a:t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NE YAPAR?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755576" y="2996952"/>
            <a:ext cx="2363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DEPOLAMA</a:t>
            </a:r>
            <a:endParaRPr lang="tr-TR" sz="3600" dirty="0"/>
          </a:p>
        </p:txBody>
      </p:sp>
      <p:sp>
        <p:nvSpPr>
          <p:cNvPr id="5" name="4 Metin kutusu"/>
          <p:cNvSpPr txBox="1"/>
          <p:nvPr/>
        </p:nvSpPr>
        <p:spPr>
          <a:xfrm>
            <a:off x="5940152" y="2996952"/>
            <a:ext cx="211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BOŞALTIM</a:t>
            </a:r>
            <a:endParaRPr lang="tr-TR" sz="3600" dirty="0"/>
          </a:p>
        </p:txBody>
      </p:sp>
      <p:cxnSp>
        <p:nvCxnSpPr>
          <p:cNvPr id="7" name="6 Düz Ok Bağlayıcısı"/>
          <p:cNvCxnSpPr>
            <a:stCxn id="3" idx="0"/>
          </p:cNvCxnSpPr>
          <p:nvPr/>
        </p:nvCxnSpPr>
        <p:spPr>
          <a:xfrm flipH="1">
            <a:off x="3275856" y="1600200"/>
            <a:ext cx="1296144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>
            <a:stCxn id="3" idx="0"/>
          </p:cNvCxnSpPr>
          <p:nvPr/>
        </p:nvCxnSpPr>
        <p:spPr>
          <a:xfrm>
            <a:off x="4572000" y="1600200"/>
            <a:ext cx="1584176" cy="1324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b="1" dirty="0" err="1" smtClean="0">
                <a:solidFill>
                  <a:srgbClr val="FF0000"/>
                </a:solidFill>
              </a:rPr>
              <a:t>Üroflowmetri</a:t>
            </a:r>
            <a:r>
              <a:rPr lang="tr-TR" sz="3200" b="1" dirty="0" smtClean="0">
                <a:solidFill>
                  <a:srgbClr val="FF0000"/>
                </a:solidFill>
              </a:rPr>
              <a:t>-düşük akım hızı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tr-TR" dirty="0" smtClean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FFFF66"/>
                </a:solidFill>
                <a:latin typeface="Comic Sans MS" pitchFamily="66" charset="0"/>
              </a:rPr>
              <a:t>           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Çıkım obstrüksiyonu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Zayıf </a:t>
            </a:r>
            <a:r>
              <a:rPr lang="tr-TR" dirty="0" err="1" smtClean="0"/>
              <a:t>detrüsör</a:t>
            </a: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tr-TR" dirty="0" smtClean="0"/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  <a:defRPr/>
            </a:pPr>
            <a:r>
              <a:rPr lang="tr-TR" dirty="0" smtClean="0"/>
              <a:t> Zayıf  </a:t>
            </a:r>
            <a:r>
              <a:rPr lang="tr-TR" dirty="0" err="1" smtClean="0"/>
              <a:t>detrüsör</a:t>
            </a:r>
            <a:r>
              <a:rPr lang="tr-TR" dirty="0" smtClean="0"/>
              <a:t>+Çıkım obstrüksiyonu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tr-TR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</a:t>
            </a:r>
            <a:endParaRPr lang="en-US" sz="3600" dirty="0" smtClean="0">
              <a:solidFill>
                <a:srgbClr val="99FF33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dirty="0" smtClean="0">
                <a:solidFill>
                  <a:srgbClr val="99FF33"/>
                </a:solidFill>
                <a:latin typeface="Comic Sans MS" pitchFamily="66" charset="0"/>
              </a:rPr>
              <a:t>      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3200" b="1" dirty="0">
                <a:solidFill>
                  <a:srgbClr val="FF0000"/>
                </a:solidFill>
              </a:rPr>
              <a:t>İŞEME BOZUKLUĞU :  2.BASAMAK DEĞERLENDİRİM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ENDOSKOPİK DEĞERLENDİRME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İLERİ ÜRODİNAMİK TESTLER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Sistometri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Uretral</a:t>
            </a:r>
            <a:r>
              <a:rPr lang="en-AU" dirty="0"/>
              <a:t> </a:t>
            </a:r>
            <a:r>
              <a:rPr lang="en-AU" dirty="0" err="1"/>
              <a:t>sfinkter</a:t>
            </a:r>
            <a:r>
              <a:rPr lang="en-AU" dirty="0"/>
              <a:t> EMG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Basınç-akım</a:t>
            </a:r>
            <a:r>
              <a:rPr lang="en-AU" dirty="0"/>
              <a:t> </a:t>
            </a:r>
            <a:r>
              <a:rPr lang="en-AU" dirty="0" err="1"/>
              <a:t>çalışmaları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Videoürodinami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İLERİ NÖROÜROLOJİK DEĞERLENDİRMELER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</a:t>
            </a:r>
            <a:r>
              <a:rPr lang="en-AU" dirty="0" err="1"/>
              <a:t>Somatosensorial</a:t>
            </a:r>
            <a:r>
              <a:rPr lang="en-AU" dirty="0"/>
              <a:t> </a:t>
            </a:r>
            <a:r>
              <a:rPr lang="en-AU" dirty="0" err="1"/>
              <a:t>uyarılmış</a:t>
            </a:r>
            <a:r>
              <a:rPr lang="en-AU" dirty="0"/>
              <a:t> </a:t>
            </a:r>
            <a:r>
              <a:rPr lang="en-AU" dirty="0" err="1"/>
              <a:t>potansiyel</a:t>
            </a:r>
            <a:r>
              <a:rPr lang="en-AU" dirty="0"/>
              <a:t> </a:t>
            </a:r>
            <a:r>
              <a:rPr lang="en-AU" dirty="0" err="1"/>
              <a:t>testler</a:t>
            </a:r>
            <a:r>
              <a:rPr lang="en-AU" dirty="0"/>
              <a:t>(SEP)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dirty="0"/>
              <a:t>*MRI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A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ENDOSKOPİ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/>
              <a:t>Obstrüktif</a:t>
            </a:r>
            <a:r>
              <a:rPr lang="en-AU" dirty="0"/>
              <a:t> </a:t>
            </a:r>
            <a:r>
              <a:rPr lang="en-AU" dirty="0" err="1"/>
              <a:t>işeme</a:t>
            </a:r>
            <a:r>
              <a:rPr lang="en-AU" dirty="0"/>
              <a:t> </a:t>
            </a:r>
            <a:r>
              <a:rPr lang="en-AU" dirty="0" err="1"/>
              <a:t>biçimi</a:t>
            </a:r>
            <a:r>
              <a:rPr lang="en-AU" dirty="0"/>
              <a:t> (</a:t>
            </a:r>
            <a:r>
              <a:rPr lang="en-AU" dirty="0" err="1"/>
              <a:t>anatomik</a:t>
            </a:r>
            <a:r>
              <a:rPr lang="en-AU" dirty="0"/>
              <a:t> </a:t>
            </a:r>
            <a:r>
              <a:rPr lang="en-AU" dirty="0" err="1"/>
              <a:t>nedenlere</a:t>
            </a:r>
            <a:r>
              <a:rPr lang="en-AU" dirty="0"/>
              <a:t> </a:t>
            </a:r>
            <a:r>
              <a:rPr lang="en-AU" dirty="0" err="1"/>
              <a:t>bağlı</a:t>
            </a:r>
            <a:r>
              <a:rPr lang="en-AU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tr-TR" dirty="0" smtClean="0"/>
              <a:t>Klinik şüphe obstrüksiyon? Mesane </a:t>
            </a:r>
            <a:r>
              <a:rPr lang="tr-TR" dirty="0" err="1" smtClean="0"/>
              <a:t>disfonksiyonu</a:t>
            </a:r>
            <a:r>
              <a:rPr lang="tr-TR" dirty="0" smtClean="0"/>
              <a:t>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err="1" smtClean="0"/>
              <a:t>Hematür</a:t>
            </a:r>
            <a:r>
              <a:rPr lang="tr-TR" dirty="0" smtClean="0"/>
              <a:t>i</a:t>
            </a:r>
            <a:endParaRPr lang="en-AU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dirty="0" smtClean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dirty="0" smtClean="0"/>
              <a:t>STATİK </a:t>
            </a:r>
            <a:r>
              <a:rPr lang="en-AU" dirty="0"/>
              <a:t>BİR İNCELEMEDİR,FONKSİYONEL DEĞERLENDİRME DEĞİLDİR.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SİSTOMETRİ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Mesane</a:t>
            </a:r>
            <a:r>
              <a:rPr lang="en-AU" sz="2000" dirty="0"/>
              <a:t> 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en-AU" sz="2000" dirty="0" err="1"/>
              <a:t>duyusu</a:t>
            </a: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tr-TR" sz="2000" dirty="0"/>
              <a:t>     </a:t>
            </a:r>
            <a:r>
              <a:rPr lang="en-AU" sz="2000" dirty="0" err="1"/>
              <a:t>kapasite+komplians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detrüsör</a:t>
            </a:r>
            <a:r>
              <a:rPr lang="en-AU" sz="2000" dirty="0"/>
              <a:t> </a:t>
            </a:r>
            <a:r>
              <a:rPr lang="en-AU" sz="2000" dirty="0" err="1"/>
              <a:t>aktivitesi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tr-TR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idrar</a:t>
            </a:r>
            <a:r>
              <a:rPr lang="en-AU" sz="2000" dirty="0"/>
              <a:t> </a:t>
            </a:r>
            <a:r>
              <a:rPr lang="en-AU" sz="2000" dirty="0" err="1"/>
              <a:t>kaçırma</a:t>
            </a:r>
            <a:r>
              <a:rPr lang="en-AU" sz="2000" dirty="0"/>
              <a:t> </a:t>
            </a:r>
            <a:r>
              <a:rPr lang="en-AU" sz="2000" dirty="0" err="1"/>
              <a:t>basıncı</a:t>
            </a:r>
            <a:r>
              <a:rPr lang="en-AU" sz="2000" dirty="0"/>
              <a:t>(LPP)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AU" sz="2000" dirty="0"/>
              <a:t>      (40 cm </a:t>
            </a:r>
            <a:r>
              <a:rPr lang="en-AU" sz="2000" dirty="0" err="1"/>
              <a:t>su</a:t>
            </a:r>
            <a:r>
              <a:rPr lang="en-AU" sz="2000" dirty="0"/>
              <a:t> </a:t>
            </a:r>
            <a:r>
              <a:rPr lang="en-AU" sz="2000" dirty="0" err="1"/>
              <a:t>kritik</a:t>
            </a:r>
            <a:r>
              <a:rPr lang="en-AU" sz="2000" dirty="0"/>
              <a:t> </a:t>
            </a:r>
            <a:r>
              <a:rPr lang="en-AU" sz="2000" dirty="0" err="1"/>
              <a:t>değer</a:t>
            </a:r>
            <a:r>
              <a:rPr lang="en-AU" sz="2000" dirty="0"/>
              <a:t>)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658" t="21323" r="6985" b="6955"/>
          <a:stretch>
            <a:fillRect/>
          </a:stretch>
        </p:blipFill>
        <p:spPr bwMode="auto">
          <a:xfrm>
            <a:off x="4067944" y="2420888"/>
            <a:ext cx="4460138" cy="22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203379" cy="35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555776" y="404664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AŞIRI AKTİF DETRÜSÖR 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7300285" cy="33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Başlık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Ürodinami</a:t>
            </a:r>
            <a:endParaRPr kumimoji="0" lang="tr-TR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Hipokomplian</a:t>
            </a:r>
            <a:r>
              <a:rPr kumimoji="0" lang="tr-TR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Mesane 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25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3056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Ürodinami</a:t>
            </a:r>
            <a:endParaRPr kumimoji="0" lang="tr-TR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Aşırı Aktif </a:t>
            </a: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Detrusör</a:t>
            </a:r>
            <a:r>
              <a:rPr kumimoji="0" lang="tr-TR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268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2301081"/>
            <a:ext cx="7296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Ürodinami</a:t>
            </a:r>
            <a:endParaRPr kumimoji="0" lang="tr-TR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İnfravezikal</a:t>
            </a: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Obstrüksiyon</a:t>
            </a:r>
            <a:r>
              <a:rPr kumimoji="0" lang="tr-TR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37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72808" cy="373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979712" y="476672"/>
            <a:ext cx="528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HİPOKOMPLİYAN  MESANE 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964" y="1484784"/>
            <a:ext cx="8870036" cy="377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1979712" y="476672"/>
            <a:ext cx="595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İNFRAVEZİKAL  OBSTRÜKSİYON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76250"/>
            <a:ext cx="7772400" cy="8556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Depolama dönemi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705725" cy="44650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90000"/>
              </a:lnSpc>
            </a:pPr>
            <a:r>
              <a:rPr lang="tr-TR" altLang="tr-TR" sz="2400" dirty="0" smtClean="0"/>
              <a:t>Düşük </a:t>
            </a:r>
            <a:r>
              <a:rPr lang="tr-TR" altLang="tr-TR" sz="2400" dirty="0" err="1" smtClean="0"/>
              <a:t>intravezikal</a:t>
            </a:r>
            <a:r>
              <a:rPr lang="tr-TR" altLang="tr-TR" sz="2400" dirty="0" smtClean="0"/>
              <a:t> basınçta ve uygun his ile idrarın artan miktarına uyum                  KOMPLİANS !!!!</a:t>
            </a:r>
          </a:p>
          <a:p>
            <a:pPr eaLnBrk="1" hangingPunct="1">
              <a:lnSpc>
                <a:spcPct val="190000"/>
              </a:lnSpc>
            </a:pPr>
            <a:r>
              <a:rPr lang="tr-TR" altLang="tr-TR" sz="2400" dirty="0" smtClean="0"/>
              <a:t>İstemsiz </a:t>
            </a:r>
            <a:r>
              <a:rPr lang="tr-TR" altLang="tr-TR" sz="2400" dirty="0" err="1" smtClean="0"/>
              <a:t>detrusor</a:t>
            </a:r>
            <a:r>
              <a:rPr lang="tr-TR" altLang="tr-TR" sz="2400" dirty="0" smtClean="0"/>
              <a:t> kasılmalarının olmaması</a:t>
            </a:r>
          </a:p>
          <a:p>
            <a:pPr>
              <a:lnSpc>
                <a:spcPct val="190000"/>
              </a:lnSpc>
            </a:pPr>
            <a:r>
              <a:rPr lang="tr-TR" altLang="tr-TR" sz="2400" dirty="0" err="1" smtClean="0"/>
              <a:t>İstirahatte</a:t>
            </a:r>
            <a:r>
              <a:rPr lang="tr-TR" altLang="tr-TR" sz="2400" dirty="0" smtClean="0"/>
              <a:t> ve </a:t>
            </a:r>
            <a:r>
              <a:rPr lang="tr-TR" altLang="tr-TR" sz="2400" dirty="0" err="1" smtClean="0"/>
              <a:t>karıniçi</a:t>
            </a:r>
            <a:r>
              <a:rPr lang="tr-TR" altLang="tr-TR" sz="2400" dirty="0" smtClean="0"/>
              <a:t> basınç artışlarında kapalı mesane çıkımı</a:t>
            </a:r>
          </a:p>
          <a:p>
            <a:pPr eaLnBrk="1" hangingPunct="1">
              <a:lnSpc>
                <a:spcPct val="190000"/>
              </a:lnSpc>
            </a:pPr>
            <a:endParaRPr lang="tr-TR" altLang="tr-TR" sz="2400" dirty="0" smtClean="0"/>
          </a:p>
        </p:txBody>
      </p:sp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539750" y="4292600"/>
            <a:ext cx="77755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10000"/>
              </a:lnSpc>
            </a:pPr>
            <a:endParaRPr lang="tr-TR" altLang="tr-TR" dirty="0"/>
          </a:p>
        </p:txBody>
      </p:sp>
      <p:cxnSp>
        <p:nvCxnSpPr>
          <p:cNvPr id="11" name="10 Düz Ok Bağlayıcısı"/>
          <p:cNvCxnSpPr/>
          <p:nvPr/>
        </p:nvCxnSpPr>
        <p:spPr>
          <a:xfrm>
            <a:off x="3203848" y="2924944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683568" y="11663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AU" sz="3200" b="1" dirty="0">
                <a:solidFill>
                  <a:srgbClr val="FF0000"/>
                </a:solidFill>
              </a:rPr>
              <a:t>MRI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5800" y="16002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/>
              <a:t>Spinal </a:t>
            </a:r>
            <a:r>
              <a:rPr lang="en-AU" sz="2000" dirty="0" err="1"/>
              <a:t>kord</a:t>
            </a:r>
            <a:r>
              <a:rPr lang="en-AU" sz="2000" dirty="0"/>
              <a:t> </a:t>
            </a:r>
            <a:r>
              <a:rPr lang="en-AU" sz="2000" dirty="0" err="1"/>
              <a:t>görüntülenmesinde</a:t>
            </a:r>
            <a:r>
              <a:rPr lang="en-AU" sz="2000" dirty="0"/>
              <a:t> </a:t>
            </a:r>
            <a:r>
              <a:rPr lang="en-AU" sz="2000" dirty="0" err="1"/>
              <a:t>noninvaziv</a:t>
            </a:r>
            <a:r>
              <a:rPr lang="en-AU" sz="2000" dirty="0"/>
              <a:t> </a:t>
            </a:r>
            <a:r>
              <a:rPr lang="en-AU" sz="2000" dirty="0" err="1"/>
              <a:t>tek</a:t>
            </a:r>
            <a:r>
              <a:rPr lang="en-AU" sz="2000" dirty="0"/>
              <a:t> </a:t>
            </a:r>
            <a:r>
              <a:rPr lang="en-AU" sz="2000" dirty="0" err="1"/>
              <a:t>yöntem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pahalı,çocuklarda</a:t>
            </a:r>
            <a:r>
              <a:rPr lang="en-AU" sz="2000" dirty="0"/>
              <a:t> </a:t>
            </a:r>
            <a:r>
              <a:rPr lang="en-AU" sz="2000" dirty="0" err="1"/>
              <a:t>anestezi</a:t>
            </a:r>
            <a:r>
              <a:rPr lang="en-AU" sz="2000" dirty="0"/>
              <a:t> </a:t>
            </a:r>
            <a:r>
              <a:rPr lang="en-AU" sz="2000" dirty="0" err="1"/>
              <a:t>gerekebilir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Belirgin</a:t>
            </a:r>
            <a:r>
              <a:rPr lang="en-AU" sz="2000" dirty="0"/>
              <a:t> </a:t>
            </a:r>
            <a:r>
              <a:rPr lang="en-AU" sz="2000" dirty="0" err="1"/>
              <a:t>anatomik</a:t>
            </a:r>
            <a:r>
              <a:rPr lang="en-AU" sz="2000" dirty="0"/>
              <a:t> </a:t>
            </a:r>
            <a:r>
              <a:rPr lang="en-AU" sz="2000" dirty="0" err="1"/>
              <a:t>defektler</a:t>
            </a:r>
            <a:r>
              <a:rPr lang="en-AU" sz="2000" dirty="0"/>
              <a:t> </a:t>
            </a:r>
            <a:r>
              <a:rPr lang="en-AU" sz="2000" dirty="0" err="1"/>
              <a:t>görülebilir,ancak</a:t>
            </a:r>
            <a:r>
              <a:rPr lang="en-AU" sz="2000" dirty="0"/>
              <a:t> normal </a:t>
            </a:r>
            <a:r>
              <a:rPr lang="en-AU" sz="2000" dirty="0" err="1"/>
              <a:t>seviyeli</a:t>
            </a:r>
            <a:r>
              <a:rPr lang="en-AU" sz="2000" dirty="0"/>
              <a:t> </a:t>
            </a:r>
            <a:r>
              <a:rPr lang="en-AU" sz="2000" dirty="0" err="1"/>
              <a:t>gergin</a:t>
            </a:r>
            <a:r>
              <a:rPr lang="en-AU" sz="2000" dirty="0"/>
              <a:t> </a:t>
            </a:r>
            <a:r>
              <a:rPr lang="en-AU" sz="2000" dirty="0" err="1"/>
              <a:t>konus</a:t>
            </a:r>
            <a:r>
              <a:rPr lang="en-AU" sz="2000" dirty="0"/>
              <a:t> </a:t>
            </a:r>
            <a:r>
              <a:rPr lang="en-AU" sz="2000" dirty="0" err="1"/>
              <a:t>olgularında</a:t>
            </a:r>
            <a:r>
              <a:rPr lang="en-AU" sz="2000" dirty="0"/>
              <a:t> </a:t>
            </a:r>
            <a:r>
              <a:rPr lang="en-AU" sz="2000" dirty="0" err="1"/>
              <a:t>yetersiz</a:t>
            </a:r>
            <a:endParaRPr lang="en-AU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AU" sz="2000" dirty="0" err="1"/>
              <a:t>Statik</a:t>
            </a:r>
            <a:r>
              <a:rPr lang="en-AU" sz="2000" dirty="0"/>
              <a:t> </a:t>
            </a:r>
            <a:r>
              <a:rPr lang="en-AU" sz="2000" dirty="0" err="1"/>
              <a:t>bir</a:t>
            </a:r>
            <a:r>
              <a:rPr lang="en-AU" sz="2000" dirty="0"/>
              <a:t> </a:t>
            </a:r>
            <a:r>
              <a:rPr lang="en-AU" sz="2000" dirty="0" err="1"/>
              <a:t>inceleme</a:t>
            </a:r>
            <a:r>
              <a:rPr lang="en-AU" sz="2000" dirty="0"/>
              <a:t> DİNAMİK </a:t>
            </a:r>
            <a:r>
              <a:rPr lang="en-AU" sz="2000" dirty="0" err="1"/>
              <a:t>değil</a:t>
            </a:r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solidFill>
                  <a:srgbClr val="FF0000"/>
                </a:solidFill>
              </a:rPr>
              <a:t>Tedavi  planlaması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1-Stres tipte idrar kaçırma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Azalmış </a:t>
            </a:r>
            <a:r>
              <a:rPr lang="tr-TR" sz="2400" dirty="0" err="1" smtClean="0">
                <a:cs typeface="Times New Roman" pitchFamily="18" charset="0"/>
              </a:rPr>
              <a:t>pelvik</a:t>
            </a:r>
            <a:r>
              <a:rPr lang="tr-TR" sz="2400" dirty="0" smtClean="0">
                <a:cs typeface="Times New Roman" pitchFamily="18" charset="0"/>
              </a:rPr>
              <a:t> taban desteği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err="1" smtClean="0">
                <a:cs typeface="Times New Roman" pitchFamily="18" charset="0"/>
              </a:rPr>
              <a:t>Sfinkterik</a:t>
            </a:r>
            <a:r>
              <a:rPr lang="tr-TR" sz="2400" dirty="0" smtClean="0">
                <a:cs typeface="Times New Roman" pitchFamily="18" charset="0"/>
              </a:rPr>
              <a:t> yetmezlik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2-Sıkışma tipi idrar kaçırma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Aşırı aktif mesane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Yüksek basınçlı </a:t>
            </a:r>
            <a:r>
              <a:rPr lang="tr-TR" sz="2400" dirty="0" err="1" smtClean="0">
                <a:cs typeface="Times New Roman" pitchFamily="18" charset="0"/>
              </a:rPr>
              <a:t>nörojen</a:t>
            </a:r>
            <a:r>
              <a:rPr lang="tr-TR" sz="2400" dirty="0" smtClean="0">
                <a:cs typeface="Times New Roman" pitchFamily="18" charset="0"/>
              </a:rPr>
              <a:t> mesane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3- 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obstrüksiyon 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İdrar yapma zorluğu,</a:t>
            </a:r>
            <a:r>
              <a:rPr lang="tr-TR" sz="2400" dirty="0" err="1" smtClean="0">
                <a:cs typeface="Times New Roman" pitchFamily="18" charset="0"/>
              </a:rPr>
              <a:t>rezidü</a:t>
            </a:r>
            <a:r>
              <a:rPr lang="tr-TR" sz="2400" dirty="0" smtClean="0">
                <a:cs typeface="Times New Roman" pitchFamily="18" charset="0"/>
              </a:rPr>
              <a:t> idrar,idrar kaçırma(</a:t>
            </a:r>
            <a:r>
              <a:rPr lang="tr-TR" sz="2400" dirty="0" err="1" smtClean="0">
                <a:cs typeface="Times New Roman" pitchFamily="18" charset="0"/>
              </a:rPr>
              <a:t>overflow</a:t>
            </a:r>
            <a:r>
              <a:rPr lang="tr-TR" sz="2400" dirty="0" smtClean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Üst </a:t>
            </a:r>
            <a:r>
              <a:rPr lang="tr-TR" sz="2400" dirty="0" err="1" smtClean="0">
                <a:cs typeface="Times New Roman" pitchFamily="18" charset="0"/>
              </a:rPr>
              <a:t>üriner</a:t>
            </a:r>
            <a:r>
              <a:rPr lang="tr-TR" sz="2400" dirty="0" smtClean="0">
                <a:cs typeface="Times New Roman" pitchFamily="18" charset="0"/>
              </a:rPr>
              <a:t> sistemde bozulma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4-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Detrüsör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cs typeface="Times New Roman" pitchFamily="18" charset="0"/>
              </a:rPr>
              <a:t>kontraksiyon</a:t>
            </a:r>
            <a:r>
              <a:rPr lang="tr-TR" sz="2400" dirty="0" smtClean="0">
                <a:solidFill>
                  <a:srgbClr val="FF0000"/>
                </a:solidFill>
                <a:cs typeface="Times New Roman" pitchFamily="18" charset="0"/>
              </a:rPr>
              <a:t> gücünü arttırma</a:t>
            </a:r>
          </a:p>
          <a:p>
            <a:pPr marL="514350" indent="-514350">
              <a:buFontTx/>
              <a:buNone/>
              <a:defRPr/>
            </a:pPr>
            <a:r>
              <a:rPr lang="tr-TR" sz="2400" dirty="0" smtClean="0">
                <a:cs typeface="Times New Roman" pitchFamily="18" charset="0"/>
              </a:rPr>
              <a:t>İdrar yapma zorluğu,</a:t>
            </a:r>
            <a:r>
              <a:rPr lang="tr-TR" sz="2400" dirty="0" err="1" smtClean="0">
                <a:cs typeface="Times New Roman" pitchFamily="18" charset="0"/>
              </a:rPr>
              <a:t>rezidü</a:t>
            </a:r>
            <a:r>
              <a:rPr lang="tr-TR" sz="2400" dirty="0" smtClean="0">
                <a:cs typeface="Times New Roman" pitchFamily="18" charset="0"/>
              </a:rPr>
              <a:t> idrar,idrar kaçırma(</a:t>
            </a:r>
            <a:r>
              <a:rPr lang="tr-TR" sz="2400" dirty="0" err="1" smtClean="0">
                <a:cs typeface="Times New Roman" pitchFamily="18" charset="0"/>
              </a:rPr>
              <a:t>overflow</a:t>
            </a:r>
            <a:r>
              <a:rPr lang="tr-TR" sz="2400" dirty="0" smtClean="0">
                <a:cs typeface="Times New Roman" pitchFamily="18" charset="0"/>
              </a:rPr>
              <a:t>)</a:t>
            </a:r>
          </a:p>
          <a:p>
            <a:pPr marL="514350" indent="-514350">
              <a:buFontTx/>
              <a:buNone/>
              <a:defRPr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defRPr/>
            </a:pPr>
            <a:r>
              <a:rPr lang="tr-TR" sz="3200" dirty="0" err="1" smtClean="0">
                <a:solidFill>
                  <a:srgbClr val="FF0000"/>
                </a:solidFill>
                <a:cs typeface="Times New Roman" pitchFamily="18" charset="0"/>
              </a:rPr>
              <a:t>Üretral</a:t>
            </a:r>
            <a: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  <a:t> direnci güçlendirme</a:t>
            </a:r>
            <a:b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  <a:t>Kadın STİK </a:t>
            </a:r>
            <a:br>
              <a:rPr lang="tr-TR" sz="3200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sz="32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r>
              <a:rPr lang="tr-TR" dirty="0" smtClean="0"/>
              <a:t>1.Basamak tedavi; </a:t>
            </a:r>
            <a:r>
              <a:rPr lang="tr-TR" dirty="0" err="1" smtClean="0"/>
              <a:t>Pelvik</a:t>
            </a:r>
            <a:r>
              <a:rPr lang="tr-TR" dirty="0" smtClean="0"/>
              <a:t> taban egzersizi+</a:t>
            </a:r>
            <a:r>
              <a:rPr lang="tr-TR" dirty="0" err="1" smtClean="0"/>
              <a:t>duloksetin</a:t>
            </a:r>
            <a:r>
              <a:rPr lang="tr-TR" dirty="0" smtClean="0"/>
              <a:t> </a:t>
            </a:r>
          </a:p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endParaRPr lang="tr-TR" dirty="0" smtClean="0"/>
          </a:p>
          <a:p>
            <a:pPr marL="514350" indent="-514350">
              <a:buFontTx/>
              <a:buNone/>
              <a:defRPr/>
            </a:pPr>
            <a:r>
              <a:rPr lang="tr-TR" dirty="0" smtClean="0"/>
              <a:t>2.Cerrahi tedavi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Kadın STİK  CERRAHİSİ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</a:rPr>
              <a:t>Orta </a:t>
            </a:r>
            <a:r>
              <a:rPr lang="tr-TR" dirty="0" err="1" smtClean="0">
                <a:solidFill>
                  <a:srgbClr val="FF0000"/>
                </a:solidFill>
              </a:rPr>
              <a:t>Üretra</a:t>
            </a:r>
            <a:r>
              <a:rPr lang="tr-TR" dirty="0" smtClean="0">
                <a:solidFill>
                  <a:srgbClr val="FF0000"/>
                </a:solidFill>
              </a:rPr>
              <a:t> Askı</a:t>
            </a:r>
          </a:p>
        </p:txBody>
      </p:sp>
      <p:sp>
        <p:nvSpPr>
          <p:cNvPr id="2867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b="1" dirty="0" smtClean="0"/>
          </a:p>
          <a:p>
            <a:pPr eaLnBrk="1" hangingPunct="1"/>
            <a:r>
              <a:rPr lang="tr-TR" b="1" dirty="0" smtClean="0"/>
              <a:t>Altın standart</a:t>
            </a:r>
          </a:p>
          <a:p>
            <a:pPr eaLnBrk="1" hangingPunct="1"/>
            <a:endParaRPr lang="tr-TR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975" t="-2550" r="34705" b="66478"/>
          <a:stretch>
            <a:fillRect/>
          </a:stretch>
        </p:blipFill>
        <p:spPr bwMode="auto">
          <a:xfrm rot="16200000">
            <a:off x="5421146" y="2003791"/>
            <a:ext cx="2232248" cy="32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tr-TR" b="1" dirty="0" smtClean="0"/>
              <a:t>OÜA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925"/>
          <a:stretch>
            <a:fillRect/>
          </a:stretch>
        </p:blipFill>
        <p:spPr>
          <a:xfrm>
            <a:off x="5148064" y="1268760"/>
            <a:ext cx="3600400" cy="3492500"/>
          </a:xfr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896544" cy="39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3059832" y="5517232"/>
            <a:ext cx="343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RETROPUBİK-TVT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124" r="33501"/>
          <a:stretch>
            <a:fillRect/>
          </a:stretch>
        </p:blipFill>
        <p:spPr>
          <a:xfrm>
            <a:off x="1763688" y="1772816"/>
            <a:ext cx="2664296" cy="2638865"/>
          </a:xfr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7"/>
            <a:ext cx="2304256" cy="26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tr-TR" b="1" dirty="0" smtClean="0"/>
              <a:t>OÜA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2267744" y="6211669"/>
            <a:ext cx="483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TRANSOBTURATOR -TOT 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Erkek STİK  CERRAHİSİ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</a:rPr>
              <a:t>Yapay </a:t>
            </a:r>
            <a:r>
              <a:rPr lang="tr-TR" dirty="0" err="1" smtClean="0">
                <a:solidFill>
                  <a:srgbClr val="FF0000"/>
                </a:solidFill>
              </a:rPr>
              <a:t>Üriner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Sfinkter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endParaRPr lang="tr-T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844824"/>
            <a:ext cx="4071684" cy="4525963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8893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Sıkışma tipi idrar kaçırma 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tr-TR" dirty="0" smtClean="0">
                <a:cs typeface="Times New Roman" pitchFamily="18" charset="0"/>
              </a:rPr>
              <a:t>Aşırı aktif mesane</a:t>
            </a: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endParaRPr lang="tr-TR" dirty="0" smtClean="0">
              <a:cs typeface="Times New Roman" pitchFamily="18" charset="0"/>
            </a:endParaRPr>
          </a:p>
          <a:p>
            <a:pPr marL="514350" indent="-514350">
              <a:buFontTx/>
              <a:buNone/>
              <a:defRPr/>
            </a:pPr>
            <a:r>
              <a:rPr lang="tr-TR" dirty="0" smtClean="0">
                <a:cs typeface="Times New Roman" pitchFamily="18" charset="0"/>
              </a:rPr>
              <a:t>Yüksek basınçlı </a:t>
            </a:r>
            <a:r>
              <a:rPr lang="tr-TR" dirty="0" err="1" smtClean="0">
                <a:cs typeface="Times New Roman" pitchFamily="18" charset="0"/>
              </a:rPr>
              <a:t>nörojen</a:t>
            </a:r>
            <a:r>
              <a:rPr lang="tr-TR" dirty="0" smtClean="0">
                <a:cs typeface="Times New Roman" pitchFamily="18" charset="0"/>
              </a:rPr>
              <a:t> mesane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AAM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Ani idrar hissi </a:t>
            </a:r>
          </a:p>
          <a:p>
            <a:endParaRPr lang="tr-TR" dirty="0" smtClean="0"/>
          </a:p>
          <a:p>
            <a:r>
              <a:rPr lang="tr-TR" dirty="0" smtClean="0"/>
              <a:t>Beraberinde sıklıkla </a:t>
            </a:r>
            <a:r>
              <a:rPr lang="tr-TR" dirty="0" err="1" smtClean="0"/>
              <a:t>noktüri</a:t>
            </a:r>
            <a:r>
              <a:rPr lang="tr-TR" dirty="0" smtClean="0"/>
              <a:t> ve idrar sıklığı olan</a:t>
            </a:r>
          </a:p>
          <a:p>
            <a:endParaRPr lang="tr-TR" dirty="0" smtClean="0"/>
          </a:p>
          <a:p>
            <a:r>
              <a:rPr lang="tr-TR" dirty="0" smtClean="0"/>
              <a:t>± Sıkışma tipi idrar kaçırma</a:t>
            </a:r>
          </a:p>
          <a:p>
            <a:endParaRPr lang="tr-TR" dirty="0" smtClean="0"/>
          </a:p>
          <a:p>
            <a:r>
              <a:rPr lang="tr-TR" dirty="0" smtClean="0"/>
              <a:t>İYE veya altta yatan bir nedenin olmadığı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4499992" y="5934670"/>
            <a:ext cx="4271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tr-TR" dirty="0" smtClean="0"/>
              <a:t> </a:t>
            </a:r>
            <a:r>
              <a:rPr lang="en-US" dirty="0" smtClean="0"/>
              <a:t>IUGA</a:t>
            </a:r>
            <a:r>
              <a:rPr lang="tr-TR" dirty="0" smtClean="0"/>
              <a:t>-</a:t>
            </a:r>
            <a:r>
              <a:rPr lang="en-US" dirty="0" smtClean="0"/>
              <a:t> ICS</a:t>
            </a:r>
            <a:r>
              <a:rPr lang="tr-TR" dirty="0" smtClean="0"/>
              <a:t> </a:t>
            </a:r>
            <a:r>
              <a:rPr lang="en-US" dirty="0" smtClean="0"/>
              <a:t>joint report on the terminology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en-US" dirty="0" smtClean="0"/>
              <a:t>for female pelvic floor dysfunction. </a:t>
            </a:r>
            <a:endParaRPr lang="tr-TR" dirty="0" smtClean="0"/>
          </a:p>
          <a:p>
            <a:r>
              <a:rPr lang="tr-TR" dirty="0" smtClean="0"/>
              <a:t>   </a:t>
            </a:r>
            <a:r>
              <a:rPr lang="tr-TR" dirty="0" err="1" smtClean="0"/>
              <a:t>Neurourol</a:t>
            </a:r>
            <a:r>
              <a:rPr lang="tr-TR" dirty="0" smtClean="0"/>
              <a:t> </a:t>
            </a:r>
            <a:r>
              <a:rPr lang="tr-TR" dirty="0" err="1" smtClean="0"/>
              <a:t>Urodyn</a:t>
            </a:r>
            <a:r>
              <a:rPr lang="tr-TR" dirty="0" smtClean="0"/>
              <a:t> 2010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228600"/>
            <a:ext cx="8243887" cy="7254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tr-TR" altLang="tr-T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Basamak Tedavi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4864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tr-TR" altLang="tr-TR" sz="2400" b="1" dirty="0" smtClean="0">
                <a:solidFill>
                  <a:srgbClr val="FF0000"/>
                </a:solidFill>
              </a:rPr>
              <a:t>Davranışsal Tedaviler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İşeme alışkanlıklarının değiştirilmesi (Mesane)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smtClean="0"/>
              <a:t>Mesane eğitimi, zamanlı işeme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err="1" smtClean="0"/>
              <a:t>Pelvik</a:t>
            </a:r>
            <a:r>
              <a:rPr lang="tr-TR" altLang="tr-TR" sz="2000" dirty="0" smtClean="0"/>
              <a:t> adale jimnastiği (Mesane çıkımı)</a:t>
            </a:r>
          </a:p>
          <a:p>
            <a:pPr lvl="2">
              <a:lnSpc>
                <a:spcPct val="160000"/>
              </a:lnSpc>
            </a:pPr>
            <a:r>
              <a:rPr lang="tr-TR" altLang="tr-TR" sz="1600" dirty="0" err="1" smtClean="0"/>
              <a:t>Biofeedback</a:t>
            </a:r>
            <a:r>
              <a:rPr lang="tr-TR" altLang="tr-TR" sz="1600" dirty="0" smtClean="0"/>
              <a:t>, elektriksel </a:t>
            </a:r>
            <a:r>
              <a:rPr lang="tr-TR" altLang="tr-TR" sz="1600" dirty="0" err="1" smtClean="0"/>
              <a:t>stimulasyon</a:t>
            </a:r>
            <a:endParaRPr lang="tr-TR" altLang="tr-TR" sz="1600" dirty="0" smtClean="0"/>
          </a:p>
          <a:p>
            <a:pPr lvl="2">
              <a:lnSpc>
                <a:spcPct val="160000"/>
              </a:lnSpc>
            </a:pPr>
            <a:r>
              <a:rPr lang="tr-TR" altLang="tr-TR" sz="1600" dirty="0" smtClean="0"/>
              <a:t>Terapist veya eğitimli hemşire!!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Sıvı ve beslenme alışkanlıklarının düzenlenmesi</a:t>
            </a:r>
          </a:p>
          <a:p>
            <a:pPr lvl="1">
              <a:lnSpc>
                <a:spcPct val="160000"/>
              </a:lnSpc>
            </a:pPr>
            <a:r>
              <a:rPr lang="tr-TR" altLang="tr-TR" sz="2000" dirty="0" smtClean="0"/>
              <a:t>Kilo verme</a:t>
            </a:r>
          </a:p>
          <a:p>
            <a:pPr>
              <a:lnSpc>
                <a:spcPct val="160000"/>
              </a:lnSpc>
            </a:pPr>
            <a:r>
              <a:rPr lang="tr-TR" altLang="tr-TR" sz="2400" b="1" dirty="0" smtClean="0">
                <a:solidFill>
                  <a:srgbClr val="FF0000"/>
                </a:solidFill>
              </a:rPr>
              <a:t>Tüm AAM hastalarına </a:t>
            </a:r>
            <a:r>
              <a:rPr lang="tr-TR" altLang="tr-TR" sz="2400" dirty="0" smtClean="0"/>
              <a:t>önerilmeli </a:t>
            </a:r>
          </a:p>
          <a:p>
            <a:pPr>
              <a:lnSpc>
                <a:spcPct val="160000"/>
              </a:lnSpc>
            </a:pPr>
            <a:r>
              <a:rPr lang="tr-TR" altLang="tr-TR" sz="2400" dirty="0" smtClean="0"/>
              <a:t>Tüm tedaviler (özellikle </a:t>
            </a:r>
            <a:r>
              <a:rPr lang="tr-TR" altLang="tr-TR" sz="2400" dirty="0" err="1" smtClean="0"/>
              <a:t>antimuskarinikler</a:t>
            </a:r>
            <a:r>
              <a:rPr lang="tr-TR" altLang="tr-TR" sz="2400" dirty="0" smtClean="0"/>
              <a:t>) </a:t>
            </a:r>
            <a:r>
              <a:rPr lang="tr-TR" altLang="tr-TR" sz="2400" b="1" dirty="0" smtClean="0">
                <a:solidFill>
                  <a:srgbClr val="FF0000"/>
                </a:solidFill>
              </a:rPr>
              <a:t>kombine</a:t>
            </a:r>
          </a:p>
          <a:p>
            <a:pPr>
              <a:lnSpc>
                <a:spcPct val="160000"/>
              </a:lnSpc>
              <a:buFontTx/>
              <a:buNone/>
            </a:pPr>
            <a:endParaRPr lang="tr-TR" altLang="tr-TR" sz="2400" dirty="0" smtClean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 smtClean="0">
              <a:latin typeface="Arial" charset="0"/>
            </a:endParaRPr>
          </a:p>
          <a:p>
            <a:pPr>
              <a:lnSpc>
                <a:spcPct val="160000"/>
              </a:lnSpc>
            </a:pPr>
            <a:endParaRPr lang="tr-TR" altLang="tr-TR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2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404813"/>
            <a:ext cx="6837363" cy="768350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tr-TR" sz="3600" dirty="0" smtClean="0">
                <a:solidFill>
                  <a:srgbClr val="FF0000"/>
                </a:solidFill>
              </a:rPr>
              <a:t>Boşaltım dönemi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630363"/>
            <a:ext cx="7359650" cy="475138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tr-TR" altLang="tr-TR" sz="2400" dirty="0" smtClean="0"/>
          </a:p>
          <a:p>
            <a:pPr>
              <a:lnSpc>
                <a:spcPct val="150000"/>
              </a:lnSpc>
            </a:pPr>
            <a:r>
              <a:rPr lang="tr-TR" altLang="tr-TR" sz="2400" dirty="0" smtClean="0"/>
              <a:t>Düz ve çizgili kas </a:t>
            </a:r>
            <a:r>
              <a:rPr lang="tr-TR" altLang="tr-TR" sz="2400" dirty="0" err="1" smtClean="0"/>
              <a:t>sfinkteri</a:t>
            </a:r>
            <a:r>
              <a:rPr lang="tr-TR" altLang="tr-TR" sz="2400" dirty="0" smtClean="0"/>
              <a:t> seviyesinde bu kasılmaya eşlik eden direnç azalması</a:t>
            </a:r>
          </a:p>
          <a:p>
            <a:pPr eaLnBrk="1" hangingPunct="1">
              <a:lnSpc>
                <a:spcPct val="15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150000"/>
              </a:lnSpc>
            </a:pPr>
            <a:endParaRPr lang="tr-TR" altLang="tr-TR" sz="2400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Yeterli güç ve sürede </a:t>
            </a:r>
            <a:r>
              <a:rPr lang="tr-TR" altLang="tr-TR" sz="2400" dirty="0" err="1" smtClean="0"/>
              <a:t>detrusorun</a:t>
            </a:r>
            <a:r>
              <a:rPr lang="tr-TR" altLang="tr-TR" sz="2400" dirty="0" smtClean="0"/>
              <a:t> tümüyle kasılması</a:t>
            </a:r>
          </a:p>
          <a:p>
            <a:pPr eaLnBrk="1" hangingPunct="1">
              <a:lnSpc>
                <a:spcPct val="150000"/>
              </a:lnSpc>
            </a:pPr>
            <a:endParaRPr lang="tr-TR" altLang="tr-TR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AAM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tr-TR" dirty="0" smtClean="0">
                <a:solidFill>
                  <a:srgbClr val="FF0000"/>
                </a:solidFill>
              </a:rPr>
              <a:t>    </a:t>
            </a:r>
            <a:r>
              <a:rPr lang="tr-TR" dirty="0" err="1" smtClean="0">
                <a:solidFill>
                  <a:srgbClr val="FF0000"/>
                </a:solidFill>
              </a:rPr>
              <a:t>Antikolinerjik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 err="1" smtClean="0"/>
              <a:t>oksibutinin</a:t>
            </a:r>
            <a:r>
              <a:rPr lang="tr-TR" dirty="0" smtClean="0"/>
              <a:t>,</a:t>
            </a:r>
            <a:r>
              <a:rPr lang="tr-TR" dirty="0" err="1" smtClean="0"/>
              <a:t>tolterodine</a:t>
            </a:r>
            <a:r>
              <a:rPr lang="tr-TR" dirty="0" smtClean="0"/>
              <a:t>,</a:t>
            </a:r>
            <a:r>
              <a:rPr lang="tr-TR" dirty="0" err="1" smtClean="0"/>
              <a:t>trospiyum</a:t>
            </a:r>
            <a:r>
              <a:rPr lang="tr-TR" dirty="0" smtClean="0"/>
              <a:t>,</a:t>
            </a:r>
            <a:r>
              <a:rPr lang="tr-TR" dirty="0" err="1" smtClean="0"/>
              <a:t>propiverin</a:t>
            </a:r>
            <a:r>
              <a:rPr lang="tr-TR" dirty="0" smtClean="0"/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tr-TR" dirty="0" smtClean="0"/>
              <a:t>    </a:t>
            </a:r>
            <a:r>
              <a:rPr lang="tr-TR" dirty="0" err="1" smtClean="0"/>
              <a:t>darifenasin</a:t>
            </a:r>
            <a:r>
              <a:rPr lang="tr-TR" dirty="0" smtClean="0"/>
              <a:t>,</a:t>
            </a:r>
            <a:r>
              <a:rPr lang="tr-TR" dirty="0" err="1" smtClean="0"/>
              <a:t>solifenasin</a:t>
            </a:r>
            <a:r>
              <a:rPr lang="tr-TR" dirty="0" smtClean="0"/>
              <a:t>,</a:t>
            </a:r>
            <a:r>
              <a:rPr lang="tr-TR" dirty="0" err="1" smtClean="0"/>
              <a:t>fesoterodin</a:t>
            </a:r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ß 3 </a:t>
            </a:r>
            <a:r>
              <a:rPr lang="tr-TR" dirty="0" err="1" smtClean="0">
                <a:solidFill>
                  <a:srgbClr val="FF0000"/>
                </a:solidFill>
              </a:rPr>
              <a:t>agonist</a:t>
            </a:r>
            <a:r>
              <a:rPr lang="tr-TR" dirty="0" smtClean="0">
                <a:solidFill>
                  <a:srgbClr val="FF0000"/>
                </a:solidFill>
              </a:rPr>
              <a:t>              </a:t>
            </a:r>
            <a:r>
              <a:rPr lang="tr-TR" dirty="0" err="1" smtClean="0"/>
              <a:t>Mirabegron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Bont</a:t>
            </a:r>
            <a:r>
              <a:rPr lang="tr-TR" dirty="0" smtClean="0">
                <a:solidFill>
                  <a:srgbClr val="FF0000"/>
                </a:solidFill>
              </a:rPr>
              <a:t>-A enjeksiyonu</a:t>
            </a:r>
          </a:p>
          <a:p>
            <a:r>
              <a:rPr lang="tr-TR" dirty="0" err="1" smtClean="0">
                <a:solidFill>
                  <a:srgbClr val="FF0000"/>
                </a:solidFill>
              </a:rPr>
              <a:t>Nöromodülasyon</a:t>
            </a:r>
            <a:endParaRPr lang="tr-TR" dirty="0" smtClean="0">
              <a:solidFill>
                <a:srgbClr val="FF0000"/>
              </a:solidFill>
            </a:endParaRPr>
          </a:p>
          <a:p>
            <a:r>
              <a:rPr lang="tr-TR" dirty="0" err="1" smtClean="0">
                <a:solidFill>
                  <a:srgbClr val="FF0000"/>
                </a:solidFill>
              </a:rPr>
              <a:t>Augmentasyon</a:t>
            </a:r>
            <a:r>
              <a:rPr lang="tr-TR" dirty="0" smtClean="0"/>
              <a:t> </a:t>
            </a:r>
            <a:endParaRPr lang="tr-TR" dirty="0"/>
          </a:p>
        </p:txBody>
      </p:sp>
      <p:cxnSp>
        <p:nvCxnSpPr>
          <p:cNvPr id="5" name="4 Düz Ok Bağlayıcısı"/>
          <p:cNvCxnSpPr/>
          <p:nvPr/>
        </p:nvCxnSpPr>
        <p:spPr>
          <a:xfrm>
            <a:off x="2987824" y="328498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 obstrüksiyon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ERKEK -BPH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Alfa </a:t>
            </a:r>
            <a:r>
              <a:rPr lang="tr-TR" dirty="0" err="1" smtClean="0"/>
              <a:t>bloker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5 alfa </a:t>
            </a:r>
            <a:r>
              <a:rPr lang="tr-TR" dirty="0" err="1" smtClean="0"/>
              <a:t>redüktaz</a:t>
            </a:r>
            <a:r>
              <a:rPr lang="tr-TR" dirty="0" smtClean="0"/>
              <a:t> </a:t>
            </a:r>
            <a:r>
              <a:rPr lang="tr-TR" dirty="0" err="1" smtClean="0"/>
              <a:t>inh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PDE5-</a:t>
            </a:r>
            <a:r>
              <a:rPr lang="tr-TR" dirty="0" err="1" smtClean="0"/>
              <a:t>inh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CERRAHİ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FF0000"/>
                </a:solidFill>
                <a:cs typeface="Times New Roman" pitchFamily="18" charset="0"/>
              </a:rPr>
              <a:t>İnfravezikal</a:t>
            </a: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 obstrüksiyon</a:t>
            </a:r>
            <a:b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tr-TR" dirty="0" smtClean="0">
                <a:solidFill>
                  <a:srgbClr val="FF0000"/>
                </a:solidFill>
                <a:cs typeface="Times New Roman" pitchFamily="18" charset="0"/>
              </a:rPr>
              <a:t>Kadın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Üretra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İleri derecede POP </a:t>
            </a:r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25098"/>
          <a:stretch>
            <a:fillRect/>
          </a:stretch>
        </p:blipFill>
        <p:spPr bwMode="auto">
          <a:xfrm>
            <a:off x="179512" y="3717032"/>
            <a:ext cx="28840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 descr="POP urethra vesical angel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283779" cy="2966865"/>
          </a:xfrm>
          <a:prstGeom prst="rect">
            <a:avLst/>
          </a:prstGeom>
          <a:noFill/>
        </p:spPr>
      </p:pic>
      <p:pic>
        <p:nvPicPr>
          <p:cNvPr id="63494" name="Picture 6" descr="POP urethra vesical angel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97152"/>
            <a:ext cx="3248025" cy="1781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İDRAR BOŞALTMA SORUNU</a:t>
            </a:r>
            <a:br>
              <a:rPr lang="tr-TR" dirty="0" smtClean="0"/>
            </a:br>
            <a:r>
              <a:rPr lang="tr-TR" dirty="0" smtClean="0"/>
              <a:t>TAK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94210" name="Picture 2" descr="http://www.ilgimedikalsaglik.com/FileUpload/bs262472/UrunResim/2839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4631507" cy="2808312"/>
          </a:xfrm>
          <a:prstGeom prst="rect">
            <a:avLst/>
          </a:prstGeom>
          <a:noFill/>
        </p:spPr>
      </p:pic>
      <p:pic>
        <p:nvPicPr>
          <p:cNvPr id="94212" name="Picture 4" descr="http://www.ordumedikalmarket.com/FileUpload/bs463416/UrunResim/16047418.jpg"/>
          <p:cNvPicPr>
            <a:picLocks noChangeAspect="1" noChangeArrowheads="1"/>
          </p:cNvPicPr>
          <p:nvPr/>
        </p:nvPicPr>
        <p:blipFill>
          <a:blip r:embed="rId3" cstate="print"/>
          <a:srcRect t="3780" b="21881"/>
          <a:stretch>
            <a:fillRect/>
          </a:stretch>
        </p:blipFill>
        <p:spPr bwMode="auto">
          <a:xfrm rot="5400000">
            <a:off x="5716192" y="2788864"/>
            <a:ext cx="361627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AÜS Nörolojik </a:t>
            </a:r>
            <a:r>
              <a:rPr lang="tr-TR" dirty="0" err="1" smtClean="0">
                <a:solidFill>
                  <a:srgbClr val="FF0000"/>
                </a:solidFill>
              </a:rPr>
              <a:t>İnervasyon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Picture 6" descr="C:\Users\Kral\Desktop\IMG_5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043" y="1600200"/>
            <a:ext cx="65459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15250" cy="1143000"/>
          </a:xfrm>
        </p:spPr>
        <p:txBody>
          <a:bodyPr/>
          <a:lstStyle/>
          <a:p>
            <a:pPr>
              <a:defRPr/>
            </a:pPr>
            <a:r>
              <a:rPr lang="tr-TR" sz="3600" dirty="0" smtClean="0">
                <a:solidFill>
                  <a:srgbClr val="FF0000"/>
                </a:solidFill>
              </a:rPr>
              <a:t>NORMAL MESANE DÖNGÜSÜ 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tr-TR" i="1" dirty="0" smtClean="0"/>
              <a:t>Depolama fazı (%98)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tr-TR" i="1" dirty="0" smtClean="0"/>
              <a:t>Boşaltım fazı (%2)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Normal anatomi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Sağlıklı </a:t>
            </a:r>
            <a:r>
              <a:rPr lang="tr-TR" dirty="0" err="1" smtClean="0"/>
              <a:t>ürotelyum</a:t>
            </a:r>
            <a:endParaRPr lang="tr-TR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err="1" smtClean="0"/>
              <a:t>İntakt</a:t>
            </a:r>
            <a:r>
              <a:rPr lang="tr-TR" dirty="0" smtClean="0"/>
              <a:t> </a:t>
            </a:r>
            <a:r>
              <a:rPr lang="tr-TR" dirty="0" err="1" smtClean="0"/>
              <a:t>innervasyon</a:t>
            </a:r>
            <a:endParaRPr lang="tr-TR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tr-TR" dirty="0" smtClean="0"/>
              <a:t>Sinerji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84313"/>
            <a:ext cx="3222625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İçerik Yer Tutucusu 8"/>
          <p:cNvSpPr>
            <a:spLocks noGrp="1"/>
          </p:cNvSpPr>
          <p:nvPr>
            <p:ph idx="1"/>
          </p:nvPr>
        </p:nvSpPr>
        <p:spPr>
          <a:xfrm>
            <a:off x="3995738" y="1600200"/>
            <a:ext cx="4975225" cy="4525963"/>
          </a:xfrm>
        </p:spPr>
        <p:txBody>
          <a:bodyPr/>
          <a:lstStyle/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altLang="tr-TR" sz="2400" i="1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-1 </a:t>
            </a: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uyarım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</a:t>
            </a:r>
            <a:r>
              <a:rPr lang="tr-TR" altLang="tr-TR" sz="2400" dirty="0" err="1" smtClean="0"/>
              <a:t>çıkımının</a:t>
            </a:r>
            <a:r>
              <a:rPr lang="tr-TR" altLang="tr-TR" sz="2400" dirty="0" smtClean="0"/>
              <a:t> kapatılması</a:t>
            </a:r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-2 ve </a:t>
            </a: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-3 </a:t>
            </a: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uyarım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gövdesinin gevşemesi</a:t>
            </a:r>
          </a:p>
          <a:p>
            <a:pPr>
              <a:lnSpc>
                <a:spcPct val="164000"/>
              </a:lnSpc>
              <a:spcBef>
                <a:spcPct val="0"/>
              </a:spcBef>
              <a:defRPr/>
            </a:pPr>
            <a:r>
              <a:rPr lang="tr-TR" altLang="tr-TR" sz="2400" i="1" dirty="0" err="1" smtClean="0"/>
              <a:t>Pelvik</a:t>
            </a:r>
            <a:r>
              <a:rPr lang="tr-TR" altLang="tr-TR" sz="2400" i="1" dirty="0" smtClean="0"/>
              <a:t> gangliyonlara negatif etki </a:t>
            </a:r>
            <a:r>
              <a:rPr lang="tr-TR" altLang="tr-TR" sz="2400" i="1" dirty="0" smtClean="0">
                <a:sym typeface="Wingdings" panose="05000000000000000000" pitchFamily="2" charset="2"/>
              </a:rPr>
              <a:t></a:t>
            </a:r>
            <a:r>
              <a:rPr lang="tr-TR" altLang="tr-TR" sz="2400" i="1" dirty="0" smtClean="0"/>
              <a:t> </a:t>
            </a:r>
            <a:r>
              <a:rPr lang="tr-TR" altLang="tr-TR" sz="2400" dirty="0" err="1" smtClean="0"/>
              <a:t>Kontraktiliteyi</a:t>
            </a:r>
            <a:r>
              <a:rPr lang="tr-TR" altLang="tr-TR" sz="2400" dirty="0" smtClean="0"/>
              <a:t> sağlayan PS uyarımın engellenmesi</a:t>
            </a:r>
          </a:p>
          <a:p>
            <a:pPr>
              <a:defRPr/>
            </a:pPr>
            <a:endParaRPr lang="tr-TR" sz="2400" dirty="0"/>
          </a:p>
        </p:txBody>
      </p:sp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403350" y="125413"/>
            <a:ext cx="63373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DEPOLAMA FAZI</a:t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3600" i="1" dirty="0" smtClean="0">
                <a:solidFill>
                  <a:srgbClr val="FF0000"/>
                </a:solidFill>
              </a:rPr>
              <a:t>(BASKIN SEMPATİK ETKİ)</a:t>
            </a:r>
            <a:endParaRPr lang="tr-TR" sz="3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3487738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aşlık 4"/>
          <p:cNvSpPr>
            <a:spLocks noGrp="1"/>
          </p:cNvSpPr>
          <p:nvPr>
            <p:ph type="title"/>
          </p:nvPr>
        </p:nvSpPr>
        <p:spPr>
          <a:xfrm>
            <a:off x="169863" y="125413"/>
            <a:ext cx="77152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sz="4000" dirty="0" smtClean="0">
                <a:solidFill>
                  <a:srgbClr val="FF0000"/>
                </a:solidFill>
              </a:rPr>
              <a:t>BOŞALTIM FAZI</a:t>
            </a:r>
            <a:br>
              <a:rPr lang="tr-TR" sz="4000" dirty="0" smtClean="0">
                <a:solidFill>
                  <a:srgbClr val="FF0000"/>
                </a:solidFill>
              </a:rPr>
            </a:br>
            <a:r>
              <a:rPr lang="tr-TR" sz="3600" i="1" dirty="0" smtClean="0">
                <a:solidFill>
                  <a:srgbClr val="FF0000"/>
                </a:solidFill>
              </a:rPr>
              <a:t>(BASKIN PARASEMPATİK ETKİ)</a:t>
            </a:r>
            <a:endParaRPr lang="tr-TR" sz="3600" i="1" dirty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738563" y="1495425"/>
            <a:ext cx="523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altLang="tr-TR" sz="2400" i="1" dirty="0" smtClean="0">
                <a:solidFill>
                  <a:srgbClr val="FF0000"/>
                </a:solidFill>
              </a:rPr>
              <a:t>Parasempatik uyarım </a:t>
            </a:r>
            <a:r>
              <a:rPr lang="tr-TR" altLang="tr-TR" sz="24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tr-TR" altLang="tr-TR" sz="2400" dirty="0" err="1" smtClean="0"/>
              <a:t>Detrüsör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kontraksiyonu</a:t>
            </a:r>
            <a:endParaRPr lang="tr-TR" altLang="tr-TR" sz="2400" dirty="0" smtClean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tr-TR" altLang="tr-TR" sz="2400" i="1" dirty="0" err="1" smtClean="0">
                <a:solidFill>
                  <a:srgbClr val="FF0000"/>
                </a:solidFill>
              </a:rPr>
              <a:t>Adrenerjik</a:t>
            </a:r>
            <a:r>
              <a:rPr lang="tr-TR" altLang="tr-TR" sz="2400" i="1" dirty="0" smtClean="0">
                <a:solidFill>
                  <a:srgbClr val="FF0000"/>
                </a:solidFill>
              </a:rPr>
              <a:t> uyarının engellenmesi </a:t>
            </a:r>
            <a:r>
              <a:rPr lang="tr-TR" altLang="tr-T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tr-TR" altLang="tr-T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altLang="tr-TR" sz="2400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tr-TR" altLang="tr-TR" sz="2400" dirty="0" smtClean="0">
                <a:solidFill>
                  <a:srgbClr val="FF0000"/>
                </a:solidFill>
              </a:rPr>
              <a:t>-1  </a:t>
            </a:r>
            <a:r>
              <a:rPr lang="tr-TR" altLang="tr-TR" sz="2400" dirty="0" smtClean="0"/>
              <a:t>uyarımın kesilmesi </a:t>
            </a:r>
            <a:r>
              <a:rPr lang="tr-TR" altLang="tr-TR" sz="2400" dirty="0" smtClean="0">
                <a:sym typeface="Wingdings" panose="05000000000000000000" pitchFamily="2" charset="2"/>
              </a:rPr>
              <a:t>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Arial" charset="0"/>
              <a:buNone/>
              <a:defRPr/>
            </a:pPr>
            <a:r>
              <a:rPr lang="tr-TR" altLang="tr-TR" sz="2400" dirty="0">
                <a:sym typeface="Wingdings" panose="05000000000000000000" pitchFamily="2" charset="2"/>
              </a:rPr>
              <a:t> </a:t>
            </a:r>
            <a:r>
              <a:rPr lang="tr-TR" altLang="tr-TR" sz="2400" dirty="0" smtClean="0">
                <a:sym typeface="Wingdings" panose="05000000000000000000" pitchFamily="2" charset="2"/>
              </a:rPr>
              <a:t>   </a:t>
            </a:r>
            <a:r>
              <a:rPr lang="tr-TR" altLang="tr-TR" sz="2400" dirty="0" smtClean="0"/>
              <a:t>Mesane </a:t>
            </a:r>
            <a:r>
              <a:rPr lang="tr-TR" altLang="tr-TR" sz="2400" dirty="0" err="1" smtClean="0"/>
              <a:t>çıkımının</a:t>
            </a:r>
            <a:r>
              <a:rPr lang="tr-TR" altLang="tr-TR" sz="2400" dirty="0" smtClean="0"/>
              <a:t> açılması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rgbClr val="0070C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dirty="0" smtClean="0">
                <a:solidFill>
                  <a:srgbClr val="FF0000"/>
                </a:solidFill>
              </a:rPr>
              <a:t>-2 ve </a:t>
            </a:r>
            <a:r>
              <a:rPr lang="el-GR" altLang="tr-TR" sz="2400" dirty="0" smtClean="0">
                <a:solidFill>
                  <a:srgbClr val="FF0000"/>
                </a:solidFill>
              </a:rPr>
              <a:t>β</a:t>
            </a:r>
            <a:r>
              <a:rPr lang="tr-TR" altLang="tr-TR" sz="2400" dirty="0" smtClean="0">
                <a:solidFill>
                  <a:srgbClr val="FF0000"/>
                </a:solidFill>
              </a:rPr>
              <a:t>-3 </a:t>
            </a:r>
            <a:r>
              <a:rPr lang="tr-TR" altLang="tr-TR" sz="2400" dirty="0" smtClean="0"/>
              <a:t>uyarımın kesilmesi </a:t>
            </a:r>
            <a:r>
              <a:rPr lang="tr-TR" altLang="tr-TR" sz="2400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smtClean="0"/>
              <a:t>Mesane gövdesindeki </a:t>
            </a:r>
            <a:r>
              <a:rPr lang="tr-TR" altLang="tr-TR" sz="2400" dirty="0" err="1" smtClean="0"/>
              <a:t>relaksasyonun</a:t>
            </a:r>
            <a:r>
              <a:rPr lang="tr-TR" altLang="tr-TR" sz="2400" dirty="0" smtClean="0"/>
              <a:t> engellenmesi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dirty="0" smtClean="0"/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endParaRPr lang="tr-TR" altLang="tr-TR" sz="2400" b="1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6266</TotalTime>
  <Words>1058</Words>
  <Application>Microsoft Office PowerPoint</Application>
  <PresentationFormat>Ekran Gösterisi (4:3)</PresentationFormat>
  <Paragraphs>347</Paragraphs>
  <Slides>53</Slides>
  <Notes>2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61" baseType="lpstr">
      <vt:lpstr>Arial</vt:lpstr>
      <vt:lpstr>Bauhaus 93</vt:lpstr>
      <vt:lpstr>Calibri</vt:lpstr>
      <vt:lpstr>Comic Sans MS</vt:lpstr>
      <vt:lpstr>Times New Roman</vt:lpstr>
      <vt:lpstr>Wingdings</vt:lpstr>
      <vt:lpstr>Ofis Teması</vt:lpstr>
      <vt:lpstr>Photo Editor Photo</vt:lpstr>
      <vt:lpstr>Alt üriner sistem hastalıklarına klinik yaklaşım, epidemiyoloji, risk faktörleri</vt:lpstr>
      <vt:lpstr>ALT ÜRİNER SİSTEM </vt:lpstr>
      <vt:lpstr>ALT ÜRİNER SİSTEM  NE YAPAR?</vt:lpstr>
      <vt:lpstr>Depolama dönemi</vt:lpstr>
      <vt:lpstr>Boşaltım dönemi</vt:lpstr>
      <vt:lpstr>AÜS Nörolojik İnervasyon </vt:lpstr>
      <vt:lpstr>NORMAL MESANE DÖNGÜSÜ </vt:lpstr>
      <vt:lpstr>DEPOLAMA FAZI (BASKIN SEMPATİK ETKİ)</vt:lpstr>
      <vt:lpstr>BOŞALTIM FAZI (BASKIN PARASEMPATİK ETKİ)</vt:lpstr>
      <vt:lpstr>İŞEME BOZUKLUKLARI</vt:lpstr>
      <vt:lpstr>İDRARIN DEPOLANMASI İLE İLGİLİ BELİRTİLER</vt:lpstr>
      <vt:lpstr>İDRAR KAÇIRMA</vt:lpstr>
      <vt:lpstr>Sıkışma tipi idrar kaçırma</vt:lpstr>
      <vt:lpstr>İDRAR KAÇIRMA</vt:lpstr>
      <vt:lpstr>İDRAR KAÇIRMA</vt:lpstr>
      <vt:lpstr>Stres Tipte İdrar Kaçırma  Risk Faktörleri</vt:lpstr>
      <vt:lpstr>Stres Tipte İdrar Kaçırma  Risk Faktörleri</vt:lpstr>
      <vt:lpstr>İdrarın Boşaltılması İle İlgili Belirtiler</vt:lpstr>
      <vt:lpstr>İdrarın Boşaltılması İle İlgili Belirtiler</vt:lpstr>
      <vt:lpstr>İşeme Sonrası Belirtileri</vt:lpstr>
      <vt:lpstr>PowerPoint Sunusu</vt:lpstr>
      <vt:lpstr>AÜSS TÜRKİYE %70 </vt:lpstr>
      <vt:lpstr>AÜSB  1.BASAMAK DEĞERLENDİRİM</vt:lpstr>
      <vt:lpstr>PowerPoint Sunusu</vt:lpstr>
      <vt:lpstr>Ülkemizde Çay Tüketimi</vt:lpstr>
      <vt:lpstr>PowerPoint Sunusu</vt:lpstr>
      <vt:lpstr>PowerPoint Sunusu</vt:lpstr>
      <vt:lpstr>PowerPoint Sunusu</vt:lpstr>
      <vt:lpstr>PowerPoint Sunusu</vt:lpstr>
      <vt:lpstr> Üroflowmetri-düşük akım hızı </vt:lpstr>
      <vt:lpstr>PowerPoint Sunusu</vt:lpstr>
      <vt:lpstr>PowerPoint Sunusu</vt:lpstr>
      <vt:lpstr>PowerPoint Sunusu</vt:lpstr>
      <vt:lpstr>PowerPoint Sunusu</vt:lpstr>
      <vt:lpstr>PowerPoint Sunusu</vt:lpstr>
      <vt:lpstr> Ürodinami Aşırı Aktif Detrusör </vt:lpstr>
      <vt:lpstr> Ürodinami İnfravezikal Obstrüksiyon </vt:lpstr>
      <vt:lpstr>PowerPoint Sunusu</vt:lpstr>
      <vt:lpstr>PowerPoint Sunusu</vt:lpstr>
      <vt:lpstr>PowerPoint Sunusu</vt:lpstr>
      <vt:lpstr>Tedavi  planlaması</vt:lpstr>
      <vt:lpstr>Üretral direnci güçlendirme Kadın STİK  </vt:lpstr>
      <vt:lpstr>Kadın STİK  CERRAHİSİ Orta Üretra Askı</vt:lpstr>
      <vt:lpstr>OÜA</vt:lpstr>
      <vt:lpstr>OÜA</vt:lpstr>
      <vt:lpstr>Erkek STİK  CERRAHİSİ Yapay Üriner Sfinkter </vt:lpstr>
      <vt:lpstr>Sıkışma tipi idrar kaçırma  </vt:lpstr>
      <vt:lpstr>AAM </vt:lpstr>
      <vt:lpstr>1. Basamak Tedavi</vt:lpstr>
      <vt:lpstr>AAM</vt:lpstr>
      <vt:lpstr> İnfravezikal obstrüksiyon ERKEK -BPH </vt:lpstr>
      <vt:lpstr>İnfravezikal obstrüksiyon Kadın</vt:lpstr>
      <vt:lpstr>İDRAR BOŞALTMA SORUNU TAK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Tipte İdrar Kaçırmada Cerrahi Tedavi</dc:title>
  <dc:creator>user</dc:creator>
  <cp:lastModifiedBy>Windows Kullanıcısı</cp:lastModifiedBy>
  <cp:revision>192</cp:revision>
  <dcterms:modified xsi:type="dcterms:W3CDTF">2023-09-29T13:31:58Z</dcterms:modified>
</cp:coreProperties>
</file>