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61" r:id="rId5"/>
    <p:sldId id="263" r:id="rId6"/>
    <p:sldId id="259" r:id="rId7"/>
    <p:sldId id="260"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2636" y="1946611"/>
            <a:ext cx="9144000" cy="2387600"/>
          </a:xfrm>
        </p:spPr>
        <p:txBody>
          <a:bodyPr>
            <a:normAutofit fontScale="90000"/>
          </a:bodyPr>
          <a:lstStyle/>
          <a:p>
            <a:r>
              <a:rPr lang="tr-TR" sz="7000" b="1" dirty="0" smtClean="0">
                <a:latin typeface="Times New Roman" pitchFamily="18" charset="0"/>
                <a:cs typeface="Times New Roman" pitchFamily="18" charset="0"/>
              </a:rPr>
              <a:t>XI. DEVLET BİÇİMLERİ</a:t>
            </a:r>
            <a:r>
              <a:rPr lang="tr-TR" sz="7000" dirty="0" smtClean="0">
                <a:latin typeface="Times New Roman" pitchFamily="18" charset="0"/>
                <a:cs typeface="Times New Roman" pitchFamily="18" charset="0"/>
              </a:rPr>
              <a:t/>
            </a:r>
            <a:br>
              <a:rPr lang="tr-TR" sz="7000" dirty="0" smtClean="0">
                <a:latin typeface="Times New Roman" pitchFamily="18" charset="0"/>
                <a:cs typeface="Times New Roman" pitchFamily="18" charset="0"/>
              </a:rPr>
            </a:br>
            <a:endParaRPr lang="tr-TR" sz="7000" dirty="0">
              <a:latin typeface="Times New Roman" pitchFamily="18" charset="0"/>
              <a:cs typeface="Times New Roman" pitchFamily="18" charset="0"/>
            </a:endParaRPr>
          </a:p>
        </p:txBody>
      </p:sp>
    </p:spTree>
    <p:extLst>
      <p:ext uri="{BB962C8B-B14F-4D97-AF65-F5344CB8AC3E}">
        <p14:creationId xmlns:p14="http://schemas.microsoft.com/office/powerpoint/2010/main" val="427847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352" y="3018174"/>
            <a:ext cx="10881574" cy="1325563"/>
          </a:xfrm>
        </p:spPr>
        <p:txBody>
          <a:bodyPr>
            <a:noAutofit/>
          </a:bodyPr>
          <a:lstStyle/>
          <a:p>
            <a:pPr lvl="0"/>
            <a:r>
              <a:rPr lang="tr-TR" sz="3500" b="1" dirty="0" smtClean="0">
                <a:latin typeface="Times New Roman" pitchFamily="18" charset="0"/>
                <a:cs typeface="Times New Roman" pitchFamily="18" charset="0"/>
              </a:rPr>
              <a:t>XI. Devlet Biçimleri</a:t>
            </a:r>
            <a:br>
              <a:rPr lang="tr-TR" sz="3500" b="1" dirty="0" smtClean="0">
                <a:latin typeface="Times New Roman" pitchFamily="18" charset="0"/>
                <a:cs typeface="Times New Roman" pitchFamily="18" charset="0"/>
              </a:rPr>
            </a:br>
            <a:r>
              <a:rPr lang="tr-TR" sz="3500" b="1" dirty="0" smtClean="0">
                <a:latin typeface="Times New Roman" pitchFamily="18" charset="0"/>
                <a:cs typeface="Times New Roman" pitchFamily="18" charset="0"/>
              </a:rPr>
              <a:t/>
            </a:r>
            <a:br>
              <a:rPr lang="tr-TR" sz="3500" b="1" dirty="0" smtClean="0">
                <a:latin typeface="Times New Roman" pitchFamily="18" charset="0"/>
                <a:cs typeface="Times New Roman" pitchFamily="18" charset="0"/>
              </a:rPr>
            </a:br>
            <a:r>
              <a:rPr lang="tr-TR" sz="3500" b="1" dirty="0" smtClean="0">
                <a:latin typeface="Times New Roman" pitchFamily="18" charset="0"/>
                <a:cs typeface="Times New Roman" pitchFamily="18" charset="0"/>
              </a:rPr>
              <a:t>	</a:t>
            </a:r>
            <a:r>
              <a:rPr lang="tr-TR" sz="3500" dirty="0" smtClean="0">
                <a:latin typeface="Times New Roman" pitchFamily="18" charset="0"/>
                <a:cs typeface="Times New Roman" pitchFamily="18" charset="0"/>
              </a:rPr>
              <a:t>A. Devlet </a:t>
            </a:r>
            <a:r>
              <a:rPr lang="tr-TR" sz="3500" dirty="0">
                <a:latin typeface="Times New Roman" pitchFamily="18" charset="0"/>
                <a:cs typeface="Times New Roman" pitchFamily="18" charset="0"/>
              </a:rPr>
              <a:t>İktidarının Kaynağına Göre Devlet </a:t>
            </a:r>
            <a:r>
              <a:rPr lang="tr-TR" sz="3500" dirty="0" smtClean="0">
                <a:latin typeface="Times New Roman" pitchFamily="18" charset="0"/>
                <a:cs typeface="Times New Roman" pitchFamily="18" charset="0"/>
              </a:rPr>
              <a:t>	Biçimleri</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B. Devlet </a:t>
            </a:r>
            <a:r>
              <a:rPr lang="tr-TR" sz="3500" dirty="0">
                <a:latin typeface="Times New Roman" pitchFamily="18" charset="0"/>
                <a:cs typeface="Times New Roman" pitchFamily="18" charset="0"/>
              </a:rPr>
              <a:t>İktidarının Yapısına Göre Devlet </a:t>
            </a:r>
            <a:r>
              <a:rPr lang="tr-TR" sz="3500" dirty="0" smtClean="0">
                <a:latin typeface="Times New Roman" pitchFamily="18" charset="0"/>
                <a:cs typeface="Times New Roman" pitchFamily="18" charset="0"/>
              </a:rPr>
              <a:t>	Biçimleri: Dikey </a:t>
            </a:r>
            <a:r>
              <a:rPr lang="tr-TR" sz="3500" dirty="0">
                <a:latin typeface="Times New Roman" pitchFamily="18" charset="0"/>
                <a:cs typeface="Times New Roman" pitchFamily="18" charset="0"/>
              </a:rPr>
              <a:t>Kuvvetler </a:t>
            </a:r>
            <a:r>
              <a:rPr lang="tr-TR" sz="3500" dirty="0" smtClean="0">
                <a:latin typeface="Times New Roman" pitchFamily="18" charset="0"/>
                <a:cs typeface="Times New Roman" pitchFamily="18" charset="0"/>
              </a:rPr>
              <a:t>Ayrılığı</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endParaRPr lang="tr-TR" sz="3500" dirty="0">
              <a:latin typeface="Times New Roman" pitchFamily="18" charset="0"/>
              <a:cs typeface="Times New Roman" pitchFamily="18" charset="0"/>
            </a:endParaRPr>
          </a:p>
        </p:txBody>
      </p:sp>
    </p:spTree>
    <p:extLst>
      <p:ext uri="{BB962C8B-B14F-4D97-AF65-F5344CB8AC3E}">
        <p14:creationId xmlns:p14="http://schemas.microsoft.com/office/powerpoint/2010/main" val="418277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352" y="3018174"/>
            <a:ext cx="10881574" cy="1325563"/>
          </a:xfrm>
        </p:spPr>
        <p:txBody>
          <a:bodyPr>
            <a:noAutofit/>
          </a:bodyPr>
          <a:lstStyle/>
          <a:p>
            <a:pPr lvl="0">
              <a:lnSpc>
                <a:spcPct val="150000"/>
              </a:lnSpc>
            </a:pPr>
            <a:r>
              <a:rPr lang="tr-TR" sz="3500" b="1" dirty="0" smtClean="0">
                <a:latin typeface="Times New Roman" pitchFamily="18" charset="0"/>
                <a:cs typeface="Times New Roman" pitchFamily="18" charset="0"/>
              </a:rPr>
              <a:t>A. Devlet </a:t>
            </a:r>
            <a:r>
              <a:rPr lang="tr-TR" sz="3500" b="1" dirty="0">
                <a:latin typeface="Times New Roman" pitchFamily="18" charset="0"/>
                <a:cs typeface="Times New Roman" pitchFamily="18" charset="0"/>
              </a:rPr>
              <a:t>İktidarının Kaynağına Göre Devlet </a:t>
            </a:r>
            <a:r>
              <a:rPr lang="tr-TR" sz="3500" b="1" dirty="0" smtClean="0">
                <a:latin typeface="Times New Roman" pitchFamily="18" charset="0"/>
                <a:cs typeface="Times New Roman" pitchFamily="18" charset="0"/>
              </a:rPr>
              <a:t>Biçimleri</a:t>
            </a:r>
            <a:r>
              <a:rPr lang="tr-TR" sz="3500" dirty="0" smtClean="0">
                <a:latin typeface="Times New Roman" pitchFamily="18" charset="0"/>
                <a:cs typeface="Times New Roman" pitchFamily="18" charset="0"/>
              </a:rPr>
              <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1. Monarşi</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t>
            </a:r>
            <a:r>
              <a:rPr lang="tr-TR" sz="3500" dirty="0" smtClean="0">
                <a:latin typeface="Times New Roman" pitchFamily="18" charset="0"/>
                <a:cs typeface="Times New Roman" pitchFamily="18" charset="0"/>
              </a:rPr>
              <a:t>	a. Mutlak Monarşi</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t>
            </a:r>
            <a:r>
              <a:rPr lang="tr-TR" sz="3500" dirty="0" smtClean="0">
                <a:latin typeface="Times New Roman" pitchFamily="18" charset="0"/>
                <a:cs typeface="Times New Roman" pitchFamily="18" charset="0"/>
              </a:rPr>
              <a:t>	b. Meşruti Monarşi</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t>
            </a:r>
            <a:r>
              <a:rPr lang="tr-TR" sz="3500" dirty="0" smtClean="0">
                <a:latin typeface="Times New Roman" pitchFamily="18" charset="0"/>
                <a:cs typeface="Times New Roman" pitchFamily="18" charset="0"/>
              </a:rPr>
              <a:t>2. Cumhuriyet</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a. Dar Anlamda Cumhuriyet </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b. Geniş Anlamda Cumhuriyet</a:t>
            </a:r>
            <a:br>
              <a:rPr lang="tr-TR" sz="3500" dirty="0" smtClean="0">
                <a:latin typeface="Times New Roman" pitchFamily="18" charset="0"/>
                <a:cs typeface="Times New Roman" pitchFamily="18" charset="0"/>
              </a:rPr>
            </a:br>
            <a:r>
              <a:rPr lang="tr-TR" sz="3500" dirty="0" smtClean="0">
                <a:latin typeface="Times New Roman" pitchFamily="18" charset="0"/>
                <a:cs typeface="Times New Roman" pitchFamily="18" charset="0"/>
              </a:rPr>
              <a:t/>
            </a:r>
            <a:br>
              <a:rPr lang="tr-TR" sz="3500" dirty="0" smtClean="0">
                <a:latin typeface="Times New Roman" pitchFamily="18" charset="0"/>
                <a:cs typeface="Times New Roman" pitchFamily="18" charset="0"/>
              </a:rPr>
            </a:br>
            <a:endParaRPr lang="tr-TR" sz="3500" dirty="0">
              <a:latin typeface="Times New Roman" pitchFamily="18" charset="0"/>
              <a:cs typeface="Times New Roman" pitchFamily="18" charset="0"/>
            </a:endParaRPr>
          </a:p>
        </p:txBody>
      </p:sp>
    </p:spTree>
    <p:extLst>
      <p:ext uri="{BB962C8B-B14F-4D97-AF65-F5344CB8AC3E}">
        <p14:creationId xmlns:p14="http://schemas.microsoft.com/office/powerpoint/2010/main" val="418277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2024" y="2528316"/>
            <a:ext cx="10881574" cy="1325563"/>
          </a:xfrm>
        </p:spPr>
        <p:txBody>
          <a:bodyPr>
            <a:noAutofit/>
          </a:bodyPr>
          <a:lstStyle/>
          <a:p>
            <a:pPr lvl="0">
              <a:lnSpc>
                <a:spcPct val="150000"/>
              </a:lnSpc>
            </a:pPr>
            <a:r>
              <a:rPr lang="tr-TR" sz="3500" b="1" dirty="0" smtClean="0">
                <a:latin typeface="Times New Roman" pitchFamily="18" charset="0"/>
                <a:cs typeface="Times New Roman" pitchFamily="18" charset="0"/>
              </a:rPr>
              <a:t>B. Devlet </a:t>
            </a:r>
            <a:r>
              <a:rPr lang="tr-TR" sz="3500" b="1" dirty="0">
                <a:latin typeface="Times New Roman" pitchFamily="18" charset="0"/>
                <a:cs typeface="Times New Roman" pitchFamily="18" charset="0"/>
              </a:rPr>
              <a:t>İktidarının Yapısına Göre Devlet </a:t>
            </a:r>
            <a:r>
              <a:rPr lang="tr-TR" sz="3500" b="1" dirty="0" smtClean="0">
                <a:latin typeface="Times New Roman" pitchFamily="18" charset="0"/>
                <a:cs typeface="Times New Roman" pitchFamily="18" charset="0"/>
              </a:rPr>
              <a:t>Biçimleri:     Dikey </a:t>
            </a:r>
            <a:r>
              <a:rPr lang="tr-TR" sz="3500" b="1" dirty="0">
                <a:latin typeface="Times New Roman" pitchFamily="18" charset="0"/>
                <a:cs typeface="Times New Roman" pitchFamily="18" charset="0"/>
              </a:rPr>
              <a:t>Kuvvetler </a:t>
            </a:r>
            <a:r>
              <a:rPr lang="tr-TR" sz="3500" b="1" dirty="0" smtClean="0">
                <a:latin typeface="Times New Roman" pitchFamily="18" charset="0"/>
                <a:cs typeface="Times New Roman" pitchFamily="18" charset="0"/>
              </a:rPr>
              <a:t>Ayrılığı</a:t>
            </a: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dirty="0" smtClean="0">
                <a:latin typeface="Times New Roman" pitchFamily="18" charset="0"/>
                <a:cs typeface="Times New Roman" pitchFamily="18" charset="0"/>
              </a:rPr>
              <a:t>	1. Basit </a:t>
            </a:r>
            <a:r>
              <a:rPr lang="tr-TR" sz="3500" dirty="0">
                <a:latin typeface="Times New Roman" pitchFamily="18" charset="0"/>
                <a:cs typeface="Times New Roman" pitchFamily="18" charset="0"/>
              </a:rPr>
              <a:t>(Tek Yapılı) Devlet</a:t>
            </a:r>
            <a:br>
              <a:rPr lang="tr-TR" sz="3500" dirty="0">
                <a:latin typeface="Times New Roman" pitchFamily="18" charset="0"/>
                <a:cs typeface="Times New Roman" pitchFamily="18" charset="0"/>
              </a:rPr>
            </a:br>
            <a:r>
              <a:rPr lang="tr-TR" sz="3500" dirty="0" smtClean="0">
                <a:latin typeface="Times New Roman" pitchFamily="18" charset="0"/>
                <a:cs typeface="Times New Roman" pitchFamily="18" charset="0"/>
              </a:rPr>
              <a:t>	2. Karma </a:t>
            </a:r>
            <a:r>
              <a:rPr lang="tr-TR" sz="3500" dirty="0">
                <a:latin typeface="Times New Roman" pitchFamily="18" charset="0"/>
                <a:cs typeface="Times New Roman" pitchFamily="18" charset="0"/>
              </a:rPr>
              <a:t>Yapılı Devletler</a:t>
            </a:r>
            <a:br>
              <a:rPr lang="tr-TR" sz="3500" dirty="0">
                <a:latin typeface="Times New Roman" pitchFamily="18" charset="0"/>
                <a:cs typeface="Times New Roman" pitchFamily="18" charset="0"/>
              </a:rPr>
            </a:br>
            <a:r>
              <a:rPr lang="tr-TR" sz="3500" dirty="0" smtClean="0">
                <a:latin typeface="Times New Roman" pitchFamily="18" charset="0"/>
                <a:cs typeface="Times New Roman" pitchFamily="18" charset="0"/>
              </a:rPr>
              <a:t>	3. Bazı </a:t>
            </a:r>
            <a:r>
              <a:rPr lang="tr-TR" sz="3500" dirty="0">
                <a:latin typeface="Times New Roman" pitchFamily="18" charset="0"/>
                <a:cs typeface="Times New Roman" pitchFamily="18" charset="0"/>
              </a:rPr>
              <a:t>Yeni Eğilimler</a:t>
            </a:r>
            <a:br>
              <a:rPr lang="tr-TR" sz="3500" dirty="0">
                <a:latin typeface="Times New Roman" pitchFamily="18" charset="0"/>
                <a:cs typeface="Times New Roman" pitchFamily="18" charset="0"/>
              </a:rPr>
            </a:br>
            <a:endParaRPr lang="tr-TR" sz="3500" dirty="0">
              <a:latin typeface="Times New Roman" pitchFamily="18" charset="0"/>
              <a:cs typeface="Times New Roman" pitchFamily="18" charset="0"/>
            </a:endParaRPr>
          </a:p>
        </p:txBody>
      </p:sp>
    </p:spTree>
    <p:extLst>
      <p:ext uri="{BB962C8B-B14F-4D97-AF65-F5344CB8AC3E}">
        <p14:creationId xmlns:p14="http://schemas.microsoft.com/office/powerpoint/2010/main" val="418277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469571" y="750336"/>
          <a:ext cx="9180287" cy="5012871"/>
        </p:xfrm>
        <a:graphic>
          <a:graphicData uri="http://schemas.openxmlformats.org/drawingml/2006/table">
            <a:tbl>
              <a:tblPr/>
              <a:tblGrid>
                <a:gridCol w="2743070"/>
                <a:gridCol w="2741234"/>
                <a:gridCol w="3695983"/>
              </a:tblGrid>
              <a:tr h="966579">
                <a:tc gridSpan="3">
                  <a:txBody>
                    <a:bodyPr/>
                    <a:lstStyle/>
                    <a:p>
                      <a:pPr algn="ctr">
                        <a:lnSpc>
                          <a:spcPct val="115000"/>
                        </a:lnSpc>
                        <a:spcAft>
                          <a:spcPts val="0"/>
                        </a:spcAft>
                      </a:pPr>
                      <a:r>
                        <a:rPr lang="tr-TR" sz="3200" b="1" dirty="0" smtClean="0">
                          <a:latin typeface="Times New Roman"/>
                          <a:ea typeface="Times New Roman"/>
                          <a:cs typeface="Times New Roman"/>
                        </a:rPr>
                        <a:t>“Devlet Biçimleri” Konusu için Genel Kaynakça</a:t>
                      </a:r>
                      <a:endParaRPr lang="tr-TR" sz="32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630">
                <a:tc>
                  <a:txBody>
                    <a:bodyPr/>
                    <a:lstStyle/>
                    <a:p>
                      <a:pPr>
                        <a:lnSpc>
                          <a:spcPct val="115000"/>
                        </a:lnSpc>
                        <a:spcAft>
                          <a:spcPts val="0"/>
                        </a:spcAft>
                      </a:pPr>
                      <a:r>
                        <a:rPr lang="tr-TR" sz="2400" b="1" smtClean="0">
                          <a:latin typeface="Times New Roman"/>
                          <a:ea typeface="Times New Roman"/>
                          <a:cs typeface="Times New Roman"/>
                        </a:rPr>
                        <a:t>Eserin</a:t>
                      </a:r>
                      <a:r>
                        <a:rPr lang="tr-TR" sz="2400" b="1" baseline="0" smtClean="0">
                          <a:latin typeface="Times New Roman"/>
                          <a:ea typeface="Times New Roman"/>
                          <a:cs typeface="Times New Roman"/>
                        </a:rPr>
                        <a:t> Künyesi</a:t>
                      </a:r>
                      <a:r>
                        <a:rPr lang="tr-TR" sz="2400" b="1" baseline="0" dirty="0" smtClean="0">
                          <a:latin typeface="Times New Roman"/>
                          <a:ea typeface="Times New Roman"/>
                          <a:cs typeface="Times New Roman"/>
                        </a:rPr>
                        <a:t>:</a:t>
                      </a:r>
                      <a:endParaRPr lang="tr-TR" sz="24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579">
                <a:tc>
                  <a:txBody>
                    <a:bodyPr/>
                    <a:lstStyle/>
                    <a:p>
                      <a:pPr>
                        <a:lnSpc>
                          <a:spcPct val="115000"/>
                        </a:lnSpc>
                        <a:spcAft>
                          <a:spcPts val="0"/>
                        </a:spcAft>
                      </a:pPr>
                      <a:r>
                        <a:rPr lang="tr-TR" sz="2800" b="1" u="none" dirty="0" smtClean="0">
                          <a:solidFill>
                            <a:srgbClr val="000000"/>
                          </a:solidFill>
                          <a:latin typeface="Times New Roman"/>
                          <a:ea typeface="Times New Roman"/>
                          <a:cs typeface="Times New Roman"/>
                        </a:rPr>
                        <a:t>Sayfa Sayıları:</a:t>
                      </a:r>
                      <a:endParaRPr lang="tr-TR" sz="2800" u="none"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3600" dirty="0" smtClean="0">
                          <a:solidFill>
                            <a:srgbClr val="000000"/>
                          </a:solidFill>
                          <a:latin typeface="Times New Roman"/>
                          <a:ea typeface="Times New Roman"/>
                          <a:cs typeface="Times New Roman"/>
                        </a:rPr>
                        <a:t>143-157</a:t>
                      </a: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3600" dirty="0" smtClean="0">
                          <a:solidFill>
                            <a:srgbClr val="000000"/>
                          </a:solidFill>
                          <a:latin typeface="Times New Roman"/>
                          <a:ea typeface="Times New Roman"/>
                          <a:cs typeface="Times New Roman"/>
                        </a:rPr>
                        <a:t>173-216</a:t>
                      </a: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083">
                <a:tc gridSpan="3">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tr-TR" sz="1800" b="1" u="sng" kern="1200" dirty="0" smtClean="0">
                          <a:solidFill>
                            <a:schemeClr val="tx1"/>
                          </a:solidFill>
                          <a:latin typeface="Times New Roman" pitchFamily="18" charset="0"/>
                          <a:ea typeface="+mn-ea"/>
                          <a:cs typeface="Times New Roman" pitchFamily="18" charset="0"/>
                        </a:rPr>
                        <a:t>Not:</a:t>
                      </a:r>
                      <a:r>
                        <a:rPr lang="tr-TR" sz="1800" b="1" u="none" kern="1200" baseline="0" dirty="0" smtClean="0">
                          <a:solidFill>
                            <a:schemeClr val="tx1"/>
                          </a:solidFill>
                          <a:latin typeface="Times New Roman" pitchFamily="18" charset="0"/>
                          <a:ea typeface="+mn-ea"/>
                          <a:cs typeface="Times New Roman" pitchFamily="18" charset="0"/>
                        </a:rPr>
                        <a:t> </a:t>
                      </a:r>
                      <a:r>
                        <a:rPr lang="tr-TR" sz="1800" kern="1200" dirty="0" smtClean="0">
                          <a:solidFill>
                            <a:schemeClr val="tx1"/>
                          </a:solidFill>
                          <a:latin typeface="Times New Roman" pitchFamily="18" charset="0"/>
                          <a:ea typeface="+mn-ea"/>
                          <a:cs typeface="Times New Roman" pitchFamily="18" charset="0"/>
                        </a:rPr>
                        <a:t>“Okuma Çizelgesi”, öğrencilerin </a:t>
                      </a:r>
                      <a:r>
                        <a:rPr lang="tr-TR" sz="1800" u="sng" kern="1200" dirty="0" smtClean="0">
                          <a:solidFill>
                            <a:schemeClr val="tx1"/>
                          </a:solidFill>
                          <a:latin typeface="Times New Roman" pitchFamily="18" charset="0"/>
                          <a:ea typeface="+mn-ea"/>
                          <a:cs typeface="Times New Roman" pitchFamily="18" charset="0"/>
                        </a:rPr>
                        <a:t>2017-2018 güz yarı yılında</a:t>
                      </a:r>
                      <a:r>
                        <a:rPr lang="tr-TR" sz="18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800" u="sng" kern="1200" dirty="0" smtClean="0">
                          <a:solidFill>
                            <a:schemeClr val="tx1"/>
                          </a:solidFill>
                          <a:latin typeface="Times New Roman" pitchFamily="18" charset="0"/>
                          <a:ea typeface="+mn-ea"/>
                          <a:cs typeface="Times New Roman" pitchFamily="18" charset="0"/>
                        </a:rPr>
                        <a:t>derslerde işlenen konuların hepsini kapsamamaktadır.</a:t>
                      </a:r>
                      <a:endParaRPr lang="tr-TR" sz="18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8540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8656" y="2528776"/>
            <a:ext cx="10515600" cy="1325563"/>
          </a:xfrm>
        </p:spPr>
        <p:txBody>
          <a:bodyPr>
            <a:normAutofit fontScale="90000"/>
          </a:bodyPr>
          <a:lstStyle/>
          <a:p>
            <a:r>
              <a:rPr lang="tr-TR" sz="3900" b="1" u="sng" dirty="0" smtClean="0"/>
              <a:t/>
            </a:r>
            <a:br>
              <a:rPr lang="tr-TR" sz="3900" b="1" u="sng" dirty="0" smtClean="0"/>
            </a:br>
            <a:r>
              <a:rPr lang="tr-TR" sz="4000" b="1" dirty="0" smtClean="0">
                <a:latin typeface="Times New Roman" pitchFamily="18" charset="0"/>
                <a:ea typeface="Times New Roman"/>
                <a:cs typeface="Times New Roman" pitchFamily="18" charset="0"/>
              </a:rPr>
              <a:t> “Devlet Biçimleri” Konusu için Seçilmiş Kaynakça</a:t>
            </a:r>
            <a:br>
              <a:rPr lang="tr-TR" sz="4000" b="1" dirty="0" smtClean="0">
                <a:latin typeface="Times New Roman" pitchFamily="18" charset="0"/>
                <a:ea typeface="Times New Roman"/>
                <a:cs typeface="Times New Roman" pitchFamily="18" charset="0"/>
              </a:rPr>
            </a:br>
            <a:r>
              <a:rPr lang="tr-TR" sz="3900" dirty="0">
                <a:latin typeface="Times New Roman" pitchFamily="18" charset="0"/>
                <a:cs typeface="Times New Roman" pitchFamily="18" charset="0"/>
              </a:rPr>
              <a:t/>
            </a:r>
            <a:br>
              <a:rPr lang="tr-TR" sz="3900" dirty="0">
                <a:latin typeface="Times New Roman" pitchFamily="18" charset="0"/>
                <a:cs typeface="Times New Roman" pitchFamily="18" charset="0"/>
              </a:rPr>
            </a:br>
            <a:r>
              <a:rPr lang="tr-TR" sz="3900" dirty="0" smtClean="0">
                <a:latin typeface="Times New Roman" pitchFamily="18" charset="0"/>
                <a:cs typeface="Times New Roman" pitchFamily="18" charset="0"/>
              </a:rPr>
              <a:t>Oktay </a:t>
            </a:r>
            <a:r>
              <a:rPr lang="tr-TR" sz="3900" dirty="0">
                <a:latin typeface="Times New Roman" pitchFamily="18" charset="0"/>
                <a:cs typeface="Times New Roman" pitchFamily="18" charset="0"/>
              </a:rPr>
              <a:t>Uygun, </a:t>
            </a:r>
            <a:r>
              <a:rPr lang="tr-TR" sz="3900" b="1" dirty="0">
                <a:latin typeface="Times New Roman" pitchFamily="18" charset="0"/>
                <a:cs typeface="Times New Roman" pitchFamily="18" charset="0"/>
              </a:rPr>
              <a:t>Federal Devlet</a:t>
            </a:r>
            <a:r>
              <a:rPr lang="tr-TR" sz="3900" dirty="0">
                <a:latin typeface="Times New Roman" pitchFamily="18" charset="0"/>
                <a:cs typeface="Times New Roman" pitchFamily="18" charset="0"/>
              </a:rPr>
              <a:t>, 3.b., On İki Levha Yayıncılık, İstanbul 2007</a:t>
            </a:r>
            <a:r>
              <a:rPr lang="tr-TR" sz="3900" dirty="0" smtClean="0">
                <a:latin typeface="Times New Roman" pitchFamily="18" charset="0"/>
                <a:cs typeface="Times New Roman" pitchFamily="18" charset="0"/>
              </a:rPr>
              <a:t>.</a:t>
            </a:r>
            <a:br>
              <a:rPr lang="tr-TR" sz="3900" dirty="0" smtClean="0">
                <a:latin typeface="Times New Roman" pitchFamily="18" charset="0"/>
                <a:cs typeface="Times New Roman" pitchFamily="18" charset="0"/>
              </a:rPr>
            </a:br>
            <a:r>
              <a:rPr lang="tr-TR" sz="3900" dirty="0">
                <a:latin typeface="Times New Roman" pitchFamily="18" charset="0"/>
                <a:cs typeface="Times New Roman" pitchFamily="18" charset="0"/>
              </a:rPr>
              <a:t/>
            </a:r>
            <a:br>
              <a:rPr lang="tr-TR" sz="3900" dirty="0">
                <a:latin typeface="Times New Roman" pitchFamily="18" charset="0"/>
                <a:cs typeface="Times New Roman" pitchFamily="18" charset="0"/>
              </a:rPr>
            </a:br>
            <a:r>
              <a:rPr lang="tr-TR" sz="3900" dirty="0">
                <a:latin typeface="Times New Roman" pitchFamily="18" charset="0"/>
                <a:cs typeface="Times New Roman" pitchFamily="18" charset="0"/>
              </a:rPr>
              <a:t>Atilla Nalbant, </a:t>
            </a:r>
            <a:r>
              <a:rPr lang="tr-TR" sz="3900" b="1" dirty="0" err="1">
                <a:latin typeface="Times New Roman" pitchFamily="18" charset="0"/>
                <a:cs typeface="Times New Roman" pitchFamily="18" charset="0"/>
              </a:rPr>
              <a:t>Üniter</a:t>
            </a:r>
            <a:r>
              <a:rPr lang="tr-TR" sz="3900" b="1" dirty="0">
                <a:latin typeface="Times New Roman" pitchFamily="18" charset="0"/>
                <a:cs typeface="Times New Roman" pitchFamily="18" charset="0"/>
              </a:rPr>
              <a:t> Devlet: Bölgeselleşmeden Küreselleşmeye</a:t>
            </a:r>
            <a:r>
              <a:rPr lang="tr-TR" sz="3900" dirty="0">
                <a:latin typeface="Times New Roman" pitchFamily="18" charset="0"/>
                <a:cs typeface="Times New Roman" pitchFamily="18" charset="0"/>
              </a:rPr>
              <a:t>, On İki Levha Yayıncılık, İstanbul 2012</a:t>
            </a:r>
            <a:r>
              <a:rPr lang="tr-TR" sz="3900" dirty="0" smtClean="0">
                <a:latin typeface="Times New Roman" pitchFamily="18" charset="0"/>
                <a:cs typeface="Times New Roman" pitchFamily="18" charset="0"/>
              </a:rPr>
              <a:t>.</a:t>
            </a:r>
            <a:br>
              <a:rPr lang="tr-TR" sz="3900" dirty="0" smtClean="0">
                <a:latin typeface="Times New Roman" pitchFamily="18" charset="0"/>
                <a:cs typeface="Times New Roman" pitchFamily="18" charset="0"/>
              </a:rPr>
            </a:br>
            <a:r>
              <a:rPr lang="tr-TR" sz="3900" dirty="0">
                <a:latin typeface="Times New Roman" pitchFamily="18" charset="0"/>
                <a:cs typeface="Times New Roman" pitchFamily="18" charset="0"/>
              </a:rPr>
              <a:t/>
            </a:r>
            <a:br>
              <a:rPr lang="tr-TR" sz="3900" dirty="0">
                <a:latin typeface="Times New Roman" pitchFamily="18" charset="0"/>
                <a:cs typeface="Times New Roman" pitchFamily="18" charset="0"/>
              </a:rPr>
            </a:br>
            <a:r>
              <a:rPr lang="tr-TR" sz="3900" dirty="0" err="1">
                <a:latin typeface="Times New Roman" pitchFamily="18" charset="0"/>
                <a:cs typeface="Times New Roman" pitchFamily="18" charset="0"/>
              </a:rPr>
              <a:t>Arend</a:t>
            </a:r>
            <a:r>
              <a:rPr lang="tr-TR" sz="3900" dirty="0">
                <a:latin typeface="Times New Roman" pitchFamily="18" charset="0"/>
                <a:cs typeface="Times New Roman" pitchFamily="18" charset="0"/>
              </a:rPr>
              <a:t> </a:t>
            </a:r>
            <a:r>
              <a:rPr lang="tr-TR" sz="3900" dirty="0" err="1">
                <a:latin typeface="Times New Roman" pitchFamily="18" charset="0"/>
                <a:cs typeface="Times New Roman" pitchFamily="18" charset="0"/>
              </a:rPr>
              <a:t>Lijphart</a:t>
            </a:r>
            <a:r>
              <a:rPr lang="tr-TR" sz="3900" dirty="0">
                <a:latin typeface="Times New Roman" pitchFamily="18" charset="0"/>
                <a:cs typeface="Times New Roman" pitchFamily="18" charset="0"/>
              </a:rPr>
              <a:t>, </a:t>
            </a:r>
            <a:r>
              <a:rPr lang="tr-TR" sz="3900" b="1" dirty="0">
                <a:latin typeface="Times New Roman" pitchFamily="18" charset="0"/>
                <a:cs typeface="Times New Roman" pitchFamily="18" charset="0"/>
              </a:rPr>
              <a:t>Çağdaş Demokrasiler</a:t>
            </a:r>
            <a:r>
              <a:rPr lang="tr-TR" sz="3900" dirty="0">
                <a:latin typeface="Times New Roman" pitchFamily="18" charset="0"/>
                <a:cs typeface="Times New Roman" pitchFamily="18" charset="0"/>
              </a:rPr>
              <a:t>, (çev. Ergun Özbudun - Ersin </a:t>
            </a:r>
            <a:r>
              <a:rPr lang="tr-TR" sz="3900" dirty="0" err="1">
                <a:latin typeface="Times New Roman" pitchFamily="18" charset="0"/>
                <a:cs typeface="Times New Roman" pitchFamily="18" charset="0"/>
              </a:rPr>
              <a:t>Onulduran</a:t>
            </a:r>
            <a:r>
              <a:rPr lang="tr-TR" sz="3900" dirty="0">
                <a:latin typeface="Times New Roman" pitchFamily="18" charset="0"/>
                <a:cs typeface="Times New Roman" pitchFamily="18" charset="0"/>
              </a:rPr>
              <a:t>), Yetkin Yayınları, Ankara 1996, s. 147-161.</a:t>
            </a:r>
            <a:r>
              <a:rPr lang="tr-TR" dirty="0"/>
              <a:t/>
            </a:r>
            <a:br>
              <a:rPr lang="tr-TR" dirty="0"/>
            </a:br>
            <a:endParaRPr lang="tr-TR" dirty="0"/>
          </a:p>
        </p:txBody>
      </p:sp>
    </p:spTree>
    <p:extLst>
      <p:ext uri="{BB962C8B-B14F-4D97-AF65-F5344CB8AC3E}">
        <p14:creationId xmlns:p14="http://schemas.microsoft.com/office/powerpoint/2010/main" val="347282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5625" y="2284077"/>
            <a:ext cx="10515600" cy="1325563"/>
          </a:xfrm>
        </p:spPr>
        <p:txBody>
          <a:bodyPr>
            <a:normAutofit fontScale="90000"/>
          </a:bodyPr>
          <a:lstStyle/>
          <a:p>
            <a:r>
              <a:rPr lang="tr-TR" b="1" u="sng" dirty="0" smtClean="0"/>
              <a:t/>
            </a:r>
            <a:br>
              <a:rPr lang="tr-TR" b="1" u="sng" dirty="0" smtClean="0"/>
            </a:br>
            <a:r>
              <a:rPr lang="tr-TR" b="1" u="sng" dirty="0" smtClean="0">
                <a:latin typeface="Times New Roman" pitchFamily="18" charset="0"/>
                <a:cs typeface="Times New Roman" pitchFamily="18" charset="0"/>
              </a:rPr>
              <a:t>SORU ÖRNEKLERİ</a:t>
            </a:r>
            <a:br>
              <a:rPr lang="tr-TR" b="1" u="sng" dirty="0" smtClean="0">
                <a:latin typeface="Times New Roman" pitchFamily="18" charset="0"/>
                <a:cs typeface="Times New Roman" pitchFamily="18" charset="0"/>
              </a:rPr>
            </a:br>
            <a:r>
              <a:rPr lang="tr-TR" b="1" u="sng" dirty="0">
                <a:latin typeface="Times New Roman" pitchFamily="18" charset="0"/>
                <a:cs typeface="Times New Roman" pitchFamily="18" charset="0"/>
              </a:rPr>
              <a:t/>
            </a:r>
            <a:br>
              <a:rPr lang="tr-TR" b="1" u="sng" dirty="0">
                <a:latin typeface="Times New Roman" pitchFamily="18" charset="0"/>
                <a:cs typeface="Times New Roman" pitchFamily="18" charset="0"/>
              </a:rPr>
            </a:br>
            <a:r>
              <a:rPr lang="tr-TR" b="1" dirty="0" smtClean="0">
                <a:latin typeface="Times New Roman" pitchFamily="18" charset="0"/>
                <a:cs typeface="Times New Roman" pitchFamily="18" charset="0"/>
              </a:rPr>
              <a:t>1. </a:t>
            </a:r>
            <a:r>
              <a:rPr lang="tr-TR" dirty="0" smtClean="0">
                <a:latin typeface="Times New Roman" pitchFamily="18" charset="0"/>
                <a:cs typeface="Times New Roman" pitchFamily="18" charset="0"/>
              </a:rPr>
              <a:t>Aşağıdaki kavramları </a:t>
            </a:r>
            <a:r>
              <a:rPr lang="tr-TR" dirty="0" smtClean="0">
                <a:latin typeface="Times New Roman" pitchFamily="18" charset="0"/>
                <a:cs typeface="Times New Roman" pitchFamily="18" charset="0"/>
              </a:rPr>
              <a:t>açıklayınız:</a:t>
            </a: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a:latin typeface="Times New Roman" pitchFamily="18" charset="0"/>
                <a:cs typeface="Times New Roman" pitchFamily="18" charset="0"/>
              </a:rPr>
              <a:t/>
            </a:r>
            <a:br>
              <a:rPr lang="tr-TR" b="1" dirty="0">
                <a:latin typeface="Times New Roman" pitchFamily="18" charset="0"/>
                <a:cs typeface="Times New Roman" pitchFamily="18" charset="0"/>
              </a:rPr>
            </a:br>
            <a:r>
              <a:rPr lang="tr-TR" b="1" dirty="0" smtClean="0">
                <a:latin typeface="Times New Roman" pitchFamily="18" charset="0"/>
                <a:cs typeface="Times New Roman" pitchFamily="18" charset="0"/>
              </a:rPr>
              <a:t>a.</a:t>
            </a:r>
            <a:r>
              <a:rPr lang="tr-TR" dirty="0" smtClean="0">
                <a:latin typeface="Times New Roman" pitchFamily="18" charset="0"/>
                <a:cs typeface="Times New Roman" pitchFamily="18" charset="0"/>
              </a:rPr>
              <a:t> Yerinden yönetim ilkesi</a:t>
            </a:r>
            <a:r>
              <a:rPr lang="tr-TR" dirty="0">
                <a:latin typeface="Times New Roman" pitchFamily="18" charset="0"/>
                <a:cs typeface="Times New Roman" pitchFamily="18" charset="0"/>
              </a:rPr>
              <a:t>		</a:t>
            </a: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b. </a:t>
            </a:r>
            <a:r>
              <a:rPr lang="tr-TR" dirty="0" smtClean="0">
                <a:latin typeface="Times New Roman" pitchFamily="18" charset="0"/>
                <a:cs typeface="Times New Roman" pitchFamily="18" charset="0"/>
              </a:rPr>
              <a:t>Basit Devlet</a:t>
            </a: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c. </a:t>
            </a:r>
            <a:r>
              <a:rPr lang="tr-TR" dirty="0">
                <a:latin typeface="Times New Roman" pitchFamily="18" charset="0"/>
                <a:cs typeface="Times New Roman" pitchFamily="18" charset="0"/>
              </a:rPr>
              <a:t>Bölgeli devlet </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d. </a:t>
            </a:r>
            <a:r>
              <a:rPr lang="tr-TR" dirty="0" smtClean="0">
                <a:latin typeface="Times New Roman" pitchFamily="18" charset="0"/>
                <a:cs typeface="Times New Roman" pitchFamily="18" charset="0"/>
              </a:rPr>
              <a:t>Hükûmet Şekli Olarak Cumhuriyet</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e. </a:t>
            </a:r>
            <a:r>
              <a:rPr lang="tr-TR" dirty="0" smtClean="0">
                <a:latin typeface="Times New Roman" pitchFamily="18" charset="0"/>
                <a:cs typeface="Times New Roman" pitchFamily="18" charset="0"/>
              </a:rPr>
              <a:t>Konfederasyon</a:t>
            </a:r>
            <a:r>
              <a:rPr lang="tr-TR" dirty="0" smtClean="0"/>
              <a:t/>
            </a:r>
            <a:br>
              <a:rPr lang="tr-TR" dirty="0" smtClean="0"/>
            </a:br>
            <a:endParaRPr lang="tr-TR" dirty="0"/>
          </a:p>
        </p:txBody>
      </p:sp>
    </p:spTree>
    <p:extLst>
      <p:ext uri="{BB962C8B-B14F-4D97-AF65-F5344CB8AC3E}">
        <p14:creationId xmlns:p14="http://schemas.microsoft.com/office/powerpoint/2010/main" val="18023457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98</Words>
  <Application>Microsoft Office PowerPoint</Application>
  <PresentationFormat>Custom</PresentationFormat>
  <Paragraphs>14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Teması</vt:lpstr>
      <vt:lpstr>XI. DEVLET BİÇİMLERİ </vt:lpstr>
      <vt:lpstr>XI. Devlet Biçimleri   A. Devlet İktidarının Kaynağına Göre Devlet  Biçimleri   B. Devlet İktidarının Yapısına Göre Devlet  Biçimleri: Dikey Kuvvetler Ayrılığı   </vt:lpstr>
      <vt:lpstr>A. Devlet İktidarının Kaynağına Göre Devlet Biçimleri  1. Monarşi   a. Mutlak Monarşi   b. Meşruti Monarşi  2. Cumhuriyet   a. Dar Anlamda Cumhuriyet    b. Geniş Anlamda Cumhuriyet  </vt:lpstr>
      <vt:lpstr>B. Devlet İktidarının Yapısına Göre Devlet Biçimleri:     Dikey Kuvvetler Ayrılığı  1. Basit (Tek Yapılı) Devlet  2. Karma Yapılı Devletler  3. Bazı Yeni Eğilimler </vt:lpstr>
      <vt:lpstr>PowerPoint Presentation</vt:lpstr>
      <vt:lpstr>  “Devlet Biçimleri” Konusu için Seçilmiş Kaynakça  Oktay Uygun, Federal Devlet, 3.b., On İki Levha Yayıncılık, İstanbul 2007.  Atilla Nalbant, Üniter Devlet: Bölgeselleşmeden Küreselleşmeye, On İki Levha Yayıncılık, İstanbul 2012.  Arend Lijphart, Çağdaş Demokrasiler, (çev. Ergun Özbudun - Ersin Onulduran), Yetkin Yayınları, Ankara 1996, s. 147-161. </vt:lpstr>
      <vt:lpstr> SORU ÖRNEKLERİ  1. Aşağıdaki kavramları açıklayınız:  a. Yerinden yönetim ilkesi   b. Basit Devlet c. Bölgeli devlet  d. Hükûmet Şekli Olarak Cumhuriyet e. Konfederasyon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10</cp:revision>
  <dcterms:created xsi:type="dcterms:W3CDTF">2017-10-23T13:24:59Z</dcterms:created>
  <dcterms:modified xsi:type="dcterms:W3CDTF">2017-11-27T15:14:40Z</dcterms:modified>
</cp:coreProperties>
</file>