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5" r:id="rId18"/>
    <p:sldId id="276" r:id="rId19"/>
    <p:sldId id="277" r:id="rId20"/>
    <p:sldId id="273" r:id="rId21"/>
    <p:sldId id="274"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13" autoAdjust="0"/>
    <p:restoredTop sz="94660"/>
  </p:normalViewPr>
  <p:slideViewPr>
    <p:cSldViewPr snapToGrid="0" showGuides="1">
      <p:cViewPr varScale="1">
        <p:scale>
          <a:sx n="91" d="100"/>
          <a:sy n="91" d="100"/>
        </p:scale>
        <p:origin x="-486" y="-114"/>
      </p:cViewPr>
      <p:guideLst>
        <p:guide orient="horz" pos="2160"/>
        <p:guide pos="3817"/>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3FC93B88-A593-4696-B01A-54CF40FFD616}" type="datetimeFigureOut">
              <a:rPr lang="tr-TR" smtClean="0"/>
              <a:pPr/>
              <a:t>10.02.2020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6F0FE56-9844-463F-A75E-DB0A5C12C32B}" type="slidenum">
              <a:rPr lang="tr-TR" smtClean="0"/>
              <a:pPr/>
              <a:t>‹#›</a:t>
            </a:fld>
            <a:endParaRPr lang="tr-TR"/>
          </a:p>
        </p:txBody>
      </p:sp>
    </p:spTree>
    <p:extLst>
      <p:ext uri="{BB962C8B-B14F-4D97-AF65-F5344CB8AC3E}">
        <p14:creationId xmlns:p14="http://schemas.microsoft.com/office/powerpoint/2010/main" xmlns="" val="2775177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FC93B88-A593-4696-B01A-54CF40FFD616}" type="datetimeFigureOut">
              <a:rPr lang="tr-TR" smtClean="0"/>
              <a:pPr/>
              <a:t>10.02.2020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6F0FE56-9844-463F-A75E-DB0A5C12C32B}" type="slidenum">
              <a:rPr lang="tr-TR" smtClean="0"/>
              <a:pPr/>
              <a:t>‹#›</a:t>
            </a:fld>
            <a:endParaRPr lang="tr-TR"/>
          </a:p>
        </p:txBody>
      </p:sp>
    </p:spTree>
    <p:extLst>
      <p:ext uri="{BB962C8B-B14F-4D97-AF65-F5344CB8AC3E}">
        <p14:creationId xmlns:p14="http://schemas.microsoft.com/office/powerpoint/2010/main" xmlns="" val="588616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FC93B88-A593-4696-B01A-54CF40FFD616}" type="datetimeFigureOut">
              <a:rPr lang="tr-TR" smtClean="0"/>
              <a:pPr/>
              <a:t>10.02.2020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6F0FE56-9844-463F-A75E-DB0A5C12C32B}" type="slidenum">
              <a:rPr lang="tr-TR" smtClean="0"/>
              <a:pPr/>
              <a:t>‹#›</a:t>
            </a:fld>
            <a:endParaRPr lang="tr-TR"/>
          </a:p>
        </p:txBody>
      </p:sp>
    </p:spTree>
    <p:extLst>
      <p:ext uri="{BB962C8B-B14F-4D97-AF65-F5344CB8AC3E}">
        <p14:creationId xmlns:p14="http://schemas.microsoft.com/office/powerpoint/2010/main" xmlns="" val="3985435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FC93B88-A593-4696-B01A-54CF40FFD616}" type="datetimeFigureOut">
              <a:rPr lang="tr-TR" smtClean="0"/>
              <a:pPr/>
              <a:t>10.02.2020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6F0FE56-9844-463F-A75E-DB0A5C12C32B}" type="slidenum">
              <a:rPr lang="tr-TR" smtClean="0"/>
              <a:pPr/>
              <a:t>‹#›</a:t>
            </a:fld>
            <a:endParaRPr lang="tr-TR"/>
          </a:p>
        </p:txBody>
      </p:sp>
    </p:spTree>
    <p:extLst>
      <p:ext uri="{BB962C8B-B14F-4D97-AF65-F5344CB8AC3E}">
        <p14:creationId xmlns:p14="http://schemas.microsoft.com/office/powerpoint/2010/main" xmlns="" val="2112541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3FC93B88-A593-4696-B01A-54CF40FFD616}" type="datetimeFigureOut">
              <a:rPr lang="tr-TR" smtClean="0"/>
              <a:pPr/>
              <a:t>10.02.2020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6F0FE56-9844-463F-A75E-DB0A5C12C32B}" type="slidenum">
              <a:rPr lang="tr-TR" smtClean="0"/>
              <a:pPr/>
              <a:t>‹#›</a:t>
            </a:fld>
            <a:endParaRPr lang="tr-TR"/>
          </a:p>
        </p:txBody>
      </p:sp>
    </p:spTree>
    <p:extLst>
      <p:ext uri="{BB962C8B-B14F-4D97-AF65-F5344CB8AC3E}">
        <p14:creationId xmlns:p14="http://schemas.microsoft.com/office/powerpoint/2010/main" xmlns="" val="3574411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3FC93B88-A593-4696-B01A-54CF40FFD616}" type="datetimeFigureOut">
              <a:rPr lang="tr-TR" smtClean="0"/>
              <a:pPr/>
              <a:t>10.02.2020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6F0FE56-9844-463F-A75E-DB0A5C12C32B}" type="slidenum">
              <a:rPr lang="tr-TR" smtClean="0"/>
              <a:pPr/>
              <a:t>‹#›</a:t>
            </a:fld>
            <a:endParaRPr lang="tr-TR"/>
          </a:p>
        </p:txBody>
      </p:sp>
    </p:spTree>
    <p:extLst>
      <p:ext uri="{BB962C8B-B14F-4D97-AF65-F5344CB8AC3E}">
        <p14:creationId xmlns:p14="http://schemas.microsoft.com/office/powerpoint/2010/main" xmlns="" val="985396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3FC93B88-A593-4696-B01A-54CF40FFD616}" type="datetimeFigureOut">
              <a:rPr lang="tr-TR" smtClean="0"/>
              <a:pPr/>
              <a:t>10.02.2020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6F0FE56-9844-463F-A75E-DB0A5C12C32B}" type="slidenum">
              <a:rPr lang="tr-TR" smtClean="0"/>
              <a:pPr/>
              <a:t>‹#›</a:t>
            </a:fld>
            <a:endParaRPr lang="tr-TR"/>
          </a:p>
        </p:txBody>
      </p:sp>
    </p:spTree>
    <p:extLst>
      <p:ext uri="{BB962C8B-B14F-4D97-AF65-F5344CB8AC3E}">
        <p14:creationId xmlns:p14="http://schemas.microsoft.com/office/powerpoint/2010/main" xmlns="" val="888331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3FC93B88-A593-4696-B01A-54CF40FFD616}" type="datetimeFigureOut">
              <a:rPr lang="tr-TR" smtClean="0"/>
              <a:pPr/>
              <a:t>10.02.2020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6F0FE56-9844-463F-A75E-DB0A5C12C32B}" type="slidenum">
              <a:rPr lang="tr-TR" smtClean="0"/>
              <a:pPr/>
              <a:t>‹#›</a:t>
            </a:fld>
            <a:endParaRPr lang="tr-TR"/>
          </a:p>
        </p:txBody>
      </p:sp>
    </p:spTree>
    <p:extLst>
      <p:ext uri="{BB962C8B-B14F-4D97-AF65-F5344CB8AC3E}">
        <p14:creationId xmlns:p14="http://schemas.microsoft.com/office/powerpoint/2010/main" xmlns="" val="44309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FC93B88-A593-4696-B01A-54CF40FFD616}" type="datetimeFigureOut">
              <a:rPr lang="tr-TR" smtClean="0"/>
              <a:pPr/>
              <a:t>10.02.2020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6F0FE56-9844-463F-A75E-DB0A5C12C32B}" type="slidenum">
              <a:rPr lang="tr-TR" smtClean="0"/>
              <a:pPr/>
              <a:t>‹#›</a:t>
            </a:fld>
            <a:endParaRPr lang="tr-TR"/>
          </a:p>
        </p:txBody>
      </p:sp>
    </p:spTree>
    <p:extLst>
      <p:ext uri="{BB962C8B-B14F-4D97-AF65-F5344CB8AC3E}">
        <p14:creationId xmlns:p14="http://schemas.microsoft.com/office/powerpoint/2010/main" xmlns="" val="38823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FC93B88-A593-4696-B01A-54CF40FFD616}" type="datetimeFigureOut">
              <a:rPr lang="tr-TR" smtClean="0"/>
              <a:pPr/>
              <a:t>10.02.2020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6F0FE56-9844-463F-A75E-DB0A5C12C32B}" type="slidenum">
              <a:rPr lang="tr-TR" smtClean="0"/>
              <a:pPr/>
              <a:t>‹#›</a:t>
            </a:fld>
            <a:endParaRPr lang="tr-TR"/>
          </a:p>
        </p:txBody>
      </p:sp>
    </p:spTree>
    <p:extLst>
      <p:ext uri="{BB962C8B-B14F-4D97-AF65-F5344CB8AC3E}">
        <p14:creationId xmlns:p14="http://schemas.microsoft.com/office/powerpoint/2010/main" xmlns="" val="943966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FC93B88-A593-4696-B01A-54CF40FFD616}" type="datetimeFigureOut">
              <a:rPr lang="tr-TR" smtClean="0"/>
              <a:pPr/>
              <a:t>10.02.2020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6F0FE56-9844-463F-A75E-DB0A5C12C32B}" type="slidenum">
              <a:rPr lang="tr-TR" smtClean="0"/>
              <a:pPr/>
              <a:t>‹#›</a:t>
            </a:fld>
            <a:endParaRPr lang="tr-TR"/>
          </a:p>
        </p:txBody>
      </p:sp>
    </p:spTree>
    <p:extLst>
      <p:ext uri="{BB962C8B-B14F-4D97-AF65-F5344CB8AC3E}">
        <p14:creationId xmlns:p14="http://schemas.microsoft.com/office/powerpoint/2010/main" xmlns="" val="2602135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C93B88-A593-4696-B01A-54CF40FFD616}" type="datetimeFigureOut">
              <a:rPr lang="tr-TR" smtClean="0"/>
              <a:pPr/>
              <a:t>10.02.2020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F0FE56-9844-463F-A75E-DB0A5C12C32B}" type="slidenum">
              <a:rPr lang="tr-TR" smtClean="0"/>
              <a:pPr/>
              <a:t>‹#›</a:t>
            </a:fld>
            <a:endParaRPr lang="tr-TR"/>
          </a:p>
        </p:txBody>
      </p:sp>
    </p:spTree>
    <p:extLst>
      <p:ext uri="{BB962C8B-B14F-4D97-AF65-F5344CB8AC3E}">
        <p14:creationId xmlns:p14="http://schemas.microsoft.com/office/powerpoint/2010/main" xmlns="" val="896080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838200" y="2766218"/>
            <a:ext cx="10515600" cy="1325563"/>
          </a:xfrm>
        </p:spPr>
        <p:txBody>
          <a:bodyPr/>
          <a:lstStyle/>
          <a:p>
            <a:pPr algn="ctr"/>
            <a:r>
              <a:rPr lang="es-ES" b="1" dirty="0" smtClean="0"/>
              <a:t>KALIP HAZIRLAMA VE MODEL GELİŞTİRME</a:t>
            </a:r>
            <a:endParaRPr lang="tr-TR" b="1" dirty="0"/>
          </a:p>
        </p:txBody>
      </p:sp>
    </p:spTree>
    <p:extLst>
      <p:ext uri="{BB962C8B-B14F-4D97-AF65-F5344CB8AC3E}">
        <p14:creationId xmlns:p14="http://schemas.microsoft.com/office/powerpoint/2010/main" xmlns="" val="1734591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t>Arka Bedende Pens Kaydırmaları</a:t>
            </a:r>
          </a:p>
        </p:txBody>
      </p:sp>
      <p:pic>
        <p:nvPicPr>
          <p:cNvPr id="4" name="İçerik Yer Tutucusu 3"/>
          <p:cNvPicPr>
            <a:picLocks noGrp="1" noChangeAspect="1"/>
          </p:cNvPicPr>
          <p:nvPr>
            <p:ph idx="1"/>
          </p:nvPr>
        </p:nvPicPr>
        <p:blipFill>
          <a:blip r:embed="rId2"/>
          <a:stretch>
            <a:fillRect/>
          </a:stretch>
        </p:blipFill>
        <p:spPr>
          <a:xfrm>
            <a:off x="4235450" y="1825624"/>
            <a:ext cx="3721100" cy="4816475"/>
          </a:xfrm>
          <a:prstGeom prst="rect">
            <a:avLst/>
          </a:prstGeom>
        </p:spPr>
      </p:pic>
    </p:spTree>
    <p:extLst>
      <p:ext uri="{BB962C8B-B14F-4D97-AF65-F5344CB8AC3E}">
        <p14:creationId xmlns:p14="http://schemas.microsoft.com/office/powerpoint/2010/main" xmlns="" val="2157905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t>Arka Bedende Pens Kaydırmaları</a:t>
            </a:r>
          </a:p>
        </p:txBody>
      </p:sp>
      <p:pic>
        <p:nvPicPr>
          <p:cNvPr id="4" name="İçerik Yer Tutucusu 3"/>
          <p:cNvPicPr>
            <a:picLocks noGrp="1" noChangeAspect="1"/>
          </p:cNvPicPr>
          <p:nvPr>
            <p:ph idx="1"/>
          </p:nvPr>
        </p:nvPicPr>
        <p:blipFill>
          <a:blip r:embed="rId2"/>
          <a:stretch>
            <a:fillRect/>
          </a:stretch>
        </p:blipFill>
        <p:spPr>
          <a:xfrm>
            <a:off x="4477046" y="1812924"/>
            <a:ext cx="3237907" cy="4752975"/>
          </a:xfrm>
          <a:prstGeom prst="rect">
            <a:avLst/>
          </a:prstGeom>
        </p:spPr>
      </p:pic>
    </p:spTree>
    <p:extLst>
      <p:ext uri="{BB962C8B-B14F-4D97-AF65-F5344CB8AC3E}">
        <p14:creationId xmlns:p14="http://schemas.microsoft.com/office/powerpoint/2010/main" xmlns="" val="2575201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t>Arka Bedende Pens Kaydırmaları</a:t>
            </a:r>
          </a:p>
        </p:txBody>
      </p:sp>
      <p:pic>
        <p:nvPicPr>
          <p:cNvPr id="4" name="İçerik Yer Tutucusu 3"/>
          <p:cNvPicPr>
            <a:picLocks noGrp="1" noChangeAspect="1"/>
          </p:cNvPicPr>
          <p:nvPr>
            <p:ph idx="1"/>
          </p:nvPr>
        </p:nvPicPr>
        <p:blipFill>
          <a:blip r:embed="rId2"/>
          <a:stretch>
            <a:fillRect/>
          </a:stretch>
        </p:blipFill>
        <p:spPr>
          <a:xfrm>
            <a:off x="3251200" y="2197100"/>
            <a:ext cx="2369322" cy="4127500"/>
          </a:xfrm>
          <a:prstGeom prst="rect">
            <a:avLst/>
          </a:prstGeom>
        </p:spPr>
      </p:pic>
      <p:pic>
        <p:nvPicPr>
          <p:cNvPr id="5" name="Resim 4"/>
          <p:cNvPicPr>
            <a:picLocks noChangeAspect="1"/>
          </p:cNvPicPr>
          <p:nvPr/>
        </p:nvPicPr>
        <p:blipFill>
          <a:blip r:embed="rId3"/>
          <a:stretch>
            <a:fillRect/>
          </a:stretch>
        </p:blipFill>
        <p:spPr>
          <a:xfrm>
            <a:off x="6707144" y="2197100"/>
            <a:ext cx="2665456" cy="3886200"/>
          </a:xfrm>
          <a:prstGeom prst="rect">
            <a:avLst/>
          </a:prstGeom>
        </p:spPr>
      </p:pic>
    </p:spTree>
    <p:extLst>
      <p:ext uri="{BB962C8B-B14F-4D97-AF65-F5344CB8AC3E}">
        <p14:creationId xmlns:p14="http://schemas.microsoft.com/office/powerpoint/2010/main" xmlns="" val="3826941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t>Arka Bedende Pens Kaydırmaları</a:t>
            </a:r>
          </a:p>
        </p:txBody>
      </p:sp>
      <p:pic>
        <p:nvPicPr>
          <p:cNvPr id="4" name="İçerik Yer Tutucusu 3"/>
          <p:cNvPicPr>
            <a:picLocks noGrp="1" noChangeAspect="1"/>
          </p:cNvPicPr>
          <p:nvPr>
            <p:ph idx="1"/>
          </p:nvPr>
        </p:nvPicPr>
        <p:blipFill>
          <a:blip r:embed="rId2"/>
          <a:stretch>
            <a:fillRect/>
          </a:stretch>
        </p:blipFill>
        <p:spPr>
          <a:xfrm>
            <a:off x="2976884" y="2106000"/>
            <a:ext cx="2661916" cy="3596300"/>
          </a:xfrm>
          <a:prstGeom prst="rect">
            <a:avLst/>
          </a:prstGeom>
        </p:spPr>
      </p:pic>
      <p:pic>
        <p:nvPicPr>
          <p:cNvPr id="5" name="Resim 4"/>
          <p:cNvPicPr>
            <a:picLocks noChangeAspect="1"/>
          </p:cNvPicPr>
          <p:nvPr/>
        </p:nvPicPr>
        <p:blipFill>
          <a:blip r:embed="rId3"/>
          <a:stretch>
            <a:fillRect/>
          </a:stretch>
        </p:blipFill>
        <p:spPr>
          <a:xfrm>
            <a:off x="6477000" y="2106000"/>
            <a:ext cx="2819400" cy="3596299"/>
          </a:xfrm>
          <a:prstGeom prst="rect">
            <a:avLst/>
          </a:prstGeom>
        </p:spPr>
      </p:pic>
    </p:spTree>
    <p:extLst>
      <p:ext uri="{BB962C8B-B14F-4D97-AF65-F5344CB8AC3E}">
        <p14:creationId xmlns:p14="http://schemas.microsoft.com/office/powerpoint/2010/main" xmlns="" val="2172882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t> Arka Bedende Pens Kaydırmaları</a:t>
            </a:r>
          </a:p>
        </p:txBody>
      </p:sp>
      <p:pic>
        <p:nvPicPr>
          <p:cNvPr id="4" name="İçerik Yer Tutucusu 3"/>
          <p:cNvPicPr>
            <a:picLocks noGrp="1" noChangeAspect="1"/>
          </p:cNvPicPr>
          <p:nvPr>
            <p:ph idx="1"/>
          </p:nvPr>
        </p:nvPicPr>
        <p:blipFill>
          <a:blip r:embed="rId2"/>
          <a:stretch>
            <a:fillRect/>
          </a:stretch>
        </p:blipFill>
        <p:spPr>
          <a:xfrm>
            <a:off x="2886762" y="2184400"/>
            <a:ext cx="2586938" cy="4089400"/>
          </a:xfrm>
          <a:prstGeom prst="rect">
            <a:avLst/>
          </a:prstGeom>
        </p:spPr>
      </p:pic>
      <p:pic>
        <p:nvPicPr>
          <p:cNvPr id="5" name="Resim 4"/>
          <p:cNvPicPr>
            <a:picLocks noChangeAspect="1"/>
          </p:cNvPicPr>
          <p:nvPr/>
        </p:nvPicPr>
        <p:blipFill>
          <a:blip r:embed="rId3"/>
          <a:stretch>
            <a:fillRect/>
          </a:stretch>
        </p:blipFill>
        <p:spPr>
          <a:xfrm>
            <a:off x="6743701" y="2184400"/>
            <a:ext cx="2663718" cy="3822700"/>
          </a:xfrm>
          <a:prstGeom prst="rect">
            <a:avLst/>
          </a:prstGeom>
        </p:spPr>
      </p:pic>
    </p:spTree>
    <p:extLst>
      <p:ext uri="{BB962C8B-B14F-4D97-AF65-F5344CB8AC3E}">
        <p14:creationId xmlns:p14="http://schemas.microsoft.com/office/powerpoint/2010/main" xmlns="" val="2232610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t>KAPANMA PAYI </a:t>
            </a:r>
          </a:p>
        </p:txBody>
      </p:sp>
      <p:sp>
        <p:nvSpPr>
          <p:cNvPr id="3" name="İçerik Yer Tutucusu 2"/>
          <p:cNvSpPr>
            <a:spLocks noGrp="1"/>
          </p:cNvSpPr>
          <p:nvPr>
            <p:ph idx="1"/>
          </p:nvPr>
        </p:nvSpPr>
        <p:spPr/>
        <p:txBody>
          <a:bodyPr/>
          <a:lstStyle/>
          <a:p>
            <a:pPr marL="0" indent="0" algn="just">
              <a:lnSpc>
                <a:spcPct val="150000"/>
              </a:lnSpc>
              <a:buNone/>
            </a:pPr>
            <a:r>
              <a:rPr lang="tr-TR" b="1" dirty="0" smtClean="0"/>
              <a:t>Kapanma </a:t>
            </a:r>
            <a:r>
              <a:rPr lang="tr-TR" b="1" dirty="0"/>
              <a:t>payı: </a:t>
            </a:r>
            <a:r>
              <a:rPr lang="tr-TR" dirty="0"/>
              <a:t>Model özelliği dikkate alınarak, giysilerin rahatça giyilip çıkarılmalarını sağlamak ve süslemek amacıyla ön ortasına uygulanan paylara </a:t>
            </a:r>
            <a:r>
              <a:rPr lang="tr-TR" dirty="0" smtClean="0"/>
              <a:t>‘ kapanma payı ’ denir</a:t>
            </a:r>
            <a:r>
              <a:rPr lang="tr-TR" dirty="0"/>
              <a:t>. Kapanma tekniği; erkek giyimlerinde sol beden–sağ beden üzerine gelecek şekilde, kadın giyimlerinde sağ beden–sol beden üzerine gelecek şekilde uygulanır. Kapanma payı bir düğme çapı kadardır.</a:t>
            </a:r>
          </a:p>
          <a:p>
            <a:endParaRPr lang="tr-TR" dirty="0"/>
          </a:p>
        </p:txBody>
      </p:sp>
    </p:spTree>
    <p:extLst>
      <p:ext uri="{BB962C8B-B14F-4D97-AF65-F5344CB8AC3E}">
        <p14:creationId xmlns:p14="http://schemas.microsoft.com/office/powerpoint/2010/main" xmlns="" val="2316851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16000" y="2510135"/>
            <a:ext cx="9880600" cy="1964512"/>
          </a:xfrm>
          <a:prstGeom prst="rect">
            <a:avLst/>
          </a:prstGeom>
        </p:spPr>
        <p:txBody>
          <a:bodyPr wrap="square">
            <a:spAutoFit/>
          </a:bodyPr>
          <a:lstStyle/>
          <a:p>
            <a:pPr algn="just">
              <a:lnSpc>
                <a:spcPct val="150000"/>
              </a:lnSpc>
            </a:pPr>
            <a:r>
              <a:rPr lang="tr-TR" sz="2800" b="1" dirty="0"/>
              <a:t>Kıvırma payı ( içe dönme payı) : </a:t>
            </a:r>
            <a:r>
              <a:rPr lang="tr-TR" sz="2800" dirty="0"/>
              <a:t>Kapanma payı çeşidine göre farklılık gösteren genelde kapanma payının 2 katına 1 cm ilave edilerek bulunan paylara </a:t>
            </a:r>
            <a:r>
              <a:rPr lang="tr-TR" sz="2800" dirty="0" smtClean="0"/>
              <a:t>‘ kıvırma payı ’ denir</a:t>
            </a:r>
            <a:r>
              <a:rPr lang="tr-TR" sz="2800" dirty="0"/>
              <a:t>.</a:t>
            </a:r>
          </a:p>
        </p:txBody>
      </p:sp>
    </p:spTree>
    <p:extLst>
      <p:ext uri="{BB962C8B-B14F-4D97-AF65-F5344CB8AC3E}">
        <p14:creationId xmlns:p14="http://schemas.microsoft.com/office/powerpoint/2010/main" xmlns="" val="1633445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82027" y="983735"/>
            <a:ext cx="10939854" cy="4247317"/>
          </a:xfrm>
          <a:prstGeom prst="rect">
            <a:avLst/>
          </a:prstGeom>
        </p:spPr>
        <p:txBody>
          <a:bodyPr wrap="none">
            <a:spAutoFit/>
          </a:bodyPr>
          <a:lstStyle/>
          <a:p>
            <a:pPr algn="just"/>
            <a:r>
              <a:rPr lang="tr-TR" sz="2800" b="1" dirty="0" smtClean="0"/>
              <a:t>Kruvaze</a:t>
            </a:r>
          </a:p>
          <a:p>
            <a:pPr algn="just"/>
            <a:r>
              <a:rPr lang="tr-TR" sz="2800" dirty="0"/>
              <a:t>Model özelliğine göre kapanma payı normalden daha geniş olan </a:t>
            </a:r>
            <a:r>
              <a:rPr lang="tr-TR" sz="2800" dirty="0" smtClean="0"/>
              <a:t>ve</a:t>
            </a:r>
          </a:p>
          <a:p>
            <a:pPr algn="just"/>
            <a:r>
              <a:rPr lang="tr-TR" sz="2800" dirty="0" smtClean="0"/>
              <a:t> </a:t>
            </a:r>
            <a:r>
              <a:rPr lang="tr-TR" sz="2800" dirty="0"/>
              <a:t>genellikle çift sıra düğmeli </a:t>
            </a:r>
            <a:r>
              <a:rPr lang="tr-TR" sz="2800" dirty="0" smtClean="0"/>
              <a:t>kapanma </a:t>
            </a:r>
            <a:r>
              <a:rPr lang="tr-TR" sz="2800" dirty="0"/>
              <a:t>tekniğine </a:t>
            </a:r>
            <a:r>
              <a:rPr lang="tr-TR" sz="2800" dirty="0" smtClean="0"/>
              <a:t>‘ kruvaze ’ denir.</a:t>
            </a:r>
          </a:p>
          <a:p>
            <a:pPr algn="just"/>
            <a:endParaRPr lang="tr-TR" sz="2800" dirty="0" smtClean="0"/>
          </a:p>
          <a:p>
            <a:pPr algn="just"/>
            <a:r>
              <a:rPr lang="tr-TR" sz="2800" b="1" dirty="0" smtClean="0"/>
              <a:t>Pat</a:t>
            </a:r>
          </a:p>
          <a:p>
            <a:pPr algn="just"/>
            <a:r>
              <a:rPr lang="tr-TR" sz="2800" dirty="0"/>
              <a:t>Bluz, gömlek, elbise vb. giysilerde ön orta, arka orta gibi </a:t>
            </a:r>
            <a:r>
              <a:rPr lang="tr-TR" sz="2800" dirty="0" smtClean="0"/>
              <a:t>yerlerde, kumaşın </a:t>
            </a:r>
          </a:p>
          <a:p>
            <a:pPr algn="just"/>
            <a:r>
              <a:rPr lang="tr-TR" sz="2800" dirty="0" smtClean="0"/>
              <a:t>kendisinden veya </a:t>
            </a:r>
            <a:r>
              <a:rPr lang="tr-TR" sz="2800" dirty="0"/>
              <a:t>farklı bir kumaştan hazırlanan ve kapamayı sağlayan </a:t>
            </a:r>
            <a:endParaRPr lang="tr-TR" sz="2800" dirty="0" smtClean="0"/>
          </a:p>
          <a:p>
            <a:pPr algn="just"/>
            <a:r>
              <a:rPr lang="tr-TR" sz="2800" dirty="0" smtClean="0"/>
              <a:t>kumaş </a:t>
            </a:r>
            <a:r>
              <a:rPr lang="tr-TR" sz="2800" dirty="0"/>
              <a:t>parçasına pat denir.</a:t>
            </a:r>
          </a:p>
          <a:p>
            <a:pPr algn="just"/>
            <a:endParaRPr lang="tr-TR" sz="2800" dirty="0"/>
          </a:p>
          <a:p>
            <a:endParaRPr lang="tr-TR" dirty="0"/>
          </a:p>
        </p:txBody>
      </p:sp>
    </p:spTree>
    <p:extLst>
      <p:ext uri="{BB962C8B-B14F-4D97-AF65-F5344CB8AC3E}">
        <p14:creationId xmlns:p14="http://schemas.microsoft.com/office/powerpoint/2010/main" xmlns="" val="2225812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b="1" dirty="0" smtClean="0"/>
              <a:t/>
            </a:r>
            <a:br>
              <a:rPr lang="tr-TR" b="1" dirty="0" smtClean="0"/>
            </a:br>
            <a:r>
              <a:rPr lang="tr-TR" b="1" dirty="0" smtClean="0"/>
              <a:t>Kapanma Payı Çeşitleri</a:t>
            </a:r>
            <a:r>
              <a:rPr lang="tr-TR" b="1" dirty="0"/>
              <a:t/>
            </a:r>
            <a:br>
              <a:rPr lang="tr-TR" b="1" dirty="0"/>
            </a:br>
            <a:endParaRPr lang="tr-TR" b="1" dirty="0"/>
          </a:p>
        </p:txBody>
      </p:sp>
      <p:sp>
        <p:nvSpPr>
          <p:cNvPr id="3" name="İçerik Yer Tutucusu 2"/>
          <p:cNvSpPr>
            <a:spLocks noGrp="1"/>
          </p:cNvSpPr>
          <p:nvPr>
            <p:ph idx="1"/>
          </p:nvPr>
        </p:nvSpPr>
        <p:spPr/>
        <p:txBody>
          <a:bodyPr/>
          <a:lstStyle/>
          <a:p>
            <a:pPr>
              <a:lnSpc>
                <a:spcPct val="150000"/>
              </a:lnSpc>
            </a:pPr>
            <a:r>
              <a:rPr lang="tr-TR" dirty="0" smtClean="0"/>
              <a:t>Tek </a:t>
            </a:r>
            <a:r>
              <a:rPr lang="tr-TR" dirty="0"/>
              <a:t>sıra düğmeli kapanma </a:t>
            </a:r>
          </a:p>
          <a:p>
            <a:pPr>
              <a:lnSpc>
                <a:spcPct val="150000"/>
              </a:lnSpc>
            </a:pPr>
            <a:r>
              <a:rPr lang="tr-TR" dirty="0" smtClean="0"/>
              <a:t>Kruvaze kapanma</a:t>
            </a:r>
          </a:p>
          <a:p>
            <a:pPr>
              <a:lnSpc>
                <a:spcPct val="150000"/>
              </a:lnSpc>
            </a:pPr>
            <a:r>
              <a:rPr lang="tr-TR" dirty="0" smtClean="0"/>
              <a:t>Patlı kapanmalar</a:t>
            </a:r>
          </a:p>
          <a:p>
            <a:pPr>
              <a:buFont typeface="Wingdings" panose="05000000000000000000" pitchFamily="2" charset="2"/>
              <a:buChar char="ü"/>
            </a:pPr>
            <a:r>
              <a:rPr lang="tr-TR" dirty="0" smtClean="0"/>
              <a:t>Gömlek patı</a:t>
            </a:r>
          </a:p>
          <a:p>
            <a:pPr>
              <a:buFont typeface="Wingdings" panose="05000000000000000000" pitchFamily="2" charset="2"/>
              <a:buChar char="ü"/>
            </a:pPr>
            <a:r>
              <a:rPr lang="tr-TR" dirty="0" smtClean="0"/>
              <a:t>Gizli </a:t>
            </a:r>
            <a:r>
              <a:rPr lang="tr-TR" dirty="0"/>
              <a:t>pat (Tersi yüzü aynı kumaşlarda ve farklı </a:t>
            </a:r>
            <a:r>
              <a:rPr lang="tr-TR" dirty="0" smtClean="0"/>
              <a:t>kumaşlarda)</a:t>
            </a:r>
          </a:p>
          <a:p>
            <a:pPr>
              <a:buFont typeface="Wingdings" panose="05000000000000000000" pitchFamily="2" charset="2"/>
              <a:buChar char="ü"/>
            </a:pPr>
            <a:r>
              <a:rPr lang="tr-TR" dirty="0" smtClean="0"/>
              <a:t>Kumaş </a:t>
            </a:r>
            <a:r>
              <a:rPr lang="tr-TR" dirty="0"/>
              <a:t>katına pat </a:t>
            </a:r>
          </a:p>
        </p:txBody>
      </p:sp>
    </p:spTree>
    <p:extLst>
      <p:ext uri="{BB962C8B-B14F-4D97-AF65-F5344CB8AC3E}">
        <p14:creationId xmlns:p14="http://schemas.microsoft.com/office/powerpoint/2010/main" xmlns="" val="573456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b="1" dirty="0" smtClean="0"/>
              <a:t/>
            </a:r>
            <a:br>
              <a:rPr lang="tr-TR" b="1" dirty="0" smtClean="0"/>
            </a:br>
            <a:r>
              <a:rPr lang="tr-TR" b="1" dirty="0" smtClean="0"/>
              <a:t>Tek </a:t>
            </a:r>
            <a:r>
              <a:rPr lang="tr-TR" b="1" dirty="0"/>
              <a:t>Sıra Düğmeli Kapanma Payı</a:t>
            </a:r>
            <a:br>
              <a:rPr lang="tr-TR" b="1" dirty="0"/>
            </a:br>
            <a:endParaRPr lang="tr-TR" b="1" dirty="0"/>
          </a:p>
        </p:txBody>
      </p:sp>
      <p:pic>
        <p:nvPicPr>
          <p:cNvPr id="4" name="İçerik Yer Tutucusu 3"/>
          <p:cNvPicPr>
            <a:picLocks noGrp="1" noChangeAspect="1"/>
          </p:cNvPicPr>
          <p:nvPr>
            <p:ph idx="1"/>
          </p:nvPr>
        </p:nvPicPr>
        <p:blipFill>
          <a:blip r:embed="rId2"/>
          <a:stretch>
            <a:fillRect/>
          </a:stretch>
        </p:blipFill>
        <p:spPr>
          <a:xfrm>
            <a:off x="3411609" y="2289495"/>
            <a:ext cx="2468491" cy="3741081"/>
          </a:xfrm>
          <a:prstGeom prst="rect">
            <a:avLst/>
          </a:prstGeom>
        </p:spPr>
      </p:pic>
      <p:pic>
        <p:nvPicPr>
          <p:cNvPr id="5" name="Resim 4"/>
          <p:cNvPicPr>
            <a:picLocks noChangeAspect="1"/>
          </p:cNvPicPr>
          <p:nvPr/>
        </p:nvPicPr>
        <p:blipFill>
          <a:blip r:embed="rId3"/>
          <a:stretch>
            <a:fillRect/>
          </a:stretch>
        </p:blipFill>
        <p:spPr>
          <a:xfrm>
            <a:off x="6591301" y="3176574"/>
            <a:ext cx="2806762" cy="1966925"/>
          </a:xfrm>
          <a:prstGeom prst="rect">
            <a:avLst/>
          </a:prstGeom>
        </p:spPr>
      </p:pic>
    </p:spTree>
    <p:extLst>
      <p:ext uri="{BB962C8B-B14F-4D97-AF65-F5344CB8AC3E}">
        <p14:creationId xmlns:p14="http://schemas.microsoft.com/office/powerpoint/2010/main" xmlns="" val="1802499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PENS KAYDIRMA ÇİZİMLERİ</a:t>
            </a:r>
          </a:p>
        </p:txBody>
      </p:sp>
      <p:sp>
        <p:nvSpPr>
          <p:cNvPr id="3" name="İçerik Yer Tutucusu 2"/>
          <p:cNvSpPr>
            <a:spLocks noGrp="1"/>
          </p:cNvSpPr>
          <p:nvPr>
            <p:ph idx="1"/>
          </p:nvPr>
        </p:nvSpPr>
        <p:spPr/>
        <p:txBody>
          <a:bodyPr/>
          <a:lstStyle/>
          <a:p>
            <a:pPr marL="0" indent="0">
              <a:lnSpc>
                <a:spcPct val="150000"/>
              </a:lnSpc>
              <a:buNone/>
            </a:pPr>
            <a:r>
              <a:rPr lang="tr-TR" b="1" dirty="0" smtClean="0"/>
              <a:t>Ön </a:t>
            </a:r>
            <a:r>
              <a:rPr lang="tr-TR" b="1" dirty="0"/>
              <a:t>Bedende Pens Kaydırma </a:t>
            </a:r>
            <a:r>
              <a:rPr lang="tr-TR" b="1" dirty="0" smtClean="0"/>
              <a:t>Çizim İşlemleri</a:t>
            </a:r>
          </a:p>
          <a:p>
            <a:pPr marL="0" indent="0" algn="just">
              <a:lnSpc>
                <a:spcPct val="150000"/>
              </a:lnSpc>
              <a:buNone/>
            </a:pPr>
            <a:r>
              <a:rPr lang="tr-TR" dirty="0"/>
              <a:t>Ön bedendeki göğüs pensinin bayan giyiminde çok önemli </a:t>
            </a:r>
            <a:r>
              <a:rPr lang="tr-TR" dirty="0" smtClean="0"/>
              <a:t>fonksiyonu </a:t>
            </a:r>
            <a:r>
              <a:rPr lang="tr-TR" dirty="0"/>
              <a:t>vardır. Giysinin vücudu sarması, vücut formunu alması pensin oluşturulmasıyla mümkündür. Ayrıca, pens ucu sabit kalmak koşulu ile pensin değişik yerlere hareket ettirilmesiyle model özellikleri elde edilir.</a:t>
            </a:r>
          </a:p>
          <a:p>
            <a:pPr marL="0" indent="0">
              <a:buNone/>
            </a:pPr>
            <a:endParaRPr lang="tr-TR" dirty="0"/>
          </a:p>
        </p:txBody>
      </p:sp>
    </p:spTree>
    <p:extLst>
      <p:ext uri="{BB962C8B-B14F-4D97-AF65-F5344CB8AC3E}">
        <p14:creationId xmlns:p14="http://schemas.microsoft.com/office/powerpoint/2010/main" xmlns="" val="3735518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866775"/>
          </a:xfrm>
        </p:spPr>
        <p:txBody>
          <a:bodyPr>
            <a:normAutofit fontScale="90000"/>
          </a:bodyPr>
          <a:lstStyle/>
          <a:p>
            <a:pPr algn="ctr"/>
            <a:r>
              <a:rPr lang="tr-TR" b="1" dirty="0" smtClean="0"/>
              <a:t/>
            </a:r>
            <a:br>
              <a:rPr lang="tr-TR" b="1" dirty="0" smtClean="0"/>
            </a:br>
            <a:r>
              <a:rPr lang="tr-TR" b="1" dirty="0" smtClean="0"/>
              <a:t>Kruvaze </a:t>
            </a:r>
            <a:r>
              <a:rPr lang="tr-TR" b="1" dirty="0"/>
              <a:t>Kapanma Payı</a:t>
            </a:r>
            <a:br>
              <a:rPr lang="tr-TR" b="1" dirty="0"/>
            </a:br>
            <a:endParaRPr lang="tr-TR" b="1" dirty="0"/>
          </a:p>
        </p:txBody>
      </p:sp>
      <p:pic>
        <p:nvPicPr>
          <p:cNvPr id="4" name="İçerik Yer Tutucusu 3"/>
          <p:cNvPicPr>
            <a:picLocks noGrp="1" noChangeAspect="1"/>
          </p:cNvPicPr>
          <p:nvPr>
            <p:ph idx="1"/>
          </p:nvPr>
        </p:nvPicPr>
        <p:blipFill>
          <a:blip r:embed="rId2"/>
          <a:stretch>
            <a:fillRect/>
          </a:stretch>
        </p:blipFill>
        <p:spPr>
          <a:xfrm>
            <a:off x="2735337" y="1889550"/>
            <a:ext cx="2662163" cy="3238500"/>
          </a:xfrm>
          <a:prstGeom prst="rect">
            <a:avLst/>
          </a:prstGeom>
        </p:spPr>
      </p:pic>
      <p:pic>
        <p:nvPicPr>
          <p:cNvPr id="5" name="Resim 4"/>
          <p:cNvPicPr>
            <a:picLocks noChangeAspect="1"/>
          </p:cNvPicPr>
          <p:nvPr/>
        </p:nvPicPr>
        <p:blipFill>
          <a:blip r:embed="rId3"/>
          <a:stretch>
            <a:fillRect/>
          </a:stretch>
        </p:blipFill>
        <p:spPr>
          <a:xfrm>
            <a:off x="6696256" y="1889550"/>
            <a:ext cx="3133544" cy="3431750"/>
          </a:xfrm>
          <a:prstGeom prst="rect">
            <a:avLst/>
          </a:prstGeom>
        </p:spPr>
      </p:pic>
    </p:spTree>
    <p:extLst>
      <p:ext uri="{BB962C8B-B14F-4D97-AF65-F5344CB8AC3E}">
        <p14:creationId xmlns:p14="http://schemas.microsoft.com/office/powerpoint/2010/main" xmlns="" val="1750163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904875"/>
          </a:xfrm>
        </p:spPr>
        <p:txBody>
          <a:bodyPr>
            <a:normAutofit fontScale="90000"/>
          </a:bodyPr>
          <a:lstStyle/>
          <a:p>
            <a:pPr algn="ctr"/>
            <a:r>
              <a:rPr lang="tr-TR" b="1" dirty="0"/>
              <a:t> </a:t>
            </a:r>
            <a:r>
              <a:rPr lang="tr-TR" b="1" dirty="0" smtClean="0"/>
              <a:t/>
            </a:r>
            <a:br>
              <a:rPr lang="tr-TR" b="1" dirty="0" smtClean="0"/>
            </a:br>
            <a:r>
              <a:rPr lang="tr-TR" b="1" dirty="0" smtClean="0"/>
              <a:t>Kruvaze </a:t>
            </a:r>
            <a:r>
              <a:rPr lang="tr-TR" b="1" dirty="0"/>
              <a:t>Kapanma Payı-İlik –Düğme Yeri</a:t>
            </a:r>
            <a:br>
              <a:rPr lang="tr-TR" b="1" dirty="0"/>
            </a:br>
            <a:endParaRPr lang="tr-TR" b="1" dirty="0"/>
          </a:p>
        </p:txBody>
      </p:sp>
      <p:pic>
        <p:nvPicPr>
          <p:cNvPr id="4" name="İçerik Yer Tutucusu 3"/>
          <p:cNvPicPr>
            <a:picLocks noGrp="1" noChangeAspect="1"/>
          </p:cNvPicPr>
          <p:nvPr>
            <p:ph idx="1"/>
          </p:nvPr>
        </p:nvPicPr>
        <p:blipFill>
          <a:blip r:embed="rId2"/>
          <a:stretch>
            <a:fillRect/>
          </a:stretch>
        </p:blipFill>
        <p:spPr>
          <a:xfrm>
            <a:off x="3073400" y="1397000"/>
            <a:ext cx="6261100" cy="4864100"/>
          </a:xfrm>
          <a:prstGeom prst="rect">
            <a:avLst/>
          </a:prstGeom>
        </p:spPr>
      </p:pic>
    </p:spTree>
    <p:extLst>
      <p:ext uri="{BB962C8B-B14F-4D97-AF65-F5344CB8AC3E}">
        <p14:creationId xmlns:p14="http://schemas.microsoft.com/office/powerpoint/2010/main" xmlns="" val="2462647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120775"/>
          </a:xfrm>
        </p:spPr>
        <p:txBody>
          <a:bodyPr>
            <a:normAutofit fontScale="90000"/>
          </a:bodyPr>
          <a:lstStyle/>
          <a:p>
            <a:pPr algn="ctr"/>
            <a:r>
              <a:rPr lang="tr-TR" dirty="0" smtClean="0"/>
              <a:t/>
            </a:r>
            <a:br>
              <a:rPr lang="tr-TR" dirty="0" smtClean="0"/>
            </a:br>
            <a:r>
              <a:rPr lang="tr-TR" b="1" dirty="0" smtClean="0"/>
              <a:t>Gömlek </a:t>
            </a:r>
            <a:r>
              <a:rPr lang="tr-TR" b="1" dirty="0"/>
              <a:t>Patı</a:t>
            </a:r>
            <a:br>
              <a:rPr lang="tr-TR" b="1" dirty="0"/>
            </a:br>
            <a:endParaRPr lang="tr-TR" b="1" dirty="0"/>
          </a:p>
        </p:txBody>
      </p:sp>
      <p:pic>
        <p:nvPicPr>
          <p:cNvPr id="4" name="İçerik Yer Tutucusu 3"/>
          <p:cNvPicPr>
            <a:picLocks noGrp="1" noChangeAspect="1"/>
          </p:cNvPicPr>
          <p:nvPr>
            <p:ph idx="1"/>
          </p:nvPr>
        </p:nvPicPr>
        <p:blipFill>
          <a:blip r:embed="rId2"/>
          <a:stretch>
            <a:fillRect/>
          </a:stretch>
        </p:blipFill>
        <p:spPr>
          <a:xfrm>
            <a:off x="4278589" y="1485900"/>
            <a:ext cx="3634822" cy="4952999"/>
          </a:xfrm>
          <a:prstGeom prst="rect">
            <a:avLst/>
          </a:prstGeom>
        </p:spPr>
      </p:pic>
    </p:spTree>
    <p:extLst>
      <p:ext uri="{BB962C8B-B14F-4D97-AF65-F5344CB8AC3E}">
        <p14:creationId xmlns:p14="http://schemas.microsoft.com/office/powerpoint/2010/main" xmlns="" val="352046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b="1" dirty="0"/>
              <a:t> </a:t>
            </a:r>
            <a:r>
              <a:rPr lang="tr-TR" b="1" dirty="0" smtClean="0"/>
              <a:t/>
            </a:r>
            <a:br>
              <a:rPr lang="tr-TR" b="1" dirty="0" smtClean="0"/>
            </a:br>
            <a:r>
              <a:rPr lang="tr-TR" b="1" dirty="0" smtClean="0"/>
              <a:t>Gömlek </a:t>
            </a:r>
            <a:r>
              <a:rPr lang="tr-TR" b="1" dirty="0"/>
              <a:t>Patı –İlik –Düğme Yeri Tespiti</a:t>
            </a:r>
            <a:br>
              <a:rPr lang="tr-TR" b="1" dirty="0"/>
            </a:br>
            <a:endParaRPr lang="tr-TR" b="1" dirty="0"/>
          </a:p>
        </p:txBody>
      </p:sp>
      <p:pic>
        <p:nvPicPr>
          <p:cNvPr id="4" name="İçerik Yer Tutucusu 3"/>
          <p:cNvPicPr>
            <a:picLocks noGrp="1" noChangeAspect="1"/>
          </p:cNvPicPr>
          <p:nvPr>
            <p:ph idx="1"/>
          </p:nvPr>
        </p:nvPicPr>
        <p:blipFill>
          <a:blip r:embed="rId2"/>
          <a:stretch>
            <a:fillRect/>
          </a:stretch>
        </p:blipFill>
        <p:spPr>
          <a:xfrm>
            <a:off x="3187156" y="2163468"/>
            <a:ext cx="5817687" cy="3170531"/>
          </a:xfrm>
          <a:prstGeom prst="rect">
            <a:avLst/>
          </a:prstGeom>
        </p:spPr>
      </p:pic>
    </p:spTree>
    <p:extLst>
      <p:ext uri="{BB962C8B-B14F-4D97-AF65-F5344CB8AC3E}">
        <p14:creationId xmlns:p14="http://schemas.microsoft.com/office/powerpoint/2010/main" xmlns="" val="677203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19175"/>
          </a:xfrm>
        </p:spPr>
        <p:txBody>
          <a:bodyPr>
            <a:normAutofit fontScale="90000"/>
          </a:bodyPr>
          <a:lstStyle/>
          <a:p>
            <a:pPr algn="ctr"/>
            <a:r>
              <a:rPr lang="tr-TR" dirty="0" smtClean="0"/>
              <a:t/>
            </a:r>
            <a:br>
              <a:rPr lang="tr-TR" dirty="0" smtClean="0"/>
            </a:br>
            <a:r>
              <a:rPr lang="tr-TR" b="1" dirty="0" smtClean="0"/>
              <a:t>Gizli </a:t>
            </a:r>
            <a:r>
              <a:rPr lang="tr-TR" b="1" dirty="0"/>
              <a:t>Pat</a:t>
            </a:r>
            <a:r>
              <a:rPr lang="tr-TR" dirty="0"/>
              <a:t/>
            </a:r>
            <a:br>
              <a:rPr lang="tr-TR" dirty="0"/>
            </a:br>
            <a:endParaRPr lang="tr-TR" dirty="0"/>
          </a:p>
        </p:txBody>
      </p:sp>
      <p:pic>
        <p:nvPicPr>
          <p:cNvPr id="4" name="İçerik Yer Tutucusu 3"/>
          <p:cNvPicPr>
            <a:picLocks noGrp="1" noChangeAspect="1"/>
          </p:cNvPicPr>
          <p:nvPr>
            <p:ph idx="1"/>
          </p:nvPr>
        </p:nvPicPr>
        <p:blipFill>
          <a:blip r:embed="rId2"/>
          <a:stretch>
            <a:fillRect/>
          </a:stretch>
        </p:blipFill>
        <p:spPr>
          <a:xfrm>
            <a:off x="3551238" y="1384300"/>
            <a:ext cx="5016500" cy="5143500"/>
          </a:xfrm>
          <a:prstGeom prst="rect">
            <a:avLst/>
          </a:prstGeom>
        </p:spPr>
      </p:pic>
    </p:spTree>
    <p:extLst>
      <p:ext uri="{BB962C8B-B14F-4D97-AF65-F5344CB8AC3E}">
        <p14:creationId xmlns:p14="http://schemas.microsoft.com/office/powerpoint/2010/main" xmlns="" val="1793047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828675"/>
          </a:xfrm>
        </p:spPr>
        <p:txBody>
          <a:bodyPr>
            <a:normAutofit fontScale="90000"/>
          </a:bodyPr>
          <a:lstStyle/>
          <a:p>
            <a:pPr algn="ctr"/>
            <a:r>
              <a:rPr lang="tr-TR" dirty="0"/>
              <a:t> </a:t>
            </a:r>
            <a:r>
              <a:rPr lang="tr-TR" dirty="0" smtClean="0"/>
              <a:t/>
            </a:r>
            <a:br>
              <a:rPr lang="tr-TR" dirty="0" smtClean="0"/>
            </a:br>
            <a:r>
              <a:rPr lang="tr-TR" b="1" dirty="0" smtClean="0"/>
              <a:t>Gizli </a:t>
            </a:r>
            <a:r>
              <a:rPr lang="tr-TR" b="1" dirty="0"/>
              <a:t>Pat İlik –Düğme Yeri</a:t>
            </a:r>
            <a:r>
              <a:rPr lang="tr-TR" dirty="0"/>
              <a:t/>
            </a:r>
            <a:br>
              <a:rPr lang="tr-TR" dirty="0"/>
            </a:br>
            <a:endParaRPr lang="tr-TR" dirty="0"/>
          </a:p>
        </p:txBody>
      </p:sp>
      <p:pic>
        <p:nvPicPr>
          <p:cNvPr id="4" name="İçerik Yer Tutucusu 3"/>
          <p:cNvPicPr>
            <a:picLocks noGrp="1" noChangeAspect="1"/>
          </p:cNvPicPr>
          <p:nvPr>
            <p:ph idx="1"/>
          </p:nvPr>
        </p:nvPicPr>
        <p:blipFill>
          <a:blip r:embed="rId2"/>
          <a:stretch>
            <a:fillRect/>
          </a:stretch>
        </p:blipFill>
        <p:spPr>
          <a:xfrm>
            <a:off x="2643188" y="1739900"/>
            <a:ext cx="6832600" cy="4445000"/>
          </a:xfrm>
          <a:prstGeom prst="rect">
            <a:avLst/>
          </a:prstGeom>
        </p:spPr>
      </p:pic>
    </p:spTree>
    <p:extLst>
      <p:ext uri="{BB962C8B-B14F-4D97-AF65-F5344CB8AC3E}">
        <p14:creationId xmlns:p14="http://schemas.microsoft.com/office/powerpoint/2010/main" xmlns="" val="179431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879475"/>
          </a:xfrm>
        </p:spPr>
        <p:txBody>
          <a:bodyPr>
            <a:normAutofit fontScale="90000"/>
          </a:bodyPr>
          <a:lstStyle/>
          <a:p>
            <a:pPr algn="ctr"/>
            <a:r>
              <a:rPr lang="tr-TR" dirty="0"/>
              <a:t> </a:t>
            </a:r>
            <a:r>
              <a:rPr lang="tr-TR" dirty="0" smtClean="0"/>
              <a:t/>
            </a:r>
            <a:br>
              <a:rPr lang="tr-TR" dirty="0" smtClean="0"/>
            </a:br>
            <a:r>
              <a:rPr lang="tr-TR" b="1" dirty="0" smtClean="0"/>
              <a:t>Kumaş </a:t>
            </a:r>
            <a:r>
              <a:rPr lang="tr-TR" b="1" dirty="0"/>
              <a:t>Katına Pat</a:t>
            </a:r>
            <a:br>
              <a:rPr lang="tr-TR" b="1" dirty="0"/>
            </a:br>
            <a:endParaRPr lang="tr-TR" b="1" dirty="0"/>
          </a:p>
        </p:txBody>
      </p:sp>
      <p:pic>
        <p:nvPicPr>
          <p:cNvPr id="4" name="İçerik Yer Tutucusu 3"/>
          <p:cNvPicPr>
            <a:picLocks noGrp="1" noChangeAspect="1"/>
          </p:cNvPicPr>
          <p:nvPr>
            <p:ph idx="1"/>
          </p:nvPr>
        </p:nvPicPr>
        <p:blipFill>
          <a:blip r:embed="rId2"/>
          <a:stretch>
            <a:fillRect/>
          </a:stretch>
        </p:blipFill>
        <p:spPr>
          <a:xfrm>
            <a:off x="2757488" y="1244600"/>
            <a:ext cx="6604000" cy="5143500"/>
          </a:xfrm>
          <a:prstGeom prst="rect">
            <a:avLst/>
          </a:prstGeom>
        </p:spPr>
      </p:pic>
    </p:spTree>
    <p:extLst>
      <p:ext uri="{BB962C8B-B14F-4D97-AF65-F5344CB8AC3E}">
        <p14:creationId xmlns:p14="http://schemas.microsoft.com/office/powerpoint/2010/main" xmlns="" val="1131960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942975"/>
          </a:xfrm>
        </p:spPr>
        <p:txBody>
          <a:bodyPr>
            <a:normAutofit fontScale="90000"/>
          </a:bodyPr>
          <a:lstStyle/>
          <a:p>
            <a:pPr algn="ctr"/>
            <a:r>
              <a:rPr lang="tr-TR" dirty="0"/>
              <a:t> </a:t>
            </a:r>
            <a:r>
              <a:rPr lang="tr-TR" dirty="0" smtClean="0"/>
              <a:t/>
            </a:r>
            <a:br>
              <a:rPr lang="tr-TR" dirty="0" smtClean="0"/>
            </a:br>
            <a:r>
              <a:rPr lang="tr-TR" b="1" dirty="0" smtClean="0"/>
              <a:t>Kumaş </a:t>
            </a:r>
            <a:r>
              <a:rPr lang="tr-TR" b="1" dirty="0"/>
              <a:t>Katına Pat-Açılımı</a:t>
            </a:r>
            <a:r>
              <a:rPr lang="tr-TR" dirty="0"/>
              <a:t/>
            </a:r>
            <a:br>
              <a:rPr lang="tr-TR" dirty="0"/>
            </a:br>
            <a:endParaRPr lang="tr-TR" dirty="0"/>
          </a:p>
        </p:txBody>
      </p:sp>
      <p:pic>
        <p:nvPicPr>
          <p:cNvPr id="4" name="İçerik Yer Tutucusu 3"/>
          <p:cNvPicPr>
            <a:picLocks noGrp="1" noChangeAspect="1"/>
          </p:cNvPicPr>
          <p:nvPr>
            <p:ph idx="1"/>
          </p:nvPr>
        </p:nvPicPr>
        <p:blipFill>
          <a:blip r:embed="rId2"/>
          <a:stretch>
            <a:fillRect/>
          </a:stretch>
        </p:blipFill>
        <p:spPr>
          <a:xfrm>
            <a:off x="2960688" y="1716088"/>
            <a:ext cx="6197600" cy="4532312"/>
          </a:xfrm>
          <a:prstGeom prst="rect">
            <a:avLst/>
          </a:prstGeom>
        </p:spPr>
      </p:pic>
    </p:spTree>
    <p:extLst>
      <p:ext uri="{BB962C8B-B14F-4D97-AF65-F5344CB8AC3E}">
        <p14:creationId xmlns:p14="http://schemas.microsoft.com/office/powerpoint/2010/main" xmlns="" val="165726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t>Yaka Çeşitleri </a:t>
            </a:r>
          </a:p>
        </p:txBody>
      </p:sp>
      <p:sp>
        <p:nvSpPr>
          <p:cNvPr id="3" name="İçerik Yer Tutucusu 2"/>
          <p:cNvSpPr>
            <a:spLocks noGrp="1"/>
          </p:cNvSpPr>
          <p:nvPr>
            <p:ph idx="1"/>
          </p:nvPr>
        </p:nvSpPr>
        <p:spPr/>
        <p:txBody>
          <a:bodyPr/>
          <a:lstStyle/>
          <a:p>
            <a:pPr marL="0" indent="0" algn="just">
              <a:lnSpc>
                <a:spcPct val="150000"/>
              </a:lnSpc>
              <a:buNone/>
            </a:pPr>
            <a:r>
              <a:rPr lang="tr-TR" b="1" dirty="0"/>
              <a:t>Yakanın tanımı: </a:t>
            </a:r>
            <a:r>
              <a:rPr lang="tr-TR" dirty="0"/>
              <a:t>Giyimin rahatça giyilip çıkarılmasına yarayan, giyimi süsleyen çeşitli şekil ve özelliklerde, bedenle beraber veya bedenden ayrı olarak hazırlanan giysinin boyun çevresine ilave edilen kısma </a:t>
            </a:r>
            <a:r>
              <a:rPr lang="tr-TR" b="1" dirty="0" smtClean="0"/>
              <a:t>‘YAKA’ </a:t>
            </a:r>
            <a:r>
              <a:rPr lang="tr-TR" dirty="0" smtClean="0"/>
              <a:t>denir</a:t>
            </a:r>
            <a:endParaRPr lang="tr-TR" dirty="0"/>
          </a:p>
        </p:txBody>
      </p:sp>
    </p:spTree>
    <p:extLst>
      <p:ext uri="{BB962C8B-B14F-4D97-AF65-F5344CB8AC3E}">
        <p14:creationId xmlns:p14="http://schemas.microsoft.com/office/powerpoint/2010/main" xmlns="" val="213966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t>Oyuntulu Yakalar </a:t>
            </a:r>
          </a:p>
        </p:txBody>
      </p:sp>
      <p:sp>
        <p:nvSpPr>
          <p:cNvPr id="3" name="İçerik Yer Tutucusu 2"/>
          <p:cNvSpPr>
            <a:spLocks noGrp="1"/>
          </p:cNvSpPr>
          <p:nvPr>
            <p:ph idx="1"/>
          </p:nvPr>
        </p:nvSpPr>
        <p:spPr/>
        <p:txBody>
          <a:bodyPr/>
          <a:lstStyle/>
          <a:p>
            <a:pPr marL="0" indent="0" algn="just">
              <a:buNone/>
            </a:pPr>
            <a:r>
              <a:rPr lang="tr-TR" dirty="0"/>
              <a:t>Giyime herhangi bir parça ilave etmeden, boyun çevresinin istenilen şekilde oyulması ile elde edilen yakalardır. Bunlara oyuntulu yakalar denilmektedir. Boyun kısmı kısa olan kişilere tavsiye edilir. Bu yakalar; </a:t>
            </a:r>
            <a:endParaRPr lang="tr-TR" dirty="0" smtClean="0"/>
          </a:p>
          <a:p>
            <a:pPr algn="just"/>
            <a:r>
              <a:rPr lang="tr-TR" dirty="0"/>
              <a:t> Sıfır </a:t>
            </a:r>
            <a:r>
              <a:rPr lang="tr-TR" dirty="0" smtClean="0"/>
              <a:t>yaka</a:t>
            </a:r>
          </a:p>
          <a:p>
            <a:pPr algn="just"/>
            <a:r>
              <a:rPr lang="tr-TR" dirty="0" smtClean="0"/>
              <a:t>U yaka</a:t>
            </a:r>
          </a:p>
          <a:p>
            <a:pPr algn="just"/>
            <a:r>
              <a:rPr lang="tr-TR" dirty="0" smtClean="0"/>
              <a:t>V yaka</a:t>
            </a:r>
          </a:p>
          <a:p>
            <a:pPr algn="just"/>
            <a:r>
              <a:rPr lang="tr-TR" dirty="0" smtClean="0"/>
              <a:t>Kare </a:t>
            </a:r>
            <a:r>
              <a:rPr lang="tr-TR" dirty="0"/>
              <a:t>yaka vb. gibi kesim şekillerine göre gruplanabildiği gibi modaya ve isteğe göre yapılan </a:t>
            </a:r>
            <a:r>
              <a:rPr lang="tr-TR" dirty="0" smtClean="0"/>
              <a:t>birçok şekli </a:t>
            </a:r>
            <a:r>
              <a:rPr lang="tr-TR" dirty="0"/>
              <a:t>vardır. </a:t>
            </a:r>
          </a:p>
        </p:txBody>
      </p:sp>
    </p:spTree>
    <p:extLst>
      <p:ext uri="{BB962C8B-B14F-4D97-AF65-F5344CB8AC3E}">
        <p14:creationId xmlns:p14="http://schemas.microsoft.com/office/powerpoint/2010/main" xmlns="" val="1316564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31875"/>
          </a:xfrm>
        </p:spPr>
        <p:txBody>
          <a:bodyPr>
            <a:normAutofit fontScale="90000"/>
          </a:bodyPr>
          <a:lstStyle/>
          <a:p>
            <a:pPr algn="ctr"/>
            <a:r>
              <a:rPr lang="tr-TR" dirty="0" smtClean="0"/>
              <a:t/>
            </a:r>
            <a:br>
              <a:rPr lang="tr-TR" dirty="0" smtClean="0"/>
            </a:br>
            <a:r>
              <a:rPr lang="tr-TR" b="1" dirty="0" smtClean="0"/>
              <a:t>Ön </a:t>
            </a:r>
            <a:r>
              <a:rPr lang="tr-TR" b="1" dirty="0"/>
              <a:t>Bedende Pens Kaydırma Yeri ve Yönleri</a:t>
            </a:r>
            <a:br>
              <a:rPr lang="tr-TR" b="1" dirty="0"/>
            </a:br>
            <a:endParaRPr lang="tr-TR" b="1" dirty="0"/>
          </a:p>
        </p:txBody>
      </p:sp>
      <p:pic>
        <p:nvPicPr>
          <p:cNvPr id="4" name="İçerik Yer Tutucusu 3"/>
          <p:cNvPicPr>
            <a:picLocks noGrp="1" noChangeAspect="1"/>
          </p:cNvPicPr>
          <p:nvPr>
            <p:ph idx="1"/>
          </p:nvPr>
        </p:nvPicPr>
        <p:blipFill>
          <a:blip r:embed="rId2"/>
          <a:stretch>
            <a:fillRect/>
          </a:stretch>
        </p:blipFill>
        <p:spPr>
          <a:xfrm>
            <a:off x="4529022" y="1397000"/>
            <a:ext cx="3133955" cy="5194300"/>
          </a:xfrm>
          <a:prstGeom prst="rect">
            <a:avLst/>
          </a:prstGeom>
        </p:spPr>
      </p:pic>
    </p:spTree>
    <p:extLst>
      <p:ext uri="{BB962C8B-B14F-4D97-AF65-F5344CB8AC3E}">
        <p14:creationId xmlns:p14="http://schemas.microsoft.com/office/powerpoint/2010/main" xmlns="" val="3843939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t> Bedene Takılan Yakalar </a:t>
            </a:r>
          </a:p>
        </p:txBody>
      </p:sp>
      <p:sp>
        <p:nvSpPr>
          <p:cNvPr id="3" name="İçerik Yer Tutucusu 2"/>
          <p:cNvSpPr>
            <a:spLocks noGrp="1"/>
          </p:cNvSpPr>
          <p:nvPr>
            <p:ph idx="1"/>
          </p:nvPr>
        </p:nvSpPr>
        <p:spPr/>
        <p:txBody>
          <a:bodyPr/>
          <a:lstStyle/>
          <a:p>
            <a:pPr marL="0" indent="0">
              <a:lnSpc>
                <a:spcPct val="150000"/>
              </a:lnSpc>
              <a:buNone/>
            </a:pPr>
            <a:r>
              <a:rPr lang="tr-TR" dirty="0"/>
              <a:t>Bunlara ‘takma yaka’ da denir. Kendi arasında 2 gruba </a:t>
            </a:r>
            <a:r>
              <a:rPr lang="tr-TR" dirty="0" smtClean="0"/>
              <a:t>ayrılır.</a:t>
            </a:r>
          </a:p>
          <a:p>
            <a:pPr>
              <a:lnSpc>
                <a:spcPct val="150000"/>
              </a:lnSpc>
            </a:pPr>
            <a:r>
              <a:rPr lang="tr-TR" dirty="0" smtClean="0"/>
              <a:t>Boynu </a:t>
            </a:r>
            <a:r>
              <a:rPr lang="tr-TR" dirty="0"/>
              <a:t>saran </a:t>
            </a:r>
            <a:r>
              <a:rPr lang="tr-TR" dirty="0" smtClean="0"/>
              <a:t>yakalar</a:t>
            </a:r>
          </a:p>
          <a:p>
            <a:pPr>
              <a:lnSpc>
                <a:spcPct val="150000"/>
              </a:lnSpc>
            </a:pPr>
            <a:r>
              <a:rPr lang="tr-TR" dirty="0" smtClean="0"/>
              <a:t>Yatık </a:t>
            </a:r>
            <a:r>
              <a:rPr lang="tr-TR" dirty="0"/>
              <a:t>Yakalar. </a:t>
            </a:r>
          </a:p>
        </p:txBody>
      </p:sp>
    </p:spTree>
    <p:extLst>
      <p:ext uri="{BB962C8B-B14F-4D97-AF65-F5344CB8AC3E}">
        <p14:creationId xmlns:p14="http://schemas.microsoft.com/office/powerpoint/2010/main" xmlns="" val="3913014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t>Boynu Saran Yakalar</a:t>
            </a:r>
          </a:p>
        </p:txBody>
      </p:sp>
      <p:sp>
        <p:nvSpPr>
          <p:cNvPr id="3" name="İçerik Yer Tutucusu 2"/>
          <p:cNvSpPr>
            <a:spLocks noGrp="1"/>
          </p:cNvSpPr>
          <p:nvPr>
            <p:ph idx="1"/>
          </p:nvPr>
        </p:nvSpPr>
        <p:spPr/>
        <p:txBody>
          <a:bodyPr/>
          <a:lstStyle/>
          <a:p>
            <a:pPr marL="0" indent="0">
              <a:buNone/>
            </a:pPr>
            <a:r>
              <a:rPr lang="tr-TR" dirty="0"/>
              <a:t>Boyuna binen veya boyuna takılan yakalarda günün modasına şahsın isteğine ve giysi modeline göre yakanın </a:t>
            </a:r>
            <a:r>
              <a:rPr lang="tr-TR" dirty="0" smtClean="0"/>
              <a:t>takılış şekli </a:t>
            </a:r>
            <a:r>
              <a:rPr lang="tr-TR" dirty="0"/>
              <a:t>değişir. Bu </a:t>
            </a:r>
            <a:r>
              <a:rPr lang="tr-TR" dirty="0" smtClean="0"/>
              <a:t>yakalar:</a:t>
            </a:r>
          </a:p>
          <a:p>
            <a:r>
              <a:rPr lang="tr-TR" dirty="0" smtClean="0"/>
              <a:t>Dik yaka</a:t>
            </a:r>
          </a:p>
          <a:p>
            <a:r>
              <a:rPr lang="tr-TR" dirty="0" smtClean="0"/>
              <a:t>Önden </a:t>
            </a:r>
            <a:r>
              <a:rPr lang="tr-TR" dirty="0"/>
              <a:t>dönen dik </a:t>
            </a:r>
            <a:r>
              <a:rPr lang="tr-TR" dirty="0" smtClean="0"/>
              <a:t>yaka</a:t>
            </a:r>
          </a:p>
          <a:p>
            <a:r>
              <a:rPr lang="tr-TR" dirty="0" smtClean="0"/>
              <a:t>Şömiziye yaka</a:t>
            </a:r>
          </a:p>
          <a:p>
            <a:r>
              <a:rPr lang="tr-TR" dirty="0" smtClean="0"/>
              <a:t>Şal yaka</a:t>
            </a:r>
          </a:p>
          <a:p>
            <a:r>
              <a:rPr lang="tr-TR" dirty="0" smtClean="0"/>
              <a:t>Hakim yakalar</a:t>
            </a:r>
          </a:p>
          <a:p>
            <a:r>
              <a:rPr lang="tr-TR" dirty="0" smtClean="0"/>
              <a:t>Ayaklı </a:t>
            </a:r>
            <a:r>
              <a:rPr lang="tr-TR" dirty="0"/>
              <a:t>gömlek yakası ve buna benzer çeşitli modelleri olan yakalardır. </a:t>
            </a:r>
          </a:p>
        </p:txBody>
      </p:sp>
    </p:spTree>
    <p:extLst>
      <p:ext uri="{BB962C8B-B14F-4D97-AF65-F5344CB8AC3E}">
        <p14:creationId xmlns:p14="http://schemas.microsoft.com/office/powerpoint/2010/main" xmlns="" val="42884389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t>Yatık Yakalar </a:t>
            </a:r>
          </a:p>
        </p:txBody>
      </p:sp>
      <p:sp>
        <p:nvSpPr>
          <p:cNvPr id="3" name="İçerik Yer Tutucusu 2"/>
          <p:cNvSpPr>
            <a:spLocks noGrp="1"/>
          </p:cNvSpPr>
          <p:nvPr>
            <p:ph idx="1"/>
          </p:nvPr>
        </p:nvSpPr>
        <p:spPr/>
        <p:txBody>
          <a:bodyPr/>
          <a:lstStyle/>
          <a:p>
            <a:pPr marL="0" indent="0">
              <a:buNone/>
            </a:pPr>
            <a:r>
              <a:rPr lang="tr-TR" dirty="0"/>
              <a:t>Boynu daha az saran veya boyunu sarmayıp beden üzerinde yatık duran yakalardır. Bu tür yakalarda boyuna gelen kısım </a:t>
            </a:r>
            <a:r>
              <a:rPr lang="tr-TR" dirty="0" smtClean="0"/>
              <a:t>yuvarlaktır.</a:t>
            </a:r>
          </a:p>
          <a:p>
            <a:pPr marL="0" indent="0">
              <a:buNone/>
            </a:pPr>
            <a:endParaRPr lang="tr-TR" dirty="0" smtClean="0"/>
          </a:p>
          <a:p>
            <a:r>
              <a:rPr lang="tr-TR" dirty="0" smtClean="0"/>
              <a:t>Bebe yaka</a:t>
            </a:r>
          </a:p>
          <a:p>
            <a:r>
              <a:rPr lang="tr-TR" dirty="0" smtClean="0"/>
              <a:t>Bahriye yaka</a:t>
            </a:r>
          </a:p>
          <a:p>
            <a:r>
              <a:rPr lang="tr-TR" dirty="0" smtClean="0"/>
              <a:t>Degaje yaka</a:t>
            </a:r>
          </a:p>
          <a:p>
            <a:r>
              <a:rPr lang="tr-TR" dirty="0" smtClean="0"/>
              <a:t>Volanlı yaka</a:t>
            </a:r>
          </a:p>
          <a:p>
            <a:r>
              <a:rPr lang="tr-TR" dirty="0" smtClean="0"/>
              <a:t>Geniş </a:t>
            </a:r>
            <a:r>
              <a:rPr lang="tr-TR" dirty="0"/>
              <a:t>yaka </a:t>
            </a:r>
          </a:p>
        </p:txBody>
      </p:sp>
    </p:spTree>
    <p:extLst>
      <p:ext uri="{BB962C8B-B14F-4D97-AF65-F5344CB8AC3E}">
        <p14:creationId xmlns:p14="http://schemas.microsoft.com/office/powerpoint/2010/main" xmlns="" val="26997267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t>Bedenden Çıkan Yakalar</a:t>
            </a:r>
          </a:p>
        </p:txBody>
      </p:sp>
      <p:sp>
        <p:nvSpPr>
          <p:cNvPr id="3" name="İçerik Yer Tutucusu 2"/>
          <p:cNvSpPr>
            <a:spLocks noGrp="1"/>
          </p:cNvSpPr>
          <p:nvPr>
            <p:ph idx="1"/>
          </p:nvPr>
        </p:nvSpPr>
        <p:spPr/>
        <p:txBody>
          <a:bodyPr/>
          <a:lstStyle/>
          <a:p>
            <a:pPr marL="0" indent="0">
              <a:buNone/>
            </a:pPr>
            <a:r>
              <a:rPr lang="tr-TR" dirty="0"/>
              <a:t>Beden kalıbı üzerine çizilir. Bedenle birlikte kesildiği gibi arka yakası ayrı da kesilebilir. Erkek yaka esasına göre çalışılır. Bu yakaların yatık olması veya boynu sarması arka yakada yapılacak çıtlatma veya toplama işlemi ile elde edilir. Bu </a:t>
            </a:r>
            <a:r>
              <a:rPr lang="tr-TR" dirty="0" smtClean="0"/>
              <a:t>yakalar:</a:t>
            </a:r>
          </a:p>
          <a:p>
            <a:r>
              <a:rPr lang="tr-TR" dirty="0" smtClean="0"/>
              <a:t>Şal yaka</a:t>
            </a:r>
          </a:p>
          <a:p>
            <a:r>
              <a:rPr lang="tr-TR" dirty="0" smtClean="0"/>
              <a:t>Erkek yaka</a:t>
            </a:r>
          </a:p>
          <a:p>
            <a:r>
              <a:rPr lang="tr-TR" dirty="0" smtClean="0"/>
              <a:t>Kapüşon yaka</a:t>
            </a:r>
          </a:p>
          <a:p>
            <a:r>
              <a:rPr lang="tr-TR" dirty="0" smtClean="0"/>
              <a:t>Yığıntılı </a:t>
            </a:r>
            <a:r>
              <a:rPr lang="tr-TR" dirty="0"/>
              <a:t>dik yaka vb.</a:t>
            </a:r>
          </a:p>
        </p:txBody>
      </p:sp>
    </p:spTree>
    <p:extLst>
      <p:ext uri="{BB962C8B-B14F-4D97-AF65-F5344CB8AC3E}">
        <p14:creationId xmlns:p14="http://schemas.microsoft.com/office/powerpoint/2010/main" xmlns="" val="23237020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b="1" dirty="0" smtClean="0"/>
              <a:t/>
            </a:r>
            <a:br>
              <a:rPr lang="tr-TR" b="1" dirty="0" smtClean="0"/>
            </a:br>
            <a:r>
              <a:rPr lang="tr-TR" b="1" dirty="0" smtClean="0"/>
              <a:t>“</a:t>
            </a:r>
            <a:r>
              <a:rPr lang="tr-TR" b="1" dirty="0"/>
              <a:t>U YAKA”</a:t>
            </a:r>
            <a:br>
              <a:rPr lang="tr-TR" b="1" dirty="0"/>
            </a:br>
            <a:endParaRPr lang="tr-TR" b="1" dirty="0"/>
          </a:p>
        </p:txBody>
      </p:sp>
      <p:pic>
        <p:nvPicPr>
          <p:cNvPr id="4" name="İçerik Yer Tutucusu 3"/>
          <p:cNvPicPr>
            <a:picLocks noGrp="1" noChangeAspect="1"/>
          </p:cNvPicPr>
          <p:nvPr>
            <p:ph idx="1"/>
          </p:nvPr>
        </p:nvPicPr>
        <p:blipFill>
          <a:blip r:embed="rId2"/>
          <a:stretch>
            <a:fillRect/>
          </a:stretch>
        </p:blipFill>
        <p:spPr>
          <a:xfrm>
            <a:off x="2762700" y="2484000"/>
            <a:ext cx="1485000" cy="1890000"/>
          </a:xfrm>
          <a:prstGeom prst="rect">
            <a:avLst/>
          </a:prstGeom>
        </p:spPr>
      </p:pic>
      <p:pic>
        <p:nvPicPr>
          <p:cNvPr id="5" name="Resim 4"/>
          <p:cNvPicPr>
            <a:picLocks noChangeAspect="1"/>
          </p:cNvPicPr>
          <p:nvPr/>
        </p:nvPicPr>
        <p:blipFill>
          <a:blip r:embed="rId3"/>
          <a:stretch>
            <a:fillRect/>
          </a:stretch>
        </p:blipFill>
        <p:spPr>
          <a:xfrm>
            <a:off x="5105400" y="1856150"/>
            <a:ext cx="2838025" cy="4239850"/>
          </a:xfrm>
          <a:prstGeom prst="rect">
            <a:avLst/>
          </a:prstGeom>
        </p:spPr>
      </p:pic>
    </p:spTree>
    <p:extLst>
      <p:ext uri="{BB962C8B-B14F-4D97-AF65-F5344CB8AC3E}">
        <p14:creationId xmlns:p14="http://schemas.microsoft.com/office/powerpoint/2010/main" xmlns="" val="36965722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b="1" dirty="0" smtClean="0"/>
              <a:t/>
            </a:r>
            <a:br>
              <a:rPr lang="tr-TR" b="1" dirty="0" smtClean="0"/>
            </a:br>
            <a:r>
              <a:rPr lang="tr-TR" b="1" dirty="0" smtClean="0"/>
              <a:t>“</a:t>
            </a:r>
            <a:r>
              <a:rPr lang="tr-TR" b="1" dirty="0"/>
              <a:t>V YAKA”</a:t>
            </a:r>
            <a:br>
              <a:rPr lang="tr-TR" b="1" dirty="0"/>
            </a:br>
            <a:endParaRPr lang="tr-TR" b="1" dirty="0"/>
          </a:p>
        </p:txBody>
      </p:sp>
      <p:pic>
        <p:nvPicPr>
          <p:cNvPr id="4" name="İçerik Yer Tutucusu 3"/>
          <p:cNvPicPr>
            <a:picLocks noGrp="1" noChangeAspect="1"/>
          </p:cNvPicPr>
          <p:nvPr>
            <p:ph idx="1"/>
          </p:nvPr>
        </p:nvPicPr>
        <p:blipFill>
          <a:blip r:embed="rId2"/>
          <a:stretch>
            <a:fillRect/>
          </a:stretch>
        </p:blipFill>
        <p:spPr>
          <a:xfrm>
            <a:off x="2298701" y="2784269"/>
            <a:ext cx="3441700" cy="2496931"/>
          </a:xfrm>
          <a:prstGeom prst="rect">
            <a:avLst/>
          </a:prstGeom>
        </p:spPr>
      </p:pic>
      <p:pic>
        <p:nvPicPr>
          <p:cNvPr id="5" name="Resim 4"/>
          <p:cNvPicPr>
            <a:picLocks noChangeAspect="1"/>
          </p:cNvPicPr>
          <p:nvPr/>
        </p:nvPicPr>
        <p:blipFill>
          <a:blip r:embed="rId3"/>
          <a:stretch>
            <a:fillRect/>
          </a:stretch>
        </p:blipFill>
        <p:spPr>
          <a:xfrm>
            <a:off x="6495980" y="2046700"/>
            <a:ext cx="3460819" cy="4163600"/>
          </a:xfrm>
          <a:prstGeom prst="rect">
            <a:avLst/>
          </a:prstGeom>
        </p:spPr>
      </p:pic>
    </p:spTree>
    <p:extLst>
      <p:ext uri="{BB962C8B-B14F-4D97-AF65-F5344CB8AC3E}">
        <p14:creationId xmlns:p14="http://schemas.microsoft.com/office/powerpoint/2010/main" xmlns="" val="5203100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b="1" dirty="0" smtClean="0"/>
              <a:t/>
            </a:r>
            <a:br>
              <a:rPr lang="tr-TR" b="1" dirty="0" smtClean="0"/>
            </a:br>
            <a:r>
              <a:rPr lang="tr-TR" b="1" dirty="0" smtClean="0"/>
              <a:t>“</a:t>
            </a:r>
            <a:r>
              <a:rPr lang="tr-TR" b="1" dirty="0"/>
              <a:t>SIFIR YAKA”</a:t>
            </a:r>
            <a:br>
              <a:rPr lang="tr-TR" b="1" dirty="0"/>
            </a:br>
            <a:endParaRPr lang="tr-TR" b="1" dirty="0"/>
          </a:p>
        </p:txBody>
      </p:sp>
      <p:pic>
        <p:nvPicPr>
          <p:cNvPr id="4" name="İçerik Yer Tutucusu 3"/>
          <p:cNvPicPr>
            <a:picLocks noGrp="1" noChangeAspect="1"/>
          </p:cNvPicPr>
          <p:nvPr>
            <p:ph idx="1"/>
          </p:nvPr>
        </p:nvPicPr>
        <p:blipFill>
          <a:blip r:embed="rId2"/>
          <a:stretch>
            <a:fillRect/>
          </a:stretch>
        </p:blipFill>
        <p:spPr>
          <a:xfrm>
            <a:off x="2959100" y="2311400"/>
            <a:ext cx="2618447" cy="2743199"/>
          </a:xfrm>
          <a:prstGeom prst="rect">
            <a:avLst/>
          </a:prstGeom>
        </p:spPr>
      </p:pic>
      <p:pic>
        <p:nvPicPr>
          <p:cNvPr id="5" name="Resim 4"/>
          <p:cNvPicPr>
            <a:picLocks noChangeAspect="1"/>
          </p:cNvPicPr>
          <p:nvPr/>
        </p:nvPicPr>
        <p:blipFill>
          <a:blip r:embed="rId3"/>
          <a:stretch>
            <a:fillRect/>
          </a:stretch>
        </p:blipFill>
        <p:spPr>
          <a:xfrm>
            <a:off x="6235700" y="1847050"/>
            <a:ext cx="3152947" cy="4363250"/>
          </a:xfrm>
          <a:prstGeom prst="rect">
            <a:avLst/>
          </a:prstGeom>
        </p:spPr>
      </p:pic>
    </p:spTree>
    <p:extLst>
      <p:ext uri="{BB962C8B-B14F-4D97-AF65-F5344CB8AC3E}">
        <p14:creationId xmlns:p14="http://schemas.microsoft.com/office/powerpoint/2010/main" xmlns="" val="25585738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b="1" dirty="0" smtClean="0"/>
              <a:t/>
            </a:r>
            <a:br>
              <a:rPr lang="tr-TR" b="1" dirty="0" smtClean="0"/>
            </a:br>
            <a:r>
              <a:rPr lang="tr-TR" b="1" dirty="0" smtClean="0"/>
              <a:t>“</a:t>
            </a:r>
            <a:r>
              <a:rPr lang="tr-TR" b="1" dirty="0"/>
              <a:t>KARE YAKA”</a:t>
            </a:r>
            <a:r>
              <a:rPr lang="tr-TR" dirty="0"/>
              <a:t/>
            </a:r>
            <a:br>
              <a:rPr lang="tr-TR" dirty="0"/>
            </a:br>
            <a:endParaRPr lang="tr-TR" dirty="0"/>
          </a:p>
        </p:txBody>
      </p:sp>
      <p:pic>
        <p:nvPicPr>
          <p:cNvPr id="4" name="İçerik Yer Tutucusu 3"/>
          <p:cNvPicPr>
            <a:picLocks noGrp="1" noChangeAspect="1"/>
          </p:cNvPicPr>
          <p:nvPr>
            <p:ph idx="1"/>
          </p:nvPr>
        </p:nvPicPr>
        <p:blipFill>
          <a:blip r:embed="rId2"/>
          <a:stretch>
            <a:fillRect/>
          </a:stretch>
        </p:blipFill>
        <p:spPr>
          <a:xfrm>
            <a:off x="3502965" y="2947696"/>
            <a:ext cx="2097735" cy="2435131"/>
          </a:xfrm>
          <a:prstGeom prst="rect">
            <a:avLst/>
          </a:prstGeom>
        </p:spPr>
      </p:pic>
      <p:pic>
        <p:nvPicPr>
          <p:cNvPr id="5" name="Resim 4"/>
          <p:cNvPicPr>
            <a:picLocks noChangeAspect="1"/>
          </p:cNvPicPr>
          <p:nvPr/>
        </p:nvPicPr>
        <p:blipFill>
          <a:blip r:embed="rId3"/>
          <a:stretch>
            <a:fillRect/>
          </a:stretch>
        </p:blipFill>
        <p:spPr>
          <a:xfrm>
            <a:off x="6305493" y="1866223"/>
            <a:ext cx="3625907" cy="4598076"/>
          </a:xfrm>
          <a:prstGeom prst="rect">
            <a:avLst/>
          </a:prstGeom>
        </p:spPr>
      </p:pic>
    </p:spTree>
    <p:extLst>
      <p:ext uri="{BB962C8B-B14F-4D97-AF65-F5344CB8AC3E}">
        <p14:creationId xmlns:p14="http://schemas.microsoft.com/office/powerpoint/2010/main" xmlns="" val="29819649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t>Şömiziye Yaka</a:t>
            </a:r>
          </a:p>
        </p:txBody>
      </p:sp>
      <p:pic>
        <p:nvPicPr>
          <p:cNvPr id="4" name="İçerik Yer Tutucusu 3"/>
          <p:cNvPicPr>
            <a:picLocks noGrp="1" noChangeAspect="1"/>
          </p:cNvPicPr>
          <p:nvPr>
            <p:ph idx="1"/>
          </p:nvPr>
        </p:nvPicPr>
        <p:blipFill>
          <a:blip r:embed="rId2"/>
          <a:stretch>
            <a:fillRect/>
          </a:stretch>
        </p:blipFill>
        <p:spPr>
          <a:xfrm>
            <a:off x="2192338" y="2120900"/>
            <a:ext cx="7734300" cy="3403600"/>
          </a:xfrm>
          <a:prstGeom prst="rect">
            <a:avLst/>
          </a:prstGeom>
        </p:spPr>
      </p:pic>
    </p:spTree>
    <p:extLst>
      <p:ext uri="{BB962C8B-B14F-4D97-AF65-F5344CB8AC3E}">
        <p14:creationId xmlns:p14="http://schemas.microsoft.com/office/powerpoint/2010/main" xmlns="" val="19833088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b="1" dirty="0" smtClean="0"/>
              <a:t/>
            </a:r>
            <a:br>
              <a:rPr lang="tr-TR" b="1" dirty="0" smtClean="0"/>
            </a:br>
            <a:r>
              <a:rPr lang="tr-TR" b="1" dirty="0" smtClean="0"/>
              <a:t>“</a:t>
            </a:r>
            <a:r>
              <a:rPr lang="tr-TR" b="1" dirty="0"/>
              <a:t>AYAĞI DIKIŞLI GÖMLEK YAKASI”</a:t>
            </a:r>
            <a:br>
              <a:rPr lang="tr-TR" b="1" dirty="0"/>
            </a:br>
            <a:endParaRPr lang="tr-TR" b="1" dirty="0"/>
          </a:p>
        </p:txBody>
      </p:sp>
      <p:pic>
        <p:nvPicPr>
          <p:cNvPr id="4" name="İçerik Yer Tutucusu 3"/>
          <p:cNvPicPr>
            <a:picLocks noGrp="1" noChangeAspect="1"/>
          </p:cNvPicPr>
          <p:nvPr>
            <p:ph idx="1"/>
          </p:nvPr>
        </p:nvPicPr>
        <p:blipFill>
          <a:blip r:embed="rId2"/>
          <a:stretch>
            <a:fillRect/>
          </a:stretch>
        </p:blipFill>
        <p:spPr>
          <a:xfrm>
            <a:off x="2497138" y="2334494"/>
            <a:ext cx="7142162" cy="3482106"/>
          </a:xfrm>
          <a:prstGeom prst="rect">
            <a:avLst/>
          </a:prstGeom>
        </p:spPr>
      </p:pic>
    </p:spTree>
    <p:extLst>
      <p:ext uri="{BB962C8B-B14F-4D97-AF65-F5344CB8AC3E}">
        <p14:creationId xmlns:p14="http://schemas.microsoft.com/office/powerpoint/2010/main" xmlns="" val="3187490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t>Ön Bedende Pens Kaydırmaları ve Açılımı </a:t>
            </a:r>
          </a:p>
        </p:txBody>
      </p:sp>
      <p:pic>
        <p:nvPicPr>
          <p:cNvPr id="4" name="İçerik Yer Tutucusu 3"/>
          <p:cNvPicPr>
            <a:picLocks noGrp="1" noChangeAspect="1"/>
          </p:cNvPicPr>
          <p:nvPr>
            <p:ph idx="1"/>
          </p:nvPr>
        </p:nvPicPr>
        <p:blipFill>
          <a:blip r:embed="rId2"/>
          <a:stretch>
            <a:fillRect/>
          </a:stretch>
        </p:blipFill>
        <p:spPr>
          <a:xfrm>
            <a:off x="3278512" y="2286225"/>
            <a:ext cx="2220588" cy="3377974"/>
          </a:xfrm>
          <a:prstGeom prst="rect">
            <a:avLst/>
          </a:prstGeom>
        </p:spPr>
      </p:pic>
      <p:pic>
        <p:nvPicPr>
          <p:cNvPr id="5" name="Resim 4"/>
          <p:cNvPicPr>
            <a:picLocks noChangeAspect="1"/>
          </p:cNvPicPr>
          <p:nvPr/>
        </p:nvPicPr>
        <p:blipFill>
          <a:blip r:embed="rId3"/>
          <a:stretch>
            <a:fillRect/>
          </a:stretch>
        </p:blipFill>
        <p:spPr>
          <a:xfrm>
            <a:off x="6894187" y="2286224"/>
            <a:ext cx="2592713" cy="3377975"/>
          </a:xfrm>
          <a:prstGeom prst="rect">
            <a:avLst/>
          </a:prstGeom>
        </p:spPr>
      </p:pic>
    </p:spTree>
    <p:extLst>
      <p:ext uri="{BB962C8B-B14F-4D97-AF65-F5344CB8AC3E}">
        <p14:creationId xmlns:p14="http://schemas.microsoft.com/office/powerpoint/2010/main" xmlns="" val="18157723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b="1" dirty="0" smtClean="0"/>
              <a:t/>
            </a:r>
            <a:br>
              <a:rPr lang="tr-TR" b="1" dirty="0" smtClean="0"/>
            </a:br>
            <a:r>
              <a:rPr lang="tr-TR" b="1" dirty="0" smtClean="0"/>
              <a:t>“</a:t>
            </a:r>
            <a:r>
              <a:rPr lang="tr-TR" b="1" dirty="0"/>
              <a:t>HAKİM YAKA”</a:t>
            </a:r>
            <a:br>
              <a:rPr lang="tr-TR" b="1" dirty="0"/>
            </a:br>
            <a:endParaRPr lang="tr-TR" b="1" dirty="0"/>
          </a:p>
        </p:txBody>
      </p:sp>
      <p:pic>
        <p:nvPicPr>
          <p:cNvPr id="4" name="İçerik Yer Tutucusu 3"/>
          <p:cNvPicPr>
            <a:picLocks noGrp="1" noChangeAspect="1"/>
          </p:cNvPicPr>
          <p:nvPr>
            <p:ph idx="1"/>
          </p:nvPr>
        </p:nvPicPr>
        <p:blipFill>
          <a:blip r:embed="rId2"/>
          <a:stretch>
            <a:fillRect/>
          </a:stretch>
        </p:blipFill>
        <p:spPr>
          <a:xfrm>
            <a:off x="2489200" y="2171700"/>
            <a:ext cx="7213599" cy="3124199"/>
          </a:xfrm>
          <a:prstGeom prst="rect">
            <a:avLst/>
          </a:prstGeom>
        </p:spPr>
      </p:pic>
    </p:spTree>
    <p:extLst>
      <p:ext uri="{BB962C8B-B14F-4D97-AF65-F5344CB8AC3E}">
        <p14:creationId xmlns:p14="http://schemas.microsoft.com/office/powerpoint/2010/main" xmlns="" val="18539331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b="1" dirty="0" smtClean="0"/>
              <a:t/>
            </a:r>
            <a:br>
              <a:rPr lang="tr-TR" b="1" dirty="0" smtClean="0"/>
            </a:br>
            <a:r>
              <a:rPr lang="tr-TR" b="1" dirty="0" smtClean="0"/>
              <a:t>“</a:t>
            </a:r>
            <a:r>
              <a:rPr lang="tr-TR" b="1" dirty="0"/>
              <a:t>YATIK BEBE YAKA”</a:t>
            </a:r>
            <a:br>
              <a:rPr lang="tr-TR" b="1" dirty="0"/>
            </a:br>
            <a:endParaRPr lang="tr-TR" b="1" dirty="0"/>
          </a:p>
        </p:txBody>
      </p:sp>
      <p:pic>
        <p:nvPicPr>
          <p:cNvPr id="4" name="İçerik Yer Tutucusu 3"/>
          <p:cNvPicPr>
            <a:picLocks noGrp="1" noChangeAspect="1"/>
          </p:cNvPicPr>
          <p:nvPr>
            <p:ph idx="1"/>
          </p:nvPr>
        </p:nvPicPr>
        <p:blipFill>
          <a:blip r:embed="rId2"/>
          <a:stretch>
            <a:fillRect/>
          </a:stretch>
        </p:blipFill>
        <p:spPr>
          <a:xfrm>
            <a:off x="2941638" y="2088844"/>
            <a:ext cx="6235700" cy="4337356"/>
          </a:xfrm>
          <a:prstGeom prst="rect">
            <a:avLst/>
          </a:prstGeom>
        </p:spPr>
      </p:pic>
    </p:spTree>
    <p:extLst>
      <p:ext uri="{BB962C8B-B14F-4D97-AF65-F5344CB8AC3E}">
        <p14:creationId xmlns:p14="http://schemas.microsoft.com/office/powerpoint/2010/main" xmlns="" val="23376140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b="1" dirty="0" smtClean="0"/>
              <a:t/>
            </a:r>
            <a:br>
              <a:rPr lang="tr-TR" b="1" dirty="0" smtClean="0"/>
            </a:br>
            <a:r>
              <a:rPr lang="tr-TR" b="1" dirty="0" smtClean="0"/>
              <a:t>“</a:t>
            </a:r>
            <a:r>
              <a:rPr lang="tr-TR" b="1" dirty="0"/>
              <a:t>DİK BEBE YAKA”</a:t>
            </a:r>
            <a:br>
              <a:rPr lang="tr-TR" b="1" dirty="0"/>
            </a:br>
            <a:endParaRPr lang="tr-TR" b="1" dirty="0"/>
          </a:p>
        </p:txBody>
      </p:sp>
      <p:pic>
        <p:nvPicPr>
          <p:cNvPr id="4" name="İçerik Yer Tutucusu 3"/>
          <p:cNvPicPr>
            <a:picLocks noGrp="1" noChangeAspect="1"/>
          </p:cNvPicPr>
          <p:nvPr>
            <p:ph idx="1"/>
          </p:nvPr>
        </p:nvPicPr>
        <p:blipFill>
          <a:blip r:embed="rId2"/>
          <a:stretch>
            <a:fillRect/>
          </a:stretch>
        </p:blipFill>
        <p:spPr>
          <a:xfrm>
            <a:off x="2514600" y="2584068"/>
            <a:ext cx="7162800" cy="3156331"/>
          </a:xfrm>
          <a:prstGeom prst="rect">
            <a:avLst/>
          </a:prstGeom>
        </p:spPr>
      </p:pic>
    </p:spTree>
    <p:extLst>
      <p:ext uri="{BB962C8B-B14F-4D97-AF65-F5344CB8AC3E}">
        <p14:creationId xmlns:p14="http://schemas.microsoft.com/office/powerpoint/2010/main" xmlns="" val="25337407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19175"/>
          </a:xfrm>
        </p:spPr>
        <p:txBody>
          <a:bodyPr>
            <a:normAutofit/>
          </a:bodyPr>
          <a:lstStyle/>
          <a:p>
            <a:pPr algn="ctr"/>
            <a:r>
              <a:rPr lang="tr-TR" b="1" dirty="0"/>
              <a:t>Erkek Yaka</a:t>
            </a:r>
          </a:p>
        </p:txBody>
      </p:sp>
      <p:pic>
        <p:nvPicPr>
          <p:cNvPr id="4" name="İçerik Yer Tutucusu 3"/>
          <p:cNvPicPr>
            <a:picLocks noGrp="1" noChangeAspect="1"/>
          </p:cNvPicPr>
          <p:nvPr>
            <p:ph idx="1"/>
          </p:nvPr>
        </p:nvPicPr>
        <p:blipFill>
          <a:blip r:embed="rId2"/>
          <a:stretch>
            <a:fillRect/>
          </a:stretch>
        </p:blipFill>
        <p:spPr>
          <a:xfrm>
            <a:off x="4127500" y="1587500"/>
            <a:ext cx="3937000" cy="4965700"/>
          </a:xfrm>
          <a:prstGeom prst="rect">
            <a:avLst/>
          </a:prstGeom>
        </p:spPr>
      </p:pic>
    </p:spTree>
    <p:extLst>
      <p:ext uri="{BB962C8B-B14F-4D97-AF65-F5344CB8AC3E}">
        <p14:creationId xmlns:p14="http://schemas.microsoft.com/office/powerpoint/2010/main" xmlns="" val="6993772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95375"/>
          </a:xfrm>
        </p:spPr>
        <p:txBody>
          <a:bodyPr>
            <a:normAutofit fontScale="90000"/>
          </a:bodyPr>
          <a:lstStyle/>
          <a:p>
            <a:pPr algn="ctr"/>
            <a:r>
              <a:rPr lang="tr-TR" b="1" dirty="0" smtClean="0"/>
              <a:t/>
            </a:r>
            <a:br>
              <a:rPr lang="tr-TR" b="1" dirty="0" smtClean="0"/>
            </a:br>
            <a:r>
              <a:rPr lang="tr-TR" b="1" dirty="0" smtClean="0"/>
              <a:t>“</a:t>
            </a:r>
            <a:r>
              <a:rPr lang="tr-TR" b="1" dirty="0"/>
              <a:t>ŞAL YAKA”</a:t>
            </a:r>
            <a:r>
              <a:rPr lang="tr-TR" dirty="0"/>
              <a:t/>
            </a:r>
            <a:br>
              <a:rPr lang="tr-TR" dirty="0"/>
            </a:br>
            <a:endParaRPr lang="tr-TR" dirty="0"/>
          </a:p>
        </p:txBody>
      </p:sp>
      <p:pic>
        <p:nvPicPr>
          <p:cNvPr id="4" name="İçerik Yer Tutucusu 3"/>
          <p:cNvPicPr>
            <a:picLocks noGrp="1" noChangeAspect="1"/>
          </p:cNvPicPr>
          <p:nvPr>
            <p:ph idx="1"/>
          </p:nvPr>
        </p:nvPicPr>
        <p:blipFill>
          <a:blip r:embed="rId2"/>
          <a:stretch>
            <a:fillRect/>
          </a:stretch>
        </p:blipFill>
        <p:spPr>
          <a:xfrm>
            <a:off x="4001603" y="1677988"/>
            <a:ext cx="4115769" cy="4930775"/>
          </a:xfrm>
          <a:prstGeom prst="rect">
            <a:avLst/>
          </a:prstGeom>
        </p:spPr>
      </p:pic>
    </p:spTree>
    <p:extLst>
      <p:ext uri="{BB962C8B-B14F-4D97-AF65-F5344CB8AC3E}">
        <p14:creationId xmlns:p14="http://schemas.microsoft.com/office/powerpoint/2010/main" xmlns="" val="5493730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t>Şal Yaka –Açılımı</a:t>
            </a:r>
          </a:p>
        </p:txBody>
      </p:sp>
      <p:pic>
        <p:nvPicPr>
          <p:cNvPr id="4" name="İçerik Yer Tutucusu 3"/>
          <p:cNvPicPr>
            <a:picLocks noGrp="1" noChangeAspect="1"/>
          </p:cNvPicPr>
          <p:nvPr>
            <p:ph idx="1"/>
          </p:nvPr>
        </p:nvPicPr>
        <p:blipFill>
          <a:blip r:embed="rId2"/>
          <a:stretch>
            <a:fillRect/>
          </a:stretch>
        </p:blipFill>
        <p:spPr>
          <a:xfrm>
            <a:off x="3639724" y="1784368"/>
            <a:ext cx="4839528" cy="4743431"/>
          </a:xfrm>
          <a:prstGeom prst="rect">
            <a:avLst/>
          </a:prstGeom>
        </p:spPr>
      </p:pic>
    </p:spTree>
    <p:extLst>
      <p:ext uri="{BB962C8B-B14F-4D97-AF65-F5344CB8AC3E}">
        <p14:creationId xmlns:p14="http://schemas.microsoft.com/office/powerpoint/2010/main" xmlns="" val="26633196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t>KOL VE MANŞET ÇİZİMLERİ </a:t>
            </a:r>
          </a:p>
        </p:txBody>
      </p:sp>
      <p:sp>
        <p:nvSpPr>
          <p:cNvPr id="3" name="İçerik Yer Tutucusu 2"/>
          <p:cNvSpPr>
            <a:spLocks noGrp="1"/>
          </p:cNvSpPr>
          <p:nvPr>
            <p:ph idx="1"/>
          </p:nvPr>
        </p:nvSpPr>
        <p:spPr/>
        <p:txBody>
          <a:bodyPr/>
          <a:lstStyle/>
          <a:p>
            <a:pPr marL="0" indent="0" algn="just">
              <a:lnSpc>
                <a:spcPct val="150000"/>
              </a:lnSpc>
              <a:buNone/>
            </a:pPr>
            <a:r>
              <a:rPr lang="tr-TR" b="1" dirty="0"/>
              <a:t>Kol Çeşitleri </a:t>
            </a:r>
            <a:endParaRPr lang="tr-TR" b="1" dirty="0" smtClean="0"/>
          </a:p>
          <a:p>
            <a:pPr marL="0" indent="0" algn="just">
              <a:lnSpc>
                <a:spcPct val="150000"/>
              </a:lnSpc>
              <a:buNone/>
            </a:pPr>
            <a:r>
              <a:rPr lang="tr-TR" dirty="0" smtClean="0"/>
              <a:t>Kollar</a:t>
            </a:r>
            <a:r>
              <a:rPr lang="tr-TR" dirty="0"/>
              <a:t>, modaya bağlı olarak değişik biçim ve uzunlukta çalışılır. Kollar parça sayısına, uzunluklarına ve modeline göre değişebilir. </a:t>
            </a:r>
          </a:p>
        </p:txBody>
      </p:sp>
    </p:spTree>
    <p:extLst>
      <p:ext uri="{BB962C8B-B14F-4D97-AF65-F5344CB8AC3E}">
        <p14:creationId xmlns:p14="http://schemas.microsoft.com/office/powerpoint/2010/main" xmlns="" val="26888722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Bedene Takılan Kollar </a:t>
            </a:r>
          </a:p>
        </p:txBody>
      </p:sp>
      <p:sp>
        <p:nvSpPr>
          <p:cNvPr id="3" name="İçerik Yer Tutucusu 2"/>
          <p:cNvSpPr>
            <a:spLocks noGrp="1"/>
          </p:cNvSpPr>
          <p:nvPr>
            <p:ph idx="1"/>
          </p:nvPr>
        </p:nvSpPr>
        <p:spPr/>
        <p:txBody>
          <a:bodyPr>
            <a:normAutofit fontScale="92500" lnSpcReduction="20000"/>
          </a:bodyPr>
          <a:lstStyle/>
          <a:p>
            <a:pPr marL="0" indent="0">
              <a:lnSpc>
                <a:spcPct val="150000"/>
              </a:lnSpc>
              <a:buNone/>
            </a:pPr>
            <a:r>
              <a:rPr lang="tr-TR" dirty="0"/>
              <a:t>Esas kol kalıbının beden ölçüsüne göre hazırlanıp kol evine takılan kol çeşididir. İki parçalı ve tek parçalı </a:t>
            </a:r>
            <a:r>
              <a:rPr lang="tr-TR" dirty="0" smtClean="0"/>
              <a:t>çalışılır.</a:t>
            </a:r>
          </a:p>
          <a:p>
            <a:pPr>
              <a:lnSpc>
                <a:spcPct val="150000"/>
              </a:lnSpc>
            </a:pPr>
            <a:r>
              <a:rPr lang="tr-TR" dirty="0" smtClean="0"/>
              <a:t>Düz </a:t>
            </a:r>
            <a:r>
              <a:rPr lang="tr-TR" dirty="0"/>
              <a:t>takma </a:t>
            </a:r>
            <a:r>
              <a:rPr lang="tr-TR" dirty="0" smtClean="0"/>
              <a:t>kol,</a:t>
            </a:r>
          </a:p>
          <a:p>
            <a:pPr>
              <a:lnSpc>
                <a:spcPct val="150000"/>
              </a:lnSpc>
            </a:pPr>
            <a:r>
              <a:rPr lang="tr-TR" dirty="0" smtClean="0"/>
              <a:t>Manşetli kol,</a:t>
            </a:r>
          </a:p>
          <a:p>
            <a:pPr>
              <a:lnSpc>
                <a:spcPct val="150000"/>
              </a:lnSpc>
            </a:pPr>
            <a:r>
              <a:rPr lang="tr-TR" dirty="0" smtClean="0"/>
              <a:t>Pilili </a:t>
            </a:r>
            <a:r>
              <a:rPr lang="tr-TR" dirty="0"/>
              <a:t>- büzgülü </a:t>
            </a:r>
            <a:r>
              <a:rPr lang="tr-TR" dirty="0" smtClean="0"/>
              <a:t>kol,</a:t>
            </a:r>
          </a:p>
          <a:p>
            <a:pPr>
              <a:lnSpc>
                <a:spcPct val="150000"/>
              </a:lnSpc>
            </a:pPr>
            <a:r>
              <a:rPr lang="tr-TR" dirty="0" smtClean="0"/>
              <a:t>Dirsekten </a:t>
            </a:r>
            <a:r>
              <a:rPr lang="tr-TR" dirty="0"/>
              <a:t>pensli </a:t>
            </a:r>
            <a:r>
              <a:rPr lang="tr-TR" dirty="0" smtClean="0"/>
              <a:t>kol,</a:t>
            </a:r>
          </a:p>
          <a:p>
            <a:pPr>
              <a:lnSpc>
                <a:spcPct val="150000"/>
              </a:lnSpc>
            </a:pPr>
            <a:r>
              <a:rPr lang="tr-TR" dirty="0" smtClean="0"/>
              <a:t>İki </a:t>
            </a:r>
            <a:r>
              <a:rPr lang="tr-TR" dirty="0"/>
              <a:t>parçalı ceket kolu gibi çeşitlilik gösterir. </a:t>
            </a:r>
          </a:p>
        </p:txBody>
      </p:sp>
    </p:spTree>
    <p:extLst>
      <p:ext uri="{BB962C8B-B14F-4D97-AF65-F5344CB8AC3E}">
        <p14:creationId xmlns:p14="http://schemas.microsoft.com/office/powerpoint/2010/main" xmlns="" val="18146869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Bedenden Çıkan Kollar</a:t>
            </a:r>
          </a:p>
        </p:txBody>
      </p:sp>
      <p:sp>
        <p:nvSpPr>
          <p:cNvPr id="3" name="Metin Yer Tutucusu 2"/>
          <p:cNvSpPr>
            <a:spLocks noGrp="1"/>
          </p:cNvSpPr>
          <p:nvPr>
            <p:ph type="body" idx="1"/>
          </p:nvPr>
        </p:nvSpPr>
        <p:spPr/>
        <p:txBody>
          <a:bodyPr/>
          <a:lstStyle/>
          <a:p>
            <a:r>
              <a:rPr lang="tr-TR" dirty="0"/>
              <a:t> Japone kol </a:t>
            </a:r>
          </a:p>
        </p:txBody>
      </p:sp>
      <p:sp>
        <p:nvSpPr>
          <p:cNvPr id="4" name="İçerik Yer Tutucusu 3"/>
          <p:cNvSpPr>
            <a:spLocks noGrp="1"/>
          </p:cNvSpPr>
          <p:nvPr>
            <p:ph sz="half" idx="2"/>
          </p:nvPr>
        </p:nvSpPr>
        <p:spPr/>
        <p:txBody>
          <a:bodyPr/>
          <a:lstStyle/>
          <a:p>
            <a:r>
              <a:rPr lang="tr-TR" dirty="0"/>
              <a:t>Kısa alt kollu </a:t>
            </a:r>
            <a:r>
              <a:rPr lang="tr-TR" dirty="0" smtClean="0"/>
              <a:t>japone,</a:t>
            </a:r>
          </a:p>
          <a:p>
            <a:r>
              <a:rPr lang="tr-TR" dirty="0" smtClean="0"/>
              <a:t>Kare </a:t>
            </a:r>
            <a:r>
              <a:rPr lang="tr-TR" dirty="0"/>
              <a:t>kuşlu </a:t>
            </a:r>
            <a:r>
              <a:rPr lang="tr-TR" dirty="0" smtClean="0"/>
              <a:t>japone,</a:t>
            </a:r>
          </a:p>
          <a:p>
            <a:r>
              <a:rPr lang="tr-TR" dirty="0" smtClean="0"/>
              <a:t>Uçurtma </a:t>
            </a:r>
            <a:r>
              <a:rPr lang="tr-TR" dirty="0"/>
              <a:t>kuşlu </a:t>
            </a:r>
            <a:r>
              <a:rPr lang="tr-TR" dirty="0" smtClean="0"/>
              <a:t>japone,</a:t>
            </a:r>
          </a:p>
          <a:p>
            <a:r>
              <a:rPr lang="tr-TR" dirty="0" smtClean="0"/>
              <a:t>Takma </a:t>
            </a:r>
            <a:r>
              <a:rPr lang="tr-TR" dirty="0"/>
              <a:t>kollu </a:t>
            </a:r>
            <a:r>
              <a:rPr lang="tr-TR" dirty="0" smtClean="0"/>
              <a:t>japone,</a:t>
            </a:r>
          </a:p>
          <a:p>
            <a:r>
              <a:rPr lang="tr-TR" dirty="0" smtClean="0"/>
              <a:t>Kısa </a:t>
            </a:r>
            <a:r>
              <a:rPr lang="tr-TR" dirty="0"/>
              <a:t>kuşsuz </a:t>
            </a:r>
            <a:r>
              <a:rPr lang="tr-TR" dirty="0" smtClean="0"/>
              <a:t>japone,</a:t>
            </a:r>
          </a:p>
          <a:p>
            <a:r>
              <a:rPr lang="tr-TR" dirty="0" smtClean="0"/>
              <a:t>Uzun </a:t>
            </a:r>
            <a:r>
              <a:rPr lang="tr-TR" dirty="0"/>
              <a:t>kuşuz japone olarak çeşitleri vardır. </a:t>
            </a:r>
          </a:p>
        </p:txBody>
      </p:sp>
      <p:sp>
        <p:nvSpPr>
          <p:cNvPr id="5" name="Metin Yer Tutucusu 4"/>
          <p:cNvSpPr>
            <a:spLocks noGrp="1"/>
          </p:cNvSpPr>
          <p:nvPr>
            <p:ph type="body" sz="quarter" idx="3"/>
          </p:nvPr>
        </p:nvSpPr>
        <p:spPr/>
        <p:txBody>
          <a:bodyPr/>
          <a:lstStyle/>
          <a:p>
            <a:r>
              <a:rPr lang="tr-TR" dirty="0"/>
              <a:t> Raglan kol </a:t>
            </a:r>
          </a:p>
        </p:txBody>
      </p:sp>
      <p:sp>
        <p:nvSpPr>
          <p:cNvPr id="6" name="İçerik Yer Tutucusu 5"/>
          <p:cNvSpPr>
            <a:spLocks noGrp="1"/>
          </p:cNvSpPr>
          <p:nvPr>
            <p:ph sz="quarter" idx="4"/>
          </p:nvPr>
        </p:nvSpPr>
        <p:spPr/>
        <p:txBody>
          <a:bodyPr/>
          <a:lstStyle/>
          <a:p>
            <a:r>
              <a:rPr lang="tr-TR" dirty="0" smtClean="0"/>
              <a:t>Klasik raglan,</a:t>
            </a:r>
          </a:p>
          <a:p>
            <a:r>
              <a:rPr lang="tr-TR" dirty="0" smtClean="0"/>
              <a:t>Sivri raglan,</a:t>
            </a:r>
          </a:p>
          <a:p>
            <a:r>
              <a:rPr lang="tr-TR" dirty="0" smtClean="0"/>
              <a:t>Alt </a:t>
            </a:r>
            <a:r>
              <a:rPr lang="tr-TR" dirty="0"/>
              <a:t>kısmı köşeli </a:t>
            </a:r>
            <a:r>
              <a:rPr lang="tr-TR" dirty="0" smtClean="0"/>
              <a:t>raglan,</a:t>
            </a:r>
          </a:p>
          <a:p>
            <a:r>
              <a:rPr lang="tr-TR" dirty="0" smtClean="0"/>
              <a:t>Köşeli </a:t>
            </a:r>
            <a:r>
              <a:rPr lang="tr-TR" dirty="0"/>
              <a:t>raglan olarak çeşitleri vardır.</a:t>
            </a:r>
          </a:p>
          <a:p>
            <a:pPr marL="0" indent="0">
              <a:buNone/>
            </a:pPr>
            <a:endParaRPr lang="tr-TR" dirty="0"/>
          </a:p>
        </p:txBody>
      </p:sp>
    </p:spTree>
    <p:extLst>
      <p:ext uri="{BB962C8B-B14F-4D97-AF65-F5344CB8AC3E}">
        <p14:creationId xmlns:p14="http://schemas.microsoft.com/office/powerpoint/2010/main" xmlns="" val="24114197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Manşet </a:t>
            </a:r>
            <a:r>
              <a:rPr lang="tr-TR" b="1" dirty="0" smtClean="0"/>
              <a:t>Çeşitleri</a:t>
            </a:r>
            <a:endParaRPr lang="tr-TR" b="1" dirty="0"/>
          </a:p>
        </p:txBody>
      </p:sp>
      <p:sp>
        <p:nvSpPr>
          <p:cNvPr id="3" name="İçerik Yer Tutucusu 2"/>
          <p:cNvSpPr>
            <a:spLocks noGrp="1"/>
          </p:cNvSpPr>
          <p:nvPr>
            <p:ph idx="1"/>
          </p:nvPr>
        </p:nvSpPr>
        <p:spPr/>
        <p:txBody>
          <a:bodyPr>
            <a:normAutofit fontScale="92500" lnSpcReduction="20000"/>
          </a:bodyPr>
          <a:lstStyle/>
          <a:p>
            <a:pPr marL="0" indent="0" algn="just">
              <a:lnSpc>
                <a:spcPct val="150000"/>
              </a:lnSpc>
              <a:buNone/>
            </a:pPr>
            <a:r>
              <a:rPr lang="tr-TR" dirty="0"/>
              <a:t>Genelde ayrı olarak kesilen, çoğunlukla gömlek yakaları gibi tela işlemi uygulayarak sertleştirilen, giysi kolunu kol bileği çevresinde saran modele göre istenilen genişlikte ve bollukta olan giysi parçasıdır. Giysilerde kullanılan manşet çeşitlerine örnek </a:t>
            </a:r>
            <a:r>
              <a:rPr lang="tr-TR" dirty="0" smtClean="0"/>
              <a:t>olarak;</a:t>
            </a:r>
          </a:p>
          <a:p>
            <a:pPr algn="just">
              <a:lnSpc>
                <a:spcPct val="150000"/>
              </a:lnSpc>
            </a:pPr>
            <a:r>
              <a:rPr lang="tr-TR" dirty="0" smtClean="0"/>
              <a:t>Basit manşet,</a:t>
            </a:r>
          </a:p>
          <a:p>
            <a:pPr algn="just">
              <a:lnSpc>
                <a:spcPct val="150000"/>
              </a:lnSpc>
            </a:pPr>
            <a:r>
              <a:rPr lang="tr-TR" dirty="0" smtClean="0"/>
              <a:t>Kapaklı manşet,</a:t>
            </a:r>
          </a:p>
          <a:p>
            <a:pPr algn="just">
              <a:lnSpc>
                <a:spcPct val="150000"/>
              </a:lnSpc>
            </a:pPr>
            <a:r>
              <a:rPr lang="tr-TR" dirty="0" smtClean="0"/>
              <a:t>Geniş </a:t>
            </a:r>
            <a:r>
              <a:rPr lang="tr-TR" dirty="0"/>
              <a:t>manşet verilebilir.</a:t>
            </a:r>
          </a:p>
        </p:txBody>
      </p:sp>
    </p:spTree>
    <p:extLst>
      <p:ext uri="{BB962C8B-B14F-4D97-AF65-F5344CB8AC3E}">
        <p14:creationId xmlns:p14="http://schemas.microsoft.com/office/powerpoint/2010/main" xmlns="" val="1180699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t>Ön Bedende Pens Kaydırmaları ve Açılımı </a:t>
            </a:r>
          </a:p>
        </p:txBody>
      </p:sp>
      <p:pic>
        <p:nvPicPr>
          <p:cNvPr id="4" name="İçerik Yer Tutucusu 3"/>
          <p:cNvPicPr>
            <a:picLocks noGrp="1" noChangeAspect="1"/>
          </p:cNvPicPr>
          <p:nvPr>
            <p:ph idx="1"/>
          </p:nvPr>
        </p:nvPicPr>
        <p:blipFill>
          <a:blip r:embed="rId2"/>
          <a:stretch>
            <a:fillRect/>
          </a:stretch>
        </p:blipFill>
        <p:spPr>
          <a:xfrm>
            <a:off x="3244324" y="1866900"/>
            <a:ext cx="2191275" cy="3937000"/>
          </a:xfrm>
          <a:prstGeom prst="rect">
            <a:avLst/>
          </a:prstGeom>
        </p:spPr>
      </p:pic>
      <p:pic>
        <p:nvPicPr>
          <p:cNvPr id="5" name="Resim 4"/>
          <p:cNvPicPr>
            <a:picLocks noChangeAspect="1"/>
          </p:cNvPicPr>
          <p:nvPr/>
        </p:nvPicPr>
        <p:blipFill>
          <a:blip r:embed="rId3"/>
          <a:stretch>
            <a:fillRect/>
          </a:stretch>
        </p:blipFill>
        <p:spPr>
          <a:xfrm>
            <a:off x="6883400" y="1866900"/>
            <a:ext cx="2436600" cy="4152578"/>
          </a:xfrm>
          <a:prstGeom prst="rect">
            <a:avLst/>
          </a:prstGeom>
        </p:spPr>
      </p:pic>
    </p:spTree>
    <p:extLst>
      <p:ext uri="{BB962C8B-B14F-4D97-AF65-F5344CB8AC3E}">
        <p14:creationId xmlns:p14="http://schemas.microsoft.com/office/powerpoint/2010/main" xmlns="" val="36717800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b="1" dirty="0" smtClean="0"/>
              <a:t/>
            </a:r>
            <a:br>
              <a:rPr lang="tr-TR" b="1" dirty="0" smtClean="0"/>
            </a:br>
            <a:r>
              <a:rPr lang="tr-TR" b="1" dirty="0" smtClean="0"/>
              <a:t>Karpuz </a:t>
            </a:r>
            <a:r>
              <a:rPr lang="tr-TR" b="1" dirty="0"/>
              <a:t>Kol </a:t>
            </a:r>
            <a:r>
              <a:rPr lang="tr-TR" b="1" dirty="0" smtClean="0"/>
              <a:t>Çizimi Açılımı</a:t>
            </a:r>
            <a:r>
              <a:rPr lang="tr-TR" dirty="0"/>
              <a:t/>
            </a:r>
            <a:br>
              <a:rPr lang="tr-TR" dirty="0"/>
            </a:br>
            <a:endParaRPr lang="tr-TR" dirty="0"/>
          </a:p>
        </p:txBody>
      </p:sp>
      <p:pic>
        <p:nvPicPr>
          <p:cNvPr id="4" name="İçerik Yer Tutucusu 3"/>
          <p:cNvPicPr>
            <a:picLocks noGrp="1" noChangeAspect="1"/>
          </p:cNvPicPr>
          <p:nvPr>
            <p:ph idx="1"/>
          </p:nvPr>
        </p:nvPicPr>
        <p:blipFill>
          <a:blip r:embed="rId2"/>
          <a:stretch>
            <a:fillRect/>
          </a:stretch>
        </p:blipFill>
        <p:spPr>
          <a:xfrm>
            <a:off x="1079500" y="1690688"/>
            <a:ext cx="4851266" cy="3543750"/>
          </a:xfrm>
          <a:prstGeom prst="rect">
            <a:avLst/>
          </a:prstGeom>
        </p:spPr>
      </p:pic>
      <p:pic>
        <p:nvPicPr>
          <p:cNvPr id="5" name="Resim 4"/>
          <p:cNvPicPr>
            <a:picLocks noChangeAspect="1"/>
          </p:cNvPicPr>
          <p:nvPr/>
        </p:nvPicPr>
        <p:blipFill>
          <a:blip r:embed="rId3"/>
          <a:stretch>
            <a:fillRect/>
          </a:stretch>
        </p:blipFill>
        <p:spPr>
          <a:xfrm>
            <a:off x="6565901" y="1742507"/>
            <a:ext cx="4267200" cy="3440112"/>
          </a:xfrm>
          <a:prstGeom prst="rect">
            <a:avLst/>
          </a:prstGeom>
        </p:spPr>
      </p:pic>
    </p:spTree>
    <p:extLst>
      <p:ext uri="{BB962C8B-B14F-4D97-AF65-F5344CB8AC3E}">
        <p14:creationId xmlns:p14="http://schemas.microsoft.com/office/powerpoint/2010/main" xmlns="" val="33836061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b="1" dirty="0" smtClean="0"/>
              <a:t/>
            </a:r>
            <a:br>
              <a:rPr lang="tr-TR" b="1" dirty="0" smtClean="0"/>
            </a:br>
            <a:r>
              <a:rPr lang="tr-TR" b="1" dirty="0" smtClean="0"/>
              <a:t>Üstü </a:t>
            </a:r>
            <a:r>
              <a:rPr lang="tr-TR" b="1" dirty="0"/>
              <a:t>Büzgülü Kol </a:t>
            </a:r>
            <a:r>
              <a:rPr lang="tr-TR" b="1" dirty="0" smtClean="0"/>
              <a:t>Çizim İşlemleri</a:t>
            </a:r>
            <a:r>
              <a:rPr lang="tr-TR" b="1" dirty="0"/>
              <a:t/>
            </a:r>
            <a:br>
              <a:rPr lang="tr-TR" b="1" dirty="0"/>
            </a:br>
            <a:endParaRPr lang="tr-TR" b="1" dirty="0"/>
          </a:p>
        </p:txBody>
      </p:sp>
      <p:pic>
        <p:nvPicPr>
          <p:cNvPr id="4" name="İçerik Yer Tutucusu 3"/>
          <p:cNvPicPr>
            <a:picLocks noGrp="1" noChangeAspect="1"/>
          </p:cNvPicPr>
          <p:nvPr>
            <p:ph idx="1"/>
          </p:nvPr>
        </p:nvPicPr>
        <p:blipFill>
          <a:blip r:embed="rId2"/>
          <a:stretch>
            <a:fillRect/>
          </a:stretch>
        </p:blipFill>
        <p:spPr>
          <a:xfrm>
            <a:off x="3427977" y="1866900"/>
            <a:ext cx="5263022" cy="4038599"/>
          </a:xfrm>
          <a:prstGeom prst="rect">
            <a:avLst/>
          </a:prstGeom>
        </p:spPr>
      </p:pic>
    </p:spTree>
    <p:extLst>
      <p:ext uri="{BB962C8B-B14F-4D97-AF65-F5344CB8AC3E}">
        <p14:creationId xmlns:p14="http://schemas.microsoft.com/office/powerpoint/2010/main" xmlns="" val="18571096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b="1" dirty="0" smtClean="0"/>
              <a:t/>
            </a:r>
            <a:br>
              <a:rPr lang="tr-TR" b="1" dirty="0" smtClean="0"/>
            </a:br>
            <a:r>
              <a:rPr lang="tr-TR" b="1" dirty="0" smtClean="0"/>
              <a:t>Kol </a:t>
            </a:r>
            <a:r>
              <a:rPr lang="tr-TR" b="1" dirty="0"/>
              <a:t>Ağzı Büzgülü Kol Çizimi</a:t>
            </a:r>
            <a:br>
              <a:rPr lang="tr-TR" b="1" dirty="0"/>
            </a:br>
            <a:endParaRPr lang="tr-TR" b="1" dirty="0"/>
          </a:p>
        </p:txBody>
      </p:sp>
      <p:pic>
        <p:nvPicPr>
          <p:cNvPr id="4" name="İçerik Yer Tutucusu 3"/>
          <p:cNvPicPr>
            <a:picLocks noGrp="1" noChangeAspect="1"/>
          </p:cNvPicPr>
          <p:nvPr>
            <p:ph idx="1"/>
          </p:nvPr>
        </p:nvPicPr>
        <p:blipFill>
          <a:blip r:embed="rId2"/>
          <a:stretch>
            <a:fillRect/>
          </a:stretch>
        </p:blipFill>
        <p:spPr>
          <a:xfrm>
            <a:off x="2927425" y="2294918"/>
            <a:ext cx="6264125" cy="3572481"/>
          </a:xfrm>
          <a:prstGeom prst="rect">
            <a:avLst/>
          </a:prstGeom>
        </p:spPr>
      </p:pic>
    </p:spTree>
    <p:extLst>
      <p:ext uri="{BB962C8B-B14F-4D97-AF65-F5344CB8AC3E}">
        <p14:creationId xmlns:p14="http://schemas.microsoft.com/office/powerpoint/2010/main" xmlns="" val="26365970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b="1" dirty="0" smtClean="0"/>
              <a:t/>
            </a:r>
            <a:br>
              <a:rPr lang="tr-TR" b="1" dirty="0" smtClean="0"/>
            </a:br>
            <a:r>
              <a:rPr lang="tr-TR" b="1" dirty="0" smtClean="0"/>
              <a:t>Daire </a:t>
            </a:r>
            <a:r>
              <a:rPr lang="tr-TR" b="1" dirty="0"/>
              <a:t>Kol Çizimi</a:t>
            </a:r>
            <a:br>
              <a:rPr lang="tr-TR" b="1" dirty="0"/>
            </a:br>
            <a:endParaRPr lang="tr-TR" b="1" dirty="0"/>
          </a:p>
        </p:txBody>
      </p:sp>
      <p:pic>
        <p:nvPicPr>
          <p:cNvPr id="4" name="İçerik Yer Tutucusu 3"/>
          <p:cNvPicPr>
            <a:picLocks noGrp="1" noChangeAspect="1"/>
          </p:cNvPicPr>
          <p:nvPr>
            <p:ph idx="1"/>
          </p:nvPr>
        </p:nvPicPr>
        <p:blipFill>
          <a:blip r:embed="rId2"/>
          <a:stretch>
            <a:fillRect/>
          </a:stretch>
        </p:blipFill>
        <p:spPr>
          <a:xfrm>
            <a:off x="3306833" y="1957118"/>
            <a:ext cx="5505309" cy="4303981"/>
          </a:xfrm>
          <a:prstGeom prst="rect">
            <a:avLst/>
          </a:prstGeom>
        </p:spPr>
      </p:pic>
    </p:spTree>
    <p:extLst>
      <p:ext uri="{BB962C8B-B14F-4D97-AF65-F5344CB8AC3E}">
        <p14:creationId xmlns:p14="http://schemas.microsoft.com/office/powerpoint/2010/main" xmlns="" val="12173712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dirty="0" smtClean="0"/>
              <a:t/>
            </a:r>
            <a:br>
              <a:rPr lang="tr-TR" dirty="0" smtClean="0"/>
            </a:br>
            <a:r>
              <a:rPr lang="tr-TR" b="1" dirty="0" smtClean="0"/>
              <a:t>Temel </a:t>
            </a:r>
            <a:r>
              <a:rPr lang="tr-TR" b="1" dirty="0"/>
              <a:t>Kol Kalıbı Üzerinden İki Parçalı Kol Çizimi –Açılımı</a:t>
            </a:r>
            <a:br>
              <a:rPr lang="tr-TR" b="1" dirty="0"/>
            </a:br>
            <a:endParaRPr lang="tr-TR" b="1" dirty="0"/>
          </a:p>
        </p:txBody>
      </p:sp>
      <p:pic>
        <p:nvPicPr>
          <p:cNvPr id="4" name="İçerik Yer Tutucusu 3"/>
          <p:cNvPicPr>
            <a:picLocks noGrp="1" noChangeAspect="1"/>
          </p:cNvPicPr>
          <p:nvPr>
            <p:ph idx="1"/>
          </p:nvPr>
        </p:nvPicPr>
        <p:blipFill>
          <a:blip r:embed="rId2"/>
          <a:stretch>
            <a:fillRect/>
          </a:stretch>
        </p:blipFill>
        <p:spPr>
          <a:xfrm>
            <a:off x="2146100" y="1815774"/>
            <a:ext cx="3048200" cy="4521525"/>
          </a:xfrm>
          <a:prstGeom prst="rect">
            <a:avLst/>
          </a:prstGeom>
        </p:spPr>
      </p:pic>
      <p:pic>
        <p:nvPicPr>
          <p:cNvPr id="5" name="Resim 4"/>
          <p:cNvPicPr>
            <a:picLocks noChangeAspect="1"/>
          </p:cNvPicPr>
          <p:nvPr/>
        </p:nvPicPr>
        <p:blipFill>
          <a:blip r:embed="rId3"/>
          <a:stretch>
            <a:fillRect/>
          </a:stretch>
        </p:blipFill>
        <p:spPr>
          <a:xfrm>
            <a:off x="6529428" y="1815775"/>
            <a:ext cx="3146344" cy="4521524"/>
          </a:xfrm>
          <a:prstGeom prst="rect">
            <a:avLst/>
          </a:prstGeom>
        </p:spPr>
      </p:pic>
    </p:spTree>
    <p:extLst>
      <p:ext uri="{BB962C8B-B14F-4D97-AF65-F5344CB8AC3E}">
        <p14:creationId xmlns:p14="http://schemas.microsoft.com/office/powerpoint/2010/main" xmlns="" val="31847616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b="1" dirty="0" smtClean="0"/>
              <a:t/>
            </a:r>
            <a:br>
              <a:rPr lang="tr-TR" b="1" dirty="0" smtClean="0"/>
            </a:br>
            <a:r>
              <a:rPr lang="tr-TR" b="1" dirty="0" smtClean="0"/>
              <a:t>Basit </a:t>
            </a:r>
            <a:r>
              <a:rPr lang="tr-TR" b="1" dirty="0"/>
              <a:t>Manşet</a:t>
            </a:r>
            <a:br>
              <a:rPr lang="tr-TR" b="1" dirty="0"/>
            </a:br>
            <a:endParaRPr lang="tr-TR" b="1" dirty="0"/>
          </a:p>
        </p:txBody>
      </p:sp>
      <p:pic>
        <p:nvPicPr>
          <p:cNvPr id="4" name="İçerik Yer Tutucusu 3"/>
          <p:cNvPicPr>
            <a:picLocks noGrp="1" noChangeAspect="1"/>
          </p:cNvPicPr>
          <p:nvPr>
            <p:ph idx="1"/>
          </p:nvPr>
        </p:nvPicPr>
        <p:blipFill>
          <a:blip r:embed="rId2"/>
          <a:stretch>
            <a:fillRect/>
          </a:stretch>
        </p:blipFill>
        <p:spPr>
          <a:xfrm>
            <a:off x="2566988" y="2501900"/>
            <a:ext cx="6985000" cy="2181269"/>
          </a:xfrm>
          <a:prstGeom prst="rect">
            <a:avLst/>
          </a:prstGeom>
        </p:spPr>
      </p:pic>
    </p:spTree>
    <p:extLst>
      <p:ext uri="{BB962C8B-B14F-4D97-AF65-F5344CB8AC3E}">
        <p14:creationId xmlns:p14="http://schemas.microsoft.com/office/powerpoint/2010/main" xmlns="" val="6169393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b="1" dirty="0" smtClean="0"/>
              <a:t/>
            </a:r>
            <a:br>
              <a:rPr lang="tr-TR" b="1" dirty="0" smtClean="0"/>
            </a:br>
            <a:r>
              <a:rPr lang="tr-TR" b="1" dirty="0" smtClean="0"/>
              <a:t>Geniş </a:t>
            </a:r>
            <a:r>
              <a:rPr lang="tr-TR" b="1" dirty="0"/>
              <a:t>Manşet</a:t>
            </a:r>
            <a:br>
              <a:rPr lang="tr-TR" b="1" dirty="0"/>
            </a:br>
            <a:endParaRPr lang="tr-TR" b="1" dirty="0"/>
          </a:p>
        </p:txBody>
      </p:sp>
      <p:pic>
        <p:nvPicPr>
          <p:cNvPr id="4" name="İçerik Yer Tutucusu 3"/>
          <p:cNvPicPr>
            <a:picLocks noGrp="1" noChangeAspect="1"/>
          </p:cNvPicPr>
          <p:nvPr>
            <p:ph idx="1"/>
          </p:nvPr>
        </p:nvPicPr>
        <p:blipFill>
          <a:blip r:embed="rId2"/>
          <a:stretch>
            <a:fillRect/>
          </a:stretch>
        </p:blipFill>
        <p:spPr>
          <a:xfrm>
            <a:off x="3030538" y="2422768"/>
            <a:ext cx="6057899" cy="2758831"/>
          </a:xfrm>
          <a:prstGeom prst="rect">
            <a:avLst/>
          </a:prstGeom>
        </p:spPr>
      </p:pic>
    </p:spTree>
    <p:extLst>
      <p:ext uri="{BB962C8B-B14F-4D97-AF65-F5344CB8AC3E}">
        <p14:creationId xmlns:p14="http://schemas.microsoft.com/office/powerpoint/2010/main" xmlns="" val="19443502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b="1" dirty="0" smtClean="0"/>
              <a:t/>
            </a:r>
            <a:br>
              <a:rPr lang="tr-TR" b="1" dirty="0" smtClean="0"/>
            </a:br>
            <a:r>
              <a:rPr lang="tr-TR" b="1" dirty="0" smtClean="0"/>
              <a:t>Kapaklı </a:t>
            </a:r>
            <a:r>
              <a:rPr lang="tr-TR" b="1" dirty="0"/>
              <a:t>Manşet</a:t>
            </a:r>
            <a:br>
              <a:rPr lang="tr-TR" b="1" dirty="0"/>
            </a:br>
            <a:endParaRPr lang="tr-TR" b="1" dirty="0"/>
          </a:p>
        </p:txBody>
      </p:sp>
      <p:pic>
        <p:nvPicPr>
          <p:cNvPr id="4" name="İçerik Yer Tutucusu 3"/>
          <p:cNvPicPr>
            <a:picLocks noGrp="1" noChangeAspect="1"/>
          </p:cNvPicPr>
          <p:nvPr>
            <p:ph idx="1"/>
          </p:nvPr>
        </p:nvPicPr>
        <p:blipFill>
          <a:blip r:embed="rId2"/>
          <a:stretch>
            <a:fillRect/>
          </a:stretch>
        </p:blipFill>
        <p:spPr>
          <a:xfrm>
            <a:off x="2120900" y="2192418"/>
            <a:ext cx="7950199" cy="3573381"/>
          </a:xfrm>
          <a:prstGeom prst="rect">
            <a:avLst/>
          </a:prstGeom>
        </p:spPr>
      </p:pic>
    </p:spTree>
    <p:extLst>
      <p:ext uri="{BB962C8B-B14F-4D97-AF65-F5344CB8AC3E}">
        <p14:creationId xmlns:p14="http://schemas.microsoft.com/office/powerpoint/2010/main" xmlns="" val="907196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t>Ön Bedende Pens Kaydırmaları ve Açılımı </a:t>
            </a:r>
          </a:p>
        </p:txBody>
      </p:sp>
      <p:pic>
        <p:nvPicPr>
          <p:cNvPr id="4" name="İçerik Yer Tutucusu 3"/>
          <p:cNvPicPr>
            <a:picLocks noGrp="1" noChangeAspect="1"/>
          </p:cNvPicPr>
          <p:nvPr>
            <p:ph idx="1"/>
          </p:nvPr>
        </p:nvPicPr>
        <p:blipFill>
          <a:blip r:embed="rId2"/>
          <a:stretch>
            <a:fillRect/>
          </a:stretch>
        </p:blipFill>
        <p:spPr>
          <a:xfrm>
            <a:off x="2786631" y="1866900"/>
            <a:ext cx="3309369" cy="4648200"/>
          </a:xfrm>
          <a:prstGeom prst="rect">
            <a:avLst/>
          </a:prstGeom>
        </p:spPr>
      </p:pic>
      <p:pic>
        <p:nvPicPr>
          <p:cNvPr id="5" name="Resim 4"/>
          <p:cNvPicPr>
            <a:picLocks noChangeAspect="1"/>
          </p:cNvPicPr>
          <p:nvPr/>
        </p:nvPicPr>
        <p:blipFill>
          <a:blip r:embed="rId3"/>
          <a:stretch>
            <a:fillRect/>
          </a:stretch>
        </p:blipFill>
        <p:spPr>
          <a:xfrm>
            <a:off x="6963215" y="1866900"/>
            <a:ext cx="3120585" cy="4432300"/>
          </a:xfrm>
          <a:prstGeom prst="rect">
            <a:avLst/>
          </a:prstGeom>
        </p:spPr>
      </p:pic>
    </p:spTree>
    <p:extLst>
      <p:ext uri="{BB962C8B-B14F-4D97-AF65-F5344CB8AC3E}">
        <p14:creationId xmlns:p14="http://schemas.microsoft.com/office/powerpoint/2010/main" xmlns="" val="4092111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 </a:t>
            </a:r>
            <a:r>
              <a:rPr lang="tr-TR" b="1" dirty="0"/>
              <a:t>Ön Bedende Pens Kaydırmaları ve Açılımı </a:t>
            </a:r>
          </a:p>
        </p:txBody>
      </p:sp>
      <p:pic>
        <p:nvPicPr>
          <p:cNvPr id="4" name="İçerik Yer Tutucusu 3"/>
          <p:cNvPicPr>
            <a:picLocks noGrp="1" noChangeAspect="1"/>
          </p:cNvPicPr>
          <p:nvPr>
            <p:ph idx="1"/>
          </p:nvPr>
        </p:nvPicPr>
        <p:blipFill>
          <a:blip r:embed="rId2"/>
          <a:stretch>
            <a:fillRect/>
          </a:stretch>
        </p:blipFill>
        <p:spPr>
          <a:xfrm>
            <a:off x="3048000" y="2057400"/>
            <a:ext cx="2950350" cy="4419599"/>
          </a:xfrm>
          <a:prstGeom prst="rect">
            <a:avLst/>
          </a:prstGeom>
        </p:spPr>
      </p:pic>
      <p:pic>
        <p:nvPicPr>
          <p:cNvPr id="5" name="Resim 4"/>
          <p:cNvPicPr>
            <a:picLocks noChangeAspect="1"/>
          </p:cNvPicPr>
          <p:nvPr/>
        </p:nvPicPr>
        <p:blipFill>
          <a:blip r:embed="rId3"/>
          <a:stretch>
            <a:fillRect/>
          </a:stretch>
        </p:blipFill>
        <p:spPr>
          <a:xfrm>
            <a:off x="6680200" y="2057400"/>
            <a:ext cx="2763515" cy="4165600"/>
          </a:xfrm>
          <a:prstGeom prst="rect">
            <a:avLst/>
          </a:prstGeom>
        </p:spPr>
      </p:pic>
    </p:spTree>
    <p:extLst>
      <p:ext uri="{BB962C8B-B14F-4D97-AF65-F5344CB8AC3E}">
        <p14:creationId xmlns:p14="http://schemas.microsoft.com/office/powerpoint/2010/main" xmlns="" val="156469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 </a:t>
            </a:r>
            <a:r>
              <a:rPr lang="tr-TR" b="1" dirty="0"/>
              <a:t>Ön Bedende Pens Kaydırmaları ve Açılımı </a:t>
            </a:r>
          </a:p>
        </p:txBody>
      </p:sp>
      <p:pic>
        <p:nvPicPr>
          <p:cNvPr id="4" name="İçerik Yer Tutucusu 3"/>
          <p:cNvPicPr>
            <a:picLocks noGrp="1" noChangeAspect="1"/>
          </p:cNvPicPr>
          <p:nvPr>
            <p:ph idx="1"/>
          </p:nvPr>
        </p:nvPicPr>
        <p:blipFill>
          <a:blip r:embed="rId2"/>
          <a:stretch>
            <a:fillRect/>
          </a:stretch>
        </p:blipFill>
        <p:spPr>
          <a:xfrm>
            <a:off x="2806168" y="2176609"/>
            <a:ext cx="2477032" cy="3952582"/>
          </a:xfrm>
          <a:prstGeom prst="rect">
            <a:avLst/>
          </a:prstGeom>
        </p:spPr>
      </p:pic>
      <p:pic>
        <p:nvPicPr>
          <p:cNvPr id="5" name="Resim 4"/>
          <p:cNvPicPr>
            <a:picLocks noChangeAspect="1"/>
          </p:cNvPicPr>
          <p:nvPr/>
        </p:nvPicPr>
        <p:blipFill>
          <a:blip r:embed="rId3"/>
          <a:stretch>
            <a:fillRect/>
          </a:stretch>
        </p:blipFill>
        <p:spPr>
          <a:xfrm>
            <a:off x="6515101" y="2256704"/>
            <a:ext cx="2749840" cy="3792391"/>
          </a:xfrm>
          <a:prstGeom prst="rect">
            <a:avLst/>
          </a:prstGeom>
        </p:spPr>
      </p:pic>
    </p:spTree>
    <p:extLst>
      <p:ext uri="{BB962C8B-B14F-4D97-AF65-F5344CB8AC3E}">
        <p14:creationId xmlns:p14="http://schemas.microsoft.com/office/powerpoint/2010/main" xmlns="" val="3040663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da-DK" dirty="0"/>
              <a:t> </a:t>
            </a:r>
            <a:r>
              <a:rPr lang="tr-TR" dirty="0" smtClean="0"/>
              <a:t/>
            </a:r>
            <a:br>
              <a:rPr lang="tr-TR" dirty="0" smtClean="0"/>
            </a:br>
            <a:r>
              <a:rPr lang="da-DK" b="1" dirty="0" smtClean="0"/>
              <a:t>Arka </a:t>
            </a:r>
            <a:r>
              <a:rPr lang="da-DK" b="1" dirty="0"/>
              <a:t>Bedende Pens Kaydırma Yerleri ve Yönleri</a:t>
            </a:r>
            <a:r>
              <a:rPr lang="da-DK" dirty="0"/>
              <a:t/>
            </a:r>
            <a:br>
              <a:rPr lang="da-DK" dirty="0"/>
            </a:br>
            <a:endParaRPr lang="tr-TR" dirty="0"/>
          </a:p>
        </p:txBody>
      </p:sp>
      <p:pic>
        <p:nvPicPr>
          <p:cNvPr id="4" name="İçerik Yer Tutucusu 3"/>
          <p:cNvPicPr>
            <a:picLocks noGrp="1" noChangeAspect="1"/>
          </p:cNvPicPr>
          <p:nvPr>
            <p:ph idx="1"/>
          </p:nvPr>
        </p:nvPicPr>
        <p:blipFill>
          <a:blip r:embed="rId2"/>
          <a:stretch>
            <a:fillRect/>
          </a:stretch>
        </p:blipFill>
        <p:spPr>
          <a:xfrm>
            <a:off x="4254500" y="1825624"/>
            <a:ext cx="3150617" cy="4791075"/>
          </a:xfrm>
          <a:prstGeom prst="rect">
            <a:avLst/>
          </a:prstGeom>
        </p:spPr>
      </p:pic>
    </p:spTree>
    <p:extLst>
      <p:ext uri="{BB962C8B-B14F-4D97-AF65-F5344CB8AC3E}">
        <p14:creationId xmlns:p14="http://schemas.microsoft.com/office/powerpoint/2010/main" xmlns="" val="344167630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481</TotalTime>
  <Words>722</Words>
  <Application>Microsoft Office PowerPoint</Application>
  <PresentationFormat>Özel</PresentationFormat>
  <Paragraphs>125</Paragraphs>
  <Slides>57</Slides>
  <Notes>0</Notes>
  <HiddenSlides>0</HiddenSlides>
  <MMClips>0</MMClips>
  <ScaleCrop>false</ScaleCrop>
  <HeadingPairs>
    <vt:vector size="4" baseType="variant">
      <vt:variant>
        <vt:lpstr>Tema</vt:lpstr>
      </vt:variant>
      <vt:variant>
        <vt:i4>1</vt:i4>
      </vt:variant>
      <vt:variant>
        <vt:lpstr>Slayt Başlıkları</vt:lpstr>
      </vt:variant>
      <vt:variant>
        <vt:i4>57</vt:i4>
      </vt:variant>
    </vt:vector>
  </HeadingPairs>
  <TitlesOfParts>
    <vt:vector size="58" baseType="lpstr">
      <vt:lpstr>Office Teması</vt:lpstr>
      <vt:lpstr>KALIP HAZIRLAMA VE MODEL GELİŞTİRME</vt:lpstr>
      <vt:lpstr>PENS KAYDIRMA ÇİZİMLERİ</vt:lpstr>
      <vt:lpstr> Ön Bedende Pens Kaydırma Yeri ve Yönleri </vt:lpstr>
      <vt:lpstr>Ön Bedende Pens Kaydırmaları ve Açılımı </vt:lpstr>
      <vt:lpstr>Ön Bedende Pens Kaydırmaları ve Açılımı </vt:lpstr>
      <vt:lpstr>Ön Bedende Pens Kaydırmaları ve Açılımı </vt:lpstr>
      <vt:lpstr> Ön Bedende Pens Kaydırmaları ve Açılımı </vt:lpstr>
      <vt:lpstr> Ön Bedende Pens Kaydırmaları ve Açılımı </vt:lpstr>
      <vt:lpstr>  Arka Bedende Pens Kaydırma Yerleri ve Yönleri </vt:lpstr>
      <vt:lpstr>Arka Bedende Pens Kaydırmaları</vt:lpstr>
      <vt:lpstr>Arka Bedende Pens Kaydırmaları</vt:lpstr>
      <vt:lpstr>Arka Bedende Pens Kaydırmaları</vt:lpstr>
      <vt:lpstr>Arka Bedende Pens Kaydırmaları</vt:lpstr>
      <vt:lpstr> Arka Bedende Pens Kaydırmaları</vt:lpstr>
      <vt:lpstr>KAPANMA PAYI </vt:lpstr>
      <vt:lpstr>Slayt 16</vt:lpstr>
      <vt:lpstr>Slayt 17</vt:lpstr>
      <vt:lpstr> Kapanma Payı Çeşitleri </vt:lpstr>
      <vt:lpstr> Tek Sıra Düğmeli Kapanma Payı </vt:lpstr>
      <vt:lpstr> Kruvaze Kapanma Payı </vt:lpstr>
      <vt:lpstr>  Kruvaze Kapanma Payı-İlik –Düğme Yeri </vt:lpstr>
      <vt:lpstr> Gömlek Patı </vt:lpstr>
      <vt:lpstr>  Gömlek Patı –İlik –Düğme Yeri Tespiti </vt:lpstr>
      <vt:lpstr> Gizli Pat </vt:lpstr>
      <vt:lpstr>  Gizli Pat İlik –Düğme Yeri </vt:lpstr>
      <vt:lpstr>  Kumaş Katına Pat </vt:lpstr>
      <vt:lpstr>  Kumaş Katına Pat-Açılımı </vt:lpstr>
      <vt:lpstr>Yaka Çeşitleri </vt:lpstr>
      <vt:lpstr>Oyuntulu Yakalar </vt:lpstr>
      <vt:lpstr> Bedene Takılan Yakalar </vt:lpstr>
      <vt:lpstr>Boynu Saran Yakalar</vt:lpstr>
      <vt:lpstr>Yatık Yakalar </vt:lpstr>
      <vt:lpstr>Bedenden Çıkan Yakalar</vt:lpstr>
      <vt:lpstr> “U YAKA” </vt:lpstr>
      <vt:lpstr> “V YAKA” </vt:lpstr>
      <vt:lpstr> “SIFIR YAKA” </vt:lpstr>
      <vt:lpstr> “KARE YAKA” </vt:lpstr>
      <vt:lpstr>Şömiziye Yaka</vt:lpstr>
      <vt:lpstr> “AYAĞI DIKIŞLI GÖMLEK YAKASI” </vt:lpstr>
      <vt:lpstr> “HAKİM YAKA” </vt:lpstr>
      <vt:lpstr> “YATIK BEBE YAKA” </vt:lpstr>
      <vt:lpstr> “DİK BEBE YAKA” </vt:lpstr>
      <vt:lpstr>Erkek Yaka</vt:lpstr>
      <vt:lpstr> “ŞAL YAKA” </vt:lpstr>
      <vt:lpstr>Şal Yaka –Açılımı</vt:lpstr>
      <vt:lpstr>KOL VE MANŞET ÇİZİMLERİ </vt:lpstr>
      <vt:lpstr>Bedene Takılan Kollar </vt:lpstr>
      <vt:lpstr>Bedenden Çıkan Kollar</vt:lpstr>
      <vt:lpstr>Manşet Çeşitleri</vt:lpstr>
      <vt:lpstr> Karpuz Kol Çizimi Açılımı </vt:lpstr>
      <vt:lpstr> Üstü Büzgülü Kol Çizim İşlemleri </vt:lpstr>
      <vt:lpstr> Kol Ağzı Büzgülü Kol Çizimi </vt:lpstr>
      <vt:lpstr> Daire Kol Çizimi </vt:lpstr>
      <vt:lpstr> Temel Kol Kalıbı Üzerinden İki Parçalı Kol Çizimi –Açılımı </vt:lpstr>
      <vt:lpstr> Basit Manşet </vt:lpstr>
      <vt:lpstr> Geniş Manşet </vt:lpstr>
      <vt:lpstr> Kapaklı Manşet </vt:lpstr>
    </vt:vector>
  </TitlesOfParts>
  <Company>SilentAll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KALIP HAZIRLAMA VE MODEL GELİŞTİRME</dc:title>
  <dc:creator>mehtap uğur</dc:creator>
  <cp:lastModifiedBy>zekiye</cp:lastModifiedBy>
  <cp:revision>15</cp:revision>
  <dcterms:created xsi:type="dcterms:W3CDTF">2020-02-08T18:05:07Z</dcterms:created>
  <dcterms:modified xsi:type="dcterms:W3CDTF">2020-02-10T14:16:48Z</dcterms:modified>
</cp:coreProperties>
</file>