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Sürveyans</a:t>
            </a:r>
            <a:r>
              <a:rPr lang="tr-TR" dirty="0" smtClean="0"/>
              <a:t> Verilerinin Toplanması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Veri toplama hastanenin olanaklarına göre belirlenmelidir.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Spesifik bir </a:t>
            </a:r>
            <a:r>
              <a:rPr lang="tr-TR" dirty="0" err="1" smtClean="0"/>
              <a:t>sürveyans</a:t>
            </a:r>
            <a:r>
              <a:rPr lang="tr-TR" dirty="0" smtClean="0"/>
              <a:t> metodu seçmeden önce olguların saptanmasına ait şu 3 soruya yanıt verilmelidir.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err="1" smtClean="0"/>
              <a:t>İnfeksiyonlar</a:t>
            </a:r>
            <a:r>
              <a:rPr lang="tr-TR" dirty="0" smtClean="0"/>
              <a:t> pasif yöntemle mi aktif yöntemle mi</a:t>
            </a:r>
          </a:p>
          <a:p>
            <a:pPr lvl="1"/>
            <a:r>
              <a:rPr lang="tr-TR" dirty="0" smtClean="0"/>
              <a:t>Hasta temelli mi laboratuara dayalı olarak mı</a:t>
            </a:r>
          </a:p>
          <a:p>
            <a:pPr lvl="1"/>
            <a:r>
              <a:rPr lang="tr-TR" dirty="0" smtClean="0"/>
              <a:t>Geriye (retrospektif) dönük mü ? ileriye (</a:t>
            </a:r>
            <a:r>
              <a:rPr lang="tr-TR" dirty="0" err="1" smtClean="0"/>
              <a:t>prospektif</a:t>
            </a:r>
            <a:r>
              <a:rPr lang="tr-TR" dirty="0" smtClean="0"/>
              <a:t>) dönük olarak mı saptanacak?</a:t>
            </a:r>
          </a:p>
          <a:p>
            <a:pPr lvl="1"/>
            <a:endParaRPr lang="tr-TR" dirty="0" smtClean="0"/>
          </a:p>
          <a:p>
            <a:pPr lvl="1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Hİ temel verileri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Demografik veriler;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İnfeksiyonla</a:t>
            </a:r>
            <a:r>
              <a:rPr lang="tr-TR" dirty="0" smtClean="0"/>
              <a:t> ilgili veriler;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Laboratuvarla</a:t>
            </a:r>
            <a:r>
              <a:rPr lang="tr-TR" dirty="0" smtClean="0"/>
              <a:t> ilgili veriler;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851920" y="1916832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İsim, yaş, cinsiyet, servis/birim, protokol no, yatış tarihi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851920" y="342900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Belirlendiği tarih, </a:t>
            </a:r>
            <a:r>
              <a:rPr lang="tr-TR" dirty="0" err="1" smtClean="0"/>
              <a:t>İnfeksiyonun</a:t>
            </a:r>
            <a:r>
              <a:rPr lang="tr-TR" dirty="0" smtClean="0"/>
              <a:t> yeri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3923928" y="4869160"/>
            <a:ext cx="25922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Patojenler, duyarlılık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Kaynakları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 dosyası</a:t>
            </a:r>
          </a:p>
          <a:p>
            <a:r>
              <a:rPr lang="tr-TR" dirty="0" smtClean="0"/>
              <a:t>Hastayı izleyen hekim ve hemşire</a:t>
            </a:r>
          </a:p>
          <a:p>
            <a:r>
              <a:rPr lang="tr-TR" dirty="0" smtClean="0"/>
              <a:t>İlaç tabelası</a:t>
            </a:r>
          </a:p>
          <a:p>
            <a:r>
              <a:rPr lang="tr-TR" dirty="0" err="1" smtClean="0"/>
              <a:t>Laboratuvar</a:t>
            </a:r>
            <a:r>
              <a:rPr lang="tr-TR" dirty="0" smtClean="0"/>
              <a:t> sonuçları</a:t>
            </a:r>
          </a:p>
          <a:p>
            <a:r>
              <a:rPr lang="tr-TR" dirty="0" smtClean="0"/>
              <a:t>Radyolojik inceleme sonuçları</a:t>
            </a:r>
          </a:p>
          <a:p>
            <a:r>
              <a:rPr lang="tr-TR" dirty="0" smtClean="0"/>
              <a:t>Ameliyathane kayıtları</a:t>
            </a:r>
          </a:p>
          <a:p>
            <a:r>
              <a:rPr lang="tr-TR" dirty="0" smtClean="0"/>
              <a:t>Hastane arşivi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Hİ sürveyansında veri analizi yapılırken kullanılan 3 tip hız vardır;</a:t>
            </a:r>
          </a:p>
          <a:p>
            <a:pPr lvl="2"/>
            <a:r>
              <a:rPr lang="tr-TR" dirty="0" err="1" smtClean="0"/>
              <a:t>İnsidans</a:t>
            </a:r>
            <a:endParaRPr lang="tr-TR" dirty="0" smtClean="0"/>
          </a:p>
          <a:p>
            <a:pPr lvl="2"/>
            <a:r>
              <a:rPr lang="tr-TR" dirty="0" err="1" smtClean="0"/>
              <a:t>Prevalans</a:t>
            </a:r>
            <a:endParaRPr lang="tr-TR" dirty="0" smtClean="0"/>
          </a:p>
          <a:p>
            <a:pPr lvl="2"/>
            <a:r>
              <a:rPr lang="tr-TR" dirty="0" err="1" smtClean="0"/>
              <a:t>İnsidans</a:t>
            </a:r>
            <a:r>
              <a:rPr lang="tr-TR" dirty="0" smtClean="0"/>
              <a:t> </a:t>
            </a:r>
            <a:r>
              <a:rPr lang="tr-TR" dirty="0" err="1" smtClean="0"/>
              <a:t>dansitesi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İnsidans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r>
              <a:rPr lang="tr-TR" dirty="0" smtClean="0"/>
              <a:t> belli bir zaman dilimindeki yeni olgu sayısının incelenen topluma oranıdır.</a:t>
            </a:r>
          </a:p>
          <a:p>
            <a:endParaRPr lang="tr-TR" dirty="0" smtClean="0"/>
          </a:p>
          <a:p>
            <a:r>
              <a:rPr lang="tr-TR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Prevelans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tr-TR" dirty="0" smtClean="0"/>
              <a:t>incelemenin yapıldığı anda var olan eski ve yeni tüm olguların popülasyona oranıdır. </a:t>
            </a:r>
          </a:p>
          <a:p>
            <a:endParaRPr lang="tr-TR" dirty="0" smtClean="0"/>
          </a:p>
          <a:p>
            <a:r>
              <a:rPr lang="tr-TR" b="1" dirty="0" err="1" smtClean="0"/>
              <a:t>İnsidans</a:t>
            </a:r>
            <a:r>
              <a:rPr lang="tr-TR" b="1" dirty="0" smtClean="0"/>
              <a:t> </a:t>
            </a:r>
            <a:r>
              <a:rPr lang="tr-TR" b="1" dirty="0" err="1" smtClean="0"/>
              <a:t>dansitesi</a:t>
            </a:r>
            <a:r>
              <a:rPr lang="tr-TR" b="1" dirty="0" smtClean="0"/>
              <a:t>; </a:t>
            </a:r>
            <a:r>
              <a:rPr lang="tr-TR" dirty="0" smtClean="0"/>
              <a:t>belli bir sürede hastalık görülme hızıdır. Risk grubunda olup hastalananların risk grubuna oranını gösterir.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Hİ hızı: (Hİ sayısı/yatan hasta sayısı) x 100</a:t>
            </a:r>
          </a:p>
          <a:p>
            <a:endParaRPr lang="tr-TR" dirty="0" smtClean="0"/>
          </a:p>
          <a:p>
            <a:r>
              <a:rPr lang="tr-TR" dirty="0" smtClean="0"/>
              <a:t>Hİ </a:t>
            </a:r>
            <a:r>
              <a:rPr lang="tr-TR" dirty="0" err="1" smtClean="0"/>
              <a:t>insidans</a:t>
            </a:r>
            <a:r>
              <a:rPr lang="tr-TR" dirty="0" smtClean="0"/>
              <a:t> </a:t>
            </a:r>
            <a:r>
              <a:rPr lang="tr-TR" dirty="0" err="1" smtClean="0"/>
              <a:t>dansitesi</a:t>
            </a:r>
            <a:r>
              <a:rPr lang="tr-TR" dirty="0" smtClean="0"/>
              <a:t>: (Hİ sayısı/Hasta günü) X 1000</a:t>
            </a:r>
          </a:p>
          <a:p>
            <a:endParaRPr lang="tr-TR" dirty="0" smtClean="0"/>
          </a:p>
          <a:p>
            <a:r>
              <a:rPr lang="tr-TR" dirty="0" smtClean="0"/>
              <a:t>Alet kullanımı ile ilişkili Hİ hızları: </a:t>
            </a:r>
          </a:p>
          <a:p>
            <a:pPr>
              <a:buNone/>
            </a:pPr>
            <a:r>
              <a:rPr lang="tr-TR" dirty="0" smtClean="0"/>
              <a:t>		(Alet kullanımı ile ilişkili Hİ sayısı/alet günü) x 1000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Alet kullanım oranı: alet günü sayısı/hasta günü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Verilerin Geri Bildirimi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Sürveyansın en önemli bileşenlerinden biridir.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Sürveyans</a:t>
            </a:r>
            <a:r>
              <a:rPr lang="tr-TR" dirty="0" smtClean="0"/>
              <a:t> yapılan servislere etkili, gerekirse İK önlemlerine ilişkin önerileri de içeren geri bildirim mutlaka yapılmalıdır.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Ekran Gösterisi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Sürveyans Verilerinin Toplanması</vt:lpstr>
      <vt:lpstr>Hİ temel verileri</vt:lpstr>
      <vt:lpstr>Veri Kaynakları</vt:lpstr>
      <vt:lpstr>Veri Analizi</vt:lpstr>
      <vt:lpstr>Slayt 5</vt:lpstr>
      <vt:lpstr>Slayt 6</vt:lpstr>
      <vt:lpstr>Verilerin Geri Bildirimi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Sürveyans Verilerinin Toplanması</dc:title>
  <dc:creator>user</dc:creator>
  <cp:lastModifiedBy>user</cp:lastModifiedBy>
  <cp:revision>1</cp:revision>
  <dcterms:created xsi:type="dcterms:W3CDTF">2020-05-12T12:27:36Z</dcterms:created>
  <dcterms:modified xsi:type="dcterms:W3CDTF">2020-05-12T12:32:18Z</dcterms:modified>
</cp:coreProperties>
</file>