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90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4A7C-B94C-4287-9298-E31AB86B347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A9604-721A-4748-B632-80763BDF1E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1383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4A7C-B94C-4287-9298-E31AB86B347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A9604-721A-4748-B632-80763BDF1E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8378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4A7C-B94C-4287-9298-E31AB86B347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A9604-721A-4748-B632-80763BDF1EE4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81154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4A7C-B94C-4287-9298-E31AB86B347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A9604-721A-4748-B632-80763BDF1E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741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4A7C-B94C-4287-9298-E31AB86B347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A9604-721A-4748-B632-80763BDF1EE4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27933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4A7C-B94C-4287-9298-E31AB86B347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A9604-721A-4748-B632-80763BDF1E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24602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4A7C-B94C-4287-9298-E31AB86B347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A9604-721A-4748-B632-80763BDF1E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84618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4A7C-B94C-4287-9298-E31AB86B347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A9604-721A-4748-B632-80763BDF1E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422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4A7C-B94C-4287-9298-E31AB86B347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A9604-721A-4748-B632-80763BDF1E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0580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4A7C-B94C-4287-9298-E31AB86B347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A9604-721A-4748-B632-80763BDF1E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6851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4A7C-B94C-4287-9298-E31AB86B347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A9604-721A-4748-B632-80763BDF1E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965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4A7C-B94C-4287-9298-E31AB86B347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A9604-721A-4748-B632-80763BDF1E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8513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4A7C-B94C-4287-9298-E31AB86B347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A9604-721A-4748-B632-80763BDF1E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170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4A7C-B94C-4287-9298-E31AB86B347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A9604-721A-4748-B632-80763BDF1E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5509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4A7C-B94C-4287-9298-E31AB86B347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A9604-721A-4748-B632-80763BDF1E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1042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4A7C-B94C-4287-9298-E31AB86B347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A9604-721A-4748-B632-80763BDF1E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2855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64A7C-B94C-4287-9298-E31AB86B347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5AA9604-721A-4748-B632-80763BDF1E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1141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3C1860A-2A7D-4E23-8EDF-4ABE2F81B2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002055"/>
            <a:ext cx="7766936" cy="2048781"/>
          </a:xfrm>
        </p:spPr>
        <p:txBody>
          <a:bodyPr/>
          <a:lstStyle/>
          <a:p>
            <a:pPr algn="ctr"/>
            <a:r>
              <a:rPr lang="tr-TR" sz="2800" dirty="0"/>
              <a:t>HİN 416 ÇEŞİTLİ METİNLERDEN HİNTÇE ÇEVİRİLER</a:t>
            </a:r>
            <a:br>
              <a:rPr lang="tr-TR" sz="2800" dirty="0"/>
            </a:br>
            <a:r>
              <a:rPr lang="tr-TR" sz="2800" dirty="0"/>
              <a:t>3. Hafta</a:t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A8343BA-D9EE-4E05-8A74-BF6D0FAD47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839064" cy="1262312"/>
          </a:xfrm>
        </p:spPr>
        <p:txBody>
          <a:bodyPr>
            <a:normAutofit fontScale="32500" lnSpcReduction="20000"/>
          </a:bodyPr>
          <a:lstStyle/>
          <a:p>
            <a:r>
              <a:rPr lang="tr-TR" sz="3100" dirty="0">
                <a:solidFill>
                  <a:schemeClr val="accent1"/>
                </a:solidFill>
              </a:rPr>
              <a:t>Prof. Dr. H. Derya CAN</a:t>
            </a:r>
          </a:p>
          <a:p>
            <a:r>
              <a:rPr lang="tr-TR" sz="3100" dirty="0">
                <a:solidFill>
                  <a:schemeClr val="accent1"/>
                </a:solidFill>
              </a:rPr>
              <a:t>Ankara Üniversitesi</a:t>
            </a:r>
          </a:p>
          <a:p>
            <a:r>
              <a:rPr lang="tr-TR" sz="3100" dirty="0">
                <a:solidFill>
                  <a:schemeClr val="accent1"/>
                </a:solidFill>
              </a:rPr>
              <a:t>Dil ve Tarih-Coğrafya Fakültesi</a:t>
            </a:r>
          </a:p>
          <a:p>
            <a:r>
              <a:rPr lang="tr-TR" sz="3100" dirty="0">
                <a:solidFill>
                  <a:schemeClr val="accent1"/>
                </a:solidFill>
              </a:rPr>
              <a:t>Doğu Dilleri Ve Edebiyatları Bölümü</a:t>
            </a:r>
          </a:p>
          <a:p>
            <a:r>
              <a:rPr lang="tr-TR" sz="3100" dirty="0">
                <a:solidFill>
                  <a:schemeClr val="accent1"/>
                </a:solidFill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4674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B90AC91-E659-4378-BF00-2A21A3EAE3A3}"/>
              </a:ext>
            </a:extLst>
          </p:cNvPr>
          <p:cNvSpPr/>
          <p:nvPr/>
        </p:nvSpPr>
        <p:spPr>
          <a:xfrm>
            <a:off x="3048000" y="1427170"/>
            <a:ext cx="6096000" cy="4003660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b="1" dirty="0">
                <a:latin typeface="Calibri" panose="020F0502020204030204" pitchFamily="34" charset="0"/>
                <a:ea typeface="Calibri" panose="020F0502020204030204" pitchFamily="34" charset="0"/>
              </a:rPr>
              <a:t>एकता में शक्ति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प्रभात का समय था | रोजाना की तरह एक बहेलिया जंगल में गया | उसने वहाँ एक खुला-सा स्थान देखकर पक्षियों को पकड़ने के लिए जाल बिछा दिया | पक्षियों को आकृष्ट करने के लिए उसने उसके ऊपर चावलों के दाने बिखेर दिए | वह स्वयं एक झाड़ी की ओर में छिपकर बैठ गया और पक्षियों की प्रतीक्षा करने लगा | 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704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5B310C3-913A-4187-AD3F-C186FC9559E0}"/>
              </a:ext>
            </a:extLst>
          </p:cNvPr>
          <p:cNvSpPr/>
          <p:nvPr/>
        </p:nvSpPr>
        <p:spPr>
          <a:xfrm>
            <a:off x="2223436" y="981777"/>
            <a:ext cx="6920564" cy="4003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थोड़ी देर के बाद आकाश में कबूतरों का एक दल उड़ता हुआ उसी ओर से निकला | इस दल के सरदार का नाम चित्रग्रीव था | वह अनुभवी और समझदार था | अपने साथियों के सुख-दुःख का हमेशा ख्याल रखता था | 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just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आकाश में उड़ते हुए कबूतरों की नजर जमीन पर पड़ी | उन्होंने ज़मीन पर बिखरे चावल देखे | वे चुग्गे की तलाश में ही निकले थे | चावल देखकर वे बहुत कुश हुए; उनके मुँह में पानी भर आया | 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123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EE25D61-46A2-4060-9A9C-A18F387A5149}"/>
              </a:ext>
            </a:extLst>
          </p:cNvPr>
          <p:cNvSpPr/>
          <p:nvPr/>
        </p:nvSpPr>
        <p:spPr>
          <a:xfrm>
            <a:off x="3048000" y="596173"/>
            <a:ext cx="6096000" cy="5665654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 algn="just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चावलों को दख ललचाये कबूतरों के पंख जैसे थम-से गए और उन्होंने अपने सरदार से कहा, `महाराज! नीचे मैदान में चावल-ही-चावल बिखारे पड़े हैं | यदि आपकी आज्ञा हो तो नीचे उतरकर चावलों का आहार कर लिया जाए | भूख तो लगी ही है, फिर ऐसे चावल कहाँ मिलेंगे ? 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just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चित्रग्रीव ने साथियों की बात सुनी और कुछ सोचने लगा | क्षण भर बाद बोला, भाइयो ! इन चावलों पर झपटने से पहले यह तो सोच लो कि जंगल से घिरे इस स्थान पर चावल कहाँ से आ गए ? यहाँ आसपास कोई बस्ती नहीं है | मुझे तो दाल में कुछ काला नज़र आता है |` 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237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24F20A1-C12F-4E12-95EA-590291FC9501}"/>
              </a:ext>
            </a:extLst>
          </p:cNvPr>
          <p:cNvSpPr/>
          <p:nvPr/>
        </p:nvSpPr>
        <p:spPr>
          <a:xfrm>
            <a:off x="3048000" y="821876"/>
            <a:ext cx="6096000" cy="5214248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 algn="just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इस पर कबूतरों ने कहा, `महाराज हम भूख से परेशान हैं और  संयोग से बढ़िया चावल जमीन पर बिखरे पड़े हैं | इस मौके को हाथ से नहीं जाने दिया जाना चाहिए |` 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just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कबूतरों का सरदार समझ गया कि उसे साथी चावलों के लोभ में फँस गए हैं |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just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उसने उन्हें फिर समझाया, `मित्रो ! मुझे मालूम है कि तुम सबको बहुत भूख लगी है | परन्तु मुझे भूख से ज्यादा तुम्हारी जिन्दगी की चिन्ता है | कहीं ऐसा न हो कि तुम चावलों के लालच में किसी मुसीबत में फँस जाओ |` 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980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7DFF2BF-6DED-4397-80D8-CF45F4EE89B0}"/>
              </a:ext>
            </a:extLst>
          </p:cNvPr>
          <p:cNvSpPr/>
          <p:nvPr/>
        </p:nvSpPr>
        <p:spPr>
          <a:xfrm>
            <a:off x="2435192" y="1126156"/>
            <a:ext cx="6708808" cy="4003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इस पर एक युवा कबूतर ने तर्क दिया, `जिन्दगी तो मुसीबतों से भरी ही रहती है | अतः मुसीबतों से हमें डरना नहीं चाहिए | फिर यदि हम मुसीबत की आशंका-मात्र से ही डर गए तो हम भूखे मर जाएँगे |`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just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कबूतर पहले ही लालच में अंधे हो रहे थे | उन्हें उस युवा कबूतर की बात पसन्द आई | अपने सरदार की शिक्षा की उपेक्षा करके वे धरती पर उतरने लगे | देखते-ही-देखते वे जाल में बिखरे चावलों पर टूट पड़े ओर उसमें फँस गए |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846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4E863F8-28F1-4ED9-9036-4E6DA0D0C21E}"/>
              </a:ext>
            </a:extLst>
          </p:cNvPr>
          <p:cNvSpPr/>
          <p:nvPr/>
        </p:nvSpPr>
        <p:spPr>
          <a:xfrm>
            <a:off x="2358189" y="596765"/>
            <a:ext cx="6785811" cy="5665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इतने कबूतरों को एक-साथ जाल में फँसे देखकर शिकारी बहुत खुश था | जाल में फँसे कबूतर पछता रहे थे कि आज उन्होंने अपने सरदार की बात न मानकर बहुत बड़ी भूल की थी | वे उस युवा कबूतर को भला-बुरा कहने लगे जिनके बहकावे में आकर उनकी यह दुर्दशा हुई थी | 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just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तभी कबुतारों का सरदार चित्रग्रीव भी वहीँ जाल में आ गया और बोला, `अरे भाई! इसमें इस बेचारे का क्या दोष है | तुम सभी भूख से व्याकुल थे, इसलिए लालचवश तुमने मेरी बात पर ध्यान नहीं दिया | अब तुम्हें धैर्य से काम लेकर इस दुःख से बचने का उपाय सोचना चाहिए |` 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018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7BF46DA-71B2-4B88-9A7E-66B91F241509}"/>
              </a:ext>
            </a:extLst>
          </p:cNvPr>
          <p:cNvSpPr/>
          <p:nvPr/>
        </p:nvSpPr>
        <p:spPr>
          <a:xfrm>
            <a:off x="2213811" y="760396"/>
            <a:ext cx="6930189" cy="527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इस पर कबूतर बोल उठे, `महाराज ! आप ही हमें इस संकट से छूटने का उपाय बता सकते हैं |` 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just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चित्रग्रीव ने कहा, `भाइयो! छोटी-छोटी वस्तुओं के समूह में भी अपार शाक्ति आ जाती है | घास की बटी हुई रस्सियों से मतवाले हाथी बँध जाते हैं | तुम भी एकता से काम लो और सब मिलकर जाल को लेकर उड़ जाओ |` 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just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अपने सरदार का परामर्श मानकर कबूतरों ने अपनी चोंचों में जाल को पकड़ लिया | उनहोंने एक-साथ अपने पंखों की ताकत दिखाई और जाल को लेकर आसमान में उड़ गए |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349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D99F890-A5BD-4B77-B9B1-57CA6D622ED1}"/>
              </a:ext>
            </a:extLst>
          </p:cNvPr>
          <p:cNvSpPr/>
          <p:nvPr/>
        </p:nvSpPr>
        <p:spPr>
          <a:xfrm>
            <a:off x="1944303" y="587141"/>
            <a:ext cx="7199697" cy="4557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झाड़ी से बाहर आए बहेलिए ने आकाश में कबूतरों को जाल-सहित उड़ते देखा | वह बहुत दुःखी था | कबूतर उसके जाल को भी साथ ले उड़े थे | वह उनके पीछे भागा | उसने सोचा कि कबूतर जाल में उलझकर धरती पर गिर जाएँगे | लेकिन ऐसा नहीं हुआ | 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just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कबूतर उड़ते ही जा रहे थे | दौड़ते-दौड़ते बहेलिया थक चुका था | इधर थेड़े ही समय में कबूतर इसकी आँख से ओझल हो गए | उसने अपना माथा पिट लिया | अब थके-हारे बहेलिए के पास घर लौट जाने के अतिरिक्त कोई चारा न था | इधर कबूतर किसी सुरक्षित स्थान पर जाकर धरती पर उतरे | 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082456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797</Words>
  <Application>Microsoft Office PowerPoint</Application>
  <PresentationFormat>Geniş ekran</PresentationFormat>
  <Paragraphs>24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Trebuchet MS</vt:lpstr>
      <vt:lpstr>Wingdings 3</vt:lpstr>
      <vt:lpstr>Yüzeyler</vt:lpstr>
      <vt:lpstr>HİN 416 ÇEŞİTLİ METİNLERDEN HİNTÇE ÇEVİRİLER 3. Hafta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416 ÇEŞİTLİ METİNLERDEN HİNTÇE ÇEVİRİLER 3. Hafta </dc:title>
  <dc:creator>Casper</dc:creator>
  <cp:lastModifiedBy>Casper</cp:lastModifiedBy>
  <cp:revision>2</cp:revision>
  <dcterms:created xsi:type="dcterms:W3CDTF">2020-05-03T21:19:12Z</dcterms:created>
  <dcterms:modified xsi:type="dcterms:W3CDTF">2020-05-03T21:30:40Z</dcterms:modified>
</cp:coreProperties>
</file>