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1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-74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 Üçgen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grpSp>
        <p:nvGrpSpPr>
          <p:cNvPr id="2" name="1 Grup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6 Serbest Form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Serbest Form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3CB29DE-C046-47FD-BA3E-9F42796FD2B1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1D74EA3-2ABC-4771-879A-F785ED99C62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CB29DE-C046-47FD-BA3E-9F42796FD2B1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74EA3-2ABC-4771-879A-F785ED99C62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CB29DE-C046-47FD-BA3E-9F42796FD2B1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74EA3-2ABC-4771-879A-F785ED99C62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CB29DE-C046-47FD-BA3E-9F42796FD2B1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74EA3-2ABC-4771-879A-F785ED99C62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CB29DE-C046-47FD-BA3E-9F42796FD2B1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74EA3-2ABC-4771-879A-F785ED99C62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Köşeli Çift Ayraç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Köşeli Çift Ayraç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CB29DE-C046-47FD-BA3E-9F42796FD2B1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74EA3-2ABC-4771-879A-F785ED99C62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CB29DE-C046-47FD-BA3E-9F42796FD2B1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74EA3-2ABC-4771-879A-F785ED99C62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CB29DE-C046-47FD-BA3E-9F42796FD2B1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74EA3-2ABC-4771-879A-F785ED99C62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CB29DE-C046-47FD-BA3E-9F42796FD2B1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74EA3-2ABC-4771-879A-F785ED99C62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>
            <a:extLst/>
          </a:lstStyle>
          <a:p>
            <a:fld id="{53CB29DE-C046-47FD-BA3E-9F42796FD2B1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74EA3-2ABC-4771-879A-F785ED99C62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3CB29DE-C046-47FD-BA3E-9F42796FD2B1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1D74EA3-2ABC-4771-879A-F785ED99C62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Köşeli Çift Ayraç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Köşeli Çift Ayraç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Serbest Form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3CB29DE-C046-47FD-BA3E-9F42796FD2B1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1D74EA3-2ABC-4771-879A-F785ED99C62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Sosyal Bilimlerde Araştırma Yöntemleri-II</a:t>
            </a:r>
            <a:endParaRPr lang="tr-TR" dirty="0"/>
          </a:p>
        </p:txBody>
      </p:sp>
      <p:sp>
        <p:nvSpPr>
          <p:cNvPr id="4" name="3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36192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Nicel araştırma süreci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5271120" y="2984500"/>
            <a:ext cx="1296987" cy="951372"/>
          </a:xfrm>
          <a:prstGeom prst="ellipse">
            <a:avLst/>
          </a:prstGeom>
          <a:solidFill>
            <a:srgbClr val="01E5F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tr-TR" sz="2800" dirty="0">
                <a:solidFill>
                  <a:schemeClr val="bg2"/>
                </a:solidFill>
              </a:rPr>
              <a:t>Kuram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8079407" y="1848310"/>
            <a:ext cx="1944688" cy="9366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8079407" y="3216735"/>
            <a:ext cx="1944688" cy="863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2246932" y="1776872"/>
            <a:ext cx="1944688" cy="71913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6568107" y="4943935"/>
            <a:ext cx="1944688" cy="7191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2030834" y="4944604"/>
            <a:ext cx="2447999" cy="7191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2175495" y="3361197"/>
            <a:ext cx="1944687" cy="71913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5350725" y="1194260"/>
            <a:ext cx="172515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r>
              <a:rPr lang="tr-TR" dirty="0"/>
              <a:t>1 Konu </a:t>
            </a:r>
            <a:r>
              <a:rPr lang="tr-TR" dirty="0" smtClean="0"/>
              <a:t>seç</a:t>
            </a:r>
            <a:endParaRPr lang="tr-TR" dirty="0"/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8295530" y="1992276"/>
            <a:ext cx="1502335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r>
              <a:rPr lang="tr-TR" dirty="0"/>
              <a:t>2 Soruya </a:t>
            </a:r>
          </a:p>
          <a:p>
            <a:r>
              <a:rPr lang="tr-TR" dirty="0" smtClean="0"/>
              <a:t>odaklan</a:t>
            </a:r>
            <a:endParaRPr lang="tr-TR" dirty="0"/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8151514" y="3288420"/>
            <a:ext cx="2081660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r>
              <a:rPr lang="tr-TR" dirty="0"/>
              <a:t>3 </a:t>
            </a:r>
            <a:r>
              <a:rPr lang="tr-TR" dirty="0" smtClean="0"/>
              <a:t>Araştırmayı </a:t>
            </a:r>
            <a:endParaRPr lang="tr-TR" dirty="0"/>
          </a:p>
          <a:p>
            <a:r>
              <a:rPr lang="tr-TR" dirty="0" smtClean="0"/>
              <a:t>tasarla</a:t>
            </a:r>
            <a:endParaRPr lang="tr-TR" dirty="0"/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6666442" y="5155072"/>
            <a:ext cx="172579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r>
              <a:rPr lang="tr-TR" dirty="0"/>
              <a:t>4 Veri </a:t>
            </a:r>
            <a:r>
              <a:rPr lang="tr-TR" dirty="0" smtClean="0"/>
              <a:t>topla</a:t>
            </a:r>
            <a:endParaRPr lang="tr-TR" dirty="0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1958826" y="5088620"/>
            <a:ext cx="261706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r>
              <a:rPr lang="tr-TR" dirty="0"/>
              <a:t>5 </a:t>
            </a:r>
            <a:r>
              <a:rPr lang="tr-TR" dirty="0" smtClean="0"/>
              <a:t>Verileri analiz et</a:t>
            </a:r>
            <a:endParaRPr lang="tr-TR" dirty="0"/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2390874" y="3288420"/>
            <a:ext cx="1384353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r>
              <a:rPr lang="tr-TR" dirty="0"/>
              <a:t>6 </a:t>
            </a:r>
            <a:r>
              <a:rPr lang="tr-TR" dirty="0" smtClean="0"/>
              <a:t>Verileri</a:t>
            </a:r>
            <a:endParaRPr lang="tr-TR" dirty="0"/>
          </a:p>
          <a:p>
            <a:r>
              <a:rPr lang="tr-TR" dirty="0" smtClean="0"/>
              <a:t>yorumla</a:t>
            </a:r>
            <a:endParaRPr lang="tr-TR" dirty="0"/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2145120" y="1770522"/>
            <a:ext cx="1981632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r>
              <a:rPr lang="tr-TR" dirty="0"/>
              <a:t>7 </a:t>
            </a:r>
            <a:r>
              <a:rPr lang="tr-TR" dirty="0" smtClean="0"/>
              <a:t>Başkalarını</a:t>
            </a:r>
            <a:endParaRPr lang="tr-TR" dirty="0"/>
          </a:p>
          <a:p>
            <a:r>
              <a:rPr lang="tr-TR" dirty="0" smtClean="0"/>
              <a:t>bilgilendir </a:t>
            </a:r>
            <a:endParaRPr lang="tr-TR" dirty="0"/>
          </a:p>
        </p:txBody>
      </p:sp>
      <p:cxnSp>
        <p:nvCxnSpPr>
          <p:cNvPr id="18" name="AutoShape 21"/>
          <p:cNvCxnSpPr>
            <a:cxnSpLocks noChangeShapeType="1"/>
            <a:stCxn id="11" idx="3"/>
            <a:endCxn id="5" idx="0"/>
          </p:cNvCxnSpPr>
          <p:nvPr/>
        </p:nvCxnSpPr>
        <p:spPr bwMode="auto">
          <a:xfrm>
            <a:off x="7075877" y="1425093"/>
            <a:ext cx="1975874" cy="423217"/>
          </a:xfrm>
          <a:prstGeom prst="curvedConnector2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</p:spPr>
      </p:cxnSp>
      <p:cxnSp>
        <p:nvCxnSpPr>
          <p:cNvPr id="19" name="AutoShape 22"/>
          <p:cNvCxnSpPr>
            <a:cxnSpLocks noChangeShapeType="1"/>
            <a:stCxn id="11" idx="3"/>
            <a:endCxn id="5" idx="0"/>
          </p:cNvCxnSpPr>
          <p:nvPr/>
        </p:nvCxnSpPr>
        <p:spPr bwMode="auto">
          <a:xfrm>
            <a:off x="7075877" y="1425093"/>
            <a:ext cx="1975874" cy="423217"/>
          </a:xfrm>
          <a:prstGeom prst="curvedConnector2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AutoShape 23"/>
          <p:cNvCxnSpPr>
            <a:cxnSpLocks noChangeShapeType="1"/>
            <a:stCxn id="5" idx="2"/>
            <a:endCxn id="6" idx="0"/>
          </p:cNvCxnSpPr>
          <p:nvPr/>
        </p:nvCxnSpPr>
        <p:spPr bwMode="auto">
          <a:xfrm rot="5400000">
            <a:off x="8849345" y="3000835"/>
            <a:ext cx="406400" cy="0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AutoShape 24"/>
          <p:cNvCxnSpPr>
            <a:cxnSpLocks noChangeShapeType="1"/>
            <a:stCxn id="6" idx="2"/>
            <a:endCxn id="8" idx="3"/>
          </p:cNvCxnSpPr>
          <p:nvPr/>
        </p:nvCxnSpPr>
        <p:spPr bwMode="auto">
          <a:xfrm rot="5400000">
            <a:off x="8183389" y="4435141"/>
            <a:ext cx="1211262" cy="527050"/>
          </a:xfrm>
          <a:prstGeom prst="curvedConnector2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AutoShape 25"/>
          <p:cNvCxnSpPr>
            <a:cxnSpLocks noChangeShapeType="1"/>
            <a:stCxn id="8" idx="1"/>
            <a:endCxn id="9" idx="3"/>
          </p:cNvCxnSpPr>
          <p:nvPr/>
        </p:nvCxnSpPr>
        <p:spPr bwMode="auto">
          <a:xfrm rot="10800000" flipV="1">
            <a:off x="4478833" y="5303503"/>
            <a:ext cx="2089274" cy="669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Line 30"/>
          <p:cNvSpPr>
            <a:spLocks noChangeShapeType="1"/>
          </p:cNvSpPr>
          <p:nvPr/>
        </p:nvSpPr>
        <p:spPr bwMode="auto">
          <a:xfrm flipV="1">
            <a:off x="5847382" y="1776872"/>
            <a:ext cx="71438" cy="1008063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4" name="Line 31"/>
          <p:cNvSpPr>
            <a:spLocks noChangeShapeType="1"/>
          </p:cNvSpPr>
          <p:nvPr/>
        </p:nvSpPr>
        <p:spPr bwMode="auto">
          <a:xfrm flipV="1">
            <a:off x="6495082" y="2569035"/>
            <a:ext cx="1584325" cy="50323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5" name="Line 37"/>
          <p:cNvSpPr>
            <a:spLocks noChangeShapeType="1"/>
          </p:cNvSpPr>
          <p:nvPr/>
        </p:nvSpPr>
        <p:spPr bwMode="auto">
          <a:xfrm>
            <a:off x="6568107" y="3432635"/>
            <a:ext cx="1511300" cy="144462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6" name="Line 38"/>
          <p:cNvSpPr>
            <a:spLocks noChangeShapeType="1"/>
          </p:cNvSpPr>
          <p:nvPr/>
        </p:nvSpPr>
        <p:spPr bwMode="auto">
          <a:xfrm>
            <a:off x="6207745" y="3864435"/>
            <a:ext cx="1079500" cy="10795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7" name="Line 39"/>
          <p:cNvSpPr>
            <a:spLocks noChangeShapeType="1"/>
          </p:cNvSpPr>
          <p:nvPr/>
        </p:nvSpPr>
        <p:spPr bwMode="auto">
          <a:xfrm flipH="1">
            <a:off x="4191620" y="3935872"/>
            <a:ext cx="1584325" cy="1008063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8" name="Line 40"/>
          <p:cNvSpPr>
            <a:spLocks noChangeShapeType="1"/>
          </p:cNvSpPr>
          <p:nvPr/>
        </p:nvSpPr>
        <p:spPr bwMode="auto">
          <a:xfrm flipH="1">
            <a:off x="4118595" y="3504072"/>
            <a:ext cx="1152525" cy="2159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9" name="Line 41"/>
          <p:cNvSpPr>
            <a:spLocks noChangeShapeType="1"/>
          </p:cNvSpPr>
          <p:nvPr/>
        </p:nvSpPr>
        <p:spPr bwMode="auto">
          <a:xfrm flipH="1" flipV="1">
            <a:off x="4191620" y="2208672"/>
            <a:ext cx="1295400" cy="71913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cxnSp>
        <p:nvCxnSpPr>
          <p:cNvPr id="30" name="33 Düz Ok Bağlayıcısı"/>
          <p:cNvCxnSpPr/>
          <p:nvPr/>
        </p:nvCxnSpPr>
        <p:spPr bwMode="auto">
          <a:xfrm rot="5400000" flipH="1" flipV="1">
            <a:off x="2786918" y="2892376"/>
            <a:ext cx="864096" cy="7200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37 Düz Ok Bağlayıcısı"/>
          <p:cNvCxnSpPr>
            <a:stCxn id="9" idx="0"/>
            <a:endCxn id="10" idx="2"/>
          </p:cNvCxnSpPr>
          <p:nvPr/>
        </p:nvCxnSpPr>
        <p:spPr bwMode="auto">
          <a:xfrm rot="16200000" flipV="1">
            <a:off x="2769203" y="4458972"/>
            <a:ext cx="864269" cy="106995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67271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Nitel araştırma süreci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5271120" y="2984500"/>
            <a:ext cx="1296987" cy="951372"/>
          </a:xfrm>
          <a:prstGeom prst="ellipse">
            <a:avLst/>
          </a:prstGeom>
          <a:solidFill>
            <a:srgbClr val="01E5F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tr-TR" sz="2800" dirty="0">
                <a:solidFill>
                  <a:schemeClr val="bg2"/>
                </a:solidFill>
              </a:rPr>
              <a:t>Kuram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8079407" y="1848310"/>
            <a:ext cx="1944688" cy="9366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8079407" y="3216735"/>
            <a:ext cx="1944688" cy="863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2246932" y="1776872"/>
            <a:ext cx="1944688" cy="71913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6568107" y="4943935"/>
            <a:ext cx="1944688" cy="7191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2030834" y="4944604"/>
            <a:ext cx="2447999" cy="7191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2175495" y="3361197"/>
            <a:ext cx="1944687" cy="71913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4582059" y="1194260"/>
            <a:ext cx="3262496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r>
              <a:rPr lang="tr-TR" dirty="0"/>
              <a:t>1 </a:t>
            </a:r>
            <a:r>
              <a:rPr lang="tr-TR" sz="1800" dirty="0" smtClean="0"/>
              <a:t>Toplumsal benliğini kabul et</a:t>
            </a:r>
            <a:endParaRPr lang="tr-TR" dirty="0"/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8074320" y="1992276"/>
            <a:ext cx="1944763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r>
              <a:rPr lang="tr-TR" dirty="0"/>
              <a:t>2 </a:t>
            </a:r>
            <a:r>
              <a:rPr lang="tr-TR" dirty="0" smtClean="0"/>
              <a:t>Bakış açısı</a:t>
            </a:r>
          </a:p>
          <a:p>
            <a:r>
              <a:rPr lang="tr-TR" dirty="0" smtClean="0"/>
              <a:t> benimse</a:t>
            </a:r>
            <a:endParaRPr lang="tr-TR" dirty="0"/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8151514" y="3288420"/>
            <a:ext cx="2081660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r>
              <a:rPr lang="tr-TR" dirty="0"/>
              <a:t>3 </a:t>
            </a:r>
            <a:r>
              <a:rPr lang="tr-TR" dirty="0" smtClean="0"/>
              <a:t>Araştırmayı </a:t>
            </a:r>
            <a:endParaRPr lang="tr-TR" dirty="0"/>
          </a:p>
          <a:p>
            <a:r>
              <a:rPr lang="tr-TR" dirty="0" smtClean="0"/>
              <a:t>tasarla</a:t>
            </a:r>
            <a:endParaRPr lang="tr-TR" dirty="0"/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6666442" y="5155072"/>
            <a:ext cx="172579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r>
              <a:rPr lang="tr-TR" dirty="0"/>
              <a:t>4 Veri </a:t>
            </a:r>
            <a:r>
              <a:rPr lang="tr-TR" dirty="0" smtClean="0"/>
              <a:t>topla</a:t>
            </a:r>
            <a:endParaRPr lang="tr-TR" dirty="0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1958826" y="5088620"/>
            <a:ext cx="261706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r>
              <a:rPr lang="tr-TR" dirty="0"/>
              <a:t>5 </a:t>
            </a:r>
            <a:r>
              <a:rPr lang="tr-TR" dirty="0" smtClean="0"/>
              <a:t>Verileri analiz et</a:t>
            </a:r>
            <a:endParaRPr lang="tr-TR" dirty="0"/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2390874" y="3288420"/>
            <a:ext cx="1384353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r>
              <a:rPr lang="tr-TR" dirty="0"/>
              <a:t>6 </a:t>
            </a:r>
            <a:r>
              <a:rPr lang="tr-TR" dirty="0" smtClean="0"/>
              <a:t>Verileri</a:t>
            </a:r>
            <a:endParaRPr lang="tr-TR" dirty="0"/>
          </a:p>
          <a:p>
            <a:r>
              <a:rPr lang="tr-TR" dirty="0" smtClean="0"/>
              <a:t>yorumla</a:t>
            </a:r>
            <a:endParaRPr lang="tr-TR" dirty="0"/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2145120" y="1770522"/>
            <a:ext cx="1981632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r>
              <a:rPr lang="tr-TR" dirty="0"/>
              <a:t>7 </a:t>
            </a:r>
            <a:r>
              <a:rPr lang="tr-TR" dirty="0" smtClean="0"/>
              <a:t>Başkalarını</a:t>
            </a:r>
            <a:endParaRPr lang="tr-TR" dirty="0"/>
          </a:p>
          <a:p>
            <a:r>
              <a:rPr lang="tr-TR" dirty="0" smtClean="0"/>
              <a:t>bilgilendir </a:t>
            </a:r>
            <a:endParaRPr lang="tr-TR" dirty="0"/>
          </a:p>
        </p:txBody>
      </p:sp>
      <p:cxnSp>
        <p:nvCxnSpPr>
          <p:cNvPr id="18" name="AutoShape 21"/>
          <p:cNvCxnSpPr>
            <a:cxnSpLocks noChangeShapeType="1"/>
            <a:stCxn id="11" idx="3"/>
            <a:endCxn id="5" idx="0"/>
          </p:cNvCxnSpPr>
          <p:nvPr/>
        </p:nvCxnSpPr>
        <p:spPr bwMode="auto">
          <a:xfrm>
            <a:off x="7075877" y="1425093"/>
            <a:ext cx="1975874" cy="423217"/>
          </a:xfrm>
          <a:prstGeom prst="curvedConnector2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</p:spPr>
      </p:cxnSp>
      <p:cxnSp>
        <p:nvCxnSpPr>
          <p:cNvPr id="19" name="AutoShape 22"/>
          <p:cNvCxnSpPr>
            <a:cxnSpLocks noChangeShapeType="1"/>
            <a:stCxn id="11" idx="3"/>
            <a:endCxn id="5" idx="0"/>
          </p:cNvCxnSpPr>
          <p:nvPr/>
        </p:nvCxnSpPr>
        <p:spPr bwMode="auto">
          <a:xfrm>
            <a:off x="7075877" y="1425093"/>
            <a:ext cx="1975874" cy="423217"/>
          </a:xfrm>
          <a:prstGeom prst="curvedConnector2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AutoShape 23"/>
          <p:cNvCxnSpPr>
            <a:cxnSpLocks noChangeShapeType="1"/>
            <a:stCxn id="5" idx="2"/>
            <a:endCxn id="6" idx="0"/>
          </p:cNvCxnSpPr>
          <p:nvPr/>
        </p:nvCxnSpPr>
        <p:spPr bwMode="auto">
          <a:xfrm rot="5400000">
            <a:off x="8849345" y="3000835"/>
            <a:ext cx="406400" cy="0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AutoShape 24"/>
          <p:cNvCxnSpPr>
            <a:cxnSpLocks noChangeShapeType="1"/>
            <a:stCxn id="6" idx="2"/>
            <a:endCxn id="8" idx="3"/>
          </p:cNvCxnSpPr>
          <p:nvPr/>
        </p:nvCxnSpPr>
        <p:spPr bwMode="auto">
          <a:xfrm rot="5400000">
            <a:off x="8183389" y="4435141"/>
            <a:ext cx="1211262" cy="527050"/>
          </a:xfrm>
          <a:prstGeom prst="curvedConnector2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AutoShape 25"/>
          <p:cNvCxnSpPr>
            <a:cxnSpLocks noChangeShapeType="1"/>
            <a:stCxn id="8" idx="1"/>
            <a:endCxn id="9" idx="3"/>
          </p:cNvCxnSpPr>
          <p:nvPr/>
        </p:nvCxnSpPr>
        <p:spPr bwMode="auto">
          <a:xfrm rot="10800000" flipV="1">
            <a:off x="4478833" y="5303503"/>
            <a:ext cx="2089274" cy="669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Line 30"/>
          <p:cNvSpPr>
            <a:spLocks noChangeShapeType="1"/>
          </p:cNvSpPr>
          <p:nvPr/>
        </p:nvSpPr>
        <p:spPr bwMode="auto">
          <a:xfrm flipV="1">
            <a:off x="5847382" y="1776872"/>
            <a:ext cx="71438" cy="1008063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4" name="Line 31"/>
          <p:cNvSpPr>
            <a:spLocks noChangeShapeType="1"/>
          </p:cNvSpPr>
          <p:nvPr/>
        </p:nvSpPr>
        <p:spPr bwMode="auto">
          <a:xfrm flipV="1">
            <a:off x="6495082" y="2569035"/>
            <a:ext cx="1584325" cy="50323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5" name="Line 37"/>
          <p:cNvSpPr>
            <a:spLocks noChangeShapeType="1"/>
          </p:cNvSpPr>
          <p:nvPr/>
        </p:nvSpPr>
        <p:spPr bwMode="auto">
          <a:xfrm>
            <a:off x="6568107" y="3432635"/>
            <a:ext cx="1511300" cy="144462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6" name="Line 38"/>
          <p:cNvSpPr>
            <a:spLocks noChangeShapeType="1"/>
          </p:cNvSpPr>
          <p:nvPr/>
        </p:nvSpPr>
        <p:spPr bwMode="auto">
          <a:xfrm>
            <a:off x="6207745" y="3864435"/>
            <a:ext cx="1079500" cy="10795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7" name="Line 39"/>
          <p:cNvSpPr>
            <a:spLocks noChangeShapeType="1"/>
          </p:cNvSpPr>
          <p:nvPr/>
        </p:nvSpPr>
        <p:spPr bwMode="auto">
          <a:xfrm flipH="1">
            <a:off x="4191620" y="3935872"/>
            <a:ext cx="1584325" cy="1008063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8" name="Line 40"/>
          <p:cNvSpPr>
            <a:spLocks noChangeShapeType="1"/>
          </p:cNvSpPr>
          <p:nvPr/>
        </p:nvSpPr>
        <p:spPr bwMode="auto">
          <a:xfrm flipH="1">
            <a:off x="4118595" y="3504072"/>
            <a:ext cx="1152525" cy="2159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9" name="Line 41"/>
          <p:cNvSpPr>
            <a:spLocks noChangeShapeType="1"/>
          </p:cNvSpPr>
          <p:nvPr/>
        </p:nvSpPr>
        <p:spPr bwMode="auto">
          <a:xfrm flipH="1" flipV="1">
            <a:off x="4191620" y="2208672"/>
            <a:ext cx="1295400" cy="71913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cxnSp>
        <p:nvCxnSpPr>
          <p:cNvPr id="30" name="33 Düz Ok Bağlayıcısı"/>
          <p:cNvCxnSpPr/>
          <p:nvPr/>
        </p:nvCxnSpPr>
        <p:spPr bwMode="auto">
          <a:xfrm rot="5400000" flipH="1" flipV="1">
            <a:off x="2786918" y="2892376"/>
            <a:ext cx="864096" cy="7200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37 Düz Ok Bağlayıcısı"/>
          <p:cNvCxnSpPr>
            <a:stCxn id="9" idx="0"/>
            <a:endCxn id="10" idx="2"/>
          </p:cNvCxnSpPr>
          <p:nvPr/>
        </p:nvCxnSpPr>
        <p:spPr bwMode="auto">
          <a:xfrm rot="16200000" flipV="1">
            <a:off x="2769203" y="4458972"/>
            <a:ext cx="864269" cy="106995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77489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Araştırma </a:t>
            </a:r>
            <a:r>
              <a:rPr lang="tr-TR" dirty="0"/>
              <a:t>k</a:t>
            </a:r>
            <a:r>
              <a:rPr lang="tr-TR" dirty="0" smtClean="0"/>
              <a:t>onusu bulma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Her araştırma şu aşamaları içerir:</a:t>
            </a:r>
          </a:p>
          <a:p>
            <a:pPr lvl="0">
              <a:buFont typeface="+mj-lt"/>
              <a:buAutoNum type="arabicPeriod"/>
            </a:pPr>
            <a:r>
              <a:rPr lang="tr-TR" dirty="0" smtClean="0"/>
              <a:t>Araştırma konusunun ve probleminin saptanması</a:t>
            </a:r>
            <a:endParaRPr lang="tr-TR" dirty="0"/>
          </a:p>
          <a:p>
            <a:pPr lvl="0">
              <a:buFont typeface="+mj-lt"/>
              <a:buAutoNum type="arabicPeriod"/>
            </a:pPr>
            <a:r>
              <a:rPr lang="tr-TR" dirty="0"/>
              <a:t>Araştırma önerisinin hazırlanması</a:t>
            </a:r>
          </a:p>
          <a:p>
            <a:pPr lvl="0">
              <a:buFont typeface="+mj-lt"/>
              <a:buAutoNum type="arabicPeriod"/>
            </a:pPr>
            <a:r>
              <a:rPr lang="tr-TR" dirty="0"/>
              <a:t>Araştırmanın gerçekleştirilmesi</a:t>
            </a:r>
          </a:p>
          <a:p>
            <a:pPr lvl="0">
              <a:buFont typeface="+mj-lt"/>
              <a:buAutoNum type="arabicPeriod"/>
            </a:pPr>
            <a:r>
              <a:rPr lang="tr-TR" dirty="0"/>
              <a:t>Araştırmanın yazılıp </a:t>
            </a:r>
            <a:r>
              <a:rPr lang="tr-TR" dirty="0" err="1"/>
              <a:t>raporlaştırılması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58670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Araştırma konuları nasıl bulunur?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1. Kişisel Deneyim </a:t>
            </a:r>
          </a:p>
          <a:p>
            <a:pPr marL="0" indent="0">
              <a:buNone/>
            </a:pPr>
            <a:r>
              <a:rPr lang="tr-TR" dirty="0"/>
              <a:t>2. Medyada Yer Alan Bir Şeye Dayalı Merak </a:t>
            </a:r>
          </a:p>
          <a:p>
            <a:pPr marL="0" indent="0">
              <a:buNone/>
            </a:pPr>
            <a:r>
              <a:rPr lang="tr-TR" dirty="0"/>
              <a:t>3. Bir Alandaki Bilgi Durumu </a:t>
            </a:r>
          </a:p>
          <a:p>
            <a:pPr marL="0" indent="0">
              <a:buNone/>
            </a:pPr>
            <a:r>
              <a:rPr lang="tr-TR" dirty="0"/>
              <a:t>4. Bir Problemi Çözme </a:t>
            </a:r>
          </a:p>
          <a:p>
            <a:pPr marL="0" indent="0">
              <a:buNone/>
            </a:pPr>
            <a:r>
              <a:rPr lang="tr-TR" dirty="0"/>
              <a:t>5. Toplumsal Prim Yapanlar </a:t>
            </a:r>
          </a:p>
          <a:p>
            <a:pPr marL="0" indent="0">
              <a:buNone/>
            </a:pPr>
            <a:r>
              <a:rPr lang="tr-TR" dirty="0"/>
              <a:t>6. Kişisel Değerler </a:t>
            </a:r>
          </a:p>
          <a:p>
            <a:pPr marL="0" indent="0">
              <a:buNone/>
            </a:pPr>
            <a:r>
              <a:rPr lang="tr-TR" dirty="0"/>
              <a:t>7. Gündelik Yaşam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64320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Araştırma konusu seçerken…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b="1" dirty="0" smtClean="0"/>
              <a:t>Genel ölçütler:</a:t>
            </a:r>
            <a:endParaRPr lang="tr-TR" sz="24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sz="2400" dirty="0" smtClean="0"/>
              <a:t>Çözülebilirlik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2400" dirty="0" smtClean="0"/>
              <a:t>Önemlilik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2400" dirty="0" smtClean="0"/>
              <a:t>Yenilik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2400" dirty="0" smtClean="0"/>
              <a:t>Etik ilkelere uygunluk</a:t>
            </a: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161610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Araştırma konusu seçerken…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/>
              <a:t>Özel ölçütler: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/>
              <a:t>Alanda </a:t>
            </a:r>
            <a:r>
              <a:rPr lang="tr-TR" dirty="0" smtClean="0"/>
              <a:t>yeterlik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Araştırma </a:t>
            </a:r>
            <a:r>
              <a:rPr lang="tr-TR" dirty="0"/>
              <a:t>yöntem ve tekniklerinde </a:t>
            </a:r>
            <a:r>
              <a:rPr lang="tr-TR" dirty="0" smtClean="0"/>
              <a:t>yeterlik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Veri </a:t>
            </a:r>
            <a:r>
              <a:rPr lang="tr-TR" dirty="0"/>
              <a:t>toplama </a:t>
            </a:r>
            <a:r>
              <a:rPr lang="tr-TR" dirty="0" smtClean="0"/>
              <a:t>izni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Zaman </a:t>
            </a:r>
            <a:r>
              <a:rPr lang="tr-TR" dirty="0"/>
              <a:t>ve </a:t>
            </a:r>
            <a:r>
              <a:rPr lang="tr-TR" dirty="0" smtClean="0"/>
              <a:t>olanaklar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Araştırmacının ilgisi</a:t>
            </a:r>
            <a:endParaRPr lang="tr-TR" sz="2800" dirty="0"/>
          </a:p>
        </p:txBody>
      </p:sp>
    </p:spTree>
    <p:extLst>
      <p:ext uri="{BB962C8B-B14F-4D97-AF65-F5344CB8AC3E}">
        <p14:creationId xmlns="" xmlns:p14="http://schemas.microsoft.com/office/powerpoint/2010/main" val="280747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ölçütlerin yanı sıra üç aşamalı bir yaklaşım da önerilmektedir. </a:t>
            </a:r>
          </a:p>
          <a:p>
            <a:r>
              <a:rPr lang="tr-TR" dirty="0" smtClean="0"/>
              <a:t>Birinci aşama bütünleştirme aşamasıdır. </a:t>
            </a:r>
            <a:r>
              <a:rPr lang="tr-TR" smtClean="0"/>
              <a:t>Bu aşamada, </a:t>
            </a:r>
            <a:r>
              <a:rPr lang="tr-TR" dirty="0" smtClean="0"/>
              <a:t>sorun alanı bir bütün olarak değerlendirilmekte ve birbirleriyle ilişkili parçalara ayrılarak açıklanmaktadır. </a:t>
            </a:r>
          </a:p>
          <a:p>
            <a:r>
              <a:rPr lang="tr-TR" dirty="0" smtClean="0"/>
              <a:t>İkinci aşama sınırlandırmadır. Bu aşamada, bütün içinden incelenecek olan konu seçilir.  </a:t>
            </a:r>
          </a:p>
          <a:p>
            <a:r>
              <a:rPr lang="tr-TR" dirty="0" smtClean="0"/>
              <a:t>Üçüncü aşama ise tanımlamadır. Sınırlandırılan konu bu aşamada ayrıntılı biçimde açıklanır. 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Araştırma konusu seçerken…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Balaban-Salı, Jale (2015). “Araştırma Önerisi Hazırlama”, </a:t>
            </a:r>
            <a:r>
              <a:rPr lang="tr-TR" i="1" dirty="0" smtClean="0"/>
              <a:t>İletişim Araştırmalarında  Yöntemler. </a:t>
            </a:r>
            <a:r>
              <a:rPr lang="tr-TR" dirty="0" smtClean="0"/>
              <a:t>B. Yıldırım (der.) içinde. Konya: </a:t>
            </a:r>
            <a:r>
              <a:rPr lang="tr-TR" dirty="0" err="1" smtClean="0"/>
              <a:t>Literatürk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Geray</a:t>
            </a:r>
            <a:r>
              <a:rPr lang="tr-TR" dirty="0" smtClean="0"/>
              <a:t>, Haluk (2006). </a:t>
            </a:r>
            <a:r>
              <a:rPr lang="tr-TR" i="1" dirty="0" smtClean="0"/>
              <a:t>Toplumsal Araştırmalarda Nicel ve Nitel Yöntemlere Giriş. </a:t>
            </a:r>
            <a:r>
              <a:rPr lang="tr-TR" dirty="0" smtClean="0"/>
              <a:t>Ankara: Siyasal </a:t>
            </a:r>
            <a:r>
              <a:rPr lang="tr-TR" dirty="0" err="1" smtClean="0"/>
              <a:t>Kitabevi</a:t>
            </a:r>
            <a:r>
              <a:rPr lang="tr-TR" dirty="0" smtClean="0"/>
              <a:t>. </a:t>
            </a:r>
            <a:endParaRPr lang="tr-TR" dirty="0" smtClean="0"/>
          </a:p>
          <a:p>
            <a:r>
              <a:rPr lang="tr-TR" dirty="0" err="1" smtClean="0"/>
              <a:t>Neuman</a:t>
            </a:r>
            <a:r>
              <a:rPr lang="tr-TR" dirty="0" smtClean="0"/>
              <a:t>,  W. Lawrence (2007). </a:t>
            </a:r>
            <a:r>
              <a:rPr lang="tr-TR" i="1" dirty="0" smtClean="0"/>
              <a:t>Toplumsal Araştırma Yöntemleri, Nitel ve Nicel Yaklaşımlar.</a:t>
            </a:r>
            <a:r>
              <a:rPr lang="tr-TR" dirty="0" smtClean="0"/>
              <a:t> </a:t>
            </a:r>
            <a:r>
              <a:rPr lang="tr-TR" dirty="0" err="1" smtClean="0"/>
              <a:t>Çev</a:t>
            </a:r>
            <a:r>
              <a:rPr lang="tr-TR" dirty="0" smtClean="0"/>
              <a:t>. S. Özge.</a:t>
            </a:r>
            <a:r>
              <a:rPr lang="tr-TR" i="1" dirty="0" smtClean="0"/>
              <a:t> </a:t>
            </a:r>
            <a:r>
              <a:rPr lang="tr-TR" dirty="0" smtClean="0"/>
              <a:t>İstanbul: </a:t>
            </a:r>
            <a:r>
              <a:rPr lang="tr-TR" dirty="0" err="1" smtClean="0"/>
              <a:t>Yayınodası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Yararlanılan kaynaklar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1090</TotalTime>
  <Words>298</Words>
  <Application>Microsoft Office PowerPoint</Application>
  <PresentationFormat>Özel</PresentationFormat>
  <Paragraphs>63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Kalabalık</vt:lpstr>
      <vt:lpstr>Sosyal Bilimlerde Araştırma Yöntemleri-II</vt:lpstr>
      <vt:lpstr>Nicel araştırma süreci</vt:lpstr>
      <vt:lpstr>Nitel araştırma süreci</vt:lpstr>
      <vt:lpstr>Araştırma konusu bulma</vt:lpstr>
      <vt:lpstr>Araştırma konuları nasıl bulunur?</vt:lpstr>
      <vt:lpstr>Araştırma konusu seçerken…</vt:lpstr>
      <vt:lpstr>Araştırma konusu seçerken…</vt:lpstr>
      <vt:lpstr>Araştırma konusu seçerken…</vt:lpstr>
      <vt:lpstr>Yararlanılan kaynaklar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Methods in Social Sciences-II</dc:title>
  <dc:creator>Çağla Kubilay</dc:creator>
  <cp:lastModifiedBy>CAGLA KUBILAY</cp:lastModifiedBy>
  <cp:revision>48</cp:revision>
  <dcterms:created xsi:type="dcterms:W3CDTF">2019-03-10T12:28:32Z</dcterms:created>
  <dcterms:modified xsi:type="dcterms:W3CDTF">2020-02-04T11:31:38Z</dcterms:modified>
</cp:coreProperties>
</file>