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7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CB29DE-C046-47FD-BA3E-9F42796FD2B1}" type="datetimeFigureOut">
              <a:rPr lang="tr-TR" smtClean="0"/>
              <a:pPr/>
              <a:t>04.02.2020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D74EA3-2ABC-4771-879A-F785ED99C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Bilimlerde Araştırma Yöntemleri-II</a:t>
            </a:r>
            <a:endParaRPr lang="tr-TR" dirty="0"/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619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Nicel araştırma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271120" y="2984500"/>
            <a:ext cx="1296987" cy="951372"/>
          </a:xfrm>
          <a:prstGeom prst="ellipse">
            <a:avLst/>
          </a:prstGeom>
          <a:solidFill>
            <a:srgbClr val="01E5F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tr-TR" sz="2800" dirty="0">
                <a:solidFill>
                  <a:schemeClr val="bg2"/>
                </a:solidFill>
              </a:rPr>
              <a:t>Kuram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079407" y="1848310"/>
            <a:ext cx="1944688" cy="936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079407" y="3216735"/>
            <a:ext cx="1944688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46932" y="1776872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568107" y="4943935"/>
            <a:ext cx="1944688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030834" y="4944604"/>
            <a:ext cx="2447999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175495" y="3361197"/>
            <a:ext cx="1944687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350725" y="1194260"/>
            <a:ext cx="172515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1 Konu </a:t>
            </a:r>
            <a:r>
              <a:rPr lang="tr-TR" dirty="0" smtClean="0"/>
              <a:t>seç</a:t>
            </a:r>
            <a:endParaRPr lang="tr-TR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295530" y="1992276"/>
            <a:ext cx="150233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2 Soruya </a:t>
            </a:r>
          </a:p>
          <a:p>
            <a:r>
              <a:rPr lang="tr-TR" dirty="0" smtClean="0"/>
              <a:t>odaklan</a:t>
            </a:r>
            <a:endParaRPr lang="tr-TR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51514" y="3288420"/>
            <a:ext cx="208166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3 </a:t>
            </a:r>
            <a:r>
              <a:rPr lang="tr-TR" dirty="0" smtClean="0"/>
              <a:t>Araştırmayı </a:t>
            </a:r>
            <a:endParaRPr lang="tr-TR" dirty="0"/>
          </a:p>
          <a:p>
            <a:r>
              <a:rPr lang="tr-TR" dirty="0" smtClean="0"/>
              <a:t>tasarla</a:t>
            </a:r>
            <a:endParaRPr lang="tr-TR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666442" y="5155072"/>
            <a:ext cx="17257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4 Veri </a:t>
            </a:r>
            <a:r>
              <a:rPr lang="tr-TR" dirty="0" smtClean="0"/>
              <a:t>topla</a:t>
            </a:r>
            <a:endParaRPr lang="tr-TR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958826" y="5088620"/>
            <a:ext cx="2617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5 </a:t>
            </a:r>
            <a:r>
              <a:rPr lang="tr-TR" dirty="0" smtClean="0"/>
              <a:t>Verileri analiz et</a:t>
            </a:r>
            <a:endParaRPr lang="tr-TR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390874" y="3288420"/>
            <a:ext cx="138435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6 </a:t>
            </a:r>
            <a:r>
              <a:rPr lang="tr-TR" dirty="0" smtClean="0"/>
              <a:t>Verileri</a:t>
            </a:r>
            <a:endParaRPr lang="tr-TR" dirty="0"/>
          </a:p>
          <a:p>
            <a:r>
              <a:rPr lang="tr-TR" dirty="0" smtClean="0"/>
              <a:t>yorumla</a:t>
            </a:r>
            <a:endParaRPr lang="tr-TR" dirty="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45120" y="1770522"/>
            <a:ext cx="198163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7 </a:t>
            </a:r>
            <a:r>
              <a:rPr lang="tr-TR" dirty="0" smtClean="0"/>
              <a:t>Başkalarını</a:t>
            </a:r>
            <a:endParaRPr lang="tr-TR" dirty="0"/>
          </a:p>
          <a:p>
            <a:r>
              <a:rPr lang="tr-TR" dirty="0" smtClean="0"/>
              <a:t>bilgilendir </a:t>
            </a:r>
            <a:endParaRPr lang="tr-TR" dirty="0"/>
          </a:p>
        </p:txBody>
      </p:sp>
      <p:cxnSp>
        <p:nvCxnSpPr>
          <p:cNvPr id="18" name="AutoShape 21"/>
          <p:cNvCxnSpPr>
            <a:cxnSpLocks noChangeShapeType="1"/>
            <a:stCxn id="11" idx="3"/>
            <a:endCxn id="5" idx="0"/>
          </p:cNvCxnSpPr>
          <p:nvPr/>
        </p:nvCxnSpPr>
        <p:spPr bwMode="auto">
          <a:xfrm>
            <a:off x="7075877" y="1425093"/>
            <a:ext cx="1975874" cy="423217"/>
          </a:xfrm>
          <a:prstGeom prst="curvedConnector2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9" name="AutoShape 22"/>
          <p:cNvCxnSpPr>
            <a:cxnSpLocks noChangeShapeType="1"/>
            <a:stCxn id="11" idx="3"/>
            <a:endCxn id="5" idx="0"/>
          </p:cNvCxnSpPr>
          <p:nvPr/>
        </p:nvCxnSpPr>
        <p:spPr bwMode="auto">
          <a:xfrm>
            <a:off x="7075877" y="1425093"/>
            <a:ext cx="1975874" cy="423217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AutoShape 23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8849345" y="3000835"/>
            <a:ext cx="4064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AutoShape 24"/>
          <p:cNvCxnSpPr>
            <a:cxnSpLocks noChangeShapeType="1"/>
            <a:stCxn id="6" idx="2"/>
            <a:endCxn id="8" idx="3"/>
          </p:cNvCxnSpPr>
          <p:nvPr/>
        </p:nvCxnSpPr>
        <p:spPr bwMode="auto">
          <a:xfrm rot="5400000">
            <a:off x="8183389" y="4435141"/>
            <a:ext cx="1211262" cy="5270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AutoShape 25"/>
          <p:cNvCxnSpPr>
            <a:cxnSpLocks noChangeShapeType="1"/>
            <a:stCxn id="8" idx="1"/>
            <a:endCxn id="9" idx="3"/>
          </p:cNvCxnSpPr>
          <p:nvPr/>
        </p:nvCxnSpPr>
        <p:spPr bwMode="auto">
          <a:xfrm rot="10800000" flipV="1">
            <a:off x="4478833" y="5303503"/>
            <a:ext cx="2089274" cy="66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Line 30"/>
          <p:cNvSpPr>
            <a:spLocks noChangeShapeType="1"/>
          </p:cNvSpPr>
          <p:nvPr/>
        </p:nvSpPr>
        <p:spPr bwMode="auto">
          <a:xfrm flipV="1">
            <a:off x="5847382" y="1776872"/>
            <a:ext cx="71438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 flipV="1">
            <a:off x="6495082" y="2569035"/>
            <a:ext cx="1584325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6568107" y="3432635"/>
            <a:ext cx="1511300" cy="1444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6207745" y="3864435"/>
            <a:ext cx="107950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H="1">
            <a:off x="4191620" y="3935872"/>
            <a:ext cx="1584325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 flipH="1">
            <a:off x="4118595" y="3504072"/>
            <a:ext cx="11525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H="1" flipV="1">
            <a:off x="4191620" y="2208672"/>
            <a:ext cx="129540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30" name="33 Düz Ok Bağlayıcısı"/>
          <p:cNvCxnSpPr/>
          <p:nvPr/>
        </p:nvCxnSpPr>
        <p:spPr bwMode="auto">
          <a:xfrm rot="5400000" flipH="1" flipV="1">
            <a:off x="2786918" y="2892376"/>
            <a:ext cx="864096" cy="72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37 Düz Ok Bağlayıcısı"/>
          <p:cNvCxnSpPr>
            <a:stCxn id="9" idx="0"/>
            <a:endCxn id="10" idx="2"/>
          </p:cNvCxnSpPr>
          <p:nvPr/>
        </p:nvCxnSpPr>
        <p:spPr bwMode="auto">
          <a:xfrm rot="16200000" flipV="1">
            <a:off x="2769203" y="4458972"/>
            <a:ext cx="864269" cy="1069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7271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araştırma süreci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271120" y="2984500"/>
            <a:ext cx="1296987" cy="951372"/>
          </a:xfrm>
          <a:prstGeom prst="ellipse">
            <a:avLst/>
          </a:prstGeom>
          <a:solidFill>
            <a:srgbClr val="01E5F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tr-TR" sz="2800" dirty="0">
                <a:solidFill>
                  <a:schemeClr val="bg2"/>
                </a:solidFill>
              </a:rPr>
              <a:t>Kuram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079407" y="1848310"/>
            <a:ext cx="1944688" cy="936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8079407" y="3216735"/>
            <a:ext cx="1944688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46932" y="1776872"/>
            <a:ext cx="1944688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568107" y="4943935"/>
            <a:ext cx="1944688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030834" y="4944604"/>
            <a:ext cx="2447999" cy="7191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175495" y="3361197"/>
            <a:ext cx="1944687" cy="7191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582059" y="1194260"/>
            <a:ext cx="326249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1 </a:t>
            </a:r>
            <a:r>
              <a:rPr lang="tr-TR" sz="1800" dirty="0" smtClean="0"/>
              <a:t>Toplumsal benliğini kabul et</a:t>
            </a:r>
            <a:endParaRPr lang="tr-TR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074320" y="1992276"/>
            <a:ext cx="194476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2 </a:t>
            </a:r>
            <a:r>
              <a:rPr lang="tr-TR" dirty="0" smtClean="0"/>
              <a:t>Bakış açısı</a:t>
            </a:r>
          </a:p>
          <a:p>
            <a:r>
              <a:rPr lang="tr-TR" dirty="0" smtClean="0"/>
              <a:t> benimse</a:t>
            </a:r>
            <a:endParaRPr lang="tr-TR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8151514" y="3288420"/>
            <a:ext cx="208166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3 </a:t>
            </a:r>
            <a:r>
              <a:rPr lang="tr-TR" dirty="0" smtClean="0"/>
              <a:t>Araştırmayı </a:t>
            </a:r>
            <a:endParaRPr lang="tr-TR" dirty="0"/>
          </a:p>
          <a:p>
            <a:r>
              <a:rPr lang="tr-TR" dirty="0" smtClean="0"/>
              <a:t>tasarla</a:t>
            </a:r>
            <a:endParaRPr lang="tr-TR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6666442" y="5155072"/>
            <a:ext cx="172579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4 Veri </a:t>
            </a:r>
            <a:r>
              <a:rPr lang="tr-TR" dirty="0" smtClean="0"/>
              <a:t>topla</a:t>
            </a:r>
            <a:endParaRPr lang="tr-TR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958826" y="5088620"/>
            <a:ext cx="261706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5 </a:t>
            </a:r>
            <a:r>
              <a:rPr lang="tr-TR" dirty="0" smtClean="0"/>
              <a:t>Verileri analiz et</a:t>
            </a:r>
            <a:endParaRPr lang="tr-TR" dirty="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390874" y="3288420"/>
            <a:ext cx="1384353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6 </a:t>
            </a:r>
            <a:r>
              <a:rPr lang="tr-TR" dirty="0" smtClean="0"/>
              <a:t>Verileri</a:t>
            </a:r>
            <a:endParaRPr lang="tr-TR" dirty="0"/>
          </a:p>
          <a:p>
            <a:r>
              <a:rPr lang="tr-TR" dirty="0" smtClean="0"/>
              <a:t>yorumla</a:t>
            </a:r>
            <a:endParaRPr lang="tr-TR" dirty="0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45120" y="1770522"/>
            <a:ext cx="198163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tr-TR" dirty="0"/>
              <a:t>7 </a:t>
            </a:r>
            <a:r>
              <a:rPr lang="tr-TR" dirty="0" smtClean="0"/>
              <a:t>Başkalarını</a:t>
            </a:r>
            <a:endParaRPr lang="tr-TR" dirty="0"/>
          </a:p>
          <a:p>
            <a:r>
              <a:rPr lang="tr-TR" dirty="0" smtClean="0"/>
              <a:t>bilgilendir </a:t>
            </a:r>
            <a:endParaRPr lang="tr-TR" dirty="0"/>
          </a:p>
        </p:txBody>
      </p:sp>
      <p:cxnSp>
        <p:nvCxnSpPr>
          <p:cNvPr id="18" name="AutoShape 21"/>
          <p:cNvCxnSpPr>
            <a:cxnSpLocks noChangeShapeType="1"/>
            <a:stCxn id="11" idx="3"/>
            <a:endCxn id="5" idx="0"/>
          </p:cNvCxnSpPr>
          <p:nvPr/>
        </p:nvCxnSpPr>
        <p:spPr bwMode="auto">
          <a:xfrm>
            <a:off x="7075877" y="1425093"/>
            <a:ext cx="1975874" cy="423217"/>
          </a:xfrm>
          <a:prstGeom prst="curvedConnector2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9" name="AutoShape 22"/>
          <p:cNvCxnSpPr>
            <a:cxnSpLocks noChangeShapeType="1"/>
            <a:stCxn id="11" idx="3"/>
            <a:endCxn id="5" idx="0"/>
          </p:cNvCxnSpPr>
          <p:nvPr/>
        </p:nvCxnSpPr>
        <p:spPr bwMode="auto">
          <a:xfrm>
            <a:off x="7075877" y="1425093"/>
            <a:ext cx="1975874" cy="423217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AutoShape 23"/>
          <p:cNvCxnSpPr>
            <a:cxnSpLocks noChangeShapeType="1"/>
            <a:stCxn id="5" idx="2"/>
            <a:endCxn id="6" idx="0"/>
          </p:cNvCxnSpPr>
          <p:nvPr/>
        </p:nvCxnSpPr>
        <p:spPr bwMode="auto">
          <a:xfrm rot="5400000">
            <a:off x="8849345" y="3000835"/>
            <a:ext cx="406400" cy="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AutoShape 24"/>
          <p:cNvCxnSpPr>
            <a:cxnSpLocks noChangeShapeType="1"/>
            <a:stCxn id="6" idx="2"/>
            <a:endCxn id="8" idx="3"/>
          </p:cNvCxnSpPr>
          <p:nvPr/>
        </p:nvCxnSpPr>
        <p:spPr bwMode="auto">
          <a:xfrm rot="5400000">
            <a:off x="8183389" y="4435141"/>
            <a:ext cx="1211262" cy="5270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AutoShape 25"/>
          <p:cNvCxnSpPr>
            <a:cxnSpLocks noChangeShapeType="1"/>
            <a:stCxn id="8" idx="1"/>
            <a:endCxn id="9" idx="3"/>
          </p:cNvCxnSpPr>
          <p:nvPr/>
        </p:nvCxnSpPr>
        <p:spPr bwMode="auto">
          <a:xfrm rot="10800000" flipV="1">
            <a:off x="4478833" y="5303503"/>
            <a:ext cx="2089274" cy="669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Line 30"/>
          <p:cNvSpPr>
            <a:spLocks noChangeShapeType="1"/>
          </p:cNvSpPr>
          <p:nvPr/>
        </p:nvSpPr>
        <p:spPr bwMode="auto">
          <a:xfrm flipV="1">
            <a:off x="5847382" y="1776872"/>
            <a:ext cx="71438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 flipV="1">
            <a:off x="6495082" y="2569035"/>
            <a:ext cx="1584325" cy="5032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6568107" y="3432635"/>
            <a:ext cx="1511300" cy="1444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Line 38"/>
          <p:cNvSpPr>
            <a:spLocks noChangeShapeType="1"/>
          </p:cNvSpPr>
          <p:nvPr/>
        </p:nvSpPr>
        <p:spPr bwMode="auto">
          <a:xfrm>
            <a:off x="6207745" y="3864435"/>
            <a:ext cx="1079500" cy="10795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Line 39"/>
          <p:cNvSpPr>
            <a:spLocks noChangeShapeType="1"/>
          </p:cNvSpPr>
          <p:nvPr/>
        </p:nvSpPr>
        <p:spPr bwMode="auto">
          <a:xfrm flipH="1">
            <a:off x="4191620" y="3935872"/>
            <a:ext cx="1584325" cy="100806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 flipH="1">
            <a:off x="4118595" y="3504072"/>
            <a:ext cx="1152525" cy="2159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Line 41"/>
          <p:cNvSpPr>
            <a:spLocks noChangeShapeType="1"/>
          </p:cNvSpPr>
          <p:nvPr/>
        </p:nvSpPr>
        <p:spPr bwMode="auto">
          <a:xfrm flipH="1" flipV="1">
            <a:off x="4191620" y="2208672"/>
            <a:ext cx="1295400" cy="719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30" name="33 Düz Ok Bağlayıcısı"/>
          <p:cNvCxnSpPr/>
          <p:nvPr/>
        </p:nvCxnSpPr>
        <p:spPr bwMode="auto">
          <a:xfrm rot="5400000" flipH="1" flipV="1">
            <a:off x="2786918" y="2892376"/>
            <a:ext cx="864096" cy="7200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37 Düz Ok Bağlayıcısı"/>
          <p:cNvCxnSpPr>
            <a:stCxn id="9" idx="0"/>
            <a:endCxn id="10" idx="2"/>
          </p:cNvCxnSpPr>
          <p:nvPr/>
        </p:nvCxnSpPr>
        <p:spPr bwMode="auto">
          <a:xfrm rot="16200000" flipV="1">
            <a:off x="2769203" y="4458972"/>
            <a:ext cx="864269" cy="1069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7489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</a:t>
            </a:r>
            <a:r>
              <a:rPr lang="tr-TR" dirty="0"/>
              <a:t>k</a:t>
            </a:r>
            <a:r>
              <a:rPr lang="tr-TR" dirty="0" smtClean="0"/>
              <a:t>onusu bulma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Her araştırma şu aşamaları içerir:</a:t>
            </a:r>
          </a:p>
          <a:p>
            <a:pPr lvl="0">
              <a:buFont typeface="+mj-lt"/>
              <a:buAutoNum type="arabicPeriod"/>
            </a:pPr>
            <a:r>
              <a:rPr lang="tr-TR" dirty="0" smtClean="0"/>
              <a:t>Araştırma konusunun ve probleminin saptanması</a:t>
            </a:r>
            <a:endParaRPr lang="tr-TR" dirty="0"/>
          </a:p>
          <a:p>
            <a:pPr lvl="0">
              <a:buFont typeface="+mj-lt"/>
              <a:buAutoNum type="arabicPeriod"/>
            </a:pPr>
            <a:r>
              <a:rPr lang="tr-TR" dirty="0"/>
              <a:t>Araştırma önerisinin hazırlanması</a:t>
            </a:r>
          </a:p>
          <a:p>
            <a:pPr lvl="0">
              <a:buFont typeface="+mj-lt"/>
              <a:buAutoNum type="arabicPeriod"/>
            </a:pPr>
            <a:r>
              <a:rPr lang="tr-TR" dirty="0"/>
              <a:t>Araştırmanın gerçekleştirilmesi</a:t>
            </a:r>
          </a:p>
          <a:p>
            <a:pPr lvl="0">
              <a:buFont typeface="+mj-lt"/>
              <a:buAutoNum type="arabicPeriod"/>
            </a:pPr>
            <a:r>
              <a:rPr lang="tr-TR" dirty="0"/>
              <a:t>Araştırmanın yazılıp </a:t>
            </a:r>
            <a:r>
              <a:rPr lang="tr-TR" dirty="0" err="1"/>
              <a:t>raporlaştırılması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5867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konuları nasıl bulunur?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1. Kişisel Deneyim </a:t>
            </a:r>
          </a:p>
          <a:p>
            <a:pPr marL="0" indent="0">
              <a:buNone/>
            </a:pPr>
            <a:r>
              <a:rPr lang="tr-TR" dirty="0"/>
              <a:t>2. Medyada Yer Alan Bir Şeye Dayalı Merak </a:t>
            </a:r>
          </a:p>
          <a:p>
            <a:pPr marL="0" indent="0">
              <a:buNone/>
            </a:pPr>
            <a:r>
              <a:rPr lang="tr-TR" dirty="0"/>
              <a:t>3. Bir Alandaki Bilgi Durumu </a:t>
            </a:r>
          </a:p>
          <a:p>
            <a:pPr marL="0" indent="0">
              <a:buNone/>
            </a:pPr>
            <a:r>
              <a:rPr lang="tr-TR" dirty="0"/>
              <a:t>4. Bir Problemi Çözme </a:t>
            </a:r>
          </a:p>
          <a:p>
            <a:pPr marL="0" indent="0">
              <a:buNone/>
            </a:pPr>
            <a:r>
              <a:rPr lang="tr-TR" dirty="0"/>
              <a:t>5. Toplumsal Prim Yapanlar </a:t>
            </a:r>
          </a:p>
          <a:p>
            <a:pPr marL="0" indent="0">
              <a:buNone/>
            </a:pPr>
            <a:r>
              <a:rPr lang="tr-TR" dirty="0"/>
              <a:t>6. Kişisel Değerler </a:t>
            </a:r>
          </a:p>
          <a:p>
            <a:pPr marL="0" indent="0">
              <a:buNone/>
            </a:pPr>
            <a:r>
              <a:rPr lang="tr-TR" dirty="0"/>
              <a:t>7. Gündelik Yaşam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6432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konusu seçerken…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/>
              <a:t>Genel ölçütler:</a:t>
            </a:r>
            <a:endParaRPr lang="tr-TR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Çözülebilirlik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Önemlilik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Yenilik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Etik ilkelere uygunluk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6161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konusu seçerken…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/>
              <a:t>Özel ölçütler: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Alanda </a:t>
            </a:r>
            <a:r>
              <a:rPr lang="tr-TR" dirty="0" smtClean="0"/>
              <a:t>yeterlik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Araştırma </a:t>
            </a:r>
            <a:r>
              <a:rPr lang="tr-TR" dirty="0"/>
              <a:t>yöntem ve tekniklerinde </a:t>
            </a:r>
            <a:r>
              <a:rPr lang="tr-TR" dirty="0" smtClean="0"/>
              <a:t>yeterlik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Veri </a:t>
            </a:r>
            <a:r>
              <a:rPr lang="tr-TR" dirty="0"/>
              <a:t>toplama </a:t>
            </a:r>
            <a:r>
              <a:rPr lang="tr-TR" dirty="0" smtClean="0"/>
              <a:t>izni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Zaman </a:t>
            </a:r>
            <a:r>
              <a:rPr lang="tr-TR" dirty="0"/>
              <a:t>ve </a:t>
            </a:r>
            <a:r>
              <a:rPr lang="tr-TR" dirty="0" smtClean="0"/>
              <a:t>olanaklar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Araştırmacının ilgisi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8074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ölçütlerin yanı sıra üç aşamalı bir yaklaşım da önerilmektedir. </a:t>
            </a:r>
          </a:p>
          <a:p>
            <a:r>
              <a:rPr lang="tr-TR" dirty="0" smtClean="0"/>
              <a:t>Birinci aşama bütünleştirme aşamasıdır. </a:t>
            </a:r>
            <a:r>
              <a:rPr lang="tr-TR" smtClean="0"/>
              <a:t>Bu aşamada, </a:t>
            </a:r>
            <a:r>
              <a:rPr lang="tr-TR" dirty="0" smtClean="0"/>
              <a:t>sorun alanı bir bütün olarak değerlendirilmekte ve birbirleriyle ilişkili parçalara ayrılarak açıklanmaktadır. </a:t>
            </a:r>
          </a:p>
          <a:p>
            <a:r>
              <a:rPr lang="tr-TR" dirty="0" smtClean="0"/>
              <a:t>İkinci aşama sınırlandırmadır. Bu aşamada, bütün içinden incelenecek olan konu seçilir.  </a:t>
            </a:r>
          </a:p>
          <a:p>
            <a:r>
              <a:rPr lang="tr-TR" dirty="0" smtClean="0"/>
              <a:t>Üçüncü aşama ise tanımlamadır. Sınırlandırılan konu bu aşamada ayrıntılı biçimde açıklanır.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Araştırma konusu seçerken…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Balaban-Salı, Jale (2015). “Araştırma Önerisi Hazırlama”, </a:t>
            </a:r>
            <a:r>
              <a:rPr lang="tr-TR" i="1" dirty="0" smtClean="0"/>
              <a:t>İletişim Araştırmalarında  Yöntemler. </a:t>
            </a:r>
            <a:r>
              <a:rPr lang="tr-TR" dirty="0" smtClean="0"/>
              <a:t>B. Yıldırım (der.) içinde. Konya: </a:t>
            </a:r>
            <a:r>
              <a:rPr lang="tr-TR" dirty="0" err="1" smtClean="0"/>
              <a:t>Literatürk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Geray</a:t>
            </a:r>
            <a:r>
              <a:rPr lang="tr-TR" dirty="0" smtClean="0"/>
              <a:t>, Haluk (2006). </a:t>
            </a:r>
            <a:r>
              <a:rPr lang="tr-TR" i="1" dirty="0" smtClean="0"/>
              <a:t>Toplumsal Araştırmalarda Nicel ve Nitel Yöntemlere Giriş.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r>
              <a:rPr lang="tr-TR" dirty="0" smtClean="0"/>
              <a:t>. </a:t>
            </a:r>
            <a:endParaRPr lang="tr-TR" dirty="0" smtClean="0"/>
          </a:p>
          <a:p>
            <a:r>
              <a:rPr lang="tr-TR" dirty="0" err="1" smtClean="0"/>
              <a:t>Neuman</a:t>
            </a:r>
            <a:r>
              <a:rPr lang="tr-TR" dirty="0" smtClean="0"/>
              <a:t>,  W. Lawrence (2007). </a:t>
            </a:r>
            <a:r>
              <a:rPr lang="tr-TR" i="1" dirty="0" smtClean="0"/>
              <a:t>Toplumsal Araştırma Yöntemleri, Nitel ve Nicel Yaklaşımlar.</a:t>
            </a:r>
            <a:r>
              <a:rPr lang="tr-TR" dirty="0" smtClean="0"/>
              <a:t> </a:t>
            </a:r>
            <a:r>
              <a:rPr lang="tr-TR" dirty="0" err="1" smtClean="0"/>
              <a:t>Çev</a:t>
            </a:r>
            <a:r>
              <a:rPr lang="tr-TR" dirty="0" smtClean="0"/>
              <a:t>. S. Özge.</a:t>
            </a:r>
            <a:r>
              <a:rPr lang="tr-TR" i="1" dirty="0" smtClean="0"/>
              <a:t> </a:t>
            </a:r>
            <a:r>
              <a:rPr lang="tr-TR" dirty="0" smtClean="0"/>
              <a:t>İstanbul: </a:t>
            </a:r>
            <a:r>
              <a:rPr lang="tr-TR" dirty="0" err="1" smtClean="0"/>
              <a:t>Yayınodası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Yararlanılan kaynaklar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1090</TotalTime>
  <Words>298</Words>
  <Application>Microsoft Office PowerPoint</Application>
  <PresentationFormat>Özel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Sosyal Bilimlerde Araştırma Yöntemleri-II</vt:lpstr>
      <vt:lpstr>Nicel araştırma süreci</vt:lpstr>
      <vt:lpstr>Nitel araştırma süreci</vt:lpstr>
      <vt:lpstr>Araştırma konusu bulma</vt:lpstr>
      <vt:lpstr>Araştırma konuları nasıl bulunur?</vt:lpstr>
      <vt:lpstr>Araştırma konusu seçerken…</vt:lpstr>
      <vt:lpstr>Araştırma konusu seçerken…</vt:lpstr>
      <vt:lpstr>Araştırma konusu seçerken…</vt:lpstr>
      <vt:lpstr>Yararlanılan 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in Social Sciences-II</dc:title>
  <dc:creator>Çağla Kubilay</dc:creator>
  <cp:lastModifiedBy>CAGLA KUBILAY</cp:lastModifiedBy>
  <cp:revision>48</cp:revision>
  <dcterms:created xsi:type="dcterms:W3CDTF">2019-03-10T12:28:32Z</dcterms:created>
  <dcterms:modified xsi:type="dcterms:W3CDTF">2020-02-04T11:31:38Z</dcterms:modified>
</cp:coreProperties>
</file>