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26"/>
  </p:notesMasterIdLst>
  <p:sldIdLst>
    <p:sldId id="256" r:id="rId3"/>
    <p:sldId id="321" r:id="rId4"/>
    <p:sldId id="322" r:id="rId5"/>
    <p:sldId id="289" r:id="rId6"/>
    <p:sldId id="290" r:id="rId7"/>
    <p:sldId id="291" r:id="rId8"/>
    <p:sldId id="293" r:id="rId9"/>
    <p:sldId id="295" r:id="rId10"/>
    <p:sldId id="296" r:id="rId11"/>
    <p:sldId id="297" r:id="rId12"/>
    <p:sldId id="298" r:id="rId13"/>
    <p:sldId id="300" r:id="rId14"/>
    <p:sldId id="301" r:id="rId15"/>
    <p:sldId id="302" r:id="rId16"/>
    <p:sldId id="304" r:id="rId17"/>
    <p:sldId id="305" r:id="rId18"/>
    <p:sldId id="306" r:id="rId19"/>
    <p:sldId id="309" r:id="rId20"/>
    <p:sldId id="310" r:id="rId21"/>
    <p:sldId id="313" r:id="rId22"/>
    <p:sldId id="314" r:id="rId23"/>
    <p:sldId id="315" r:id="rId24"/>
    <p:sldId id="319" r:id="rId2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2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99B775-79E9-4DC2-8B04-E887176659E2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B240B3-3D51-4971-B6C3-C6005946C21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5074804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  <p:sp>
        <p:nvSpPr>
          <p:cNvPr id="68611" name="3 Slayt Numarası Yer Tutucusu"/>
          <p:cNvSpPr txBox="1">
            <a:spLocks noGrp="1"/>
          </p:cNvSpPr>
          <p:nvPr/>
        </p:nvSpPr>
        <p:spPr bwMode="auto">
          <a:xfrm>
            <a:off x="3885010" y="8684685"/>
            <a:ext cx="2971800" cy="459316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fld id="{21D9E824-05C1-42C0-A3A1-F4BB7B622C93}" type="slidenum">
              <a:rPr lang="tr-TR" sz="1200">
                <a:solidFill>
                  <a:prstClr val="black"/>
                </a:solidFill>
              </a:rPr>
              <a:pPr algn="r"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tr-TR"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1 Slayt Görüntüsü Yer Tutucusu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4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  <p:sp>
        <p:nvSpPr>
          <p:cNvPr id="88067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2FA64E2-E56B-4235-98B9-E668C03222D7}" type="slidenum">
              <a:rPr lang="tr-TR">
                <a:solidFill>
                  <a:prstClr val="black"/>
                </a:solidFill>
              </a:rPr>
              <a:pPr>
                <a:defRPr/>
              </a:pPr>
              <a:t>14</a:t>
            </a:fld>
            <a:endParaRPr lang="tr-T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1 Slayt Görüntüsü Yer Tutucusu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3186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  <p:sp>
        <p:nvSpPr>
          <p:cNvPr id="91139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2DA56626-025E-474C-BE93-46330BCA9B19}" type="slidenum">
              <a:rPr lang="tr-TR">
                <a:solidFill>
                  <a:prstClr val="black"/>
                </a:solidFill>
              </a:rPr>
              <a:pPr>
                <a:defRPr/>
              </a:pPr>
              <a:t>15</a:t>
            </a:fld>
            <a:endParaRPr lang="tr-T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1 Slayt Görüntüsü Yer Tutucusu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5234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  <p:sp>
        <p:nvSpPr>
          <p:cNvPr id="93187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EB6FD157-6679-4962-9257-08E84CE336A6}" type="slidenum">
              <a:rPr lang="tr-TR">
                <a:solidFill>
                  <a:prstClr val="black"/>
                </a:solidFill>
              </a:rPr>
              <a:pPr>
                <a:defRPr/>
              </a:pPr>
              <a:t>16</a:t>
            </a:fld>
            <a:endParaRPr lang="tr-T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1" name="1 Slayt Görüntüsü Yer Tutucusu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7282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  <p:sp>
        <p:nvSpPr>
          <p:cNvPr id="95235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439506E1-24FE-4B30-A228-FC626135F587}" type="slidenum">
              <a:rPr lang="tr-TR">
                <a:solidFill>
                  <a:prstClr val="black"/>
                </a:solidFill>
              </a:rPr>
              <a:pPr>
                <a:defRPr/>
              </a:pPr>
              <a:t>17</a:t>
            </a:fld>
            <a:endParaRPr lang="tr-T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1 Slayt Görüntüsü Yer Tutucusu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1378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  <p:sp>
        <p:nvSpPr>
          <p:cNvPr id="99331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C8F71910-FCE7-4398-9DCE-36AB8541103A}" type="slidenum">
              <a:rPr lang="tr-TR">
                <a:solidFill>
                  <a:prstClr val="black"/>
                </a:solidFill>
              </a:rPr>
              <a:pPr>
                <a:defRPr/>
              </a:pPr>
              <a:t>18</a:t>
            </a:fld>
            <a:endParaRPr lang="tr-T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1 Slayt Görüntüsü Yer Tutucusu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3426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  <p:sp>
        <p:nvSpPr>
          <p:cNvPr id="101379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41458851-C7E4-45D7-A5A3-B709E5535B1B}" type="slidenum">
              <a:rPr lang="tr-TR">
                <a:solidFill>
                  <a:prstClr val="black"/>
                </a:solidFill>
              </a:rPr>
              <a:pPr>
                <a:defRPr/>
              </a:pPr>
              <a:t>19</a:t>
            </a:fld>
            <a:endParaRPr lang="tr-T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1 Slayt Görüntüsü Yer Tutucusu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8546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  <p:sp>
        <p:nvSpPr>
          <p:cNvPr id="106499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EC632F74-338B-4D1E-A78E-F03B209590EB}" type="slidenum">
              <a:rPr lang="tr-TR">
                <a:solidFill>
                  <a:prstClr val="black"/>
                </a:solidFill>
              </a:rPr>
              <a:pPr>
                <a:defRPr/>
              </a:pPr>
              <a:t>20</a:t>
            </a:fld>
            <a:endParaRPr lang="tr-T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3" name="1 Slayt Görüntüsü Yer Tutucusu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0594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  <p:sp>
        <p:nvSpPr>
          <p:cNvPr id="108547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C6082E3E-5BAE-47B6-9B3E-D3CECE7BA643}" type="slidenum">
              <a:rPr lang="tr-TR">
                <a:solidFill>
                  <a:prstClr val="black"/>
                </a:solidFill>
              </a:rPr>
              <a:pPr>
                <a:defRPr/>
              </a:pPr>
              <a:t>21</a:t>
            </a:fld>
            <a:endParaRPr lang="tr-T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1" name="1 Slayt Görüntüsü Yer Tutucusu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42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  <p:sp>
        <p:nvSpPr>
          <p:cNvPr id="110595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23FC1942-ED3D-4F4D-888D-B5C93AB22FEA}" type="slidenum">
              <a:rPr lang="tr-TR">
                <a:solidFill>
                  <a:prstClr val="black"/>
                </a:solidFill>
              </a:rPr>
              <a:pPr>
                <a:defRPr/>
              </a:pPr>
              <a:t>22</a:t>
            </a:fld>
            <a:endParaRPr lang="tr-T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3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0834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  <p:sp>
        <p:nvSpPr>
          <p:cNvPr id="118787" name="3 Slayt Numarası Yer Tutucusu"/>
          <p:cNvSpPr txBox="1">
            <a:spLocks noGrp="1"/>
          </p:cNvSpPr>
          <p:nvPr/>
        </p:nvSpPr>
        <p:spPr bwMode="auto">
          <a:xfrm>
            <a:off x="3885010" y="8684685"/>
            <a:ext cx="2971800" cy="459316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fld id="{51EB14EB-BAF3-43F2-8592-4FA74F577479}" type="slidenum">
              <a:rPr lang="tr-TR" sz="1200">
                <a:solidFill>
                  <a:prstClr val="black"/>
                </a:solidFill>
              </a:rPr>
              <a:pPr algn="r" fontAlgn="base">
                <a:spcBef>
                  <a:spcPct val="0"/>
                </a:spcBef>
                <a:spcAft>
                  <a:spcPct val="0"/>
                </a:spcAft>
                <a:defRPr/>
              </a:pPr>
              <a:t>23</a:t>
            </a:fld>
            <a:endParaRPr lang="tr-TR"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1 Slayt Görüntüsü Yer Tutucusu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  <p:sp>
        <p:nvSpPr>
          <p:cNvPr id="68611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37C99BB3-FCFC-47E7-BA50-930F28553B88}" type="slidenum">
              <a:rPr lang="tr-TR">
                <a:solidFill>
                  <a:prstClr val="black"/>
                </a:solidFill>
              </a:rPr>
              <a:pPr>
                <a:defRPr/>
              </a:pPr>
              <a:t>5</a:t>
            </a:fld>
            <a:endParaRPr lang="tr-T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1 Slayt Görüntüsü Yer Tutucusu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  <p:sp>
        <p:nvSpPr>
          <p:cNvPr id="70659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512FDFA6-7E99-4E2F-8DA6-BDAC48B60F60}" type="slidenum">
              <a:rPr lang="tr-TR">
                <a:solidFill>
                  <a:prstClr val="black"/>
                </a:solidFill>
              </a:rPr>
              <a:pPr>
                <a:defRPr/>
              </a:pPr>
              <a:t>6</a:t>
            </a:fld>
            <a:endParaRPr lang="tr-T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1 Slayt Görüntüsü Yer Tutucusu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  <p:sp>
        <p:nvSpPr>
          <p:cNvPr id="72707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06A7B7CF-4737-4037-B064-EFB608202BD8}" type="slidenum">
              <a:rPr lang="tr-TR">
                <a:solidFill>
                  <a:prstClr val="black"/>
                </a:solidFill>
              </a:rPr>
              <a:pPr>
                <a:defRPr/>
              </a:pPr>
              <a:t>7</a:t>
            </a:fld>
            <a:endParaRPr lang="tr-T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1 Slayt Görüntüsü Yer Tutucusu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6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  <p:sp>
        <p:nvSpPr>
          <p:cNvPr id="75779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2AB83886-40C1-4C37-B8AD-5B9DCDA32D55}" type="slidenum">
              <a:rPr lang="tr-TR">
                <a:solidFill>
                  <a:prstClr val="black"/>
                </a:solidFill>
              </a:rPr>
              <a:pPr>
                <a:defRPr/>
              </a:pPr>
              <a:t>8</a:t>
            </a:fld>
            <a:endParaRPr lang="tr-T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1 Slayt Görüntüsü Yer Tutucusu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  <p:sp>
        <p:nvSpPr>
          <p:cNvPr id="78851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BCBB6BC8-8DF5-4FD1-BC39-840118D467D2}" type="slidenum">
              <a:rPr lang="tr-TR">
                <a:solidFill>
                  <a:prstClr val="black"/>
                </a:solidFill>
              </a:rPr>
              <a:pPr>
                <a:defRPr/>
              </a:pPr>
              <a:t>10</a:t>
            </a:fld>
            <a:endParaRPr lang="tr-T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1 Slayt Görüntüsü Yer Tutucusu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  <p:sp>
        <p:nvSpPr>
          <p:cNvPr id="80899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A20A5FFF-88CC-442E-A0DF-D2672407BDDF}" type="slidenum">
              <a:rPr lang="tr-TR">
                <a:solidFill>
                  <a:prstClr val="black"/>
                </a:solidFill>
              </a:rPr>
              <a:pPr>
                <a:defRPr/>
              </a:pPr>
              <a:t>11</a:t>
            </a:fld>
            <a:endParaRPr lang="tr-T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1 Slayt Görüntüsü Yer Tutucusu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6018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  <p:sp>
        <p:nvSpPr>
          <p:cNvPr id="83971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2833A8BA-6EFE-44FF-9AB7-29D2BFD22246}" type="slidenum">
              <a:rPr lang="tr-TR">
                <a:solidFill>
                  <a:prstClr val="black"/>
                </a:solidFill>
              </a:rPr>
              <a:pPr>
                <a:defRPr/>
              </a:pPr>
              <a:t>12</a:t>
            </a:fld>
            <a:endParaRPr lang="tr-T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1 Slayt Görüntüsü Yer Tutucusu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8066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  <p:sp>
        <p:nvSpPr>
          <p:cNvPr id="86019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691F0B51-3E9C-454E-B18E-B19D7AE5DCDF}" type="slidenum">
              <a:rPr lang="tr-TR">
                <a:solidFill>
                  <a:prstClr val="black"/>
                </a:solidFill>
              </a:rPr>
              <a:pPr>
                <a:defRPr/>
              </a:pPr>
              <a:t>13</a:t>
            </a:fld>
            <a:endParaRPr lang="tr-T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aşlık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Veri Yer Tutucusu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8D398E1-4F1F-4D65-B3E3-79E18BC877B6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17" name="Altbilgi Yer Tutucusu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Dikdörtgen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ikdörtgen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Dikdörtgen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Dikdörtgen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üz Bağlayıcı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Düz Bağlayıcı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Düz Bağlayıcı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Düz Bağlayıcı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Düz Bağlayıcı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Düz Bağlayıcı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Dikdörtgen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ayt Numarası Yer Tutucus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EF125A8-5E29-4760-99F9-CB32F01002D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398E1-4F1F-4D65-B3E3-79E18BC877B6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125A8-5E29-4760-99F9-CB32F01002D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398E1-4F1F-4D65-B3E3-79E18BC877B6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125A8-5E29-4760-99F9-CB32F01002D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Kapak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/>
          </p:cNvSpPr>
          <p:nvPr userDrawn="1"/>
        </p:nvSpPr>
        <p:spPr>
          <a:xfrm>
            <a:off x="501650" y="2500313"/>
            <a:ext cx="8147050" cy="400050"/>
          </a:xfrm>
          <a:prstGeom prst="rect">
            <a:avLst/>
          </a:prstGeom>
          <a:noFill/>
        </p:spPr>
        <p:txBody>
          <a:bodyPr wrap="none">
            <a:normAutofit/>
          </a:bodyPr>
          <a:lstStyle/>
          <a:p>
            <a:pPr algn="ctr">
              <a:defRPr/>
            </a:pPr>
            <a:r>
              <a:rPr lang="tr-TR" sz="2000" b="1">
                <a:solidFill>
                  <a:srgbClr val="425E23"/>
                </a:solidFill>
                <a:cs typeface="Arial" panose="020B0604020202020204" pitchFamily="34" charset="0"/>
              </a:rPr>
              <a:t>İSTANBUL ÜNİVERSİTESİ AÇIK VE UZAKTAN EĞİTİM FAKÜLTESİ</a:t>
            </a:r>
            <a:endParaRPr lang="en-US" sz="2000" b="1">
              <a:solidFill>
                <a:srgbClr val="425E23"/>
              </a:solidFill>
              <a:cs typeface="Arial" panose="020B0604020202020204" pitchFamily="34" charset="0"/>
            </a:endParaRP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614189" y="3030713"/>
            <a:ext cx="7958376" cy="676275"/>
          </a:xfrm>
        </p:spPr>
        <p:txBody>
          <a:bodyPr>
            <a:normAutofit/>
          </a:bodyPr>
          <a:lstStyle>
            <a:lvl1pPr algn="ctr">
              <a:buFontTx/>
              <a:buNone/>
              <a:defRPr lang="tr-TR" sz="2200" b="1" i="0" kern="1200" cap="all" baseline="0" dirty="0">
                <a:solidFill>
                  <a:srgbClr val="425E23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>
              <a:buFontTx/>
              <a:buNone/>
              <a:defRPr/>
            </a:lvl2pPr>
            <a:lvl3pPr marL="914400" indent="0" algn="ctr">
              <a:buFontTx/>
              <a:buNone/>
              <a:defRPr/>
            </a:lvl3pPr>
            <a:lvl4pPr marL="1371600" indent="0" algn="ctr">
              <a:buFontTx/>
              <a:buNone/>
              <a:defRPr/>
            </a:lvl4pPr>
            <a:lvl5pPr marL="1828800" indent="0" algn="ctr">
              <a:buFontTx/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614188" y="3748246"/>
            <a:ext cx="7959600" cy="638175"/>
          </a:xfrm>
          <a:ln>
            <a:noFill/>
          </a:ln>
        </p:spPr>
        <p:txBody>
          <a:bodyPr rtlCol="0">
            <a:normAutofit/>
          </a:bodyPr>
          <a:lstStyle>
            <a:lvl1pPr>
              <a:defRPr lang="tr-TR" sz="2100" cap="all" baseline="0" dirty="0">
                <a:ln>
                  <a:noFill/>
                </a:ln>
                <a:solidFill>
                  <a:srgbClr val="425E2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5"/>
          </p:nvPr>
        </p:nvSpPr>
        <p:spPr>
          <a:xfrm>
            <a:off x="614188" y="4423999"/>
            <a:ext cx="7959600" cy="638175"/>
          </a:xfrm>
        </p:spPr>
        <p:txBody>
          <a:bodyPr rtlCol="0">
            <a:normAutofit/>
          </a:bodyPr>
          <a:lstStyle>
            <a:lvl1pPr>
              <a:defRPr lang="tr-TR" sz="2100" cap="all" baseline="0" dirty="0">
                <a:solidFill>
                  <a:srgbClr val="425E2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6657735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İçindeki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Untitled-2-05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62900" y="82550"/>
            <a:ext cx="1016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6"/>
          <p:cNvSpPr/>
          <p:nvPr userDrawn="1"/>
        </p:nvSpPr>
        <p:spPr>
          <a:xfrm>
            <a:off x="0" y="6810375"/>
            <a:ext cx="9144000" cy="44450"/>
          </a:xfrm>
          <a:prstGeom prst="rect">
            <a:avLst/>
          </a:prstGeom>
          <a:solidFill>
            <a:srgbClr val="435E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7"/>
          <p:cNvSpPr/>
          <p:nvPr userDrawn="1"/>
        </p:nvSpPr>
        <p:spPr>
          <a:xfrm>
            <a:off x="0" y="1579563"/>
            <a:ext cx="9144000" cy="46037"/>
          </a:xfrm>
          <a:prstGeom prst="rect">
            <a:avLst/>
          </a:prstGeom>
          <a:solidFill>
            <a:srgbClr val="F9D70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7" name="Straight Connector 7"/>
          <p:cNvCxnSpPr/>
          <p:nvPr userDrawn="1"/>
        </p:nvCxnSpPr>
        <p:spPr>
          <a:xfrm>
            <a:off x="0" y="6318250"/>
            <a:ext cx="9144000" cy="0"/>
          </a:xfrm>
          <a:prstGeom prst="line">
            <a:avLst/>
          </a:prstGeom>
          <a:ln>
            <a:solidFill>
              <a:srgbClr val="F9D702"/>
            </a:solidFill>
            <a:prstDash val="soli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6" name="Unvan 15"/>
          <p:cNvSpPr>
            <a:spLocks noGrp="1"/>
          </p:cNvSpPr>
          <p:nvPr>
            <p:ph type="title"/>
          </p:nvPr>
        </p:nvSpPr>
        <p:spPr>
          <a:xfrm>
            <a:off x="389118" y="946945"/>
            <a:ext cx="7626002" cy="584775"/>
          </a:xfrm>
        </p:spPr>
        <p:txBody>
          <a:bodyPr anchor="b">
            <a:spAutoFit/>
          </a:bodyPr>
          <a:lstStyle>
            <a:lvl1pPr>
              <a:lnSpc>
                <a:spcPct val="100000"/>
              </a:lnSpc>
              <a:defRPr sz="3200">
                <a:solidFill>
                  <a:srgbClr val="435E2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tr-TR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0"/>
          </p:nvPr>
        </p:nvSpPr>
        <p:spPr>
          <a:xfrm>
            <a:off x="174691" y="1795382"/>
            <a:ext cx="8826434" cy="4513343"/>
          </a:xfrm>
        </p:spPr>
        <p:txBody>
          <a:bodyPr rtlCol="0" anchor="t">
            <a:normAutofit/>
          </a:bodyPr>
          <a:lstStyle>
            <a:lvl1pPr algn="l">
              <a:buFont typeface="Arial" panose="020B0604020202020204" pitchFamily="34" charset="0"/>
              <a:buChar char="•"/>
              <a:defRPr lang="tr-TR" sz="2200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tr-TR" dirty="0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1"/>
          </p:nvPr>
        </p:nvSpPr>
        <p:spPr>
          <a:xfrm>
            <a:off x="8442325" y="6356350"/>
            <a:ext cx="711200" cy="365125"/>
          </a:xfrm>
          <a:prstGeom prst="rect">
            <a:avLst/>
          </a:prstGeom>
        </p:spPr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sz="18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81B3E025-F767-4276-BE3B-045BD080B4B8}" type="slidenum">
              <a:rPr lang="tr-TR">
                <a:solidFill>
                  <a:prstClr val="black">
                    <a:lumMod val="65000"/>
                    <a:lumOff val="35000"/>
                  </a:prstClr>
                </a:solidFill>
              </a:rPr>
              <a:pPr>
                <a:defRPr/>
              </a:pPr>
              <a:t>‹#›</a:t>
            </a:fld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698812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aşlik+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Untitled-2-05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62900" y="82550"/>
            <a:ext cx="1016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 userDrawn="1"/>
        </p:nvSpPr>
        <p:spPr>
          <a:xfrm>
            <a:off x="0" y="0"/>
            <a:ext cx="9144000" cy="46038"/>
          </a:xfrm>
          <a:prstGeom prst="rect">
            <a:avLst/>
          </a:prstGeom>
          <a:solidFill>
            <a:srgbClr val="F9D70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6810375"/>
            <a:ext cx="9144000" cy="44450"/>
          </a:xfrm>
          <a:prstGeom prst="rect">
            <a:avLst/>
          </a:prstGeom>
          <a:solidFill>
            <a:srgbClr val="435E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8" name="Straight Connector 8"/>
          <p:cNvCxnSpPr/>
          <p:nvPr userDrawn="1"/>
        </p:nvCxnSpPr>
        <p:spPr>
          <a:xfrm>
            <a:off x="0" y="1079500"/>
            <a:ext cx="9144000" cy="0"/>
          </a:xfrm>
          <a:prstGeom prst="line">
            <a:avLst/>
          </a:prstGeom>
          <a:ln>
            <a:solidFill>
              <a:srgbClr val="F9D702"/>
            </a:solidFill>
            <a:prstDash val="soli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9" name="Straight Connector 10"/>
          <p:cNvCxnSpPr/>
          <p:nvPr userDrawn="1"/>
        </p:nvCxnSpPr>
        <p:spPr>
          <a:xfrm>
            <a:off x="0" y="6318250"/>
            <a:ext cx="9144000" cy="0"/>
          </a:xfrm>
          <a:prstGeom prst="line">
            <a:avLst/>
          </a:prstGeom>
          <a:ln>
            <a:solidFill>
              <a:srgbClr val="F9D702"/>
            </a:solidFill>
            <a:prstDash val="soli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0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180000" y="1136469"/>
            <a:ext cx="8805998" cy="5172257"/>
          </a:xfrm>
        </p:spPr>
        <p:txBody>
          <a:bodyPr rtlCol="0" anchor="t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tr-TR" sz="2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5" name="Text Placeholder 4"/>
          <p:cNvSpPr>
            <a:spLocks noGrp="1" noChangeAspect="1"/>
          </p:cNvSpPr>
          <p:nvPr>
            <p:ph type="body" sz="quarter" idx="15"/>
          </p:nvPr>
        </p:nvSpPr>
        <p:spPr>
          <a:xfrm>
            <a:off x="179999" y="496800"/>
            <a:ext cx="7675200" cy="583200"/>
          </a:xfrm>
        </p:spPr>
        <p:txBody>
          <a:bodyPr anchor="b">
            <a:spAutoFit/>
          </a:bodyPr>
          <a:lstStyle>
            <a:lvl1pPr algn="l">
              <a:lnSpc>
                <a:spcPct val="100000"/>
              </a:lnSpc>
              <a:defRPr sz="3200">
                <a:solidFill>
                  <a:srgbClr val="435E2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8442325" y="6356350"/>
            <a:ext cx="711200" cy="365125"/>
          </a:xfrm>
          <a:prstGeom prst="rect">
            <a:avLst/>
          </a:prstGeom>
        </p:spPr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sz="18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EC2FC952-FDA6-4E1B-ACA2-3AD95F8812E6}" type="slidenum">
              <a:rPr lang="tr-TR">
                <a:solidFill>
                  <a:prstClr val="black">
                    <a:lumMod val="65000"/>
                    <a:lumOff val="35000"/>
                  </a:prstClr>
                </a:solidFill>
              </a:rPr>
              <a:pPr>
                <a:defRPr/>
              </a:pPr>
              <a:t>‹#›</a:t>
            </a:fld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847057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Başlık+Alt Başlık+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Untitled-2-05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62900" y="82550"/>
            <a:ext cx="1016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 userDrawn="1"/>
        </p:nvSpPr>
        <p:spPr>
          <a:xfrm>
            <a:off x="0" y="0"/>
            <a:ext cx="9144000" cy="46038"/>
          </a:xfrm>
          <a:prstGeom prst="rect">
            <a:avLst/>
          </a:prstGeom>
          <a:solidFill>
            <a:srgbClr val="F9D70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6"/>
          <p:cNvSpPr/>
          <p:nvPr userDrawn="1"/>
        </p:nvSpPr>
        <p:spPr>
          <a:xfrm>
            <a:off x="0" y="6810375"/>
            <a:ext cx="9144000" cy="44450"/>
          </a:xfrm>
          <a:prstGeom prst="rect">
            <a:avLst/>
          </a:prstGeom>
          <a:solidFill>
            <a:srgbClr val="435E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9" name="Straight Connector 10"/>
          <p:cNvCxnSpPr/>
          <p:nvPr userDrawn="1"/>
        </p:nvCxnSpPr>
        <p:spPr>
          <a:xfrm>
            <a:off x="0" y="1079500"/>
            <a:ext cx="9144000" cy="0"/>
          </a:xfrm>
          <a:prstGeom prst="line">
            <a:avLst/>
          </a:prstGeom>
          <a:ln>
            <a:solidFill>
              <a:srgbClr val="F9D702"/>
            </a:solidFill>
            <a:prstDash val="soli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1" name="Straight Connector 14"/>
          <p:cNvCxnSpPr/>
          <p:nvPr userDrawn="1"/>
        </p:nvCxnSpPr>
        <p:spPr>
          <a:xfrm>
            <a:off x="0" y="6318250"/>
            <a:ext cx="9144000" cy="0"/>
          </a:xfrm>
          <a:prstGeom prst="line">
            <a:avLst/>
          </a:prstGeom>
          <a:ln>
            <a:solidFill>
              <a:srgbClr val="F9D702"/>
            </a:solidFill>
            <a:prstDash val="soli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180000" y="1701400"/>
            <a:ext cx="8805998" cy="4607325"/>
          </a:xfrm>
        </p:spPr>
        <p:txBody>
          <a:bodyPr rtlCol="0" anchor="t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tr-TR" sz="2200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0" name="Title 1"/>
          <p:cNvSpPr>
            <a:spLocks noGrp="1" noChangeAspect="1"/>
          </p:cNvSpPr>
          <p:nvPr>
            <p:ph type="title"/>
          </p:nvPr>
        </p:nvSpPr>
        <p:spPr>
          <a:xfrm>
            <a:off x="180000" y="1090800"/>
            <a:ext cx="7674664" cy="526642"/>
          </a:xfrm>
        </p:spPr>
        <p:txBody>
          <a:bodyPr>
            <a:spAutoFit/>
          </a:bodyPr>
          <a:lstStyle>
            <a:lvl1pPr algn="l">
              <a:defRPr sz="2400">
                <a:solidFill>
                  <a:srgbClr val="435E23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tr-TR" dirty="0"/>
          </a:p>
        </p:txBody>
      </p:sp>
      <p:sp>
        <p:nvSpPr>
          <p:cNvPr id="7" name="Text Placeholder 6"/>
          <p:cNvSpPr>
            <a:spLocks noGrp="1" noChangeAspect="1"/>
          </p:cNvSpPr>
          <p:nvPr>
            <p:ph type="body" sz="quarter" idx="15"/>
          </p:nvPr>
        </p:nvSpPr>
        <p:spPr>
          <a:xfrm>
            <a:off x="180000" y="498331"/>
            <a:ext cx="7674664" cy="584775"/>
          </a:xfrm>
        </p:spPr>
        <p:txBody>
          <a:bodyPr anchor="b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200">
                <a:solidFill>
                  <a:srgbClr val="435E2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2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8442325" y="6396038"/>
            <a:ext cx="711200" cy="365125"/>
          </a:xfrm>
          <a:prstGeom prst="rect">
            <a:avLst/>
          </a:prstGeom>
        </p:spPr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sz="18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7EACFF17-1361-4459-88D4-C02B3842762E}" type="slidenum">
              <a:rPr lang="tr-TR">
                <a:solidFill>
                  <a:prstClr val="black">
                    <a:lumMod val="65000"/>
                    <a:lumOff val="35000"/>
                  </a:prstClr>
                </a:solidFill>
              </a:rPr>
              <a:pPr>
                <a:defRPr/>
              </a:pPr>
              <a:t>‹#›</a:t>
            </a:fld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266126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Başlık + Dik Resim +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Untitled-2-05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62900" y="82550"/>
            <a:ext cx="1016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5"/>
          <p:cNvSpPr/>
          <p:nvPr userDrawn="1"/>
        </p:nvSpPr>
        <p:spPr>
          <a:xfrm>
            <a:off x="0" y="0"/>
            <a:ext cx="9144000" cy="46038"/>
          </a:xfrm>
          <a:prstGeom prst="rect">
            <a:avLst/>
          </a:prstGeom>
          <a:solidFill>
            <a:srgbClr val="F9D70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6"/>
          <p:cNvSpPr/>
          <p:nvPr userDrawn="1"/>
        </p:nvSpPr>
        <p:spPr>
          <a:xfrm>
            <a:off x="0" y="6810375"/>
            <a:ext cx="9144000" cy="44450"/>
          </a:xfrm>
          <a:prstGeom prst="rect">
            <a:avLst/>
          </a:prstGeom>
          <a:solidFill>
            <a:srgbClr val="435E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1" name="Straight Connector 9"/>
          <p:cNvCxnSpPr/>
          <p:nvPr userDrawn="1"/>
        </p:nvCxnSpPr>
        <p:spPr>
          <a:xfrm>
            <a:off x="0" y="1079500"/>
            <a:ext cx="9144000" cy="0"/>
          </a:xfrm>
          <a:prstGeom prst="line">
            <a:avLst/>
          </a:prstGeom>
          <a:ln>
            <a:solidFill>
              <a:srgbClr val="F9D702"/>
            </a:solidFill>
            <a:prstDash val="soli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2" name="Straight Connector 10"/>
          <p:cNvCxnSpPr/>
          <p:nvPr userDrawn="1"/>
        </p:nvCxnSpPr>
        <p:spPr>
          <a:xfrm>
            <a:off x="0" y="6318250"/>
            <a:ext cx="9144000" cy="0"/>
          </a:xfrm>
          <a:prstGeom prst="line">
            <a:avLst/>
          </a:prstGeom>
          <a:ln>
            <a:solidFill>
              <a:srgbClr val="F9D702"/>
            </a:solidFill>
            <a:prstDash val="soli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9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5316584" y="1090800"/>
            <a:ext cx="3660178" cy="5105034"/>
          </a:xfrm>
          <a:noFill/>
        </p:spPr>
        <p:txBody>
          <a:bodyPr anchor="t">
            <a:normAutofit/>
          </a:bodyPr>
          <a:lstStyle>
            <a:lvl1pPr algn="l">
              <a:buFontTx/>
              <a:buNone/>
              <a:defRPr sz="21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l">
              <a:buFontTx/>
              <a:buNone/>
              <a:defRPr/>
            </a:lvl2pPr>
            <a:lvl3pPr marL="914400" indent="0" algn="l">
              <a:buFontTx/>
              <a:buNone/>
              <a:defRPr/>
            </a:lvl3pPr>
            <a:lvl4pPr marL="1371600" indent="0" algn="l">
              <a:buFontTx/>
              <a:buNone/>
              <a:defRPr/>
            </a:lvl4pPr>
            <a:lvl5pPr marL="1828800" indent="0" algn="l">
              <a:buFontTx/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sz="quarter" idx="14"/>
          </p:nvPr>
        </p:nvSpPr>
        <p:spPr>
          <a:xfrm>
            <a:off x="179388" y="1090800"/>
            <a:ext cx="4927600" cy="4640544"/>
          </a:xfrm>
        </p:spPr>
        <p:txBody>
          <a:bodyPr rtlCol="0">
            <a:normAutofit/>
          </a:bodyPr>
          <a:lstStyle>
            <a:lvl1pPr>
              <a:defRPr/>
            </a:lvl1pPr>
          </a:lstStyle>
          <a:p>
            <a:pPr lvl="0"/>
            <a:r>
              <a:rPr lang="en-US" noProof="0" smtClean="0"/>
              <a:t>Click icon to add picture</a:t>
            </a:r>
            <a:endParaRPr lang="tr-TR" noProof="0"/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179387" y="5756564"/>
            <a:ext cx="4925101" cy="480586"/>
          </a:xfrm>
          <a:noFill/>
        </p:spPr>
        <p:txBody>
          <a:bodyPr>
            <a:noAutofit/>
          </a:bodyPr>
          <a:lstStyle>
            <a:lvl1pPr algn="l">
              <a:buFontTx/>
              <a:buNone/>
              <a:defRPr sz="1800" baseline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l">
              <a:buFontTx/>
              <a:buNone/>
              <a:defRPr/>
            </a:lvl2pPr>
            <a:lvl3pPr marL="914400" indent="0" algn="l">
              <a:buFontTx/>
              <a:buNone/>
              <a:defRPr/>
            </a:lvl3pPr>
            <a:lvl4pPr marL="1371600" indent="0" algn="l">
              <a:buFontTx/>
              <a:buNone/>
              <a:defRPr/>
            </a:lvl4pPr>
            <a:lvl5pPr marL="1828800" indent="0" algn="l">
              <a:buFontTx/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Text Placeholder 5"/>
          <p:cNvSpPr>
            <a:spLocks noGrp="1" noChangeAspect="1"/>
          </p:cNvSpPr>
          <p:nvPr>
            <p:ph type="body" sz="quarter" idx="16"/>
          </p:nvPr>
        </p:nvSpPr>
        <p:spPr>
          <a:xfrm>
            <a:off x="180000" y="496800"/>
            <a:ext cx="7675200" cy="584775"/>
          </a:xfrm>
        </p:spPr>
        <p:txBody>
          <a:bodyPr anchor="b">
            <a:spAutoFit/>
          </a:bodyPr>
          <a:lstStyle>
            <a:lvl1pPr algn="l">
              <a:lnSpc>
                <a:spcPct val="100000"/>
              </a:lnSpc>
              <a:defRPr sz="3200">
                <a:solidFill>
                  <a:srgbClr val="435E2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7"/>
          </p:nvPr>
        </p:nvSpPr>
        <p:spPr>
          <a:xfrm>
            <a:off x="8442325" y="6396038"/>
            <a:ext cx="711200" cy="365125"/>
          </a:xfrm>
          <a:prstGeom prst="rect">
            <a:avLst/>
          </a:prstGeom>
        </p:spPr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sz="18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444F8C93-BD4D-4634-BFFA-68F71F9346E6}" type="slidenum">
              <a:rPr lang="tr-TR">
                <a:solidFill>
                  <a:prstClr val="black">
                    <a:lumMod val="65000"/>
                    <a:lumOff val="35000"/>
                  </a:prstClr>
                </a:solidFill>
              </a:rPr>
              <a:pPr>
                <a:defRPr/>
              </a:pPr>
              <a:t>‹#›</a:t>
            </a:fld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225415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Başlık +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 descr="Untitled-2-05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62900" y="82550"/>
            <a:ext cx="1016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5"/>
          <p:cNvSpPr/>
          <p:nvPr userDrawn="1"/>
        </p:nvSpPr>
        <p:spPr>
          <a:xfrm>
            <a:off x="0" y="0"/>
            <a:ext cx="9144000" cy="46038"/>
          </a:xfrm>
          <a:prstGeom prst="rect">
            <a:avLst/>
          </a:prstGeom>
          <a:solidFill>
            <a:srgbClr val="F9D70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6"/>
          <p:cNvSpPr/>
          <p:nvPr userDrawn="1"/>
        </p:nvSpPr>
        <p:spPr>
          <a:xfrm>
            <a:off x="0" y="6810375"/>
            <a:ext cx="9144000" cy="44450"/>
          </a:xfrm>
          <a:prstGeom prst="rect">
            <a:avLst/>
          </a:prstGeom>
          <a:solidFill>
            <a:srgbClr val="435E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9" name="Straight Connector 9"/>
          <p:cNvCxnSpPr/>
          <p:nvPr userDrawn="1"/>
        </p:nvCxnSpPr>
        <p:spPr>
          <a:xfrm>
            <a:off x="0" y="1079500"/>
            <a:ext cx="9144000" cy="0"/>
          </a:xfrm>
          <a:prstGeom prst="line">
            <a:avLst/>
          </a:prstGeom>
          <a:ln>
            <a:solidFill>
              <a:srgbClr val="F9D702"/>
            </a:solidFill>
            <a:prstDash val="soli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0" name="Straight Connector 10"/>
          <p:cNvCxnSpPr/>
          <p:nvPr userDrawn="1"/>
        </p:nvCxnSpPr>
        <p:spPr>
          <a:xfrm>
            <a:off x="0" y="6318250"/>
            <a:ext cx="9144000" cy="0"/>
          </a:xfrm>
          <a:prstGeom prst="line">
            <a:avLst/>
          </a:prstGeom>
          <a:ln>
            <a:solidFill>
              <a:srgbClr val="F9D702"/>
            </a:solidFill>
            <a:prstDash val="soli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3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179387" y="1090800"/>
            <a:ext cx="8821737" cy="4619771"/>
          </a:xfrm>
        </p:spPr>
        <p:txBody>
          <a:bodyPr rtlCol="0">
            <a:normAutofit/>
          </a:bodyPr>
          <a:lstStyle/>
          <a:p>
            <a:pPr lvl="0"/>
            <a:endParaRPr lang="tr-TR" noProof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179387" y="5756564"/>
            <a:ext cx="8821738" cy="480586"/>
          </a:xfrm>
          <a:noFill/>
        </p:spPr>
        <p:txBody>
          <a:bodyPr>
            <a:noAutofit/>
          </a:bodyPr>
          <a:lstStyle>
            <a:lvl1pPr algn="l">
              <a:buFontTx/>
              <a:buNone/>
              <a:defRPr sz="1800" baseline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l">
              <a:buFontTx/>
              <a:buNone/>
              <a:defRPr/>
            </a:lvl2pPr>
            <a:lvl3pPr marL="914400" indent="0" algn="l">
              <a:buFontTx/>
              <a:buNone/>
              <a:defRPr/>
            </a:lvl3pPr>
            <a:lvl4pPr marL="1371600" indent="0" algn="l">
              <a:buFontTx/>
              <a:buNone/>
              <a:defRPr/>
            </a:lvl4pPr>
            <a:lvl5pPr marL="1828800" indent="0" algn="l">
              <a:buFontTx/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 noChangeAspect="1"/>
          </p:cNvSpPr>
          <p:nvPr>
            <p:ph type="body" sz="quarter" idx="16"/>
          </p:nvPr>
        </p:nvSpPr>
        <p:spPr>
          <a:xfrm>
            <a:off x="180000" y="496800"/>
            <a:ext cx="7675200" cy="583200"/>
          </a:xfrm>
        </p:spPr>
        <p:txBody>
          <a:bodyPr anchor="b">
            <a:spAutoFit/>
          </a:bodyPr>
          <a:lstStyle>
            <a:lvl1pPr algn="l">
              <a:lnSpc>
                <a:spcPct val="100000"/>
              </a:lnSpc>
              <a:defRPr sz="3200">
                <a:solidFill>
                  <a:srgbClr val="435E2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7"/>
          </p:nvPr>
        </p:nvSpPr>
        <p:spPr>
          <a:xfrm>
            <a:off x="8442325" y="6396038"/>
            <a:ext cx="711200" cy="365125"/>
          </a:xfrm>
          <a:prstGeom prst="rect">
            <a:avLst/>
          </a:prstGeom>
        </p:spPr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sz="18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66A6D461-5206-4734-836B-1C2E71C8E024}" type="slidenum">
              <a:rPr lang="tr-TR">
                <a:solidFill>
                  <a:prstClr val="black">
                    <a:lumMod val="65000"/>
                    <a:lumOff val="35000"/>
                  </a:prstClr>
                </a:solidFill>
              </a:rPr>
              <a:pPr>
                <a:defRPr/>
              </a:pPr>
              <a:t>‹#›</a:t>
            </a:fld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583478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Başlık + L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Untitled-2-05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62900" y="82550"/>
            <a:ext cx="1016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5"/>
          <p:cNvSpPr/>
          <p:nvPr userDrawn="1"/>
        </p:nvSpPr>
        <p:spPr>
          <a:xfrm>
            <a:off x="0" y="0"/>
            <a:ext cx="9144000" cy="46038"/>
          </a:xfrm>
          <a:prstGeom prst="rect">
            <a:avLst/>
          </a:prstGeom>
          <a:solidFill>
            <a:srgbClr val="F9D70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6"/>
          <p:cNvSpPr/>
          <p:nvPr userDrawn="1"/>
        </p:nvSpPr>
        <p:spPr>
          <a:xfrm>
            <a:off x="0" y="6810375"/>
            <a:ext cx="9144000" cy="44450"/>
          </a:xfrm>
          <a:prstGeom prst="rect">
            <a:avLst/>
          </a:prstGeom>
          <a:solidFill>
            <a:srgbClr val="435E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7" name="Straight Connector 8"/>
          <p:cNvCxnSpPr/>
          <p:nvPr userDrawn="1"/>
        </p:nvCxnSpPr>
        <p:spPr>
          <a:xfrm>
            <a:off x="0" y="1079500"/>
            <a:ext cx="9144000" cy="0"/>
          </a:xfrm>
          <a:prstGeom prst="line">
            <a:avLst/>
          </a:prstGeom>
          <a:ln>
            <a:solidFill>
              <a:srgbClr val="F9D702"/>
            </a:solidFill>
            <a:prstDash val="soli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8" name="Straight Connector 9"/>
          <p:cNvCxnSpPr/>
          <p:nvPr userDrawn="1"/>
        </p:nvCxnSpPr>
        <p:spPr>
          <a:xfrm>
            <a:off x="0" y="6318250"/>
            <a:ext cx="9144000" cy="0"/>
          </a:xfrm>
          <a:prstGeom prst="line">
            <a:avLst/>
          </a:prstGeom>
          <a:ln>
            <a:solidFill>
              <a:srgbClr val="F9D702"/>
            </a:solidFill>
            <a:prstDash val="soli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180000" y="1090800"/>
            <a:ext cx="8805998" cy="5158423"/>
          </a:xfrm>
        </p:spPr>
        <p:txBody>
          <a:bodyPr rtlCol="0" anchor="t">
            <a:normAutofit/>
          </a:bodyPr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lang="tr-TR" sz="2200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11" name="Text Placeholder 10"/>
          <p:cNvSpPr>
            <a:spLocks noGrp="1" noChangeAspect="1"/>
          </p:cNvSpPr>
          <p:nvPr>
            <p:ph type="body" sz="quarter" idx="15"/>
          </p:nvPr>
        </p:nvSpPr>
        <p:spPr>
          <a:xfrm>
            <a:off x="180000" y="496799"/>
            <a:ext cx="7675200" cy="583200"/>
          </a:xfrm>
        </p:spPr>
        <p:txBody>
          <a:bodyPr anchor="b">
            <a:spAutoFit/>
          </a:bodyPr>
          <a:lstStyle>
            <a:lvl1pPr algn="l">
              <a:lnSpc>
                <a:spcPct val="100000"/>
              </a:lnSpc>
              <a:defRPr sz="3200">
                <a:solidFill>
                  <a:srgbClr val="435E2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8442325" y="6396038"/>
            <a:ext cx="711200" cy="365125"/>
          </a:xfrm>
          <a:prstGeom prst="rect">
            <a:avLst/>
          </a:prstGeom>
        </p:spPr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sz="18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932372C7-EBFF-438E-B8A3-8415F09B59F7}" type="slidenum">
              <a:rPr lang="tr-TR">
                <a:solidFill>
                  <a:prstClr val="black">
                    <a:lumMod val="65000"/>
                    <a:lumOff val="35000"/>
                  </a:prstClr>
                </a:solidFill>
              </a:rPr>
              <a:pPr>
                <a:defRPr/>
              </a:pPr>
              <a:t>‹#›</a:t>
            </a:fld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9796587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Arka Kap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AUZEF LOGO-02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97250" y="1111250"/>
            <a:ext cx="2520950" cy="252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3"/>
          <p:cNvSpPr txBox="1"/>
          <p:nvPr userDrawn="1"/>
        </p:nvSpPr>
        <p:spPr>
          <a:xfrm>
            <a:off x="2579688" y="4471988"/>
            <a:ext cx="4216400" cy="439737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>
              <a:lnSpc>
                <a:spcPct val="110000"/>
              </a:lnSpc>
              <a:defRPr/>
            </a:pPr>
            <a:r>
              <a:rPr lang="tr-TR">
                <a:solidFill>
                  <a:srgbClr val="E7E6E6">
                    <a:lumMod val="50000"/>
                  </a:srgbClr>
                </a:solidFill>
              </a:rPr>
              <a:t>auzef.istanbul.edu.tr</a:t>
            </a:r>
          </a:p>
          <a:p>
            <a:pPr algn="ctr">
              <a:lnSpc>
                <a:spcPct val="110000"/>
              </a:lnSpc>
              <a:defRPr/>
            </a:pPr>
            <a:endParaRPr lang="tr-TR">
              <a:solidFill>
                <a:srgbClr val="E7E6E6">
                  <a:lumMod val="50000"/>
                </a:srgbClr>
              </a:solidFill>
            </a:endParaRPr>
          </a:p>
        </p:txBody>
      </p:sp>
      <p:cxnSp>
        <p:nvCxnSpPr>
          <p:cNvPr id="4" name="Straight Connector 4"/>
          <p:cNvCxnSpPr/>
          <p:nvPr userDrawn="1"/>
        </p:nvCxnSpPr>
        <p:spPr>
          <a:xfrm>
            <a:off x="1485900" y="4978400"/>
            <a:ext cx="6604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5"/>
          <p:cNvCxnSpPr/>
          <p:nvPr userDrawn="1"/>
        </p:nvCxnSpPr>
        <p:spPr>
          <a:xfrm>
            <a:off x="1485900" y="4381500"/>
            <a:ext cx="6604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129630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İçerik Yer Tutucus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8D398E1-4F1F-4D65-B3E3-79E18BC877B6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EF125A8-5E29-4760-99F9-CB32F01002DA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Altbilgi Yer Tutucusu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8D398E1-4F1F-4D65-B3E3-79E18BC877B6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Dikdörtgen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Dikdörtgen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ikdörtgen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ikdörtgen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Düz Bağlayıcı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Düz Bağlayıcı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Düz Bağlayıcı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Düz Bağlayıcı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Düz Bağlayıcı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Dikdörtgen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Düz Bağlayıcı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EF125A8-5E29-4760-99F9-CB32F01002D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398E1-4F1F-4D65-B3E3-79E18BC877B6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125A8-5E29-4760-99F9-CB32F01002DA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İçerik Yer Tutucus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İçerik Yer Tutucus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398E1-4F1F-4D65-B3E3-79E18BC877B6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125A8-5E29-4760-99F9-CB32F01002DA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İçerik Yer Tutucus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İçerik Yer Tutucus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Metin Yer Tutucusu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Metin Yer Tutucusu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Veri Yer Tutucusu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8D398E1-4F1F-4D65-B3E3-79E18BC877B6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EF125A8-5E29-4760-99F9-CB32F01002DA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398E1-4F1F-4D65-B3E3-79E18BC877B6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125A8-5E29-4760-99F9-CB32F01002D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üz Bağlayıcı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Düz Bağlayıcı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Düz Bağlayıcı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Dikdörtgen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Düz Bağlayıcı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İçerik Yer Tutucus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Veri Yer Tutucusu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8D398E1-4F1F-4D65-B3E3-79E18BC877B6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22" name="Slayt Numarası Yer Tutucus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EF125A8-5E29-4760-99F9-CB32F01002DA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Altbilgi Yer Tutucusu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Düz Bağlayıcı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Dikdörtgen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üz Bağlayıcı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Düz Bağlayıcı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Düz Bağlayıcı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Veri Yer Tutucusu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8D398E1-4F1F-4D65-B3E3-79E18BC877B6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18" name="Slayt Numarası Yer Tutucus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EF125A8-5E29-4760-99F9-CB32F01002DA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Altbilgi Yer Tutucusu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üz Bağlayıcı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Başlık Yer Tutucusu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Metin Yer Tutucusu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Veri Yer Tutucusu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8D398E1-4F1F-4D65-B3E3-79E18BC877B6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Düz Bağlayıcı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Dikdörtgen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üz Bağlayıcı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ayt Numarası Yer Tutucus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EF125A8-5E29-4760-99F9-CB32F01002DA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2366963"/>
            <a:ext cx="7886700" cy="1325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İSTANBUL ÜNİVERSİTESİ AÇIK VE UZAKTAN EĞİTİM FAKÜLTESİ</a:t>
            </a:r>
            <a:br>
              <a:rPr lang="tr-TR" smtClean="0"/>
            </a:br>
            <a:r>
              <a:rPr lang="tr-TR" smtClean="0"/>
              <a:t/>
            </a:r>
            <a:br>
              <a:rPr lang="tr-TR" smtClean="0"/>
            </a:br>
            <a:r>
              <a:rPr lang="en-US" smtClean="0"/>
              <a:t>PROGRAM ADI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3716338"/>
            <a:ext cx="7886700" cy="1357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DERS ADI</a:t>
            </a:r>
            <a:endParaRPr lang="tr-TR" smtClean="0"/>
          </a:p>
          <a:p>
            <a:pPr lvl="0"/>
            <a:r>
              <a:rPr lang="en-US" smtClean="0"/>
              <a:t>Öğretim üyesi adı-soyadı</a:t>
            </a:r>
          </a:p>
        </p:txBody>
      </p:sp>
    </p:spTree>
    <p:extLst>
      <p:ext uri="{BB962C8B-B14F-4D97-AF65-F5344CB8AC3E}">
        <p14:creationId xmlns:p14="http://schemas.microsoft.com/office/powerpoint/2010/main" xmlns="" val="4233973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200" kern="1200">
          <a:solidFill>
            <a:srgbClr val="70AD47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200">
          <a:solidFill>
            <a:srgbClr val="70AD47"/>
          </a:solidFill>
          <a:latin typeface="Arial" charset="0"/>
          <a:cs typeface="Arial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200">
          <a:solidFill>
            <a:srgbClr val="70AD47"/>
          </a:solidFill>
          <a:latin typeface="Arial" charset="0"/>
          <a:cs typeface="Arial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200">
          <a:solidFill>
            <a:srgbClr val="70AD47"/>
          </a:solidFill>
          <a:latin typeface="Arial" charset="0"/>
          <a:cs typeface="Arial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200">
          <a:solidFill>
            <a:srgbClr val="70AD47"/>
          </a:solidFill>
          <a:latin typeface="Arial" charset="0"/>
          <a:cs typeface="Arial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2200">
          <a:solidFill>
            <a:srgbClr val="70AD47"/>
          </a:solidFill>
          <a:latin typeface="Arial" charset="0"/>
          <a:cs typeface="Arial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2200">
          <a:solidFill>
            <a:srgbClr val="70AD47"/>
          </a:solidFill>
          <a:latin typeface="Arial" charset="0"/>
          <a:cs typeface="Arial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2200">
          <a:solidFill>
            <a:srgbClr val="70AD47"/>
          </a:solidFill>
          <a:latin typeface="Arial" charset="0"/>
          <a:cs typeface="Arial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2200">
          <a:solidFill>
            <a:srgbClr val="70AD47"/>
          </a:solidFill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lnSpc>
          <a:spcPct val="150000"/>
        </a:lnSpc>
        <a:spcBef>
          <a:spcPts val="1000"/>
        </a:spcBef>
        <a:spcAft>
          <a:spcPct val="0"/>
        </a:spcAft>
        <a:buFont typeface="Arial" charset="0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8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 fontAlgn="base">
              <a:spcBef>
                <a:spcPts val="1000"/>
              </a:spcBef>
              <a:spcAft>
                <a:spcPct val="0"/>
              </a:spcAft>
            </a:pPr>
            <a:r>
              <a:rPr lang="tr-TR" sz="3200" cap="none" dirty="0" smtClean="0">
                <a:solidFill>
                  <a:srgbClr val="435E23"/>
                </a:solidFill>
                <a:latin typeface="Arial" charset="0"/>
                <a:ea typeface="+mn-ea"/>
                <a:cs typeface="Arial" charset="0"/>
              </a:rPr>
              <a:t>Gelişimi Etkileyen </a:t>
            </a:r>
            <a:r>
              <a:rPr lang="tr-TR" sz="3200" cap="none" dirty="0">
                <a:solidFill>
                  <a:srgbClr val="435E23"/>
                </a:solidFill>
                <a:latin typeface="Arial" charset="0"/>
                <a:ea typeface="+mn-ea"/>
                <a:cs typeface="Arial" charset="0"/>
              </a:rPr>
              <a:t>Faktörler</a:t>
            </a:r>
            <a:br>
              <a:rPr lang="tr-TR" sz="3200" cap="none" dirty="0">
                <a:solidFill>
                  <a:srgbClr val="435E23"/>
                </a:solidFill>
                <a:latin typeface="Arial" charset="0"/>
                <a:ea typeface="+mn-ea"/>
                <a:cs typeface="Arial" charset="0"/>
              </a:rPr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4348511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1 Metin Yer Tutucusu"/>
          <p:cNvSpPr>
            <a:spLocks noGrp="1"/>
          </p:cNvSpPr>
          <p:nvPr>
            <p:ph type="body" sz="quarter" idx="14"/>
          </p:nvPr>
        </p:nvSpPr>
        <p:spPr>
          <a:xfrm>
            <a:off x="609600" y="1430338"/>
            <a:ext cx="7924800" cy="5051425"/>
          </a:xfrm>
        </p:spPr>
        <p:txBody>
          <a:bodyPr/>
          <a:lstStyle/>
          <a:p>
            <a:pPr marL="0" indent="0" algn="just" fontAlgn="base">
              <a:spcAft>
                <a:spcPct val="0"/>
              </a:spcAft>
              <a:buFont typeface="Arial" charset="0"/>
              <a:buChar char="•"/>
            </a:pPr>
            <a:r>
              <a:rPr sz="2800" smtClean="0">
                <a:solidFill>
                  <a:srgbClr val="595959"/>
                </a:solidFill>
                <a:latin typeface="Arial" charset="0"/>
                <a:cs typeface="Arial" charset="0"/>
              </a:rPr>
              <a:t>Düzenli ve yeterli beslenen çocukların hastalıklara yakalanma oranı daha az olsa da, özellikle çocukluk yıllarında geçirilen hastalıklar ve kazalar, gelişimi yavaşlatabilir veya engelleyebilir. </a:t>
            </a:r>
          </a:p>
          <a:p>
            <a:pPr marL="0" indent="0" algn="just" fontAlgn="base">
              <a:spcAft>
                <a:spcPct val="0"/>
              </a:spcAft>
              <a:buFont typeface="Arial" charset="0"/>
              <a:buChar char="•"/>
            </a:pPr>
            <a:endParaRPr sz="2800" smtClean="0">
              <a:solidFill>
                <a:srgbClr val="595959"/>
              </a:solidFill>
              <a:latin typeface="Arial" charset="0"/>
              <a:cs typeface="Arial" charset="0"/>
            </a:endParaRPr>
          </a:p>
          <a:p>
            <a:pPr marL="0" indent="0" algn="just" fontAlgn="base">
              <a:spcAft>
                <a:spcPct val="0"/>
              </a:spcAft>
              <a:buFont typeface="Arial" charset="0"/>
              <a:buChar char="•"/>
            </a:pPr>
            <a:r>
              <a:rPr sz="2800" smtClean="0">
                <a:solidFill>
                  <a:srgbClr val="595959"/>
                </a:solidFill>
                <a:latin typeface="Arial" charset="0"/>
                <a:cs typeface="Arial" charset="0"/>
              </a:rPr>
              <a:t>Çocuğu uzun süre yatağa bağlı tutan hastalıklar bazen geçici, bazen de sürekli olarak fiziksel büyümeyi engelleyebilir.</a:t>
            </a:r>
          </a:p>
          <a:p>
            <a:pPr marL="0" indent="0" algn="just" fontAlgn="base">
              <a:spcAft>
                <a:spcPct val="0"/>
              </a:spcAft>
              <a:buFont typeface="Arial" charset="0"/>
              <a:buChar char="•"/>
            </a:pPr>
            <a:endParaRPr sz="2800" smtClean="0">
              <a:solidFill>
                <a:srgbClr val="595959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57DFCC28-EBE1-48D3-B5EE-B05596FC320B}" type="slidenum">
              <a:rPr lang="tr-TR">
                <a:solidFill>
                  <a:prstClr val="black">
                    <a:lumMod val="65000"/>
                    <a:lumOff val="35000"/>
                  </a:prstClr>
                </a:solidFill>
              </a:rPr>
              <a:pPr>
                <a:defRPr/>
              </a:pPr>
              <a:t>10</a:t>
            </a:fld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9875" name="3 Metin Yer Tutucusu"/>
          <p:cNvSpPr>
            <a:spLocks noGrp="1"/>
          </p:cNvSpPr>
          <p:nvPr>
            <p:ph type="body" sz="quarter" idx="15"/>
          </p:nvPr>
        </p:nvSpPr>
        <p:spPr>
          <a:xfrm>
            <a:off x="179388" y="495300"/>
            <a:ext cx="7675562" cy="584200"/>
          </a:xfrm>
        </p:spPr>
        <p:txBody>
          <a:bodyPr/>
          <a:lstStyle/>
          <a:p>
            <a:pPr marL="0" indent="0" eaLnBrk="1" hangingPunct="1"/>
            <a:r>
              <a:rPr lang="tr-TR" b="1" smtClean="0">
                <a:latin typeface="Arial" charset="0"/>
                <a:cs typeface="Arial" charset="0"/>
              </a:rPr>
              <a:t>Geçirilen Hastalıklar ve Kazalar</a:t>
            </a:r>
          </a:p>
        </p:txBody>
      </p:sp>
    </p:spTree>
    <p:extLst>
      <p:ext uri="{BB962C8B-B14F-4D97-AF65-F5344CB8AC3E}">
        <p14:creationId xmlns:p14="http://schemas.microsoft.com/office/powerpoint/2010/main" xmlns="" val="6254985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1 Metin Yer Tutucusu"/>
          <p:cNvSpPr>
            <a:spLocks noGrp="1"/>
          </p:cNvSpPr>
          <p:nvPr>
            <p:ph type="body" sz="quarter" idx="14"/>
          </p:nvPr>
        </p:nvSpPr>
        <p:spPr>
          <a:xfrm>
            <a:off x="717550" y="1485900"/>
            <a:ext cx="7854950" cy="4764088"/>
          </a:xfrm>
        </p:spPr>
        <p:txBody>
          <a:bodyPr/>
          <a:lstStyle/>
          <a:p>
            <a:pPr marL="0" indent="0" algn="just" fontAlgn="base">
              <a:spcAft>
                <a:spcPct val="0"/>
              </a:spcAft>
              <a:buFont typeface="Arial" charset="0"/>
              <a:buChar char="•"/>
            </a:pPr>
            <a:r>
              <a:rPr sz="2800" smtClean="0">
                <a:solidFill>
                  <a:srgbClr val="595959"/>
                </a:solidFill>
                <a:latin typeface="Arial" charset="0"/>
                <a:cs typeface="Arial" charset="0"/>
              </a:rPr>
              <a:t> Okul yıllarında gelişen vücutları ve artan dirençleri nedeniyle hastalıklara karşı okul öncesi yıllara göre daha dayanıklıdırlar. </a:t>
            </a:r>
          </a:p>
          <a:p>
            <a:pPr marL="0" indent="0" algn="just" fontAlgn="base">
              <a:spcAft>
                <a:spcPct val="0"/>
              </a:spcAft>
              <a:buFont typeface="Arial" charset="0"/>
              <a:buChar char="•"/>
            </a:pPr>
            <a:endParaRPr sz="2800" smtClean="0">
              <a:solidFill>
                <a:srgbClr val="595959"/>
              </a:solidFill>
              <a:latin typeface="Arial" charset="0"/>
              <a:cs typeface="Arial" charset="0"/>
            </a:endParaRPr>
          </a:p>
          <a:p>
            <a:pPr marL="0" indent="0" algn="just" fontAlgn="base">
              <a:spcAft>
                <a:spcPct val="0"/>
              </a:spcAft>
              <a:buFont typeface="Arial" charset="0"/>
              <a:buChar char="•"/>
            </a:pPr>
            <a:r>
              <a:rPr sz="2800" smtClean="0">
                <a:solidFill>
                  <a:srgbClr val="595959"/>
                </a:solidFill>
                <a:latin typeface="Arial" charset="0"/>
                <a:cs typeface="Arial" charset="0"/>
              </a:rPr>
              <a:t>Fakat </a:t>
            </a:r>
            <a:r>
              <a:rPr sz="2800" smtClean="0">
                <a:solidFill>
                  <a:srgbClr val="595959"/>
                </a:solidFill>
                <a:latin typeface="Arial" charset="0"/>
                <a:cs typeface="Arial" charset="0"/>
              </a:rPr>
              <a:t>okul ortamında hastalıkların çocuktan çocuğa yayılması çok hızlı olduğundan grip gibi bulaşıcı hastalıklara sıkça yakalanırlar.</a:t>
            </a:r>
          </a:p>
          <a:p>
            <a:pPr marL="0" indent="0" algn="just" fontAlgn="base">
              <a:spcAft>
                <a:spcPct val="0"/>
              </a:spcAft>
              <a:buFont typeface="Arial" charset="0"/>
              <a:buChar char="•"/>
            </a:pPr>
            <a:endParaRPr sz="2800" smtClean="0">
              <a:solidFill>
                <a:srgbClr val="595959"/>
              </a:solidFill>
              <a:latin typeface="Arial" charset="0"/>
              <a:cs typeface="Arial" charset="0"/>
            </a:endParaRPr>
          </a:p>
          <a:p>
            <a:pPr marL="0" indent="0" algn="just" fontAlgn="base">
              <a:spcAft>
                <a:spcPct val="0"/>
              </a:spcAft>
              <a:buFont typeface="Arial" charset="0"/>
              <a:buChar char="•"/>
            </a:pPr>
            <a:endParaRPr sz="2800" smtClean="0">
              <a:solidFill>
                <a:srgbClr val="595959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F348875E-5550-436B-A971-D2A5A2A98620}" type="slidenum">
              <a:rPr lang="tr-TR">
                <a:solidFill>
                  <a:prstClr val="black">
                    <a:lumMod val="65000"/>
                    <a:lumOff val="35000"/>
                  </a:prstClr>
                </a:solidFill>
              </a:rPr>
              <a:pPr>
                <a:defRPr/>
              </a:pPr>
              <a:t>11</a:t>
            </a:fld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81923" name="3 Metin Yer Tutucusu"/>
          <p:cNvSpPr>
            <a:spLocks noGrp="1"/>
          </p:cNvSpPr>
          <p:nvPr>
            <p:ph type="body" sz="quarter" idx="15"/>
          </p:nvPr>
        </p:nvSpPr>
        <p:spPr>
          <a:xfrm>
            <a:off x="179388" y="495300"/>
            <a:ext cx="7675562" cy="584200"/>
          </a:xfrm>
        </p:spPr>
        <p:txBody>
          <a:bodyPr/>
          <a:lstStyle/>
          <a:p>
            <a:pPr marL="0" indent="0" eaLnBrk="1" hangingPunct="1"/>
            <a:r>
              <a:rPr lang="tr-TR" b="1" smtClean="0">
                <a:latin typeface="Arial" charset="0"/>
                <a:cs typeface="Arial" charset="0"/>
              </a:rPr>
              <a:t>Geçirilen Hastalıklar ve Kazalar</a:t>
            </a:r>
          </a:p>
        </p:txBody>
      </p:sp>
    </p:spTree>
    <p:extLst>
      <p:ext uri="{BB962C8B-B14F-4D97-AF65-F5344CB8AC3E}">
        <p14:creationId xmlns:p14="http://schemas.microsoft.com/office/powerpoint/2010/main" xmlns="" val="3155281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1 Metin Yer Tutucusu"/>
          <p:cNvSpPr>
            <a:spLocks noGrp="1"/>
          </p:cNvSpPr>
          <p:nvPr>
            <p:ph type="body" sz="quarter" idx="14"/>
          </p:nvPr>
        </p:nvSpPr>
        <p:spPr>
          <a:xfrm>
            <a:off x="323850" y="1341438"/>
            <a:ext cx="8337550" cy="5157787"/>
          </a:xfrm>
        </p:spPr>
        <p:txBody>
          <a:bodyPr/>
          <a:lstStyle/>
          <a:p>
            <a:pPr marL="0" indent="0" algn="just" fontAlgn="base">
              <a:spcAft>
                <a:spcPct val="0"/>
              </a:spcAft>
              <a:buFont typeface="Arial" charset="0"/>
              <a:buNone/>
            </a:pPr>
            <a:r>
              <a:rPr sz="2800" smtClean="0">
                <a:solidFill>
                  <a:srgbClr val="595959"/>
                </a:solidFill>
                <a:latin typeface="Arial" charset="0"/>
                <a:cs typeface="Arial" charset="0"/>
              </a:rPr>
              <a:t>Çocukları hastalıklardan korumak için, </a:t>
            </a:r>
          </a:p>
          <a:p>
            <a:pPr marL="742950" lvl="1" indent="-285750" algn="just" eaLnBrk="1" hangingPunct="1">
              <a:lnSpc>
                <a:spcPct val="100000"/>
              </a:lnSpc>
            </a:pPr>
            <a:r>
              <a:rPr lang="tr-TR" sz="2800" smtClean="0">
                <a:solidFill>
                  <a:srgbClr val="595959"/>
                </a:solidFill>
                <a:cs typeface="Arial" charset="0"/>
              </a:rPr>
              <a:t>aşılar zamanında yapılmalı, </a:t>
            </a:r>
          </a:p>
          <a:p>
            <a:pPr marL="742950" lvl="1" indent="-285750" algn="just" eaLnBrk="1" hangingPunct="1">
              <a:lnSpc>
                <a:spcPct val="100000"/>
              </a:lnSpc>
            </a:pPr>
            <a:r>
              <a:rPr lang="tr-TR" sz="2800" smtClean="0">
                <a:solidFill>
                  <a:srgbClr val="595959"/>
                </a:solidFill>
                <a:cs typeface="Arial" charset="0"/>
              </a:rPr>
              <a:t>çocukların sağlığı izlenmeli, </a:t>
            </a:r>
          </a:p>
          <a:p>
            <a:pPr marL="742950" lvl="1" indent="-285750" algn="just" eaLnBrk="1" hangingPunct="1">
              <a:lnSpc>
                <a:spcPct val="100000"/>
              </a:lnSpc>
            </a:pPr>
            <a:r>
              <a:rPr lang="tr-TR" sz="2800" smtClean="0">
                <a:solidFill>
                  <a:srgbClr val="595959"/>
                </a:solidFill>
                <a:cs typeface="Arial" charset="0"/>
              </a:rPr>
              <a:t>hastalık belirtileri görüldüğünde hemen doktora başvurulmalı, </a:t>
            </a:r>
          </a:p>
          <a:p>
            <a:pPr marL="742950" lvl="1" indent="-285750" algn="just" eaLnBrk="1" hangingPunct="1">
              <a:lnSpc>
                <a:spcPct val="100000"/>
              </a:lnSpc>
            </a:pPr>
            <a:r>
              <a:rPr lang="tr-TR" sz="2800" smtClean="0">
                <a:solidFill>
                  <a:srgbClr val="595959"/>
                </a:solidFill>
                <a:cs typeface="Arial" charset="0"/>
              </a:rPr>
              <a:t>yiyecek ve içeceklerin sağlık koşullarına uygun olması sağlanmalı, </a:t>
            </a:r>
          </a:p>
          <a:p>
            <a:pPr marL="742950" lvl="1" indent="-285750" algn="just" eaLnBrk="1" hangingPunct="1">
              <a:lnSpc>
                <a:spcPct val="100000"/>
              </a:lnSpc>
            </a:pPr>
            <a:r>
              <a:rPr lang="tr-TR" sz="2800" smtClean="0">
                <a:solidFill>
                  <a:srgbClr val="595959"/>
                </a:solidFill>
                <a:cs typeface="Arial" charset="0"/>
              </a:rPr>
              <a:t>hasta çocukların sağlıklı çocuklarla ilişki kurmaları engellenmelidir. </a:t>
            </a:r>
          </a:p>
          <a:p>
            <a:pPr marL="0" indent="0" fontAlgn="base">
              <a:spcAft>
                <a:spcPct val="0"/>
              </a:spcAft>
              <a:buFont typeface="Arial" charset="0"/>
              <a:buChar char="•"/>
            </a:pPr>
            <a:endParaRPr sz="2800" smtClean="0">
              <a:solidFill>
                <a:srgbClr val="595959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C60CCADB-C97C-477A-930E-7DF4A967F028}" type="slidenum">
              <a:rPr lang="tr-TR">
                <a:solidFill>
                  <a:prstClr val="black">
                    <a:lumMod val="65000"/>
                    <a:lumOff val="35000"/>
                  </a:prstClr>
                </a:solidFill>
              </a:rPr>
              <a:pPr>
                <a:defRPr/>
              </a:pPr>
              <a:t>12</a:t>
            </a:fld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84995" name="3 Metin Yer Tutucusu"/>
          <p:cNvSpPr>
            <a:spLocks noGrp="1"/>
          </p:cNvSpPr>
          <p:nvPr>
            <p:ph type="body" sz="quarter" idx="15"/>
          </p:nvPr>
        </p:nvSpPr>
        <p:spPr>
          <a:xfrm>
            <a:off x="179388" y="495300"/>
            <a:ext cx="7675562" cy="584200"/>
          </a:xfrm>
        </p:spPr>
        <p:txBody>
          <a:bodyPr/>
          <a:lstStyle/>
          <a:p>
            <a:pPr marL="0" indent="0" eaLnBrk="1" hangingPunct="1"/>
            <a:r>
              <a:rPr lang="tr-TR" b="1" smtClean="0">
                <a:latin typeface="Arial" charset="0"/>
                <a:cs typeface="Arial" charset="0"/>
              </a:rPr>
              <a:t>Geçirilen Hastalıklar ve Kazalar</a:t>
            </a:r>
          </a:p>
        </p:txBody>
      </p:sp>
    </p:spTree>
    <p:extLst>
      <p:ext uri="{BB962C8B-B14F-4D97-AF65-F5344CB8AC3E}">
        <p14:creationId xmlns:p14="http://schemas.microsoft.com/office/powerpoint/2010/main" xmlns="" val="4180103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1 Metin Yer Tutucusu"/>
          <p:cNvSpPr>
            <a:spLocks noGrp="1"/>
          </p:cNvSpPr>
          <p:nvPr>
            <p:ph type="body" sz="quarter" idx="14"/>
          </p:nvPr>
        </p:nvSpPr>
        <p:spPr>
          <a:xfrm>
            <a:off x="501650" y="1593850"/>
            <a:ext cx="8140700" cy="4745038"/>
          </a:xfrm>
        </p:spPr>
        <p:txBody>
          <a:bodyPr/>
          <a:lstStyle/>
          <a:p>
            <a:pPr marL="0" indent="0" fontAlgn="base">
              <a:spcAft>
                <a:spcPct val="0"/>
              </a:spcAft>
              <a:buFont typeface="Arial" charset="0"/>
              <a:buChar char="•"/>
            </a:pPr>
            <a:r>
              <a:rPr sz="2800" smtClean="0">
                <a:solidFill>
                  <a:srgbClr val="595959"/>
                </a:solidFill>
                <a:latin typeface="Arial" charset="0"/>
                <a:cs typeface="Arial" charset="0"/>
              </a:rPr>
              <a:t>Ev ve trafik kazaları da büyüme ve gelişmeyi olumsuz etkilemektedir. </a:t>
            </a:r>
          </a:p>
          <a:p>
            <a:pPr marL="0" indent="0" fontAlgn="base">
              <a:spcAft>
                <a:spcPct val="0"/>
              </a:spcAft>
              <a:buFont typeface="Arial" charset="0"/>
              <a:buChar char="•"/>
            </a:pPr>
            <a:endParaRPr sz="2800" smtClean="0">
              <a:solidFill>
                <a:srgbClr val="595959"/>
              </a:solidFill>
              <a:latin typeface="Arial" charset="0"/>
              <a:cs typeface="Arial" charset="0"/>
            </a:endParaRPr>
          </a:p>
          <a:p>
            <a:pPr marL="0" indent="0" fontAlgn="base">
              <a:spcAft>
                <a:spcPct val="0"/>
              </a:spcAft>
              <a:buFont typeface="Arial" charset="0"/>
              <a:buChar char="•"/>
            </a:pPr>
            <a:r>
              <a:rPr sz="2800" smtClean="0">
                <a:solidFill>
                  <a:srgbClr val="595959"/>
                </a:solidFill>
                <a:latin typeface="Arial" charset="0"/>
                <a:cs typeface="Arial" charset="0"/>
              </a:rPr>
              <a:t>Örneğin; küçük bir dikkatsizlik sonucunda oluşan yanıklar bazı organların işlevlerini azaltabilmekte ya da durdurabilmektedir. </a:t>
            </a:r>
          </a:p>
          <a:p>
            <a:pPr marL="0" indent="0" fontAlgn="base">
              <a:spcAft>
                <a:spcPct val="0"/>
              </a:spcAft>
              <a:buFont typeface="Arial" charset="0"/>
              <a:buChar char="•"/>
            </a:pPr>
            <a:endParaRPr sz="2800" smtClean="0">
              <a:solidFill>
                <a:srgbClr val="595959"/>
              </a:solidFill>
              <a:latin typeface="Arial" charset="0"/>
              <a:cs typeface="Arial" charset="0"/>
            </a:endParaRPr>
          </a:p>
          <a:p>
            <a:pPr marL="0" indent="0" fontAlgn="base">
              <a:spcAft>
                <a:spcPct val="0"/>
              </a:spcAft>
              <a:buFont typeface="Arial" charset="0"/>
              <a:buChar char="•"/>
            </a:pPr>
            <a:r>
              <a:rPr sz="2800" smtClean="0">
                <a:solidFill>
                  <a:srgbClr val="595959"/>
                </a:solidFill>
                <a:latin typeface="Arial" charset="0"/>
                <a:cs typeface="Arial" charset="0"/>
              </a:rPr>
              <a:t>Trafik kazalarında da bedenin bazı kısımlarının kaybına kadar varabilen hasarlar olmaktadır. </a:t>
            </a:r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ED13287B-ED57-4080-A8AA-C074804B5FD8}" type="slidenum">
              <a:rPr lang="tr-TR">
                <a:solidFill>
                  <a:prstClr val="black">
                    <a:lumMod val="65000"/>
                    <a:lumOff val="35000"/>
                  </a:prstClr>
                </a:solidFill>
              </a:rPr>
              <a:pPr>
                <a:defRPr/>
              </a:pPr>
              <a:t>13</a:t>
            </a:fld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87043" name="3 Metin Yer Tutucusu"/>
          <p:cNvSpPr>
            <a:spLocks noGrp="1"/>
          </p:cNvSpPr>
          <p:nvPr>
            <p:ph type="body" sz="quarter" idx="15"/>
          </p:nvPr>
        </p:nvSpPr>
        <p:spPr>
          <a:xfrm>
            <a:off x="179388" y="495300"/>
            <a:ext cx="7675562" cy="584200"/>
          </a:xfrm>
        </p:spPr>
        <p:txBody>
          <a:bodyPr/>
          <a:lstStyle/>
          <a:p>
            <a:pPr marL="0" indent="0" eaLnBrk="1" hangingPunct="1"/>
            <a:r>
              <a:rPr lang="tr-TR" b="1" smtClean="0">
                <a:latin typeface="Arial" charset="0"/>
                <a:cs typeface="Arial" charset="0"/>
              </a:rPr>
              <a:t>Geçirilen Hastalıklar ve Kazalar</a:t>
            </a:r>
          </a:p>
        </p:txBody>
      </p:sp>
    </p:spTree>
    <p:extLst>
      <p:ext uri="{BB962C8B-B14F-4D97-AF65-F5344CB8AC3E}">
        <p14:creationId xmlns:p14="http://schemas.microsoft.com/office/powerpoint/2010/main" xmlns="" val="38549433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1 Metin Yer Tutucusu"/>
          <p:cNvSpPr>
            <a:spLocks noGrp="1"/>
          </p:cNvSpPr>
          <p:nvPr>
            <p:ph type="body" sz="quarter" idx="14"/>
          </p:nvPr>
        </p:nvSpPr>
        <p:spPr>
          <a:xfrm>
            <a:off x="538163" y="1628775"/>
            <a:ext cx="8034337" cy="4621213"/>
          </a:xfrm>
        </p:spPr>
        <p:txBody>
          <a:bodyPr>
            <a:normAutofit/>
          </a:bodyPr>
          <a:lstStyle/>
          <a:p>
            <a:pPr marL="0" indent="0" fontAlgn="base">
              <a:lnSpc>
                <a:spcPct val="90000"/>
              </a:lnSpc>
              <a:spcAft>
                <a:spcPct val="0"/>
              </a:spcAft>
              <a:buFont typeface="Arial" charset="0"/>
              <a:buChar char="•"/>
            </a:pPr>
            <a:r>
              <a:rPr sz="2800" dirty="0" smtClean="0">
                <a:solidFill>
                  <a:srgbClr val="595959"/>
                </a:solidFill>
                <a:latin typeface="Arial" charset="0"/>
                <a:cs typeface="Arial" charset="0"/>
              </a:rPr>
              <a:t>Ailenin çocuk üzerindeki etkileri tüm yaşamı boyunca devam etmektedir. </a:t>
            </a:r>
          </a:p>
          <a:p>
            <a:pPr marL="0" indent="0" fontAlgn="base">
              <a:lnSpc>
                <a:spcPct val="90000"/>
              </a:lnSpc>
              <a:spcAft>
                <a:spcPct val="0"/>
              </a:spcAft>
              <a:buFont typeface="Arial" charset="0"/>
              <a:buChar char="•"/>
            </a:pPr>
            <a:r>
              <a:rPr sz="2800" dirty="0" smtClean="0">
                <a:solidFill>
                  <a:srgbClr val="595959"/>
                </a:solidFill>
                <a:latin typeface="Arial" charset="0"/>
                <a:cs typeface="Arial" charset="0"/>
              </a:rPr>
              <a:t>Çocuğun ebeveynlerinden beklediği bakım, koruma ve iletişim ihtiyacı bebeklik dönemi ile birlikte sona ermemektedir. </a:t>
            </a:r>
          </a:p>
          <a:p>
            <a:pPr marL="0" indent="0" fontAlgn="base">
              <a:lnSpc>
                <a:spcPct val="90000"/>
              </a:lnSpc>
              <a:spcAft>
                <a:spcPct val="0"/>
              </a:spcAft>
              <a:buFont typeface="Arial" charset="0"/>
              <a:buChar char="•"/>
            </a:pPr>
            <a:r>
              <a:rPr sz="2800" dirty="0" smtClean="0">
                <a:solidFill>
                  <a:srgbClr val="595959"/>
                </a:solidFill>
                <a:latin typeface="Arial" charset="0"/>
                <a:cs typeface="Arial" charset="0"/>
              </a:rPr>
              <a:t>Çocukluk yılları boyunca ebeveyn, çocuğun fiziksel ve psikolojik gelişimi için vazgeçilmez bir kaynaktır. </a:t>
            </a:r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A11F5D5B-A3B9-4FF9-BDE8-E53F38BADB05}" type="slidenum">
              <a:rPr lang="tr-TR">
                <a:solidFill>
                  <a:prstClr val="black">
                    <a:lumMod val="65000"/>
                    <a:lumOff val="35000"/>
                  </a:prstClr>
                </a:solidFill>
              </a:rPr>
              <a:pPr>
                <a:defRPr/>
              </a:pPr>
              <a:t>14</a:t>
            </a:fld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89091" name="3 Metin Yer Tutucusu"/>
          <p:cNvSpPr>
            <a:spLocks noGrp="1"/>
          </p:cNvSpPr>
          <p:nvPr>
            <p:ph type="body" sz="quarter" idx="15"/>
          </p:nvPr>
        </p:nvSpPr>
        <p:spPr>
          <a:xfrm>
            <a:off x="179388" y="495300"/>
            <a:ext cx="7675562" cy="584200"/>
          </a:xfrm>
        </p:spPr>
        <p:txBody>
          <a:bodyPr/>
          <a:lstStyle/>
          <a:p>
            <a:pPr marL="0" indent="0" eaLnBrk="1" hangingPunct="1"/>
            <a:r>
              <a:rPr lang="tr-TR" b="1" smtClean="0">
                <a:latin typeface="Arial" charset="0"/>
                <a:cs typeface="Arial" charset="0"/>
              </a:rPr>
              <a:t>Aile Ortamı</a:t>
            </a:r>
          </a:p>
        </p:txBody>
      </p:sp>
    </p:spTree>
    <p:extLst>
      <p:ext uri="{BB962C8B-B14F-4D97-AF65-F5344CB8AC3E}">
        <p14:creationId xmlns:p14="http://schemas.microsoft.com/office/powerpoint/2010/main" xmlns="" val="7663207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1 Metin Yer Tutucusu"/>
          <p:cNvSpPr>
            <a:spLocks noGrp="1"/>
          </p:cNvSpPr>
          <p:nvPr>
            <p:ph type="body" sz="quarter" idx="14"/>
          </p:nvPr>
        </p:nvSpPr>
        <p:spPr>
          <a:xfrm>
            <a:off x="735013" y="1555750"/>
            <a:ext cx="7981950" cy="4748213"/>
          </a:xfrm>
        </p:spPr>
        <p:txBody>
          <a:bodyPr/>
          <a:lstStyle/>
          <a:p>
            <a:pPr marL="0" indent="0" algn="just" fontAlgn="base">
              <a:spcAft>
                <a:spcPct val="0"/>
              </a:spcAft>
              <a:buFont typeface="Arial" charset="0"/>
              <a:buChar char="•"/>
            </a:pPr>
            <a:r>
              <a:rPr sz="2800" smtClean="0">
                <a:solidFill>
                  <a:srgbClr val="595959"/>
                </a:solidFill>
                <a:latin typeface="Arial" charset="0"/>
                <a:cs typeface="Arial" charset="0"/>
              </a:rPr>
              <a:t>Anne-babalar kendi yetiştirilme tarzları ve içinde bulundukları toplumsal koşulların bir sonucu olarak çocuklarına farklı tutumlarla yaklaşırlar. </a:t>
            </a:r>
          </a:p>
          <a:p>
            <a:pPr marL="0" indent="0" algn="just" fontAlgn="base">
              <a:spcAft>
                <a:spcPct val="0"/>
              </a:spcAft>
              <a:buFont typeface="Arial" charset="0"/>
              <a:buChar char="•"/>
            </a:pPr>
            <a:endParaRPr sz="2800" smtClean="0">
              <a:solidFill>
                <a:srgbClr val="595959"/>
              </a:solidFill>
              <a:latin typeface="Arial" charset="0"/>
              <a:cs typeface="Arial" charset="0"/>
            </a:endParaRPr>
          </a:p>
          <a:p>
            <a:pPr marL="0" indent="0" algn="just" fontAlgn="base">
              <a:spcAft>
                <a:spcPct val="0"/>
              </a:spcAft>
              <a:buFont typeface="Arial" charset="0"/>
              <a:buChar char="•"/>
            </a:pPr>
            <a:r>
              <a:rPr sz="2800" smtClean="0">
                <a:solidFill>
                  <a:srgbClr val="595959"/>
                </a:solidFill>
                <a:latin typeface="Arial" charset="0"/>
                <a:cs typeface="Arial" charset="0"/>
              </a:rPr>
              <a:t>Anne-babalar aşırı kısıtlayıcı ve baskıcı, aşırı hoşgörülü veya demokratik tutumlar sergileyebilirler ya da içinde bulundukları o anki koşullara göre değişen tutumlar (tutarsız tutum) gösterebilirler. </a:t>
            </a:r>
          </a:p>
          <a:p>
            <a:pPr marL="0" indent="0" algn="just" fontAlgn="base">
              <a:spcAft>
                <a:spcPct val="0"/>
              </a:spcAft>
              <a:buFont typeface="Arial" charset="0"/>
              <a:buChar char="•"/>
            </a:pPr>
            <a:endParaRPr sz="3000" smtClean="0">
              <a:solidFill>
                <a:srgbClr val="595959"/>
              </a:solidFill>
              <a:latin typeface="Arial" charset="0"/>
              <a:cs typeface="Arial" charset="0"/>
            </a:endParaRPr>
          </a:p>
          <a:p>
            <a:pPr marL="0" indent="0" fontAlgn="base">
              <a:spcAft>
                <a:spcPct val="0"/>
              </a:spcAft>
              <a:buFont typeface="Arial" charset="0"/>
              <a:buChar char="•"/>
            </a:pPr>
            <a:endParaRPr sz="2400" smtClean="0">
              <a:solidFill>
                <a:srgbClr val="595959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AE698D69-27CD-4FB1-8FB9-943C40224FAE}" type="slidenum">
              <a:rPr lang="tr-TR">
                <a:solidFill>
                  <a:prstClr val="black">
                    <a:lumMod val="65000"/>
                    <a:lumOff val="35000"/>
                  </a:prstClr>
                </a:solidFill>
              </a:rPr>
              <a:pPr>
                <a:defRPr/>
              </a:pPr>
              <a:t>15</a:t>
            </a:fld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92163" name="3 Metin Yer Tutucusu"/>
          <p:cNvSpPr>
            <a:spLocks noGrp="1"/>
          </p:cNvSpPr>
          <p:nvPr>
            <p:ph type="body" sz="quarter" idx="15"/>
          </p:nvPr>
        </p:nvSpPr>
        <p:spPr>
          <a:xfrm>
            <a:off x="179388" y="495300"/>
            <a:ext cx="7675562" cy="584200"/>
          </a:xfrm>
        </p:spPr>
        <p:txBody>
          <a:bodyPr/>
          <a:lstStyle/>
          <a:p>
            <a:pPr marL="0" indent="0" eaLnBrk="1" hangingPunct="1"/>
            <a:r>
              <a:rPr lang="tr-TR" b="1" smtClean="0">
                <a:latin typeface="Arial" charset="0"/>
                <a:cs typeface="Arial" charset="0"/>
              </a:rPr>
              <a:t>Aile Ortamı</a:t>
            </a:r>
          </a:p>
        </p:txBody>
      </p:sp>
    </p:spTree>
    <p:extLst>
      <p:ext uri="{BB962C8B-B14F-4D97-AF65-F5344CB8AC3E}">
        <p14:creationId xmlns:p14="http://schemas.microsoft.com/office/powerpoint/2010/main" xmlns="" val="38888451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1 Metin Yer Tutucusu"/>
          <p:cNvSpPr>
            <a:spLocks noGrp="1"/>
          </p:cNvSpPr>
          <p:nvPr>
            <p:ph type="body" sz="quarter" idx="14"/>
          </p:nvPr>
        </p:nvSpPr>
        <p:spPr>
          <a:xfrm>
            <a:off x="931863" y="1754188"/>
            <a:ext cx="7691437" cy="4495800"/>
          </a:xfrm>
        </p:spPr>
        <p:txBody>
          <a:bodyPr/>
          <a:lstStyle/>
          <a:p>
            <a:pPr marL="0" indent="0" algn="just" fontAlgn="base">
              <a:spcAft>
                <a:spcPct val="0"/>
              </a:spcAft>
              <a:buFont typeface="Arial" charset="0"/>
              <a:buChar char="•"/>
            </a:pPr>
            <a:r>
              <a:rPr sz="2800" dirty="0" smtClean="0">
                <a:solidFill>
                  <a:srgbClr val="595959"/>
                </a:solidFill>
                <a:latin typeface="Arial" charset="0"/>
                <a:cs typeface="Arial" charset="0"/>
              </a:rPr>
              <a:t>Aşırı otoriter, aşırı hoşgörülü ya da tutarsız olmak çocuğu olumsuz yönde etkileyerek, kişilik ve duygusal gelişimde sorunlara neden olabilir. </a:t>
            </a:r>
          </a:p>
          <a:p>
            <a:pPr marL="0" indent="0" algn="just" fontAlgn="base">
              <a:spcAft>
                <a:spcPct val="0"/>
              </a:spcAft>
              <a:buFont typeface="Arial" charset="0"/>
              <a:buChar char="•"/>
            </a:pPr>
            <a:endParaRPr sz="2800" dirty="0" smtClean="0">
              <a:solidFill>
                <a:srgbClr val="595959"/>
              </a:solidFill>
              <a:latin typeface="Arial" charset="0"/>
              <a:cs typeface="Arial" charset="0"/>
            </a:endParaRPr>
          </a:p>
          <a:p>
            <a:pPr marL="0" indent="0" algn="just" fontAlgn="base">
              <a:spcAft>
                <a:spcPct val="0"/>
              </a:spcAft>
              <a:buFont typeface="Arial" charset="0"/>
              <a:buChar char="•"/>
            </a:pPr>
            <a:r>
              <a:rPr sz="2800" dirty="0" smtClean="0">
                <a:solidFill>
                  <a:srgbClr val="595959"/>
                </a:solidFill>
                <a:latin typeface="Arial" charset="0"/>
                <a:cs typeface="Arial" charset="0"/>
              </a:rPr>
              <a:t>Saldırganlık eğilimi, bağımlılık, utangaçlık, aşırı kuralcılık gibi kişilik özelliklerine neden olabilir. </a:t>
            </a:r>
          </a:p>
          <a:p>
            <a:pPr marL="0" indent="0" fontAlgn="base">
              <a:spcAft>
                <a:spcPct val="0"/>
              </a:spcAft>
              <a:buFont typeface="Arial" charset="0"/>
              <a:buChar char="•"/>
            </a:pPr>
            <a:endParaRPr sz="2400" dirty="0" smtClean="0">
              <a:solidFill>
                <a:srgbClr val="595959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CB00117E-508C-4006-89EB-6505BD1696CB}" type="slidenum">
              <a:rPr lang="tr-TR">
                <a:solidFill>
                  <a:prstClr val="black">
                    <a:lumMod val="65000"/>
                    <a:lumOff val="35000"/>
                  </a:prstClr>
                </a:solidFill>
              </a:rPr>
              <a:pPr>
                <a:defRPr/>
              </a:pPr>
              <a:t>16</a:t>
            </a:fld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94211" name="3 Metin Yer Tutucusu"/>
          <p:cNvSpPr>
            <a:spLocks noGrp="1"/>
          </p:cNvSpPr>
          <p:nvPr>
            <p:ph type="body" sz="quarter" idx="15"/>
          </p:nvPr>
        </p:nvSpPr>
        <p:spPr>
          <a:xfrm>
            <a:off x="179388" y="495300"/>
            <a:ext cx="7675562" cy="584200"/>
          </a:xfrm>
        </p:spPr>
        <p:txBody>
          <a:bodyPr/>
          <a:lstStyle/>
          <a:p>
            <a:pPr marL="0" indent="0" eaLnBrk="1" hangingPunct="1"/>
            <a:r>
              <a:rPr lang="tr-TR" b="1" smtClean="0">
                <a:latin typeface="Arial" charset="0"/>
                <a:cs typeface="Arial" charset="0"/>
              </a:rPr>
              <a:t>Aile Ortamı</a:t>
            </a:r>
          </a:p>
        </p:txBody>
      </p:sp>
    </p:spTree>
    <p:extLst>
      <p:ext uri="{BB962C8B-B14F-4D97-AF65-F5344CB8AC3E}">
        <p14:creationId xmlns:p14="http://schemas.microsoft.com/office/powerpoint/2010/main" xmlns="" val="18864024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1 Metin Yer Tutucusu"/>
          <p:cNvSpPr>
            <a:spLocks noGrp="1"/>
          </p:cNvSpPr>
          <p:nvPr>
            <p:ph type="body" sz="quarter" idx="14"/>
          </p:nvPr>
        </p:nvSpPr>
        <p:spPr>
          <a:xfrm>
            <a:off x="555625" y="1611313"/>
            <a:ext cx="8088313" cy="4638675"/>
          </a:xfrm>
        </p:spPr>
        <p:txBody>
          <a:bodyPr>
            <a:normAutofit/>
          </a:bodyPr>
          <a:lstStyle/>
          <a:p>
            <a:pPr marL="0" indent="0" algn="just" fontAlgn="base">
              <a:spcAft>
                <a:spcPct val="0"/>
              </a:spcAft>
              <a:buFont typeface="Arial" charset="0"/>
              <a:buChar char="•"/>
            </a:pPr>
            <a:r>
              <a:rPr sz="2800" smtClean="0">
                <a:solidFill>
                  <a:srgbClr val="595959"/>
                </a:solidFill>
                <a:latin typeface="Arial" charset="0"/>
                <a:cs typeface="Arial" charset="0"/>
              </a:rPr>
              <a:t>Demokratik anne-babalar ise tutarlı ve güven vericidir.</a:t>
            </a:r>
          </a:p>
          <a:p>
            <a:pPr marL="0" indent="0" algn="just" fontAlgn="base">
              <a:spcAft>
                <a:spcPct val="0"/>
              </a:spcAft>
              <a:buFont typeface="Arial" charset="0"/>
              <a:buChar char="•"/>
            </a:pPr>
            <a:r>
              <a:rPr sz="2800" smtClean="0">
                <a:solidFill>
                  <a:srgbClr val="595959"/>
                </a:solidFill>
                <a:latin typeface="Arial" charset="0"/>
                <a:cs typeface="Arial" charset="0"/>
              </a:rPr>
              <a:t>Çocuktan beklentilerini açıkça belirtir, çocuklarıyla demokratik bir ilişki kurarlar. </a:t>
            </a:r>
          </a:p>
          <a:p>
            <a:pPr marL="0" indent="0" algn="just" fontAlgn="base">
              <a:spcAft>
                <a:spcPct val="0"/>
              </a:spcAft>
              <a:buFont typeface="Arial" charset="0"/>
              <a:buChar char="•"/>
            </a:pPr>
            <a:r>
              <a:rPr sz="2800" smtClean="0">
                <a:solidFill>
                  <a:srgbClr val="595959"/>
                </a:solidFill>
                <a:latin typeface="Arial" charset="0"/>
                <a:cs typeface="Arial" charset="0"/>
              </a:rPr>
              <a:t>Bu </a:t>
            </a:r>
            <a:r>
              <a:rPr sz="2800" smtClean="0">
                <a:solidFill>
                  <a:srgbClr val="595959"/>
                </a:solidFill>
                <a:latin typeface="Arial" charset="0"/>
                <a:cs typeface="Arial" charset="0"/>
              </a:rPr>
              <a:t>tutuma sahip anne-babaların çocuklarının daha bağımsız, kendine güvenen, dostluk kurabilen, işbirliği yapabilen, başarıya güdülenmiş bireyler oldukları gözlenmiştir </a:t>
            </a:r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D2F931DA-D395-4E91-8A6C-7ADC59C241DD}" type="slidenum">
              <a:rPr lang="tr-TR">
                <a:solidFill>
                  <a:prstClr val="black">
                    <a:lumMod val="65000"/>
                    <a:lumOff val="35000"/>
                  </a:prstClr>
                </a:solidFill>
              </a:rPr>
              <a:pPr>
                <a:defRPr/>
              </a:pPr>
              <a:t>17</a:t>
            </a:fld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96259" name="3 Metin Yer Tutucusu"/>
          <p:cNvSpPr>
            <a:spLocks noGrp="1"/>
          </p:cNvSpPr>
          <p:nvPr>
            <p:ph type="body" sz="quarter" idx="15"/>
          </p:nvPr>
        </p:nvSpPr>
        <p:spPr>
          <a:xfrm>
            <a:off x="179388" y="495300"/>
            <a:ext cx="7675562" cy="584200"/>
          </a:xfrm>
        </p:spPr>
        <p:txBody>
          <a:bodyPr/>
          <a:lstStyle/>
          <a:p>
            <a:pPr marL="0" indent="0" eaLnBrk="1" hangingPunct="1"/>
            <a:r>
              <a:rPr lang="tr-TR" b="1" smtClean="0">
                <a:latin typeface="Arial" charset="0"/>
                <a:cs typeface="Arial" charset="0"/>
              </a:rPr>
              <a:t>Aile Ortamı</a:t>
            </a:r>
          </a:p>
        </p:txBody>
      </p:sp>
    </p:spTree>
    <p:extLst>
      <p:ext uri="{BB962C8B-B14F-4D97-AF65-F5344CB8AC3E}">
        <p14:creationId xmlns:p14="http://schemas.microsoft.com/office/powerpoint/2010/main" xmlns="" val="42338238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1 Metin Yer Tutucusu"/>
          <p:cNvSpPr>
            <a:spLocks noGrp="1"/>
          </p:cNvSpPr>
          <p:nvPr>
            <p:ph type="body" sz="quarter" idx="14"/>
          </p:nvPr>
        </p:nvSpPr>
        <p:spPr>
          <a:xfrm>
            <a:off x="663575" y="1682750"/>
            <a:ext cx="8034338" cy="4735513"/>
          </a:xfrm>
        </p:spPr>
        <p:txBody>
          <a:bodyPr/>
          <a:lstStyle/>
          <a:p>
            <a:pPr marL="0" indent="0" fontAlgn="base">
              <a:spcAft>
                <a:spcPct val="0"/>
              </a:spcAft>
              <a:buFont typeface="Arial" charset="0"/>
              <a:buChar char="•"/>
            </a:pPr>
            <a:r>
              <a:rPr sz="2800" smtClean="0">
                <a:solidFill>
                  <a:srgbClr val="595959"/>
                </a:solidFill>
                <a:latin typeface="Arial" charset="0"/>
                <a:cs typeface="Arial" charset="0"/>
              </a:rPr>
              <a:t>Çocuklar üç yaşından sonra akranlarıyla bir arada olma ihtiyacı içindedir. </a:t>
            </a:r>
          </a:p>
          <a:p>
            <a:pPr marL="0" indent="0" fontAlgn="base">
              <a:spcAft>
                <a:spcPct val="0"/>
              </a:spcAft>
              <a:buFont typeface="Arial" charset="0"/>
              <a:buChar char="•"/>
            </a:pPr>
            <a:r>
              <a:rPr sz="2800" smtClean="0">
                <a:solidFill>
                  <a:srgbClr val="595959"/>
                </a:solidFill>
                <a:latin typeface="Arial" charset="0"/>
                <a:cs typeface="Arial" charset="0"/>
              </a:rPr>
              <a:t>Çocuklar okula ve diğer çocuklarla ilişki kurmaya başladıktan sonra yalnız veya bir-iki arkadaşla oynamak yerine, birçok arkadaşla bir arada olmak isterler. </a:t>
            </a:r>
          </a:p>
          <a:p>
            <a:pPr marL="0" indent="0" fontAlgn="base">
              <a:spcAft>
                <a:spcPct val="0"/>
              </a:spcAft>
              <a:buFont typeface="Arial" charset="0"/>
              <a:buChar char="•"/>
            </a:pPr>
            <a:r>
              <a:rPr sz="2800" smtClean="0">
                <a:solidFill>
                  <a:srgbClr val="595959"/>
                </a:solidFill>
                <a:latin typeface="Arial" charset="0"/>
                <a:cs typeface="Arial" charset="0"/>
              </a:rPr>
              <a:t>Okul döneminin en büyük özelliği akranlarla ilişkilerin artmasıdır. </a:t>
            </a:r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6AD0A636-DD2E-443E-8380-2E594CE9C632}" type="slidenum">
              <a:rPr lang="tr-TR">
                <a:solidFill>
                  <a:prstClr val="black">
                    <a:lumMod val="65000"/>
                    <a:lumOff val="35000"/>
                  </a:prstClr>
                </a:solidFill>
              </a:rPr>
              <a:pPr>
                <a:defRPr/>
              </a:pPr>
              <a:t>18</a:t>
            </a:fld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100355" name="3 Metin Yer Tutucusu"/>
          <p:cNvSpPr>
            <a:spLocks noGrp="1"/>
          </p:cNvSpPr>
          <p:nvPr>
            <p:ph type="body" sz="quarter" idx="15"/>
          </p:nvPr>
        </p:nvSpPr>
        <p:spPr>
          <a:xfrm>
            <a:off x="179388" y="495300"/>
            <a:ext cx="7675562" cy="584200"/>
          </a:xfrm>
        </p:spPr>
        <p:txBody>
          <a:bodyPr/>
          <a:lstStyle/>
          <a:p>
            <a:pPr marL="0" indent="0" eaLnBrk="1" hangingPunct="1"/>
            <a:r>
              <a:rPr lang="tr-TR" b="1" smtClean="0">
                <a:latin typeface="Arial" charset="0"/>
                <a:cs typeface="Arial" charset="0"/>
              </a:rPr>
              <a:t>Arkadaşlar</a:t>
            </a:r>
          </a:p>
        </p:txBody>
      </p:sp>
    </p:spTree>
    <p:extLst>
      <p:ext uri="{BB962C8B-B14F-4D97-AF65-F5344CB8AC3E}">
        <p14:creationId xmlns:p14="http://schemas.microsoft.com/office/powerpoint/2010/main" xmlns="" val="39660251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1 Metin Yer Tutucusu"/>
          <p:cNvSpPr>
            <a:spLocks noGrp="1"/>
          </p:cNvSpPr>
          <p:nvPr>
            <p:ph type="body" sz="quarter" idx="14"/>
          </p:nvPr>
        </p:nvSpPr>
        <p:spPr>
          <a:xfrm>
            <a:off x="592138" y="1611313"/>
            <a:ext cx="7999412" cy="4806950"/>
          </a:xfrm>
        </p:spPr>
        <p:txBody>
          <a:bodyPr/>
          <a:lstStyle/>
          <a:p>
            <a:pPr marL="0" indent="0" algn="just" fontAlgn="base">
              <a:spcAft>
                <a:spcPct val="0"/>
              </a:spcAft>
              <a:buFont typeface="Arial" charset="0"/>
              <a:buChar char="•"/>
            </a:pPr>
            <a:r>
              <a:rPr sz="2800" smtClean="0">
                <a:solidFill>
                  <a:srgbClr val="595959"/>
                </a:solidFill>
                <a:latin typeface="Arial" charset="0"/>
                <a:cs typeface="Arial" charset="0"/>
              </a:rPr>
              <a:t>Arkadaşlarla kurulan ilişkiler çocukların paylaşma, işbirliği kurma, sırasını bekleme gibi çeşitli sosyal beceriler geliştirmelerine yardımcı olur. </a:t>
            </a:r>
          </a:p>
          <a:p>
            <a:pPr marL="0" indent="0" algn="just" fontAlgn="base">
              <a:spcAft>
                <a:spcPct val="0"/>
              </a:spcAft>
              <a:buFont typeface="Arial" charset="0"/>
              <a:buChar char="•"/>
            </a:pPr>
            <a:r>
              <a:rPr sz="2800" smtClean="0">
                <a:solidFill>
                  <a:srgbClr val="595959"/>
                </a:solidFill>
                <a:latin typeface="Arial" charset="0"/>
                <a:cs typeface="Arial" charset="0"/>
              </a:rPr>
              <a:t>Arkadaşlar sosyal becerilerin kazanılmasında en etkili unsurlardır. </a:t>
            </a:r>
          </a:p>
          <a:p>
            <a:pPr marL="0" indent="0" algn="just" fontAlgn="base">
              <a:spcAft>
                <a:spcPct val="0"/>
              </a:spcAft>
              <a:buFont typeface="Arial" charset="0"/>
              <a:buChar char="•"/>
            </a:pPr>
            <a:r>
              <a:rPr sz="2800" smtClean="0">
                <a:solidFill>
                  <a:srgbClr val="595959"/>
                </a:solidFill>
                <a:latin typeface="Arial" charset="0"/>
                <a:cs typeface="Arial" charset="0"/>
              </a:rPr>
              <a:t>Çocuklar arkadaşlarıyla oynarken yaşama ilişkin pek çok şey öğrenirler. </a:t>
            </a:r>
          </a:p>
          <a:p>
            <a:pPr marL="0" indent="0" fontAlgn="base">
              <a:spcAft>
                <a:spcPct val="0"/>
              </a:spcAft>
              <a:buFont typeface="Arial" charset="0"/>
              <a:buChar char="•"/>
            </a:pPr>
            <a:endParaRPr sz="2800" smtClean="0">
              <a:solidFill>
                <a:srgbClr val="595959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30FD05C8-5A78-4161-8E3A-76C666EBCCF2}" type="slidenum">
              <a:rPr lang="tr-TR">
                <a:solidFill>
                  <a:prstClr val="black">
                    <a:lumMod val="65000"/>
                    <a:lumOff val="35000"/>
                  </a:prstClr>
                </a:solidFill>
              </a:rPr>
              <a:pPr>
                <a:defRPr/>
              </a:pPr>
              <a:t>19</a:t>
            </a:fld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102403" name="3 Metin Yer Tutucusu"/>
          <p:cNvSpPr>
            <a:spLocks noGrp="1"/>
          </p:cNvSpPr>
          <p:nvPr>
            <p:ph type="body" sz="quarter" idx="15"/>
          </p:nvPr>
        </p:nvSpPr>
        <p:spPr>
          <a:xfrm>
            <a:off x="179388" y="495300"/>
            <a:ext cx="7675562" cy="584200"/>
          </a:xfrm>
        </p:spPr>
        <p:txBody>
          <a:bodyPr/>
          <a:lstStyle/>
          <a:p>
            <a:pPr marL="0" indent="0" eaLnBrk="1" hangingPunct="1"/>
            <a:r>
              <a:rPr lang="tr-TR" b="1" smtClean="0">
                <a:latin typeface="Arial" charset="0"/>
                <a:cs typeface="Arial" charset="0"/>
              </a:rPr>
              <a:t>Arkadaşlar</a:t>
            </a:r>
          </a:p>
        </p:txBody>
      </p:sp>
    </p:spTree>
    <p:extLst>
      <p:ext uri="{BB962C8B-B14F-4D97-AF65-F5344CB8AC3E}">
        <p14:creationId xmlns:p14="http://schemas.microsoft.com/office/powerpoint/2010/main" xmlns="" val="21657477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342900" lvl="0" indent="-342900" eaLnBrk="0" fontAlgn="base" hangingPunct="0">
              <a:lnSpc>
                <a:spcPct val="15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None/>
            </a:pPr>
            <a:r>
              <a:rPr lang="tr-TR" b="1" dirty="0">
                <a:solidFill>
                  <a:prstClr val="black"/>
                </a:solidFill>
                <a:latin typeface="Arial"/>
                <a:cs typeface="Arial" panose="020B0604020202020204" pitchFamily="34" charset="0"/>
              </a:rPr>
              <a:t>Bu bölüm;</a:t>
            </a:r>
          </a:p>
          <a:p>
            <a:pPr marL="685800" lvl="1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None/>
            </a:pPr>
            <a:r>
              <a:rPr lang="tr-TR" sz="2400" i="1" dirty="0">
                <a:solidFill>
                  <a:prstClr val="black"/>
                </a:solidFill>
                <a:latin typeface="Arial"/>
                <a:cs typeface="Arial" charset="0"/>
              </a:rPr>
              <a:t>Baran, G., 2011. Çocuk Gelişimine Giriş. </a:t>
            </a:r>
            <a:r>
              <a:rPr lang="tr-TR" sz="2400" dirty="0">
                <a:solidFill>
                  <a:prstClr val="black"/>
                </a:solidFill>
                <a:latin typeface="Arial"/>
                <a:cs typeface="Arial" charset="0"/>
              </a:rPr>
              <a:t>Çocuk Gelişimi (</a:t>
            </a:r>
            <a:r>
              <a:rPr lang="tr-TR" sz="2400" dirty="0" err="1">
                <a:solidFill>
                  <a:prstClr val="black"/>
                </a:solidFill>
                <a:latin typeface="Arial"/>
                <a:cs typeface="Arial" charset="0"/>
              </a:rPr>
              <a:t>Edit</a:t>
            </a:r>
            <a:r>
              <a:rPr lang="tr-TR" sz="2400" dirty="0">
                <a:solidFill>
                  <a:prstClr val="black"/>
                </a:solidFill>
                <a:latin typeface="Arial"/>
                <a:cs typeface="Arial" charset="0"/>
              </a:rPr>
              <a:t>: N. Aral ve G. Baran),17-51, İstanbul: Ya-</a:t>
            </a:r>
            <a:r>
              <a:rPr lang="tr-TR" sz="2400" dirty="0" err="1">
                <a:solidFill>
                  <a:prstClr val="black"/>
                </a:solidFill>
                <a:latin typeface="Arial"/>
                <a:cs typeface="Arial" charset="0"/>
              </a:rPr>
              <a:t>Pa</a:t>
            </a:r>
            <a:r>
              <a:rPr lang="tr-TR" sz="2400" dirty="0">
                <a:solidFill>
                  <a:prstClr val="black"/>
                </a:solidFill>
                <a:latin typeface="Arial"/>
                <a:cs typeface="Arial" charset="0"/>
              </a:rPr>
              <a:t> Yayınları.</a:t>
            </a:r>
          </a:p>
          <a:p>
            <a:pPr marL="342900" lvl="0" indent="-342900" eaLnBrk="0" fontAlgn="base" hangingPunct="0">
              <a:lnSpc>
                <a:spcPct val="15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None/>
            </a:pPr>
            <a:r>
              <a:rPr lang="tr-TR" b="1" dirty="0">
                <a:solidFill>
                  <a:prstClr val="black"/>
                </a:solidFill>
                <a:latin typeface="Arial"/>
                <a:cs typeface="Arial" panose="020B0604020202020204" pitchFamily="34" charset="0"/>
              </a:rPr>
              <a:t>kaynağından aynen alınmıştır.</a:t>
            </a:r>
          </a:p>
          <a:p>
            <a:pPr marL="342900" lvl="0" indent="-342900" eaLnBrk="0" fontAlgn="base" hangingPunct="0">
              <a:lnSpc>
                <a:spcPct val="15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endParaRPr lang="tr-TR" dirty="0">
              <a:solidFill>
                <a:prstClr val="black"/>
              </a:solidFill>
              <a:latin typeface="Arial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333199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1 Metin Yer Tutucusu"/>
          <p:cNvSpPr>
            <a:spLocks noGrp="1"/>
          </p:cNvSpPr>
          <p:nvPr>
            <p:ph type="body" sz="quarter" idx="14"/>
          </p:nvPr>
        </p:nvSpPr>
        <p:spPr>
          <a:xfrm>
            <a:off x="717550" y="1682750"/>
            <a:ext cx="7980363" cy="4567238"/>
          </a:xfrm>
        </p:spPr>
        <p:txBody>
          <a:bodyPr/>
          <a:lstStyle/>
          <a:p>
            <a:pPr marL="0" indent="0" fontAlgn="base">
              <a:spcAft>
                <a:spcPct val="0"/>
              </a:spcAft>
              <a:buFont typeface="Arial" charset="0"/>
              <a:buChar char="•"/>
            </a:pPr>
            <a:r>
              <a:rPr sz="2800" smtClean="0">
                <a:solidFill>
                  <a:srgbClr val="595959"/>
                </a:solidFill>
                <a:latin typeface="Arial" charset="0"/>
                <a:cs typeface="Arial" charset="0"/>
              </a:rPr>
              <a:t>Televizyon, radyo, gazete, internet gibi kitle iletişim araçları çocukların gelişimleri üzerinde etkili olmaktadır. </a:t>
            </a:r>
          </a:p>
          <a:p>
            <a:pPr marL="0" indent="0" fontAlgn="base">
              <a:spcAft>
                <a:spcPct val="0"/>
              </a:spcAft>
              <a:buFont typeface="Arial" charset="0"/>
              <a:buChar char="•"/>
            </a:pPr>
            <a:r>
              <a:rPr sz="2800" smtClean="0">
                <a:solidFill>
                  <a:srgbClr val="595959"/>
                </a:solidFill>
                <a:latin typeface="Arial" charset="0"/>
                <a:cs typeface="Arial" charset="0"/>
              </a:rPr>
              <a:t>Bu araçlar içinde çocuklar özellikle televizyon ve internetin etkilerine daha çok maruz kalmaktadırlar. </a:t>
            </a:r>
          </a:p>
          <a:p>
            <a:pPr marL="0" indent="0" fontAlgn="base">
              <a:spcAft>
                <a:spcPct val="0"/>
              </a:spcAft>
              <a:buFont typeface="Arial" charset="0"/>
              <a:buChar char="•"/>
            </a:pPr>
            <a:r>
              <a:rPr sz="2800" smtClean="0">
                <a:solidFill>
                  <a:srgbClr val="595959"/>
                </a:solidFill>
                <a:latin typeface="Arial" charset="0"/>
                <a:cs typeface="Arial" charset="0"/>
              </a:rPr>
              <a:t>Televizyonda yer alan şiddet görüntüleri çocukta korku, saldırganlık gibi problemlere neden olabilmektedir. </a:t>
            </a:r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41F187B7-D2B4-4008-8EC4-0E5CD5A5B9DC}" type="slidenum">
              <a:rPr lang="tr-TR">
                <a:solidFill>
                  <a:prstClr val="black">
                    <a:lumMod val="65000"/>
                    <a:lumOff val="35000"/>
                  </a:prstClr>
                </a:solidFill>
              </a:rPr>
              <a:pPr>
                <a:defRPr/>
              </a:pPr>
              <a:t>20</a:t>
            </a:fld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107523" name="3 Metin Yer Tutucusu"/>
          <p:cNvSpPr>
            <a:spLocks noGrp="1"/>
          </p:cNvSpPr>
          <p:nvPr>
            <p:ph type="body" sz="quarter" idx="15"/>
          </p:nvPr>
        </p:nvSpPr>
        <p:spPr>
          <a:xfrm>
            <a:off x="179388" y="495300"/>
            <a:ext cx="7675562" cy="584200"/>
          </a:xfrm>
        </p:spPr>
        <p:txBody>
          <a:bodyPr/>
          <a:lstStyle/>
          <a:p>
            <a:pPr marL="0" indent="0" eaLnBrk="1" hangingPunct="1"/>
            <a:r>
              <a:rPr lang="tr-TR" b="1" smtClean="0">
                <a:latin typeface="Arial" charset="0"/>
                <a:cs typeface="Arial" charset="0"/>
              </a:rPr>
              <a:t>Kitle İletişim Araçları</a:t>
            </a:r>
          </a:p>
        </p:txBody>
      </p:sp>
    </p:spTree>
    <p:extLst>
      <p:ext uri="{BB962C8B-B14F-4D97-AF65-F5344CB8AC3E}">
        <p14:creationId xmlns:p14="http://schemas.microsoft.com/office/powerpoint/2010/main" xmlns="" val="212702599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69" name="1 Metin Yer Tutucusu"/>
          <p:cNvSpPr>
            <a:spLocks noGrp="1"/>
          </p:cNvSpPr>
          <p:nvPr>
            <p:ph type="body" sz="quarter" idx="14"/>
          </p:nvPr>
        </p:nvSpPr>
        <p:spPr>
          <a:xfrm>
            <a:off x="538163" y="1592263"/>
            <a:ext cx="7694612" cy="4657725"/>
          </a:xfrm>
        </p:spPr>
        <p:txBody>
          <a:bodyPr/>
          <a:lstStyle/>
          <a:p>
            <a:pPr marL="0" indent="0" algn="just" fontAlgn="base">
              <a:spcAft>
                <a:spcPct val="0"/>
              </a:spcAft>
              <a:buFont typeface="Arial" charset="0"/>
              <a:buChar char="•"/>
            </a:pPr>
            <a:r>
              <a:rPr sz="2800" smtClean="0">
                <a:solidFill>
                  <a:srgbClr val="595959"/>
                </a:solidFill>
                <a:latin typeface="Arial" charset="0"/>
                <a:cs typeface="Arial" charset="0"/>
              </a:rPr>
              <a:t>Çocuklar okul öncesi dönemde henüz </a:t>
            </a:r>
          </a:p>
          <a:p>
            <a:pPr marL="742950" lvl="1" indent="-285750" algn="just" eaLnBrk="1" hangingPunct="1">
              <a:lnSpc>
                <a:spcPct val="100000"/>
              </a:lnSpc>
            </a:pPr>
            <a:r>
              <a:rPr lang="tr-TR" sz="2800" smtClean="0">
                <a:solidFill>
                  <a:srgbClr val="595959"/>
                </a:solidFill>
                <a:cs typeface="Arial" charset="0"/>
              </a:rPr>
              <a:t>gerçekle gerçek olmayanı tam olarak ayırt edemediği için, </a:t>
            </a:r>
          </a:p>
          <a:p>
            <a:pPr marL="742950" lvl="1" indent="-285750" algn="just" eaLnBrk="1" hangingPunct="1">
              <a:lnSpc>
                <a:spcPct val="100000"/>
              </a:lnSpc>
            </a:pPr>
            <a:r>
              <a:rPr lang="tr-TR" sz="2800" smtClean="0">
                <a:solidFill>
                  <a:srgbClr val="595959"/>
                </a:solidFill>
                <a:cs typeface="Arial" charset="0"/>
              </a:rPr>
              <a:t>yeterince anlayıp doğru olarak değerlendiremediği bazı ses ve görüntüler,</a:t>
            </a:r>
          </a:p>
          <a:p>
            <a:pPr marL="742950" lvl="1" indent="-285750" algn="just" eaLnBrk="1" hangingPunct="1">
              <a:lnSpc>
                <a:spcPct val="100000"/>
              </a:lnSpc>
            </a:pPr>
            <a:r>
              <a:rPr lang="tr-TR" sz="2800" smtClean="0">
                <a:solidFill>
                  <a:srgbClr val="595959"/>
                </a:solidFill>
                <a:cs typeface="Arial" charset="0"/>
              </a:rPr>
              <a:t> ölüm-kavga gibi şiddet sahneleri çocuğun korkmasına neden</a:t>
            </a:r>
            <a:r>
              <a:rPr lang="tr-TR" smtClean="0">
                <a:solidFill>
                  <a:srgbClr val="595959"/>
                </a:solidFill>
                <a:cs typeface="Arial" charset="0"/>
              </a:rPr>
              <a:t> </a:t>
            </a:r>
            <a:r>
              <a:rPr lang="tr-TR" sz="2800" smtClean="0">
                <a:solidFill>
                  <a:srgbClr val="595959"/>
                </a:solidFill>
                <a:cs typeface="Arial" charset="0"/>
              </a:rPr>
              <a:t>olabilmektedir. </a:t>
            </a:r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978D02BD-204A-41F5-AEB4-DEEF96B926E4}" type="slidenum">
              <a:rPr lang="tr-TR">
                <a:solidFill>
                  <a:prstClr val="black">
                    <a:lumMod val="65000"/>
                    <a:lumOff val="35000"/>
                  </a:prstClr>
                </a:solidFill>
              </a:rPr>
              <a:pPr>
                <a:defRPr/>
              </a:pPr>
              <a:t>21</a:t>
            </a:fld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109571" name="3 Metin Yer Tutucusu"/>
          <p:cNvSpPr>
            <a:spLocks noGrp="1"/>
          </p:cNvSpPr>
          <p:nvPr>
            <p:ph type="body" sz="quarter" idx="15"/>
          </p:nvPr>
        </p:nvSpPr>
        <p:spPr>
          <a:xfrm>
            <a:off x="179388" y="495300"/>
            <a:ext cx="7675562" cy="584200"/>
          </a:xfrm>
        </p:spPr>
        <p:txBody>
          <a:bodyPr/>
          <a:lstStyle/>
          <a:p>
            <a:pPr marL="0" indent="0" eaLnBrk="1" hangingPunct="1"/>
            <a:r>
              <a:rPr lang="tr-TR" b="1" smtClean="0">
                <a:latin typeface="Arial" charset="0"/>
                <a:cs typeface="Arial" charset="0"/>
              </a:rPr>
              <a:t>Kitle İletişim Araçları</a:t>
            </a:r>
          </a:p>
        </p:txBody>
      </p:sp>
    </p:spTree>
    <p:extLst>
      <p:ext uri="{BB962C8B-B14F-4D97-AF65-F5344CB8AC3E}">
        <p14:creationId xmlns:p14="http://schemas.microsoft.com/office/powerpoint/2010/main" xmlns="" val="1941484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7" name="1 Metin Yer Tutucusu"/>
          <p:cNvSpPr>
            <a:spLocks noGrp="1"/>
          </p:cNvSpPr>
          <p:nvPr>
            <p:ph type="body" sz="quarter" idx="14"/>
          </p:nvPr>
        </p:nvSpPr>
        <p:spPr>
          <a:xfrm>
            <a:off x="931863" y="1611313"/>
            <a:ext cx="7659687" cy="4638675"/>
          </a:xfrm>
        </p:spPr>
        <p:txBody>
          <a:bodyPr/>
          <a:lstStyle/>
          <a:p>
            <a:pPr marL="0" indent="0" algn="just" fontAlgn="base">
              <a:spcAft>
                <a:spcPct val="0"/>
              </a:spcAft>
              <a:buFont typeface="Arial" charset="0"/>
              <a:buChar char="•"/>
            </a:pPr>
            <a:r>
              <a:rPr sz="2800" smtClean="0">
                <a:solidFill>
                  <a:srgbClr val="595959"/>
                </a:solidFill>
                <a:latin typeface="Arial" charset="0"/>
                <a:cs typeface="Arial" charset="0"/>
              </a:rPr>
              <a:t>Çocuğun şiddete yönelmesindeki en önemli etken, bu eylemi yapanlarla kendi özdeşleştirmesidir. </a:t>
            </a:r>
          </a:p>
          <a:p>
            <a:pPr marL="0" indent="0" algn="just" fontAlgn="base">
              <a:spcAft>
                <a:spcPct val="0"/>
              </a:spcAft>
              <a:buFont typeface="Arial" charset="0"/>
              <a:buChar char="•"/>
            </a:pPr>
            <a:r>
              <a:rPr sz="2800" smtClean="0">
                <a:solidFill>
                  <a:srgbClr val="595959"/>
                </a:solidFill>
                <a:latin typeface="Arial" charset="0"/>
                <a:cs typeface="Arial" charset="0"/>
              </a:rPr>
              <a:t>Televizyondaki şiddet sahneleri daha çok filmin karakterleri, özellikle de iyi adamlar tarafından uygulandığında ve saldırı başarılı bir şekilde amacına ulaştığında çocuklar üzerinde daha fazla etkili olmaktadır. </a:t>
            </a:r>
          </a:p>
          <a:p>
            <a:pPr marL="0" indent="0" fontAlgn="base">
              <a:spcAft>
                <a:spcPct val="0"/>
              </a:spcAft>
              <a:buFont typeface="Arial" charset="0"/>
              <a:buChar char="•"/>
            </a:pPr>
            <a:endParaRPr sz="2800" smtClean="0">
              <a:solidFill>
                <a:srgbClr val="595959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64A3E4E8-550B-43F7-8FCE-40500718082E}" type="slidenum">
              <a:rPr lang="tr-TR">
                <a:solidFill>
                  <a:prstClr val="black">
                    <a:lumMod val="65000"/>
                    <a:lumOff val="35000"/>
                  </a:prstClr>
                </a:solidFill>
              </a:rPr>
              <a:pPr>
                <a:defRPr/>
              </a:pPr>
              <a:t>22</a:t>
            </a:fld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111619" name="3 Metin Yer Tutucusu"/>
          <p:cNvSpPr>
            <a:spLocks noGrp="1"/>
          </p:cNvSpPr>
          <p:nvPr>
            <p:ph type="body" sz="quarter" idx="15"/>
          </p:nvPr>
        </p:nvSpPr>
        <p:spPr>
          <a:xfrm>
            <a:off x="179388" y="495300"/>
            <a:ext cx="7675562" cy="584200"/>
          </a:xfrm>
        </p:spPr>
        <p:txBody>
          <a:bodyPr/>
          <a:lstStyle/>
          <a:p>
            <a:pPr marL="0" indent="0" eaLnBrk="1" hangingPunct="1"/>
            <a:r>
              <a:rPr lang="tr-TR" b="1" smtClean="0">
                <a:latin typeface="Arial" charset="0"/>
                <a:cs typeface="Arial" charset="0"/>
              </a:rPr>
              <a:t>Kitle İletişim Araçları</a:t>
            </a:r>
          </a:p>
        </p:txBody>
      </p:sp>
    </p:spTree>
    <p:extLst>
      <p:ext uri="{BB962C8B-B14F-4D97-AF65-F5344CB8AC3E}">
        <p14:creationId xmlns:p14="http://schemas.microsoft.com/office/powerpoint/2010/main" xmlns="" val="251261216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09" name="1 Metin Yer Tutucusu"/>
          <p:cNvSpPr>
            <a:spLocks noGrp="1"/>
          </p:cNvSpPr>
          <p:nvPr>
            <p:ph type="body" sz="quarter" idx="4294967295"/>
          </p:nvPr>
        </p:nvSpPr>
        <p:spPr>
          <a:xfrm>
            <a:off x="392113" y="1682750"/>
            <a:ext cx="8197850" cy="5605463"/>
          </a:xfrm>
        </p:spPr>
        <p:txBody>
          <a:bodyPr anchor="t"/>
          <a:lstStyle/>
          <a:p>
            <a:pPr marL="0" indent="0" algn="just" eaLnBrk="1" hangingPunct="1">
              <a:lnSpc>
                <a:spcPct val="100000"/>
              </a:lnSpc>
              <a:buFont typeface="Arial" charset="0"/>
              <a:buChar char="•"/>
            </a:pPr>
            <a:r>
              <a:rPr lang="tr-TR" smtClean="0">
                <a:solidFill>
                  <a:srgbClr val="595959"/>
                </a:solidFill>
                <a:cs typeface="Arial" charset="0"/>
              </a:rPr>
              <a:t>Kalıtım ve çevre dışında gelişimi belirleyici önemli öğelerden biri de zamandır. </a:t>
            </a:r>
          </a:p>
          <a:p>
            <a:pPr marL="0" indent="0" algn="just" eaLnBrk="1" hangingPunct="1">
              <a:lnSpc>
                <a:spcPct val="100000"/>
              </a:lnSpc>
              <a:buFont typeface="Arial" charset="0"/>
              <a:buChar char="•"/>
            </a:pPr>
            <a:r>
              <a:rPr lang="tr-TR" smtClean="0">
                <a:solidFill>
                  <a:srgbClr val="595959"/>
                </a:solidFill>
                <a:cs typeface="Arial" charset="0"/>
              </a:rPr>
              <a:t>Bazı davranışların ortaya çıkmasında organizmanın karşılaştığı, belirli zaman dilimleri içindeki uyarıcıların niteliği ve miktarı gelişimi destekler ya da engelleyebilir. </a:t>
            </a:r>
          </a:p>
          <a:p>
            <a:pPr marL="0" indent="0" algn="just" eaLnBrk="1" hangingPunct="1">
              <a:lnSpc>
                <a:spcPct val="100000"/>
              </a:lnSpc>
              <a:buFont typeface="Arial" charset="0"/>
              <a:buChar char="•"/>
            </a:pPr>
            <a:r>
              <a:rPr lang="tr-TR" smtClean="0">
                <a:solidFill>
                  <a:srgbClr val="595959"/>
                </a:solidFill>
                <a:cs typeface="Arial" charset="0"/>
              </a:rPr>
              <a:t>Örneğin; gebeliğin ilk üç ayı doğum öncesi gelişim açısından büyük önem taşır. </a:t>
            </a:r>
          </a:p>
          <a:p>
            <a:pPr marL="0" indent="0" algn="just" eaLnBrk="1" hangingPunct="1">
              <a:lnSpc>
                <a:spcPct val="100000"/>
              </a:lnSpc>
              <a:buFont typeface="Arial" charset="0"/>
              <a:buChar char="•"/>
            </a:pPr>
            <a:endParaRPr lang="tr-TR" smtClean="0">
              <a:solidFill>
                <a:srgbClr val="595959"/>
              </a:solidFill>
              <a:cs typeface="Arial" charset="0"/>
            </a:endParaRPr>
          </a:p>
        </p:txBody>
      </p:sp>
      <p:sp>
        <p:nvSpPr>
          <p:cNvPr id="3" name="2 Slayt Numarası Yer Tutucusu"/>
          <p:cNvSpPr txBox="1">
            <a:spLocks noGrp="1"/>
          </p:cNvSpPr>
          <p:nvPr/>
        </p:nvSpPr>
        <p:spPr>
          <a:xfrm>
            <a:off x="8442325" y="6396038"/>
            <a:ext cx="711200" cy="365125"/>
          </a:xfrm>
          <a:prstGeom prst="rect">
            <a:avLst/>
          </a:prstGeom>
          <a:noFill/>
        </p:spPr>
        <p:txBody>
          <a:bodyPr/>
          <a:lstStyle/>
          <a:p>
            <a:pPr>
              <a:defRPr/>
            </a:pPr>
            <a:fld id="{CC9A4A0A-F470-49F7-B47D-F4CC422ACFFE}" type="slidenum">
              <a:rPr lang="tr-TR">
                <a:solidFill>
                  <a:prstClr val="black">
                    <a:lumMod val="65000"/>
                    <a:lumOff val="35000"/>
                  </a:prstClr>
                </a:solidFill>
                <a:cs typeface="Arial" panose="020B0604020202020204" pitchFamily="34" charset="0"/>
              </a:rPr>
              <a:pPr>
                <a:defRPr/>
              </a:pPr>
              <a:t>23</a:t>
            </a:fld>
            <a:endParaRPr lang="tr-TR">
              <a:solidFill>
                <a:prstClr val="black">
                  <a:lumMod val="65000"/>
                  <a:lumOff val="35000"/>
                </a:prstClr>
              </a:solidFill>
              <a:cs typeface="Arial" panose="020B0604020202020204" pitchFamily="34" charset="0"/>
            </a:endParaRPr>
          </a:p>
        </p:txBody>
      </p:sp>
      <p:sp>
        <p:nvSpPr>
          <p:cNvPr id="119811" name="3 Metin Yer Tutucusu"/>
          <p:cNvSpPr>
            <a:spLocks noGrp="1"/>
          </p:cNvSpPr>
          <p:nvPr>
            <p:ph type="body" sz="quarter" idx="4294967295"/>
          </p:nvPr>
        </p:nvSpPr>
        <p:spPr>
          <a:xfrm>
            <a:off x="179388" y="496888"/>
            <a:ext cx="7675562" cy="582612"/>
          </a:xfrm>
        </p:spPr>
        <p:txBody>
          <a:bodyPr anchor="b">
            <a:spAutoFit/>
          </a:bodyPr>
          <a:lstStyle/>
          <a:p>
            <a:pPr marL="0" indent="0" algn="l" eaLnBrk="1" hangingPunct="1">
              <a:lnSpc>
                <a:spcPct val="100000"/>
              </a:lnSpc>
            </a:pPr>
            <a:r>
              <a:rPr lang="tr-TR" sz="3200" b="1" smtClean="0">
                <a:solidFill>
                  <a:srgbClr val="435E23"/>
                </a:solidFill>
                <a:cs typeface="Arial" charset="0"/>
              </a:rPr>
              <a:t>Zaman</a:t>
            </a:r>
          </a:p>
        </p:txBody>
      </p:sp>
    </p:spTree>
    <p:extLst>
      <p:ext uri="{BB962C8B-B14F-4D97-AF65-F5344CB8AC3E}">
        <p14:creationId xmlns:p14="http://schemas.microsoft.com/office/powerpoint/2010/main" xmlns="" val="10705170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Gelişimi etkileyen faktörler;</a:t>
            </a:r>
          </a:p>
          <a:p>
            <a:endParaRPr 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Doğum öncesi faktörler</a:t>
            </a:r>
          </a:p>
          <a:p>
            <a:endParaRPr 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Doğum anı faktörler</a:t>
            </a:r>
          </a:p>
          <a:p>
            <a:endParaRPr 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Doğum sonrası faktörler olarak ele alınabilir.</a:t>
            </a:r>
            <a:endParaRPr 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878793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1 Metin Yer Tutucusu"/>
          <p:cNvSpPr>
            <a:spLocks noGrp="1"/>
          </p:cNvSpPr>
          <p:nvPr>
            <p:ph type="body" sz="quarter" idx="4294967295"/>
          </p:nvPr>
        </p:nvSpPr>
        <p:spPr>
          <a:xfrm>
            <a:off x="338138" y="1306513"/>
            <a:ext cx="8805862" cy="5157787"/>
          </a:xfrm>
        </p:spPr>
        <p:txBody>
          <a:bodyPr anchor="t"/>
          <a:lstStyle/>
          <a:p>
            <a:pPr marL="742950" lvl="1" indent="-285750" algn="just" eaLnBrk="1" hangingPunct="1">
              <a:lnSpc>
                <a:spcPct val="100000"/>
              </a:lnSpc>
            </a:pPr>
            <a:endParaRPr lang="tr-TR" sz="2800" dirty="0" smtClean="0">
              <a:solidFill>
                <a:srgbClr val="595959"/>
              </a:solidFill>
              <a:cs typeface="Arial" charset="0"/>
            </a:endParaRPr>
          </a:p>
          <a:p>
            <a:pPr marL="742950" lvl="1" indent="-285750" algn="just" eaLnBrk="1" hangingPunct="1">
              <a:lnSpc>
                <a:spcPct val="100000"/>
              </a:lnSpc>
            </a:pPr>
            <a:r>
              <a:rPr lang="tr-TR" sz="2800" dirty="0" smtClean="0">
                <a:solidFill>
                  <a:srgbClr val="595959"/>
                </a:solidFill>
                <a:cs typeface="Arial" charset="0"/>
              </a:rPr>
              <a:t>Annenin beslenmesi, </a:t>
            </a:r>
          </a:p>
          <a:p>
            <a:pPr marL="742950" lvl="1" indent="-285750" algn="just" eaLnBrk="1" hangingPunct="1">
              <a:lnSpc>
                <a:spcPct val="100000"/>
              </a:lnSpc>
            </a:pPr>
            <a:r>
              <a:rPr lang="tr-TR" sz="2800" dirty="0" smtClean="0">
                <a:solidFill>
                  <a:srgbClr val="595959"/>
                </a:solidFill>
                <a:cs typeface="Arial" charset="0"/>
              </a:rPr>
              <a:t>Annenin ruh sağlığı, </a:t>
            </a:r>
          </a:p>
          <a:p>
            <a:pPr marL="742950" lvl="1" indent="-285750" algn="just" eaLnBrk="1" hangingPunct="1">
              <a:lnSpc>
                <a:spcPct val="100000"/>
              </a:lnSpc>
            </a:pPr>
            <a:r>
              <a:rPr lang="tr-TR" sz="2800" dirty="0" smtClean="0">
                <a:solidFill>
                  <a:srgbClr val="595959"/>
                </a:solidFill>
                <a:cs typeface="Arial" charset="0"/>
              </a:rPr>
              <a:t>Annenin aldığı ilaçlar, alkol, sigara kullanımı, </a:t>
            </a:r>
          </a:p>
          <a:p>
            <a:pPr marL="742950" lvl="1" indent="-285750" algn="just" eaLnBrk="1" hangingPunct="1">
              <a:lnSpc>
                <a:spcPct val="100000"/>
              </a:lnSpc>
            </a:pPr>
            <a:r>
              <a:rPr lang="tr-TR" sz="2800" dirty="0" smtClean="0">
                <a:solidFill>
                  <a:srgbClr val="595959"/>
                </a:solidFill>
                <a:cs typeface="Arial" charset="0"/>
              </a:rPr>
              <a:t>anne ile baba arasındaki kan uyuşmazlığı, </a:t>
            </a:r>
          </a:p>
          <a:p>
            <a:pPr marL="742950" lvl="1" indent="-285750" algn="just" eaLnBrk="1" hangingPunct="1">
              <a:lnSpc>
                <a:spcPct val="100000"/>
              </a:lnSpc>
            </a:pPr>
            <a:r>
              <a:rPr lang="tr-TR" sz="2800" dirty="0" smtClean="0">
                <a:solidFill>
                  <a:srgbClr val="595959"/>
                </a:solidFill>
                <a:cs typeface="Arial" charset="0"/>
              </a:rPr>
              <a:t>Annenin geçirdiği kazalar ve </a:t>
            </a:r>
          </a:p>
          <a:p>
            <a:pPr marL="742950" lvl="1" indent="-285750" algn="just" eaLnBrk="1" hangingPunct="1">
              <a:lnSpc>
                <a:spcPct val="100000"/>
              </a:lnSpc>
            </a:pPr>
            <a:r>
              <a:rPr lang="tr-TR" sz="2800" dirty="0" smtClean="0">
                <a:solidFill>
                  <a:srgbClr val="595959"/>
                </a:solidFill>
                <a:cs typeface="Arial" charset="0"/>
              </a:rPr>
              <a:t>Annenin çalışma ritmi bebeği etkileyebilir. </a:t>
            </a:r>
          </a:p>
        </p:txBody>
      </p:sp>
      <p:sp>
        <p:nvSpPr>
          <p:cNvPr id="3" name="2 Slayt Numarası Yer Tutucusu"/>
          <p:cNvSpPr txBox="1">
            <a:spLocks noGrp="1"/>
          </p:cNvSpPr>
          <p:nvPr/>
        </p:nvSpPr>
        <p:spPr>
          <a:xfrm>
            <a:off x="8442325" y="6396038"/>
            <a:ext cx="711200" cy="365125"/>
          </a:xfrm>
          <a:prstGeom prst="rect">
            <a:avLst/>
          </a:prstGeom>
          <a:noFill/>
        </p:spPr>
        <p:txBody>
          <a:bodyPr/>
          <a:lstStyle/>
          <a:p>
            <a:pPr>
              <a:defRPr/>
            </a:pPr>
            <a:fld id="{7100B78A-5CC7-4891-8977-8C01A3D77E0F}" type="slidenum">
              <a:rPr lang="tr-TR">
                <a:solidFill>
                  <a:prstClr val="black">
                    <a:lumMod val="65000"/>
                    <a:lumOff val="35000"/>
                  </a:prstClr>
                </a:solidFill>
                <a:cs typeface="Arial" panose="020B0604020202020204" pitchFamily="34" charset="0"/>
              </a:rPr>
              <a:pPr>
                <a:defRPr/>
              </a:pPr>
              <a:t>4</a:t>
            </a:fld>
            <a:endParaRPr lang="tr-TR">
              <a:solidFill>
                <a:prstClr val="black">
                  <a:lumMod val="65000"/>
                  <a:lumOff val="35000"/>
                </a:prstClr>
              </a:solidFill>
              <a:cs typeface="Arial" panose="020B0604020202020204" pitchFamily="34" charset="0"/>
            </a:endParaRPr>
          </a:p>
        </p:txBody>
      </p:sp>
      <p:sp>
        <p:nvSpPr>
          <p:cNvPr id="65539" name="3 Metin Yer Tutucusu"/>
          <p:cNvSpPr>
            <a:spLocks noGrp="1"/>
          </p:cNvSpPr>
          <p:nvPr>
            <p:ph type="body" sz="quarter" idx="4294967295"/>
          </p:nvPr>
        </p:nvSpPr>
        <p:spPr>
          <a:xfrm>
            <a:off x="179388" y="500063"/>
            <a:ext cx="7675562" cy="579437"/>
          </a:xfrm>
        </p:spPr>
        <p:txBody>
          <a:bodyPr anchor="b">
            <a:spAutoFit/>
          </a:bodyPr>
          <a:lstStyle/>
          <a:p>
            <a:pPr marL="0" indent="0" algn="l" eaLnBrk="1" hangingPunct="1">
              <a:lnSpc>
                <a:spcPct val="100000"/>
              </a:lnSpc>
            </a:pPr>
            <a:r>
              <a:rPr lang="tr-TR" sz="3200" b="1" smtClean="0">
                <a:solidFill>
                  <a:srgbClr val="435E23"/>
                </a:solidFill>
                <a:cs typeface="Arial" charset="0"/>
              </a:rPr>
              <a:t>Doğum Öncesi Faktörler</a:t>
            </a:r>
          </a:p>
        </p:txBody>
      </p:sp>
    </p:spTree>
    <p:extLst>
      <p:ext uri="{BB962C8B-B14F-4D97-AF65-F5344CB8AC3E}">
        <p14:creationId xmlns:p14="http://schemas.microsoft.com/office/powerpoint/2010/main" xmlns="" val="41521266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1 Metin Yer Tutucusu"/>
          <p:cNvSpPr>
            <a:spLocks noGrp="1"/>
          </p:cNvSpPr>
          <p:nvPr>
            <p:ph type="body" sz="quarter" idx="14"/>
          </p:nvPr>
        </p:nvSpPr>
        <p:spPr>
          <a:xfrm>
            <a:off x="338138" y="1306513"/>
            <a:ext cx="8805862" cy="5157787"/>
          </a:xfrm>
        </p:spPr>
        <p:txBody>
          <a:bodyPr/>
          <a:lstStyle/>
          <a:p>
            <a:pPr marL="742950" lvl="1" indent="-285750" algn="just" eaLnBrk="1" hangingPunct="1">
              <a:lnSpc>
                <a:spcPct val="100000"/>
              </a:lnSpc>
              <a:buFont typeface="Arial" charset="0"/>
              <a:buNone/>
            </a:pPr>
            <a:r>
              <a:rPr lang="tr-TR" sz="2800" dirty="0" smtClean="0">
                <a:solidFill>
                  <a:srgbClr val="595959"/>
                </a:solidFill>
                <a:cs typeface="Arial" charset="0"/>
              </a:rPr>
              <a:t>Doğum öncesi;</a:t>
            </a:r>
          </a:p>
          <a:p>
            <a:pPr algn="just" fontAlgn="base">
              <a:spcAft>
                <a:spcPct val="0"/>
              </a:spcAft>
            </a:pPr>
            <a:r>
              <a:rPr sz="3200" dirty="0" smtClean="0">
                <a:solidFill>
                  <a:srgbClr val="59595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Hamilelikte, özellikle ilk üç ayda </a:t>
            </a:r>
          </a:p>
          <a:p>
            <a:pPr algn="just" fontAlgn="base">
              <a:spcAft>
                <a:spcPct val="0"/>
              </a:spcAft>
            </a:pPr>
            <a:r>
              <a:rPr lang="tr-TR" sz="3200" dirty="0" smtClean="0">
                <a:solidFill>
                  <a:srgbClr val="59595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Annenin geçirdiği kızamıkçık gibi hastalıklar organ gelişimini etkiler, </a:t>
            </a:r>
          </a:p>
          <a:p>
            <a:pPr algn="just" fontAlgn="base">
              <a:spcAft>
                <a:spcPct val="0"/>
              </a:spcAft>
            </a:pPr>
            <a:r>
              <a:rPr lang="tr-TR" sz="3200" dirty="0" smtClean="0">
                <a:solidFill>
                  <a:srgbClr val="59595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Annenin kullandığı ilaçlar organ eksikliklerine ya da işlev bozukluklarına neden olmaktadır. </a:t>
            </a:r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5DE19B64-4258-4E44-870A-03CC1F8E22C3}" type="slidenum">
              <a:rPr lang="tr-TR">
                <a:solidFill>
                  <a:prstClr val="black">
                    <a:lumMod val="65000"/>
                    <a:lumOff val="35000"/>
                  </a:prstClr>
                </a:solidFill>
              </a:rPr>
              <a:pPr>
                <a:defRPr/>
              </a:pPr>
              <a:t>5</a:t>
            </a:fld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7587" name="3 Metin Yer Tutucusu"/>
          <p:cNvSpPr>
            <a:spLocks noGrp="1"/>
          </p:cNvSpPr>
          <p:nvPr>
            <p:ph type="body" sz="quarter" idx="15"/>
          </p:nvPr>
        </p:nvSpPr>
        <p:spPr>
          <a:xfrm>
            <a:off x="179388" y="500063"/>
            <a:ext cx="7675562" cy="579437"/>
          </a:xfrm>
        </p:spPr>
        <p:txBody>
          <a:bodyPr/>
          <a:lstStyle/>
          <a:p>
            <a:pPr marL="0" indent="0" eaLnBrk="1" hangingPunct="1"/>
            <a:r>
              <a:rPr lang="tr-TR" b="1" smtClean="0">
                <a:latin typeface="Arial" charset="0"/>
                <a:cs typeface="Arial" charset="0"/>
              </a:rPr>
              <a:t>Doğum Öncesi Faktörler</a:t>
            </a:r>
          </a:p>
        </p:txBody>
      </p:sp>
    </p:spTree>
    <p:extLst>
      <p:ext uri="{BB962C8B-B14F-4D97-AF65-F5344CB8AC3E}">
        <p14:creationId xmlns:p14="http://schemas.microsoft.com/office/powerpoint/2010/main" xmlns="" val="6168725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1 Metin Yer Tutucusu"/>
          <p:cNvSpPr>
            <a:spLocks noGrp="1"/>
          </p:cNvSpPr>
          <p:nvPr>
            <p:ph type="body" sz="quarter" idx="14"/>
          </p:nvPr>
        </p:nvSpPr>
        <p:spPr>
          <a:xfrm>
            <a:off x="179388" y="1090613"/>
            <a:ext cx="8267700" cy="5159375"/>
          </a:xfrm>
        </p:spPr>
        <p:txBody>
          <a:bodyPr>
            <a:normAutofit lnSpcReduction="10000"/>
          </a:bodyPr>
          <a:lstStyle/>
          <a:p>
            <a:pPr marL="0" indent="0" algn="just" fontAlgn="base">
              <a:spcAft>
                <a:spcPct val="0"/>
              </a:spcAft>
              <a:buFont typeface="Arial" charset="0"/>
              <a:buNone/>
            </a:pPr>
            <a:r>
              <a:rPr sz="3200" dirty="0" smtClean="0">
                <a:solidFill>
                  <a:srgbClr val="59595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Doğum sırasında; </a:t>
            </a:r>
            <a:endParaRPr sz="2800" dirty="0" smtClean="0">
              <a:solidFill>
                <a:srgbClr val="59595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 eaLnBrk="1" hangingPunct="1">
              <a:lnSpc>
                <a:spcPct val="100000"/>
              </a:lnSpc>
            </a:pPr>
            <a:r>
              <a:rPr lang="tr-TR" sz="3200" dirty="0" smtClean="0">
                <a:solidFill>
                  <a:srgbClr val="59595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Bebeğin oksijensiz kalması, </a:t>
            </a:r>
          </a:p>
          <a:p>
            <a:pPr marL="742950" lvl="1" indent="-285750" algn="just" eaLnBrk="1" hangingPunct="1">
              <a:lnSpc>
                <a:spcPct val="100000"/>
              </a:lnSpc>
            </a:pPr>
            <a:r>
              <a:rPr lang="tr-TR" sz="3200" dirty="0" smtClean="0">
                <a:solidFill>
                  <a:srgbClr val="59595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Vakum ve forseps gibi araçların doğru şekilde kullanılmaması ve </a:t>
            </a:r>
          </a:p>
          <a:p>
            <a:pPr marL="742950" lvl="1" indent="-285750" algn="just" eaLnBrk="1" hangingPunct="1">
              <a:lnSpc>
                <a:spcPct val="100000"/>
              </a:lnSpc>
            </a:pPr>
            <a:r>
              <a:rPr lang="tr-TR" sz="3200" dirty="0" smtClean="0">
                <a:solidFill>
                  <a:srgbClr val="59595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Bebeğin başının çok fazla basınçla karşılaşması, </a:t>
            </a:r>
          </a:p>
          <a:p>
            <a:pPr marL="742950" lvl="1" indent="-285750" algn="just" eaLnBrk="1" hangingPunct="1">
              <a:lnSpc>
                <a:spcPct val="100000"/>
              </a:lnSpc>
            </a:pPr>
            <a:r>
              <a:rPr lang="tr-TR" sz="3200" dirty="0" smtClean="0">
                <a:solidFill>
                  <a:srgbClr val="59595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Kordon dolanması gibi durumlar özellikle beyin gelişimini olmak üzere bebeğin gelişimini etkileyen ve sınırlandıran durumlardır </a:t>
            </a:r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0F9705EC-03FD-4A06-81B1-E9647766FFAD}" type="slidenum">
              <a:rPr lang="tr-TR">
                <a:solidFill>
                  <a:prstClr val="black">
                    <a:lumMod val="65000"/>
                    <a:lumOff val="35000"/>
                  </a:prstClr>
                </a:solidFill>
              </a:rPr>
              <a:pPr>
                <a:defRPr/>
              </a:pPr>
              <a:t>6</a:t>
            </a:fld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9635" name="3 Metin Yer Tutucusu"/>
          <p:cNvSpPr>
            <a:spLocks noGrp="1"/>
          </p:cNvSpPr>
          <p:nvPr>
            <p:ph type="body" sz="quarter" idx="15"/>
          </p:nvPr>
        </p:nvSpPr>
        <p:spPr>
          <a:xfrm>
            <a:off x="179388" y="500063"/>
            <a:ext cx="7675562" cy="579437"/>
          </a:xfrm>
        </p:spPr>
        <p:txBody>
          <a:bodyPr/>
          <a:lstStyle/>
          <a:p>
            <a:pPr marL="0" indent="0" eaLnBrk="1" hangingPunct="1"/>
            <a:r>
              <a:rPr lang="tr-TR" b="1" dirty="0" smtClean="0">
                <a:latin typeface="Arial" charset="0"/>
                <a:cs typeface="Arial" charset="0"/>
              </a:rPr>
              <a:t>Doğum Sırası Faktörler  </a:t>
            </a:r>
          </a:p>
        </p:txBody>
      </p:sp>
    </p:spTree>
    <p:extLst>
      <p:ext uri="{BB962C8B-B14F-4D97-AF65-F5344CB8AC3E}">
        <p14:creationId xmlns:p14="http://schemas.microsoft.com/office/powerpoint/2010/main" xmlns="" val="37340916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1 Metin Yer Tutucusu"/>
          <p:cNvSpPr>
            <a:spLocks noGrp="1"/>
          </p:cNvSpPr>
          <p:nvPr>
            <p:ph type="body" sz="quarter" idx="14"/>
          </p:nvPr>
        </p:nvSpPr>
        <p:spPr>
          <a:xfrm>
            <a:off x="304800" y="1144588"/>
            <a:ext cx="8609013" cy="4889500"/>
          </a:xfrm>
        </p:spPr>
        <p:txBody>
          <a:bodyPr>
            <a:normAutofit/>
          </a:bodyPr>
          <a:lstStyle/>
          <a:p>
            <a:pPr marL="0" indent="0" algn="just" fontAlgn="base">
              <a:lnSpc>
                <a:spcPct val="90000"/>
              </a:lnSpc>
              <a:spcAft>
                <a:spcPct val="0"/>
              </a:spcAft>
              <a:buFont typeface="Arial" charset="0"/>
              <a:buNone/>
            </a:pPr>
            <a:r>
              <a:rPr sz="3200" dirty="0" smtClean="0">
                <a:solidFill>
                  <a:srgbClr val="595959"/>
                </a:solidFill>
                <a:latin typeface="Arial" charset="0"/>
                <a:cs typeface="Arial" charset="0"/>
              </a:rPr>
              <a:t>Doğum sonrasında; </a:t>
            </a:r>
          </a:p>
          <a:p>
            <a:pPr algn="just" fontAlgn="base">
              <a:lnSpc>
                <a:spcPct val="90000"/>
              </a:lnSpc>
              <a:spcAft>
                <a:spcPct val="0"/>
              </a:spcAft>
            </a:pPr>
            <a:r>
              <a:rPr lang="tr-TR" sz="3200" dirty="0" smtClean="0">
                <a:solidFill>
                  <a:srgbClr val="595959"/>
                </a:solidFill>
                <a:latin typeface="Arial" charset="0"/>
                <a:cs typeface="Arial" charset="0"/>
              </a:rPr>
              <a:t>Beslenme</a:t>
            </a:r>
          </a:p>
          <a:p>
            <a:pPr algn="just" fontAlgn="base">
              <a:lnSpc>
                <a:spcPct val="90000"/>
              </a:lnSpc>
              <a:spcAft>
                <a:spcPct val="0"/>
              </a:spcAft>
            </a:pPr>
            <a:r>
              <a:rPr lang="tr-TR" sz="3200" dirty="0" smtClean="0">
                <a:solidFill>
                  <a:srgbClr val="595959"/>
                </a:solidFill>
                <a:latin typeface="Arial" charset="0"/>
                <a:cs typeface="Arial" charset="0"/>
              </a:rPr>
              <a:t>Geçirilen hastalıklar ve kazalar</a:t>
            </a:r>
          </a:p>
          <a:p>
            <a:pPr algn="just" fontAlgn="base">
              <a:lnSpc>
                <a:spcPct val="90000"/>
              </a:lnSpc>
              <a:spcAft>
                <a:spcPct val="0"/>
              </a:spcAft>
            </a:pPr>
            <a:r>
              <a:rPr lang="tr-TR" sz="3200" dirty="0" smtClean="0">
                <a:solidFill>
                  <a:srgbClr val="595959"/>
                </a:solidFill>
                <a:latin typeface="Arial" charset="0"/>
                <a:cs typeface="Arial" charset="0"/>
              </a:rPr>
              <a:t>Aile ortamı</a:t>
            </a:r>
          </a:p>
          <a:p>
            <a:pPr algn="just" fontAlgn="base">
              <a:lnSpc>
                <a:spcPct val="90000"/>
              </a:lnSpc>
              <a:spcAft>
                <a:spcPct val="0"/>
              </a:spcAft>
            </a:pPr>
            <a:r>
              <a:rPr lang="tr-TR" sz="3200" dirty="0" smtClean="0">
                <a:solidFill>
                  <a:srgbClr val="595959"/>
                </a:solidFill>
                <a:latin typeface="Arial" charset="0"/>
                <a:cs typeface="Arial" charset="0"/>
              </a:rPr>
              <a:t>Arkadaşlar</a:t>
            </a:r>
          </a:p>
          <a:p>
            <a:pPr algn="just" fontAlgn="base">
              <a:lnSpc>
                <a:spcPct val="90000"/>
              </a:lnSpc>
              <a:spcAft>
                <a:spcPct val="0"/>
              </a:spcAft>
            </a:pPr>
            <a:r>
              <a:rPr lang="tr-TR" sz="3200" dirty="0" smtClean="0">
                <a:solidFill>
                  <a:srgbClr val="595959"/>
                </a:solidFill>
                <a:latin typeface="Arial" charset="0"/>
                <a:cs typeface="Arial" charset="0"/>
              </a:rPr>
              <a:t>Kitle iletişim araçları</a:t>
            </a:r>
          </a:p>
          <a:p>
            <a:pPr algn="just" fontAlgn="base">
              <a:lnSpc>
                <a:spcPct val="90000"/>
              </a:lnSpc>
              <a:spcAft>
                <a:spcPct val="0"/>
              </a:spcAft>
            </a:pPr>
            <a:r>
              <a:rPr lang="tr-TR" sz="3200" dirty="0" smtClean="0">
                <a:solidFill>
                  <a:srgbClr val="595959"/>
                </a:solidFill>
                <a:latin typeface="Arial" charset="0"/>
                <a:cs typeface="Arial" charset="0"/>
              </a:rPr>
              <a:t>Zaman</a:t>
            </a:r>
          </a:p>
          <a:p>
            <a:pPr marL="0" indent="0" algn="just" fontAlgn="base">
              <a:lnSpc>
                <a:spcPct val="90000"/>
              </a:lnSpc>
              <a:spcAft>
                <a:spcPct val="0"/>
              </a:spcAft>
              <a:buFont typeface="Arial" charset="0"/>
              <a:buNone/>
            </a:pPr>
            <a:endParaRPr lang="tr-TR" sz="3200" dirty="0" smtClean="0">
              <a:solidFill>
                <a:srgbClr val="595959"/>
              </a:solidFill>
              <a:latin typeface="Arial" charset="0"/>
              <a:cs typeface="Arial" charset="0"/>
            </a:endParaRPr>
          </a:p>
          <a:p>
            <a:pPr marL="0" indent="0" algn="just" fontAlgn="base">
              <a:lnSpc>
                <a:spcPct val="90000"/>
              </a:lnSpc>
              <a:spcAft>
                <a:spcPct val="0"/>
              </a:spcAft>
              <a:buFont typeface="Arial" charset="0"/>
              <a:buNone/>
            </a:pPr>
            <a:endParaRPr lang="tr-TR" sz="3200" dirty="0" smtClean="0">
              <a:solidFill>
                <a:srgbClr val="595959"/>
              </a:solidFill>
              <a:latin typeface="Arial" charset="0"/>
              <a:cs typeface="Arial" charset="0"/>
            </a:endParaRPr>
          </a:p>
          <a:p>
            <a:pPr marL="0" indent="0" algn="just" fontAlgn="base">
              <a:lnSpc>
                <a:spcPct val="90000"/>
              </a:lnSpc>
              <a:spcAft>
                <a:spcPct val="0"/>
              </a:spcAft>
              <a:buFont typeface="Arial" charset="0"/>
              <a:buNone/>
            </a:pPr>
            <a:endParaRPr sz="3200" dirty="0" smtClean="0">
              <a:solidFill>
                <a:srgbClr val="595959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B641CBB7-A7A5-4815-8A8E-47FC3224DB0D}" type="slidenum">
              <a:rPr lang="tr-TR">
                <a:solidFill>
                  <a:prstClr val="black">
                    <a:lumMod val="65000"/>
                    <a:lumOff val="35000"/>
                  </a:prstClr>
                </a:solidFill>
              </a:rPr>
              <a:pPr>
                <a:defRPr/>
              </a:pPr>
              <a:t>7</a:t>
            </a:fld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3731" name="3 Metin Yer Tutucusu"/>
          <p:cNvSpPr>
            <a:spLocks noGrp="1"/>
          </p:cNvSpPr>
          <p:nvPr>
            <p:ph type="body" sz="quarter" idx="15"/>
          </p:nvPr>
        </p:nvSpPr>
        <p:spPr>
          <a:xfrm>
            <a:off x="179388" y="495300"/>
            <a:ext cx="7675562" cy="584200"/>
          </a:xfrm>
        </p:spPr>
        <p:txBody>
          <a:bodyPr/>
          <a:lstStyle/>
          <a:p>
            <a:pPr marL="0" indent="0" eaLnBrk="1" hangingPunct="1"/>
            <a:r>
              <a:rPr lang="tr-TR" b="1" dirty="0" smtClean="0">
                <a:latin typeface="Arial" charset="0"/>
                <a:cs typeface="Arial" charset="0"/>
              </a:rPr>
              <a:t>Doğum Sonrası Etmenler </a:t>
            </a:r>
          </a:p>
        </p:txBody>
      </p:sp>
    </p:spTree>
    <p:extLst>
      <p:ext uri="{BB962C8B-B14F-4D97-AF65-F5344CB8AC3E}">
        <p14:creationId xmlns:p14="http://schemas.microsoft.com/office/powerpoint/2010/main" xmlns="" val="1696669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1 Metin Yer Tutucusu"/>
          <p:cNvSpPr>
            <a:spLocks noGrp="1"/>
          </p:cNvSpPr>
          <p:nvPr>
            <p:ph type="body" sz="quarter" idx="14"/>
          </p:nvPr>
        </p:nvSpPr>
        <p:spPr>
          <a:xfrm>
            <a:off x="735013" y="1574800"/>
            <a:ext cx="7856537" cy="4675188"/>
          </a:xfrm>
        </p:spPr>
        <p:txBody>
          <a:bodyPr>
            <a:normAutofit/>
          </a:bodyPr>
          <a:lstStyle/>
          <a:p>
            <a:pPr marL="0" indent="0" algn="just" fontAlgn="base">
              <a:spcAft>
                <a:spcPct val="0"/>
              </a:spcAft>
              <a:buFont typeface="Arial" charset="0"/>
              <a:buChar char="•"/>
            </a:pPr>
            <a:r>
              <a:rPr sz="3200" dirty="0" smtClean="0">
                <a:solidFill>
                  <a:srgbClr val="595959"/>
                </a:solidFill>
                <a:latin typeface="Arial" charset="0"/>
                <a:cs typeface="Arial" charset="0"/>
              </a:rPr>
              <a:t>Beslenmenin çocukların özellikle fiziksel gelişimleri üzerinde önemli bir etkisi vardır. </a:t>
            </a:r>
          </a:p>
          <a:p>
            <a:pPr marL="0" indent="0" algn="just" fontAlgn="base">
              <a:spcAft>
                <a:spcPct val="0"/>
              </a:spcAft>
              <a:buFont typeface="Arial" charset="0"/>
              <a:buChar char="•"/>
            </a:pPr>
            <a:r>
              <a:rPr sz="3200" dirty="0" smtClean="0">
                <a:solidFill>
                  <a:srgbClr val="595959"/>
                </a:solidFill>
                <a:latin typeface="Arial" charset="0"/>
                <a:cs typeface="Arial" charset="0"/>
              </a:rPr>
              <a:t>Çocukluk çağında enerji ve besin öğelerine olan gereksinimin karşılanamaması beslenme yetersizliği ve dengesizliğine bağlı olan çeşitli sağlık sorunlarına yol açmaktadır. </a:t>
            </a:r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F698EB01-F8EA-42E0-A360-6708E9E7AFBF}" type="slidenum">
              <a:rPr lang="tr-TR">
                <a:solidFill>
                  <a:prstClr val="black">
                    <a:lumMod val="65000"/>
                    <a:lumOff val="35000"/>
                  </a:prstClr>
                </a:solidFill>
              </a:rPr>
              <a:pPr>
                <a:defRPr/>
              </a:pPr>
              <a:t>8</a:t>
            </a:fld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6803" name="3 Metin Yer Tutucusu"/>
          <p:cNvSpPr>
            <a:spLocks noGrp="1"/>
          </p:cNvSpPr>
          <p:nvPr>
            <p:ph type="body" sz="quarter" idx="15"/>
          </p:nvPr>
        </p:nvSpPr>
        <p:spPr>
          <a:xfrm>
            <a:off x="179388" y="496888"/>
            <a:ext cx="7675562" cy="582612"/>
          </a:xfrm>
        </p:spPr>
        <p:txBody>
          <a:bodyPr/>
          <a:lstStyle/>
          <a:p>
            <a:pPr marL="0" indent="0" eaLnBrk="1" hangingPunct="1"/>
            <a:r>
              <a:rPr lang="tr-TR" b="1" smtClean="0">
                <a:latin typeface="Arial" charset="0"/>
                <a:cs typeface="Arial" charset="0"/>
              </a:rPr>
              <a:t>Beslenme</a:t>
            </a:r>
            <a:endParaRPr lang="tr-TR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606680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1 Metin Yer Tutucusu"/>
          <p:cNvSpPr>
            <a:spLocks noGrp="1"/>
          </p:cNvSpPr>
          <p:nvPr>
            <p:ph type="body" sz="quarter" idx="14"/>
          </p:nvPr>
        </p:nvSpPr>
        <p:spPr>
          <a:xfrm>
            <a:off x="717550" y="1520825"/>
            <a:ext cx="7766050" cy="4729163"/>
          </a:xfrm>
        </p:spPr>
        <p:txBody>
          <a:bodyPr>
            <a:normAutofit/>
          </a:bodyPr>
          <a:lstStyle/>
          <a:p>
            <a:pPr marL="0" indent="0" fontAlgn="base">
              <a:spcAft>
                <a:spcPct val="0"/>
              </a:spcAft>
              <a:buFont typeface="Arial" charset="0"/>
              <a:buChar char="•"/>
            </a:pPr>
            <a:r>
              <a:rPr sz="3200" dirty="0" smtClean="0">
                <a:solidFill>
                  <a:srgbClr val="595959"/>
                </a:solidFill>
                <a:latin typeface="Arial" charset="0"/>
                <a:cs typeface="Arial" charset="0"/>
              </a:rPr>
              <a:t>Proteinli besinler kemiklerin uzaması ve iskeletin olgunlaşması için gereklidir. </a:t>
            </a:r>
          </a:p>
          <a:p>
            <a:pPr marL="0" indent="0" fontAlgn="base">
              <a:spcAft>
                <a:spcPct val="0"/>
              </a:spcAft>
              <a:buFont typeface="Arial" charset="0"/>
              <a:buChar char="•"/>
            </a:pPr>
            <a:r>
              <a:rPr sz="3200" dirty="0" smtClean="0">
                <a:solidFill>
                  <a:srgbClr val="595959"/>
                </a:solidFill>
                <a:latin typeface="Arial" charset="0"/>
                <a:cs typeface="Arial" charset="0"/>
              </a:rPr>
              <a:t>Bu nedenle özellikle büyümenin hızlı olduğu ilk altı yaştaki ve ergenlik dönemindeki çocukların dengeli beslenmesine özen gösterilmelidir. </a:t>
            </a:r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3C3AC407-E403-427A-8B5B-9CD6E7FACE38}" type="slidenum">
              <a:rPr lang="tr-TR">
                <a:solidFill>
                  <a:prstClr val="black">
                    <a:lumMod val="65000"/>
                    <a:lumOff val="35000"/>
                  </a:prstClr>
                </a:solidFill>
              </a:rPr>
              <a:pPr>
                <a:defRPr/>
              </a:pPr>
              <a:t>9</a:t>
            </a:fld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8851" name="3 Metin Yer Tutucusu"/>
          <p:cNvSpPr>
            <a:spLocks noGrp="1"/>
          </p:cNvSpPr>
          <p:nvPr>
            <p:ph type="body" sz="quarter" idx="15"/>
          </p:nvPr>
        </p:nvSpPr>
        <p:spPr>
          <a:xfrm>
            <a:off x="179388" y="495300"/>
            <a:ext cx="7675562" cy="584200"/>
          </a:xfrm>
        </p:spPr>
        <p:txBody>
          <a:bodyPr/>
          <a:lstStyle/>
          <a:p>
            <a:pPr marL="0" indent="0" eaLnBrk="1" hangingPunct="1"/>
            <a:r>
              <a:rPr lang="tr-TR" b="1" smtClean="0">
                <a:latin typeface="Arial" charset="0"/>
                <a:cs typeface="Arial" charset="0"/>
              </a:rPr>
              <a:t>Beslenme</a:t>
            </a:r>
            <a:endParaRPr lang="tr-TR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5371456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wrap="square" lIns="91440" tIns="45720" rIns="91440" bIns="45720" rtlCol="0" anchor="t" anchorCtr="0">
        <a:normAutofit/>
      </a:bodyPr>
      <a:lstStyle>
        <a:defPPr>
          <a:defRPr dirty="0">
            <a:latin typeface="+mj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49</TotalTime>
  <Words>888</Words>
  <Application>Microsoft Office PowerPoint</Application>
  <PresentationFormat>Ekran Gösterisi (4:3)</PresentationFormat>
  <Paragraphs>145</Paragraphs>
  <Slides>23</Slides>
  <Notes>19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Slayt Başlıkları</vt:lpstr>
      </vt:variant>
      <vt:variant>
        <vt:i4>23</vt:i4>
      </vt:variant>
    </vt:vector>
  </HeadingPairs>
  <TitlesOfParts>
    <vt:vector size="25" baseType="lpstr">
      <vt:lpstr>Cumba</vt:lpstr>
      <vt:lpstr>Office Teması</vt:lpstr>
      <vt:lpstr>Gelişimi Etkileyen Faktörler 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  <vt:lpstr>Slayt 12</vt:lpstr>
      <vt:lpstr>Slayt 13</vt:lpstr>
      <vt:lpstr>Slayt 14</vt:lpstr>
      <vt:lpstr>Slayt 15</vt:lpstr>
      <vt:lpstr>Slayt 16</vt:lpstr>
      <vt:lpstr>Slayt 17</vt:lpstr>
      <vt:lpstr>Slayt 18</vt:lpstr>
      <vt:lpstr>Slayt 19</vt:lpstr>
      <vt:lpstr>Slayt 20</vt:lpstr>
      <vt:lpstr>Slayt 21</vt:lpstr>
      <vt:lpstr>Slayt 22</vt:lpstr>
      <vt:lpstr>Slayt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Figen Gürsoy</dc:creator>
  <cp:lastModifiedBy>acer</cp:lastModifiedBy>
  <cp:revision>21</cp:revision>
  <dcterms:created xsi:type="dcterms:W3CDTF">2017-01-02T20:13:06Z</dcterms:created>
  <dcterms:modified xsi:type="dcterms:W3CDTF">2017-01-27T11:21:48Z</dcterms:modified>
</cp:coreProperties>
</file>