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1"/>
  </p:sldMasterIdLst>
  <p:sldIdLst>
    <p:sldId id="256" r:id="rId2"/>
    <p:sldId id="262" r:id="rId3"/>
    <p:sldId id="259" r:id="rId4"/>
    <p:sldId id="257" r:id="rId5"/>
    <p:sldId id="263" r:id="rId6"/>
    <p:sldId id="260" r:id="rId7"/>
    <p:sldId id="261" r:id="rId8"/>
    <p:sldId id="264" r:id="rId9"/>
  </p:sldIdLst>
  <p:sldSz cx="1079976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3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7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72" indent="0" algn="ctr">
              <a:buNone/>
              <a:defRPr sz="2100"/>
            </a:lvl2pPr>
            <a:lvl3pPr marL="959943" indent="0" algn="ctr">
              <a:buNone/>
              <a:defRPr sz="1890"/>
            </a:lvl3pPr>
            <a:lvl4pPr marL="1439915" indent="0" algn="ctr">
              <a:buNone/>
              <a:defRPr sz="1680"/>
            </a:lvl4pPr>
            <a:lvl5pPr marL="1919887" indent="0" algn="ctr">
              <a:buNone/>
              <a:defRPr sz="1680"/>
            </a:lvl5pPr>
            <a:lvl6pPr marL="2399859" indent="0" algn="ctr">
              <a:buNone/>
              <a:defRPr sz="1680"/>
            </a:lvl6pPr>
            <a:lvl7pPr marL="2879830" indent="0" algn="ctr">
              <a:buNone/>
              <a:defRPr sz="1680"/>
            </a:lvl7pPr>
            <a:lvl8pPr marL="3359802" indent="0" algn="ctr">
              <a:buNone/>
              <a:defRPr sz="1680"/>
            </a:lvl8pPr>
            <a:lvl9pPr marL="3839774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7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14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83298"/>
            <a:ext cx="2328699" cy="610108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5" y="383298"/>
            <a:ext cx="6851100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8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4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60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60" y="4817877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4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1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8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5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3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80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900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1" y="1916484"/>
            <a:ext cx="4589900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0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83299"/>
            <a:ext cx="9314796" cy="1391534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72" indent="0">
              <a:buNone/>
              <a:defRPr sz="2100" b="1"/>
            </a:lvl2pPr>
            <a:lvl3pPr marL="959943" indent="0">
              <a:buNone/>
              <a:defRPr sz="1890" b="1"/>
            </a:lvl3pPr>
            <a:lvl4pPr marL="1439915" indent="0">
              <a:buNone/>
              <a:defRPr sz="1680" b="1"/>
            </a:lvl4pPr>
            <a:lvl5pPr marL="1919887" indent="0">
              <a:buNone/>
              <a:defRPr sz="1680" b="1"/>
            </a:lvl5pPr>
            <a:lvl6pPr marL="2399859" indent="0">
              <a:buNone/>
              <a:defRPr sz="1680" b="1"/>
            </a:lvl6pPr>
            <a:lvl7pPr marL="2879830" indent="0">
              <a:buNone/>
              <a:defRPr sz="1680" b="1"/>
            </a:lvl7pPr>
            <a:lvl8pPr marL="3359802" indent="0">
              <a:buNone/>
              <a:defRPr sz="1680" b="1"/>
            </a:lvl8pPr>
            <a:lvl9pPr marL="3839774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72" indent="0">
              <a:buNone/>
              <a:defRPr sz="2100" b="1"/>
            </a:lvl2pPr>
            <a:lvl3pPr marL="959943" indent="0">
              <a:buNone/>
              <a:defRPr sz="1890" b="1"/>
            </a:lvl3pPr>
            <a:lvl4pPr marL="1439915" indent="0">
              <a:buNone/>
              <a:defRPr sz="1680" b="1"/>
            </a:lvl4pPr>
            <a:lvl5pPr marL="1919887" indent="0">
              <a:buNone/>
              <a:defRPr sz="1680" b="1"/>
            </a:lvl5pPr>
            <a:lvl6pPr marL="2399859" indent="0">
              <a:buNone/>
              <a:defRPr sz="1680" b="1"/>
            </a:lvl6pPr>
            <a:lvl7pPr marL="2879830" indent="0">
              <a:buNone/>
              <a:defRPr sz="1680" b="1"/>
            </a:lvl7pPr>
            <a:lvl8pPr marL="3359802" indent="0">
              <a:buNone/>
              <a:defRPr sz="1680" b="1"/>
            </a:lvl8pPr>
            <a:lvl9pPr marL="3839774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0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2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3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79954"/>
            <a:ext cx="348320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1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159794"/>
            <a:ext cx="348320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72" indent="0">
              <a:buNone/>
              <a:defRPr sz="1470"/>
            </a:lvl2pPr>
            <a:lvl3pPr marL="959943" indent="0">
              <a:buNone/>
              <a:defRPr sz="1260"/>
            </a:lvl3pPr>
            <a:lvl4pPr marL="1439915" indent="0">
              <a:buNone/>
              <a:defRPr sz="1050"/>
            </a:lvl4pPr>
            <a:lvl5pPr marL="1919887" indent="0">
              <a:buNone/>
              <a:defRPr sz="1050"/>
            </a:lvl5pPr>
            <a:lvl6pPr marL="2399859" indent="0">
              <a:buNone/>
              <a:defRPr sz="1050"/>
            </a:lvl6pPr>
            <a:lvl7pPr marL="2879830" indent="0">
              <a:buNone/>
              <a:defRPr sz="1050"/>
            </a:lvl7pPr>
            <a:lvl8pPr marL="3359802" indent="0">
              <a:buNone/>
              <a:defRPr sz="1050"/>
            </a:lvl8pPr>
            <a:lvl9pPr marL="3839774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52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79954"/>
            <a:ext cx="348320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1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72" indent="0">
              <a:buNone/>
              <a:defRPr sz="2939"/>
            </a:lvl2pPr>
            <a:lvl3pPr marL="959943" indent="0">
              <a:buNone/>
              <a:defRPr sz="2520"/>
            </a:lvl3pPr>
            <a:lvl4pPr marL="1439915" indent="0">
              <a:buNone/>
              <a:defRPr sz="2100"/>
            </a:lvl4pPr>
            <a:lvl5pPr marL="1919887" indent="0">
              <a:buNone/>
              <a:defRPr sz="2100"/>
            </a:lvl5pPr>
            <a:lvl6pPr marL="2399859" indent="0">
              <a:buNone/>
              <a:defRPr sz="2100"/>
            </a:lvl6pPr>
            <a:lvl7pPr marL="2879830" indent="0">
              <a:buNone/>
              <a:defRPr sz="2100"/>
            </a:lvl7pPr>
            <a:lvl8pPr marL="3359802" indent="0">
              <a:buNone/>
              <a:defRPr sz="2100"/>
            </a:lvl8pPr>
            <a:lvl9pPr marL="3839774" indent="0">
              <a:buNone/>
              <a:defRPr sz="21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159794"/>
            <a:ext cx="348320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72" indent="0">
              <a:buNone/>
              <a:defRPr sz="1470"/>
            </a:lvl2pPr>
            <a:lvl3pPr marL="959943" indent="0">
              <a:buNone/>
              <a:defRPr sz="1260"/>
            </a:lvl3pPr>
            <a:lvl4pPr marL="1439915" indent="0">
              <a:buNone/>
              <a:defRPr sz="1050"/>
            </a:lvl4pPr>
            <a:lvl5pPr marL="1919887" indent="0">
              <a:buNone/>
              <a:defRPr sz="1050"/>
            </a:lvl5pPr>
            <a:lvl6pPr marL="2399859" indent="0">
              <a:buNone/>
              <a:defRPr sz="1050"/>
            </a:lvl6pPr>
            <a:lvl7pPr marL="2879830" indent="0">
              <a:buNone/>
              <a:defRPr sz="1050"/>
            </a:lvl7pPr>
            <a:lvl8pPr marL="3359802" indent="0">
              <a:buNone/>
              <a:defRPr sz="1050"/>
            </a:lvl8pPr>
            <a:lvl9pPr marL="3839774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9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9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9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7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59943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6" indent="-239986" algn="l" defTabSz="959943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7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30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900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72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45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816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88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59" indent="-239986" algn="l" defTabSz="9599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72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43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15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87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59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30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802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74" algn="l" defTabSz="959943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latin typeface="+mn-lt"/>
              </a:rPr>
              <a:t>ARJANTIMETRIK </a:t>
            </a:r>
            <a:r>
              <a:rPr lang="tr-TR" sz="6600" dirty="0"/>
              <a:t>Cl</a:t>
            </a:r>
            <a:r>
              <a:rPr lang="tr-TR" sz="6600" baseline="30000" dirty="0"/>
              <a:t>-</a:t>
            </a:r>
            <a:r>
              <a:rPr lang="tr-TR" dirty="0">
                <a:latin typeface="+mn-lt"/>
              </a:rPr>
              <a:t> TAYINI</a:t>
            </a:r>
          </a:p>
        </p:txBody>
      </p:sp>
    </p:spTree>
    <p:extLst>
      <p:ext uri="{BB962C8B-B14F-4D97-AF65-F5344CB8AC3E}">
        <p14:creationId xmlns:p14="http://schemas.microsoft.com/office/powerpoint/2010/main" val="84503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84" y="1285592"/>
            <a:ext cx="9314796" cy="3281288"/>
          </a:xfrm>
        </p:spPr>
        <p:txBody>
          <a:bodyPr/>
          <a:lstStyle/>
          <a:p>
            <a:r>
              <a:rPr lang="tr-TR" sz="2000" dirty="0"/>
              <a:t>Cl</a:t>
            </a:r>
            <a:r>
              <a:rPr lang="tr-TR" sz="2000" baseline="30000" dirty="0"/>
              <a:t>- </a:t>
            </a:r>
            <a:r>
              <a:rPr lang="tr-TR" sz="2000" dirty="0"/>
              <a:t>, CrO</a:t>
            </a:r>
            <a:r>
              <a:rPr lang="tr-TR" sz="2000" baseline="-25000" dirty="0"/>
              <a:t>4</a:t>
            </a:r>
            <a:r>
              <a:rPr lang="tr-TR" sz="2000" baseline="30000" dirty="0"/>
              <a:t>2- </a:t>
            </a:r>
            <a:r>
              <a:rPr lang="tr-TR" sz="2000" dirty="0"/>
              <a:t>iyonları bulunan ortama Ag</a:t>
            </a:r>
            <a:r>
              <a:rPr lang="tr-TR" sz="2000" baseline="30000" dirty="0"/>
              <a:t>+</a:t>
            </a:r>
            <a:r>
              <a:rPr lang="tr-TR" sz="2000" dirty="0"/>
              <a:t> iyonları eklendiğinde ne olur?</a:t>
            </a:r>
          </a:p>
          <a:p>
            <a:pPr marL="987425" indent="-271463"/>
            <a:r>
              <a:rPr lang="tr-TR" sz="2000" dirty="0">
                <a:solidFill>
                  <a:srgbClr val="C00000"/>
                </a:solidFill>
              </a:rPr>
              <a:t>AgCI ve Ag</a:t>
            </a:r>
            <a:r>
              <a:rPr lang="tr-TR" sz="2000" baseline="-25000" dirty="0">
                <a:solidFill>
                  <a:srgbClr val="C00000"/>
                </a:solidFill>
              </a:rPr>
              <a:t>2</a:t>
            </a:r>
            <a:r>
              <a:rPr lang="tr-TR" sz="2000" dirty="0">
                <a:solidFill>
                  <a:srgbClr val="C00000"/>
                </a:solidFill>
              </a:rPr>
              <a:t>CrO</a:t>
            </a:r>
            <a:r>
              <a:rPr lang="tr-TR" sz="2000" baseline="-25000" dirty="0">
                <a:solidFill>
                  <a:srgbClr val="C00000"/>
                </a:solidFill>
              </a:rPr>
              <a:t>4 </a:t>
            </a:r>
            <a:r>
              <a:rPr lang="tr-TR" sz="2000" dirty="0">
                <a:solidFill>
                  <a:srgbClr val="C00000"/>
                </a:solidFill>
              </a:rPr>
              <a:t>çöker.</a:t>
            </a:r>
          </a:p>
          <a:p>
            <a:r>
              <a:rPr lang="tr-TR" sz="2000" dirty="0"/>
              <a:t>İlk önce hangisi çöker? (AgCI için Kçç = 1.56x10</a:t>
            </a:r>
            <a:r>
              <a:rPr lang="tr-TR" sz="2000" baseline="30000" dirty="0"/>
              <a:t>-10 </a:t>
            </a:r>
            <a:r>
              <a:rPr lang="tr-TR" sz="2000" dirty="0"/>
              <a:t>, Ag</a:t>
            </a:r>
            <a:r>
              <a:rPr lang="tr-TR" sz="2000" baseline="-25000" dirty="0"/>
              <a:t>2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dirty="0"/>
              <a:t> için Kçç = 2x10</a:t>
            </a:r>
            <a:r>
              <a:rPr lang="tr-TR" sz="2000" baseline="30000" dirty="0"/>
              <a:t>-12 </a:t>
            </a:r>
            <a:r>
              <a:rPr lang="tr-TR" sz="2000" dirty="0"/>
              <a:t>) </a:t>
            </a:r>
          </a:p>
          <a:p>
            <a:pPr marL="987425" indent="-239713"/>
            <a:r>
              <a:rPr lang="tr-TR" sz="2000" dirty="0">
                <a:solidFill>
                  <a:srgbClr val="C00000"/>
                </a:solidFill>
              </a:rPr>
              <a:t>Ag</a:t>
            </a:r>
            <a:r>
              <a:rPr lang="tr-TR" sz="2000" baseline="-25000" dirty="0">
                <a:solidFill>
                  <a:srgbClr val="C00000"/>
                </a:solidFill>
              </a:rPr>
              <a:t>2</a:t>
            </a:r>
            <a:r>
              <a:rPr lang="tr-TR" sz="2000" dirty="0">
                <a:solidFill>
                  <a:srgbClr val="C00000"/>
                </a:solidFill>
              </a:rPr>
              <a:t>CrO</a:t>
            </a:r>
            <a:r>
              <a:rPr lang="tr-TR" sz="2000" baseline="-25000" dirty="0">
                <a:solidFill>
                  <a:srgbClr val="C00000"/>
                </a:solidFill>
              </a:rPr>
              <a:t>4</a:t>
            </a:r>
            <a:endParaRPr lang="tr-TR" sz="2000" dirty="0">
              <a:solidFill>
                <a:srgbClr val="C00000"/>
              </a:solidFill>
            </a:endParaRPr>
          </a:p>
          <a:p>
            <a:r>
              <a:rPr lang="tr-TR" sz="2000" dirty="0"/>
              <a:t>Ortamdaki Cl</a:t>
            </a:r>
            <a:r>
              <a:rPr lang="tr-TR" sz="2000" baseline="30000" dirty="0"/>
              <a:t>- </a:t>
            </a:r>
            <a:r>
              <a:rPr lang="tr-TR" sz="2000" dirty="0"/>
              <a:t>, CrO</a:t>
            </a:r>
            <a:r>
              <a:rPr lang="tr-TR" sz="2000" baseline="-25000" dirty="0"/>
              <a:t>4</a:t>
            </a:r>
            <a:r>
              <a:rPr lang="tr-TR" sz="2000" baseline="30000" dirty="0"/>
              <a:t>2- </a:t>
            </a:r>
            <a:r>
              <a:rPr lang="tr-TR" sz="2000" dirty="0"/>
              <a:t>iyonları derişimi farklıysa?   [Cl</a:t>
            </a:r>
            <a:r>
              <a:rPr lang="tr-TR" sz="2000" baseline="30000" dirty="0"/>
              <a:t>-</a:t>
            </a:r>
            <a:r>
              <a:rPr lang="tr-TR" sz="2000" dirty="0"/>
              <a:t>] &gt;&gt;[CrO</a:t>
            </a:r>
            <a:r>
              <a:rPr lang="tr-TR" sz="2000" baseline="-25000" dirty="0"/>
              <a:t>4</a:t>
            </a:r>
            <a:r>
              <a:rPr lang="tr-TR" sz="2000" baseline="30000" dirty="0"/>
              <a:t>2-</a:t>
            </a:r>
            <a:r>
              <a:rPr lang="tr-TR" sz="2000" dirty="0"/>
              <a:t>]</a:t>
            </a:r>
          </a:p>
          <a:p>
            <a:pPr marL="2095500" lvl="0" indent="0" algn="just">
              <a:buNone/>
            </a:pPr>
            <a:r>
              <a:rPr lang="tr-TR" sz="2000" dirty="0"/>
              <a:t>AgCl için 	Kçç = [Ag</a:t>
            </a:r>
            <a:r>
              <a:rPr lang="tr-TR" sz="2000" baseline="30000" dirty="0"/>
              <a:t>+</a:t>
            </a:r>
            <a:r>
              <a:rPr lang="tr-TR" sz="2000" dirty="0"/>
              <a:t>] x [Cl</a:t>
            </a:r>
            <a:r>
              <a:rPr lang="tr-TR" sz="2000" baseline="30000" dirty="0"/>
              <a:t>-</a:t>
            </a:r>
            <a:r>
              <a:rPr lang="tr-TR" sz="2000" dirty="0"/>
              <a:t>]</a:t>
            </a:r>
          </a:p>
          <a:p>
            <a:pPr marL="2095500" indent="0" algn="just">
              <a:buNone/>
            </a:pPr>
            <a:r>
              <a:rPr lang="tr-TR" sz="2000" dirty="0"/>
              <a:t>Ag</a:t>
            </a:r>
            <a:r>
              <a:rPr lang="tr-TR" sz="2000" baseline="-25000" dirty="0"/>
              <a:t>2</a:t>
            </a:r>
            <a:r>
              <a:rPr lang="tr-TR" sz="2000" dirty="0"/>
              <a:t>CrO</a:t>
            </a:r>
            <a:r>
              <a:rPr lang="tr-TR" sz="2000" baseline="-25000" dirty="0"/>
              <a:t>4</a:t>
            </a:r>
            <a:r>
              <a:rPr lang="tr-TR" sz="2000" dirty="0"/>
              <a:t> için 	Kçç = [Ag</a:t>
            </a:r>
            <a:r>
              <a:rPr lang="tr-TR" sz="2000" baseline="30000" dirty="0"/>
              <a:t>+</a:t>
            </a:r>
            <a:r>
              <a:rPr lang="tr-TR" sz="2000" dirty="0"/>
              <a:t>] x [CrO</a:t>
            </a:r>
            <a:r>
              <a:rPr lang="tr-TR" sz="2000" baseline="-25000" dirty="0"/>
              <a:t>4</a:t>
            </a:r>
            <a:r>
              <a:rPr lang="tr-TR" sz="2000" baseline="30000" dirty="0"/>
              <a:t>2-</a:t>
            </a:r>
            <a:r>
              <a:rPr lang="tr-TR" sz="2000" dirty="0"/>
              <a:t>]</a:t>
            </a:r>
          </a:p>
          <a:p>
            <a:pPr marL="271463" indent="-239713" algn="just"/>
            <a:r>
              <a:rPr lang="tr-TR" sz="2000" dirty="0">
                <a:solidFill>
                  <a:srgbClr val="C00000"/>
                </a:solidFill>
              </a:rPr>
              <a:t>Önce AgCl çöker. </a:t>
            </a:r>
            <a:endParaRPr lang="tr-T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196" r="21219"/>
          <a:stretch/>
        </p:blipFill>
        <p:spPr>
          <a:xfrm>
            <a:off x="1466661" y="4720703"/>
            <a:ext cx="977775" cy="194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922" r="9214" b="9960"/>
          <a:stretch/>
        </p:blipFill>
        <p:spPr>
          <a:xfrm>
            <a:off x="7785981" y="4729626"/>
            <a:ext cx="1068308" cy="1939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9576" y="4720703"/>
            <a:ext cx="3431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Ortamdaki Cl</a:t>
            </a:r>
            <a:r>
              <a:rPr lang="tr-TR" sz="2000" baseline="30000" dirty="0"/>
              <a:t>- </a:t>
            </a:r>
            <a:r>
              <a:rPr lang="tr-TR" sz="2000" dirty="0"/>
              <a:t>bittikten sonra 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2319" y="4243682"/>
            <a:ext cx="1908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39713" algn="just"/>
            <a:r>
              <a:rPr lang="tr-TR" sz="2000" dirty="0">
                <a:solidFill>
                  <a:srgbClr val="C00000"/>
                </a:solidFill>
              </a:rPr>
              <a:t>Ag</a:t>
            </a:r>
            <a:r>
              <a:rPr lang="tr-TR" sz="2000" baseline="-25000" dirty="0">
                <a:solidFill>
                  <a:srgbClr val="C00000"/>
                </a:solidFill>
              </a:rPr>
              <a:t>2</a:t>
            </a:r>
            <a:r>
              <a:rPr lang="tr-TR" sz="2000" dirty="0">
                <a:solidFill>
                  <a:srgbClr val="C00000"/>
                </a:solidFill>
              </a:rPr>
              <a:t>CrO</a:t>
            </a:r>
            <a:r>
              <a:rPr lang="tr-TR" sz="2000" baseline="-25000" dirty="0">
                <a:solidFill>
                  <a:srgbClr val="C00000"/>
                </a:solidFill>
              </a:rPr>
              <a:t>4 </a:t>
            </a:r>
            <a:r>
              <a:rPr lang="tr-TR" sz="2000" dirty="0">
                <a:solidFill>
                  <a:srgbClr val="C00000"/>
                </a:solidFill>
              </a:rPr>
              <a:t>çöker.</a:t>
            </a:r>
          </a:p>
        </p:txBody>
      </p:sp>
    </p:spTree>
    <p:extLst>
      <p:ext uri="{BB962C8B-B14F-4D97-AF65-F5344CB8AC3E}">
        <p14:creationId xmlns:p14="http://schemas.microsoft.com/office/powerpoint/2010/main" val="343051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84" y="2335795"/>
            <a:ext cx="9314796" cy="4148588"/>
          </a:xfrm>
        </p:spPr>
        <p:txBody>
          <a:bodyPr>
            <a:normAutofit/>
          </a:bodyPr>
          <a:lstStyle/>
          <a:p>
            <a:pPr lvl="0" algn="just"/>
            <a:r>
              <a:rPr lang="tr-TR" sz="2000" dirty="0"/>
              <a:t>Cl</a:t>
            </a:r>
            <a:r>
              <a:rPr lang="tr-TR" sz="2000" baseline="30000" dirty="0"/>
              <a:t>-</a:t>
            </a:r>
            <a:r>
              <a:rPr lang="tr-TR" sz="2000" dirty="0"/>
              <a:t> numunesi AgNO</a:t>
            </a:r>
            <a:r>
              <a:rPr lang="tr-TR" sz="2000" baseline="-25000" dirty="0"/>
              <a:t>3</a:t>
            </a:r>
            <a:r>
              <a:rPr lang="tr-TR" sz="2000" dirty="0"/>
              <a:t> ile titre edilirken, ortamdaki tüm Cl</a:t>
            </a:r>
            <a:r>
              <a:rPr lang="tr-TR" sz="2000" baseline="30000" dirty="0"/>
              <a:t>-</a:t>
            </a:r>
            <a:r>
              <a:rPr lang="tr-TR" sz="2000" dirty="0"/>
              <a:t> iyonları AgCl halinde çöktükten ve ortamda Cl</a:t>
            </a:r>
            <a:r>
              <a:rPr lang="tr-TR" sz="2000" baseline="30000" dirty="0"/>
              <a:t>-</a:t>
            </a:r>
            <a:r>
              <a:rPr lang="tr-TR" sz="2000" dirty="0"/>
              <a:t> tükendikten sonra eklenen ilk AgNO</a:t>
            </a:r>
            <a:r>
              <a:rPr lang="tr-TR" sz="2000" baseline="-25000" dirty="0"/>
              <a:t>3</a:t>
            </a:r>
            <a:r>
              <a:rPr lang="tr-TR" sz="2000" dirty="0"/>
              <a:t> damlası ile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sz="2000" dirty="0"/>
              <a:t>çöker. (CrO</a:t>
            </a:r>
            <a:r>
              <a:rPr lang="tr-TR" sz="2000" baseline="-25000" dirty="0"/>
              <a:t>4</a:t>
            </a:r>
            <a:r>
              <a:rPr lang="tr-TR" sz="2000" baseline="30000" dirty="0"/>
              <a:t>2- </a:t>
            </a:r>
            <a:r>
              <a:rPr lang="tr-TR" sz="2000" dirty="0"/>
              <a:t>derişimini küçük tutmak şartıyla)</a:t>
            </a:r>
          </a:p>
          <a:p>
            <a:pPr algn="just"/>
            <a:r>
              <a:rPr lang="tr-TR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Oluşan 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sz="2000" dirty="0"/>
              <a:t>rengi, Cl</a:t>
            </a:r>
            <a:r>
              <a:rPr lang="tr-TR" sz="2000" baseline="30000" dirty="0"/>
              <a:t>-</a:t>
            </a:r>
            <a:r>
              <a:rPr lang="tr-TR" sz="2000" dirty="0"/>
              <a:t> iyonlarının tükendiğini gösterir. (İndikatör reaksiyon)</a:t>
            </a:r>
          </a:p>
          <a:p>
            <a:endParaRPr lang="tr-TR" altLang="tr-T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altLang="tr-T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tr-TR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tr-TR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tr-TR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’un çözünürlüğü sıcakta hızla arttığından, titrasyon oda sıcaklığında yapılmalıdır. </a:t>
            </a:r>
          </a:p>
          <a:p>
            <a:r>
              <a:rPr lang="tr-TR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Bu tayinde ortamın pH’sı da önemlidir. Asidik çözeltilerde kromat bikromata dönüşür.</a:t>
            </a:r>
          </a:p>
          <a:p>
            <a:pPr marL="0" indent="0">
              <a:buNone/>
            </a:pPr>
            <a:r>
              <a:rPr lang="tr-TR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2CrO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altLang="tr-TR" sz="20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+ 2H</a:t>
            </a:r>
            <a:r>
              <a:rPr lang="en-US" altLang="tr-TR" sz="20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tr-TR" altLang="tr-TR" sz="20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   Cr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0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 + H</a:t>
            </a:r>
            <a:r>
              <a:rPr lang="en-US" altLang="tr-TR" sz="20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altLang="tr-TR" sz="2000" dirty="0">
              <a:cs typeface="Times New Roman" panose="02020603050405020304" pitchFamily="18" charset="0"/>
            </a:endParaRPr>
          </a:p>
          <a:p>
            <a:endParaRPr lang="tr-TR" alt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tr-TR" sz="2200" dirty="0"/>
          </a:p>
          <a:p>
            <a:endParaRPr lang="tr-TR" sz="2200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23866" y="1323616"/>
            <a:ext cx="8486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AgNO</a:t>
            </a:r>
            <a:r>
              <a:rPr kumimoji="0" lang="en-US" altLang="tr-TR" sz="2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kumimoji="0" lang="en-US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kumimoji="0" lang="en-US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tr-TR" altLang="tr-TR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AgCI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(k)</a:t>
            </a:r>
            <a:r>
              <a:rPr kumimoji="0" lang="en-US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NaNO</a:t>
            </a:r>
            <a:r>
              <a:rPr kumimoji="0" lang="en-US" altLang="tr-TR" sz="2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tr-TR" altLang="tr-TR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 </a:t>
            </a:r>
            <a:r>
              <a:rPr lang="tr-TR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tr-TR" altLang="tr-T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(asıl reaksiyon)</a:t>
            </a:r>
            <a:endParaRPr kumimoji="0" lang="tr-TR" altLang="tr-TR" sz="16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2AgNO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K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tr-TR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Ag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(k)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+ 2KNO</a:t>
            </a:r>
            <a:r>
              <a:rPr lang="en-US" altLang="tr-TR" sz="2400" baseline="-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alt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tr-TR" altLang="tr-T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(indikatör reaksiyon)</a:t>
            </a:r>
            <a:endParaRPr lang="tr-TR" altLang="tr-TR" sz="1600" baseline="-25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7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829" y="1440287"/>
            <a:ext cx="10434917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200" dirty="0"/>
              <a:t>Balonjojede verilen 20 mL’lik numune distile su ile işaretli yere kadar tamamlanır.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tr-TR" sz="2200" dirty="0"/>
              <a:t>Seyreltilmiş numuneden belirli bi hacim, bullu pipetle (20-25 mL) erlene alınır.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tr-TR" sz="2200" dirty="0"/>
              <a:t>Erlendeki çözelti üzerine </a:t>
            </a:r>
            <a:r>
              <a:rPr lang="tr-TR" sz="2000" dirty="0"/>
              <a:t>yaklaşık </a:t>
            </a:r>
            <a:r>
              <a:rPr lang="tr-TR" sz="2200" dirty="0"/>
              <a:t>20 mL distile su ve 2 damla %10’luk K</a:t>
            </a:r>
            <a:r>
              <a:rPr lang="tr-TR" sz="2200" baseline="-25000" dirty="0"/>
              <a:t>2</a:t>
            </a:r>
            <a:r>
              <a:rPr lang="tr-TR" sz="2200" dirty="0"/>
              <a:t>CrO</a:t>
            </a:r>
            <a:r>
              <a:rPr lang="tr-TR" sz="2200" baseline="-25000" dirty="0"/>
              <a:t>4</a:t>
            </a:r>
            <a:r>
              <a:rPr lang="tr-TR" sz="2200" dirty="0"/>
              <a:t> alınır.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200" dirty="0"/>
              <a:t>Bir spatül ucu NaHCO</a:t>
            </a:r>
            <a:r>
              <a:rPr lang="tr-TR" sz="2200" baseline="-25000" dirty="0"/>
              <a:t>3</a:t>
            </a:r>
            <a:r>
              <a:rPr lang="tr-TR" sz="2200" dirty="0"/>
              <a:t> ilave edilir ve varsa gaz çıkısı sona erene kadar beklenir.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200" dirty="0" err="1"/>
              <a:t>Bürete</a:t>
            </a:r>
            <a:r>
              <a:rPr lang="tr-TR" sz="2200" dirty="0"/>
              <a:t> ayarlı 0.1 M AgNO</a:t>
            </a:r>
            <a:r>
              <a:rPr lang="tr-TR" sz="2200" baseline="-25000" dirty="0"/>
              <a:t>3</a:t>
            </a:r>
            <a:r>
              <a:rPr lang="tr-TR" sz="2200" dirty="0"/>
              <a:t> çözeltisi konulur.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200" dirty="0"/>
              <a:t>Elde edilen çözelti pembe renk meydana gelinceye kadar ayarlı AgNO</a:t>
            </a:r>
            <a:r>
              <a:rPr lang="tr-TR" sz="2200" baseline="-25000" dirty="0"/>
              <a:t>3</a:t>
            </a:r>
            <a:r>
              <a:rPr lang="tr-TR" sz="2200" dirty="0"/>
              <a:t> ile titre edilir.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05002" y="5162543"/>
            <a:ext cx="57246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AgNO</a:t>
            </a:r>
            <a:r>
              <a:rPr lang="en-US" altLang="tr-TR" sz="24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tr-T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altLang="tr-T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AgCI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(k)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+ NaNO</a:t>
            </a:r>
            <a:r>
              <a:rPr lang="en-US" altLang="tr-TR" sz="24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2AgNO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+ K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tr-TR" altLang="tr-TR" sz="2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 Ag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(k)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>
                <a:ea typeface="Calibri" panose="020F0502020204030204" pitchFamily="34" charset="0"/>
                <a:cs typeface="Times New Roman" panose="02020603050405020304" pitchFamily="18" charset="0"/>
              </a:rPr>
              <a:t>+ 2KNO</a:t>
            </a:r>
            <a:r>
              <a:rPr lang="en-US" altLang="tr-TR" sz="2400" baseline="-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altLang="tr-TR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9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14157" r="14292"/>
          <a:stretch/>
        </p:blipFill>
        <p:spPr>
          <a:xfrm rot="5400000">
            <a:off x="-98600" y="2892663"/>
            <a:ext cx="2905470" cy="20117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6"/>
          <a:stretch/>
        </p:blipFill>
        <p:spPr>
          <a:xfrm rot="5400000">
            <a:off x="5408192" y="2933664"/>
            <a:ext cx="2905470" cy="1910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r="18843"/>
          <a:stretch/>
        </p:blipFill>
        <p:spPr>
          <a:xfrm rot="5400000">
            <a:off x="7916002" y="2945644"/>
            <a:ext cx="2896418" cy="1895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2525" r="18337" b="5060"/>
          <a:stretch/>
        </p:blipFill>
        <p:spPr>
          <a:xfrm rot="5400000">
            <a:off x="2675296" y="2911380"/>
            <a:ext cx="2915221" cy="19646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22203" y="2163771"/>
            <a:ext cx="2451889" cy="3463648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52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Dikdörtgen 15"/>
              <p:cNvSpPr/>
              <p:nvPr/>
            </p:nvSpPr>
            <p:spPr>
              <a:xfrm>
                <a:off x="636104" y="1236399"/>
                <a:ext cx="9515061" cy="5460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AgNO</a:t>
                </a:r>
                <a:r>
                  <a:rPr lang="en-US" altLang="tr-TR" sz="24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</a:t>
                </a: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altLang="tr-TR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NaCl</a:t>
                </a: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tr-TR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tr-TR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AgCI</a:t>
                </a:r>
                <a:r>
                  <a:rPr lang="en-US" alt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NaNO</a:t>
                </a:r>
                <a:r>
                  <a:rPr lang="en-US" altLang="tr-TR" sz="24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endParaRPr lang="tr-TR" altLang="tr-TR" sz="2400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Harcanan </a:t>
                </a: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AgNO</a:t>
                </a:r>
                <a:r>
                  <a:rPr lang="en-US" sz="24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tr-TR" sz="24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 sayısı: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AgN</m:t>
                        </m:r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tr-TR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tr-TR" sz="2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tr-TR" sz="2400">
                            <a:latin typeface="Cambria Math" panose="02040503050406030204" pitchFamily="18" charset="0"/>
                          </a:rPr>
                          <m:t> = 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AgN</m:t>
                        </m:r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tr-TR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tr-TR" sz="2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tr-TR" sz="240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AgN</m:t>
                        </m:r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tr-TR" sz="24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tr-TR" sz="2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</m:oMath>
                </a14:m>
                <a:endParaRPr lang="tr-TR" sz="2400" dirty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Reaksiyon oranı 1:1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AgN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tr-TR" sz="240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tr-TR" sz="24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tr-TR" sz="2400">
                              <a:latin typeface="Cambria Math" panose="02040503050406030204" pitchFamily="18" charset="0"/>
                            </a:rPr>
                            <m:t> = </m:t>
                          </m:r>
                        </m:sub>
                      </m:sSub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𝑁𝑎𝐶𝑙</m:t>
                          </m:r>
                          <m:r>
                            <a:rPr lang="tr-TR" sz="24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tr-TR" sz="2400" dirty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/>
                  <a:t>Seyreltilmiş numunenin konsantrasyonu: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NaCl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>
                            <a:latin typeface="Cambria Math" panose="02040503050406030204" pitchFamily="18" charset="0"/>
                          </a:rPr>
                          <m:t> =</m:t>
                        </m:r>
                        <m:f>
                          <m:f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tr-T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tr-T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tr-TR" sz="240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tr-TR" sz="2400" i="1">
                                        <a:latin typeface="Cambria Math" panose="02040503050406030204" pitchFamily="18" charset="0"/>
                                      </a:rPr>
                                      <m:t>𝑁𝑎𝐶𝑙</m:t>
                                    </m:r>
                                    <m:r>
                                      <a:rPr lang="tr-TR" sz="24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tr-TR" sz="24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tr-T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tr-TR" sz="240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tr-TR" sz="2400">
                                    <a:latin typeface="Cambria Math" panose="02040503050406030204" pitchFamily="18" charset="0"/>
                                  </a:rPr>
                                  <m:t>NaCl</m:t>
                                </m:r>
                              </m:sub>
                            </m:sSub>
                          </m:den>
                        </m:f>
                        <m:r>
                          <a:rPr lang="tr-TR" sz="24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tr-TR" sz="2400" dirty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tr-TR" sz="2400" dirty="0"/>
                  <a:t>Asıl numunenin konsantrasyonu 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 b="0" i="0" smtClean="0">
                            <a:latin typeface="Cambria Math" panose="02040503050406030204" pitchFamily="18" charset="0"/>
                          </a:rPr>
                          <m:t>nu</m:t>
                        </m:r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𝑚𝑢𝑛𝑒</m:t>
                        </m:r>
                      </m:sub>
                    </m:sSub>
                  </m:oMath>
                </a14:m>
                <a:r>
                  <a:rPr lang="tr-TR" sz="24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tr-TR" sz="2400">
                            <a:latin typeface="Cambria Math" panose="02040503050406030204" pitchFamily="18" charset="0"/>
                          </a:rPr>
                          <m:t>NaCl</m:t>
                        </m:r>
                      </m:sub>
                    </m:sSub>
                  </m:oMath>
                </a14:m>
                <a:r>
                  <a:rPr lang="tr-TR" sz="2400" dirty="0"/>
                  <a:t> x SF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tr-TR" sz="2400"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tr-TR" sz="240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tr-TR" sz="240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den>
                          </m:f>
                        </m:e>
                      </m:d>
                      <m:r>
                        <a:rPr lang="tr-T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tr-TR" sz="24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𝑛𝑢𝑚𝑢𝑛𝑒</m:t>
                          </m:r>
                        </m:sub>
                      </m:sSub>
                      <m:r>
                        <a:rPr lang="tr-TR" sz="2400" i="1">
                          <a:latin typeface="Cambria Math" panose="02040503050406030204" pitchFamily="18" charset="0"/>
                        </a:rPr>
                        <m:t>×58.5</m:t>
                      </m:r>
                    </m:oMath>
                  </m:oMathPara>
                </a14:m>
                <a:endParaRPr lang="tr-TR" sz="2400" dirty="0"/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endParaRPr lang="tr-TR" dirty="0"/>
              </a:p>
            </p:txBody>
          </p:sp>
        </mc:Choice>
        <mc:Fallback xmlns="">
          <p:sp>
            <p:nvSpPr>
              <p:cNvPr id="4" name="Dikdörtgen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" y="1236399"/>
                <a:ext cx="9515061" cy="54604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93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833"/>
          <a:stretch/>
        </p:blipFill>
        <p:spPr>
          <a:xfrm>
            <a:off x="4612480" y="2195512"/>
            <a:ext cx="2067719" cy="3218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108" y="3180556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44" y="2195512"/>
            <a:ext cx="2700056" cy="27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0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2BD7D9-AC91-1243-9BDB-7A8EA9F9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F56844-9CD7-2048-8611-104B5FC17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buSzPts val="1200"/>
            </a:pP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1.Principles of </a:t>
            </a:r>
            <a:r>
              <a:rPr lang="tr-TR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Instrumental</a:t>
            </a: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 Analysis, D.A. </a:t>
            </a:r>
            <a:r>
              <a:rPr lang="tr-TR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Skoog</a:t>
            </a: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Hollar</a:t>
            </a: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, F.J. </a:t>
            </a:r>
            <a:r>
              <a:rPr lang="tr-TR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Crouch</a:t>
            </a: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 S.R., II. Ed. 1981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200"/>
            </a:pP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2. Analitik Kimya II, F. Onur, A.Ü. Eczacılık Fakültesi Yayınları No. 101, 2011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buSzPts val="1200"/>
            </a:pP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tr-TR" sz="320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3200" dirty="0">
                <a:ea typeface="Calibri" panose="020F0502020204030204" pitchFamily="34" charset="0"/>
                <a:cs typeface="Times New Roman" panose="02020603050405020304" pitchFamily="18" charset="0"/>
              </a:rPr>
              <a:t>Analitik Kimya Pratikleri Kantitatif Analiz, F. Onur (Ed.), A.Ü. Eczacılık Fakültesi Yayınları No. 111, 2014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4940382"/>
      </p:ext>
    </p:extLst>
  </p:cSld>
  <p:clrMapOvr>
    <a:masterClrMapping/>
  </p:clrMapOvr>
</p:sld>
</file>

<file path=ppt/theme/theme1.xml><?xml version="1.0" encoding="utf-8"?>
<a:theme xmlns:a="http://schemas.openxmlformats.org/drawingml/2006/main" name="analytical chemistry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nu1" id="{6511BB7C-BE21-4839-B1BC-CCFC11A77037}" vid="{F7225C23-A7F1-4D10-954C-2A81AB0C750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426</Words>
  <Application>Microsoft Macintosh PowerPoint</Application>
  <PresentationFormat>Özel</PresentationFormat>
  <Paragraphs>40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Times New Roman</vt:lpstr>
      <vt:lpstr>analytical chemistry</vt:lpstr>
      <vt:lpstr>ARJANTIMETRIK Cl- TAYINI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KOMPLEKSOMETRİ</dc:title>
  <dc:creator>gokhan</dc:creator>
  <cp:lastModifiedBy>Goksu.Ozcelikay</cp:lastModifiedBy>
  <cp:revision>36</cp:revision>
  <dcterms:created xsi:type="dcterms:W3CDTF">2017-02-24T08:04:31Z</dcterms:created>
  <dcterms:modified xsi:type="dcterms:W3CDTF">2020-04-27T08:17:09Z</dcterms:modified>
</cp:coreProperties>
</file>