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70" r:id="rId14"/>
    <p:sldId id="271" r:id="rId15"/>
    <p:sldId id="269" r:id="rId16"/>
    <p:sldId id="272" r:id="rId17"/>
    <p:sldId id="273" r:id="rId18"/>
    <p:sldId id="274" r:id="rId19"/>
    <p:sldId id="275" r:id="rId20"/>
    <p:sldId id="276" r:id="rId21"/>
    <p:sldId id="277" r:id="rId22"/>
    <p:sldId id="278" r:id="rId23"/>
    <p:sldId id="279" r:id="rId24"/>
    <p:sldId id="281" r:id="rId25"/>
    <p:sldId id="283" r:id="rId26"/>
    <p:sldId id="284" r:id="rId27"/>
    <p:sldId id="285" r:id="rId28"/>
    <p:sldId id="286" r:id="rId29"/>
    <p:sldId id="287" r:id="rId30"/>
    <p:sldId id="289" r:id="rId31"/>
    <p:sldId id="288" r:id="rId32"/>
    <p:sldId id="290" r:id="rId33"/>
    <p:sldId id="291" r:id="rId34"/>
    <p:sldId id="292" r:id="rId35"/>
    <p:sldId id="294" r:id="rId36"/>
    <p:sldId id="295" r:id="rId37"/>
    <p:sldId id="296" r:id="rId3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82" d="100"/>
          <a:sy n="82" d="100"/>
        </p:scale>
        <p:origin x="-804" y="-79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27.01.2017</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27.01.2017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27.01.2017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27.01.2017</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27.01.2017</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27.01.2017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27.01.2017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27.01.2017</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27.01.2017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27.01.2017</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27.01.2017</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27.01.2017</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2400" dirty="0" smtClean="0">
                <a:latin typeface="Times New Roman" pitchFamily="18" charset="0"/>
                <a:cs typeface="Times New Roman" pitchFamily="18" charset="0"/>
              </a:rPr>
              <a:t>GELİŞİM ALANLARINI DESTEKLEMEYE YÖNELİK ETKİNLİKLER</a:t>
            </a:r>
            <a:endParaRPr lang="tr-TR" sz="2400" dirty="0">
              <a:latin typeface="Times New Roman" pitchFamily="18" charset="0"/>
              <a:cs typeface="Times New Roman" pitchFamily="18" charset="0"/>
            </a:endParaRPr>
          </a:p>
        </p:txBody>
      </p:sp>
      <p:sp>
        <p:nvSpPr>
          <p:cNvPr id="3" name="2 Alt Başlık"/>
          <p:cNvSpPr>
            <a:spLocks noGrp="1"/>
          </p:cNvSpPr>
          <p:nvPr>
            <p:ph type="subTitle" idx="1"/>
          </p:nvPr>
        </p:nvSpPr>
        <p:spPr/>
        <p:txBody>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fontAlgn="base">
              <a:spcAft>
                <a:spcPct val="0"/>
              </a:spcAft>
              <a:buFont typeface="Arial" charset="0"/>
              <a:buChar char="•"/>
            </a:pPr>
            <a:r>
              <a:rPr lang="tr-TR" dirty="0" smtClean="0">
                <a:latin typeface="Arial" charset="0"/>
                <a:cs typeface="Arial" charset="0"/>
              </a:rPr>
              <a:t>Çocukların bağımsız hareket etmeleri desteklenmeli ve sabit oturması için televizyon gibi araçları uzun süre izlememelidir.</a:t>
            </a:r>
          </a:p>
          <a:p>
            <a:pPr algn="just" fontAlgn="base">
              <a:spcAft>
                <a:spcPct val="0"/>
              </a:spcAft>
            </a:pPr>
            <a:r>
              <a:rPr lang="tr-TR" dirty="0" smtClean="0">
                <a:latin typeface="Arial" charset="0"/>
                <a:cs typeface="Arial" charset="0"/>
              </a:rPr>
              <a:t>Çocuklar ilgilerini çeken bir durum olmadığı takdirde uzun süre bir yerde oturmakta güçlük çekerler. Bu nedenle çocuklara onların ilgisini çeken renkli, hareketli nesne ve oyuncaklar sunulmalıdır.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fontAlgn="base">
              <a:spcAft>
                <a:spcPct val="0"/>
              </a:spcAft>
              <a:buFont typeface="Arial" charset="0"/>
              <a:buChar char="•"/>
            </a:pPr>
            <a:r>
              <a:rPr lang="tr-TR" dirty="0" smtClean="0">
                <a:latin typeface="Arial" charset="0"/>
                <a:cs typeface="Arial" charset="0"/>
              </a:rPr>
              <a:t>Çocukların motor becerilerini kullanmalarına yardımcı olacak nesneleri seçerken nesnenin çocuğun boyuna uygun büyüklükte olmasına dikkat edilmelidir.</a:t>
            </a:r>
          </a:p>
          <a:p>
            <a:pPr algn="just" fontAlgn="base">
              <a:spcAft>
                <a:spcPct val="0"/>
              </a:spcAft>
              <a:buFont typeface="Arial" charset="0"/>
              <a:buChar char="•"/>
            </a:pPr>
            <a:r>
              <a:rPr lang="tr-TR" dirty="0" smtClean="0">
                <a:latin typeface="Arial" charset="0"/>
                <a:cs typeface="Arial" charset="0"/>
              </a:rPr>
              <a:t>Yemek yemek, diş fırçalamak gibi çocuğun kendi başına yapabileceği işleri onun yerine yetişkinler yapmamalıdır. </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fontAlgn="base">
              <a:spcAft>
                <a:spcPct val="0"/>
              </a:spcAft>
              <a:buFont typeface="Arial" charset="0"/>
              <a:buChar char="•"/>
            </a:pPr>
            <a:r>
              <a:rPr lang="tr-TR" dirty="0" smtClean="0">
                <a:latin typeface="Arial" charset="0"/>
                <a:cs typeface="Arial" charset="0"/>
              </a:rPr>
              <a:t>Çocuk </a:t>
            </a:r>
            <a:r>
              <a:rPr lang="tr-TR" dirty="0" smtClean="0">
                <a:latin typeface="Arial" charset="0"/>
                <a:cs typeface="Arial" charset="0"/>
              </a:rPr>
              <a:t>yürümeye başladığı andan itibaren desteklenmelidir.</a:t>
            </a:r>
          </a:p>
          <a:p>
            <a:pPr algn="just" fontAlgn="base">
              <a:spcAft>
                <a:spcPct val="0"/>
              </a:spcAft>
              <a:buFont typeface="Arial" charset="0"/>
              <a:buChar char="•"/>
            </a:pPr>
            <a:r>
              <a:rPr lang="tr-TR" dirty="0" smtClean="0">
                <a:latin typeface="Arial" charset="0"/>
                <a:cs typeface="Arial" charset="0"/>
              </a:rPr>
              <a:t>Çocuklar her gün çocuk parklarına götürülmelidir.</a:t>
            </a:r>
          </a:p>
          <a:p>
            <a:pPr algn="just" fontAlgn="base">
              <a:spcAft>
                <a:spcPct val="0"/>
              </a:spcAft>
              <a:buFont typeface="Arial" charset="0"/>
              <a:buChar char="•"/>
            </a:pPr>
            <a:r>
              <a:rPr lang="tr-TR" dirty="0" smtClean="0">
                <a:latin typeface="Arial" charset="0"/>
                <a:cs typeface="Arial" charset="0"/>
              </a:rPr>
              <a:t>Çocukların akranları ile birlikte oynaması için uygun ortamlar yaratılmalı, ve çocukların akranlarından öğrenmesine fırsat verilmelidir.</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fontAlgn="base">
              <a:spcAft>
                <a:spcPct val="0"/>
              </a:spcAft>
              <a:buFont typeface="Arial" charset="0"/>
              <a:buChar char="•"/>
            </a:pPr>
            <a:r>
              <a:rPr lang="tr-TR" dirty="0" smtClean="0">
                <a:latin typeface="Arial" charset="0"/>
                <a:cs typeface="Arial" charset="0"/>
              </a:rPr>
              <a:t>Öğretmenler ve ebeveynler el göz ve parmakların beraber çalışmasını sağlayan sanat etkinliklerine önem vermelidir.</a:t>
            </a:r>
          </a:p>
          <a:p>
            <a:pPr algn="just" fontAlgn="base">
              <a:spcAft>
                <a:spcPct val="0"/>
              </a:spcAft>
              <a:buFont typeface="Arial" charset="0"/>
              <a:buChar char="•"/>
            </a:pPr>
            <a:r>
              <a:rPr lang="tr-TR" dirty="0" smtClean="0">
                <a:latin typeface="Arial" charset="0"/>
                <a:cs typeface="Arial" charset="0"/>
              </a:rPr>
              <a:t>Beden eğitimi ve oyun programları ile çocukların düzenli uygulama yapması sağlanmalıdır. </a:t>
            </a:r>
          </a:p>
          <a:p>
            <a:pPr algn="just" fontAlgn="base">
              <a:spcAft>
                <a:spcPct val="0"/>
              </a:spcAft>
              <a:buFont typeface="Arial" charset="0"/>
              <a:buChar char="•"/>
            </a:pPr>
            <a:r>
              <a:rPr lang="tr-TR" dirty="0" smtClean="0">
                <a:latin typeface="Arial" charset="0"/>
                <a:cs typeface="Arial" charset="0"/>
              </a:rPr>
              <a:t>Okul öncesi dönem çocukların yorgunluklarını hissetmekte güçlük çekmeleri nedeniyle etkinlikler aktif ve pasif etkinlikler şeklinde düzenlenmelidir.</a:t>
            </a:r>
            <a:endParaRPr lang="tr-TR" smtClean="0">
              <a:latin typeface="Arial" charset="0"/>
              <a:cs typeface="Arial" charset="0"/>
            </a:endParaRPr>
          </a:p>
          <a:p>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BİLİŞSEL GELİŞİMİN DESTEKLENMESİ</a:t>
            </a:r>
            <a:endParaRPr lang="tr-TR" sz="2800" dirty="0"/>
          </a:p>
        </p:txBody>
      </p:sp>
      <p:sp>
        <p:nvSpPr>
          <p:cNvPr id="3" name="2 İçerik Yer Tutucusu"/>
          <p:cNvSpPr>
            <a:spLocks noGrp="1"/>
          </p:cNvSpPr>
          <p:nvPr>
            <p:ph sz="quarter" idx="1"/>
          </p:nvPr>
        </p:nvSpPr>
        <p:spPr/>
        <p:txBody>
          <a:bodyPr/>
          <a:lstStyle/>
          <a:p>
            <a:pPr marL="0" indent="0" algn="just" fontAlgn="base">
              <a:spcAft>
                <a:spcPct val="0"/>
              </a:spcAft>
            </a:pPr>
            <a:r>
              <a:rPr lang="tr-TR" dirty="0" smtClean="0">
                <a:latin typeface="Arial" charset="0"/>
                <a:cs typeface="Arial" charset="0"/>
              </a:rPr>
              <a:t>Çocuklar bir işlemi yaparken ilk seferde başarısız olabilirler. </a:t>
            </a:r>
          </a:p>
          <a:p>
            <a:pPr marL="0" indent="0" algn="just" fontAlgn="base">
              <a:spcAft>
                <a:spcPct val="0"/>
              </a:spcAft>
            </a:pPr>
            <a:r>
              <a:rPr lang="tr-TR" dirty="0" smtClean="0">
                <a:latin typeface="Arial" charset="0"/>
                <a:cs typeface="Arial" charset="0"/>
              </a:rPr>
              <a:t>Çocuklara deneyerek, test ederek sonuca ulaşma fırsatı verilmelidir. </a:t>
            </a:r>
          </a:p>
          <a:p>
            <a:pPr marL="0" indent="0" algn="just" fontAlgn="base">
              <a:spcAft>
                <a:spcPct val="0"/>
              </a:spcAft>
            </a:pPr>
            <a:r>
              <a:rPr lang="tr-TR" dirty="0" smtClean="0">
                <a:latin typeface="Arial" charset="0"/>
                <a:cs typeface="Arial" charset="0"/>
              </a:rPr>
              <a:t>Çocuklar sonuca istenen yoldan değil de farklı yollardan ulaşabilirler. </a:t>
            </a:r>
          </a:p>
          <a:p>
            <a:pPr marL="0" indent="0" algn="just" fontAlgn="base">
              <a:spcAft>
                <a:spcPct val="0"/>
              </a:spcAft>
            </a:pPr>
            <a:r>
              <a:rPr lang="tr-TR" dirty="0" smtClean="0">
                <a:latin typeface="Arial" charset="0"/>
                <a:cs typeface="Arial" charset="0"/>
              </a:rPr>
              <a:t>Her çocuğun zihinsel özelliklerinin farklı olduğu, olayları farklı açıdan yorumlayabileceği unutulmamalıdır.</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marL="0" indent="0" algn="just" fontAlgn="base">
              <a:spcAft>
                <a:spcPct val="0"/>
              </a:spcAft>
            </a:pPr>
            <a:r>
              <a:rPr lang="tr-TR" dirty="0" smtClean="0">
                <a:latin typeface="Arial" charset="0"/>
                <a:cs typeface="Arial" charset="0"/>
              </a:rPr>
              <a:t>Erken çocukluk dönemindeki çocuklar duyuları ile düşünür, gözlemlerle ve deneylerle öğrenirler. </a:t>
            </a:r>
          </a:p>
          <a:p>
            <a:pPr marL="0" indent="0" algn="just" fontAlgn="base">
              <a:spcAft>
                <a:spcPct val="0"/>
              </a:spcAft>
            </a:pPr>
            <a:r>
              <a:rPr lang="tr-TR" dirty="0" smtClean="0">
                <a:latin typeface="Arial" charset="0"/>
                <a:cs typeface="Arial" charset="0"/>
              </a:rPr>
              <a:t>Çocukların yaparak ve yaşayarak öğrenmesi sağlanmalıdır. </a:t>
            </a:r>
          </a:p>
          <a:p>
            <a:pPr marL="0" indent="0" algn="just" fontAlgn="base">
              <a:spcAft>
                <a:spcPct val="0"/>
              </a:spcAft>
            </a:pPr>
            <a:r>
              <a:rPr lang="tr-TR" dirty="0" smtClean="0">
                <a:latin typeface="Arial" charset="0"/>
                <a:cs typeface="Arial" charset="0"/>
              </a:rPr>
              <a:t>Çocuklar, görebildikleri ve dokunabildikleri sürece zihinsel işlemlerde başarılı olabilirler. </a:t>
            </a:r>
          </a:p>
          <a:p>
            <a:pPr marL="0" indent="0" algn="just" fontAlgn="base">
              <a:spcAft>
                <a:spcPct val="0"/>
              </a:spcAft>
            </a:pPr>
            <a:r>
              <a:rPr lang="tr-TR" dirty="0" smtClean="0">
                <a:latin typeface="Arial" charset="0"/>
                <a:cs typeface="Arial" charset="0"/>
              </a:rPr>
              <a:t>Bu nedenle onlardan istenilen işlemlerin, yaşantılarında olan somut durumlarla ilgili olması gereklidir.</a:t>
            </a:r>
          </a:p>
          <a:p>
            <a:pPr marL="0" indent="0" fontAlgn="base">
              <a:spcAft>
                <a:spcPct val="0"/>
              </a:spcAft>
              <a:buFont typeface="Arial" charset="0"/>
              <a:buChar char="•"/>
            </a:pPr>
            <a:endParaRPr lang="tr-TR" dirty="0" smtClean="0">
              <a:solidFill>
                <a:srgbClr val="595959"/>
              </a:solidFill>
              <a:latin typeface="Arial" charset="0"/>
              <a:cs typeface="Arial" charset="0"/>
            </a:endParaRP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marL="0" indent="0" algn="just" fontAlgn="base">
              <a:spcAft>
                <a:spcPct val="0"/>
              </a:spcAft>
            </a:pPr>
            <a:r>
              <a:rPr lang="tr-TR" sz="2800" dirty="0" smtClean="0">
                <a:latin typeface="Arial" charset="0"/>
                <a:cs typeface="Arial" charset="0"/>
              </a:rPr>
              <a:t>Çocuğun yaşının artması ile birlikte mantıklı ve soyut düşünme yeteneğinde artış görülür, buna bağlı olarak da çocukların kendi kendilerine çalışma, öğrenme ve araştırma yapma becerileri artar. </a:t>
            </a:r>
          </a:p>
          <a:p>
            <a:pPr marL="0" indent="0" algn="just" fontAlgn="base">
              <a:spcAft>
                <a:spcPct val="0"/>
              </a:spcAft>
            </a:pPr>
            <a:r>
              <a:rPr lang="tr-TR" sz="2800" dirty="0" smtClean="0">
                <a:latin typeface="Arial" charset="0"/>
                <a:cs typeface="Arial" charset="0"/>
              </a:rPr>
              <a:t>Bağımsızca araştırma yapmalarını gerektirecek çalışmalar,  çocukların soyut </a:t>
            </a:r>
            <a:r>
              <a:rPr lang="tr-TR" sz="2800" dirty="0" smtClean="0">
                <a:latin typeface="Arial" charset="0"/>
                <a:cs typeface="Arial" charset="0"/>
              </a:rPr>
              <a:t>düşünme becerisinin </a:t>
            </a:r>
            <a:r>
              <a:rPr lang="tr-TR" sz="2800" dirty="0" smtClean="0">
                <a:latin typeface="Arial" charset="0"/>
                <a:cs typeface="Arial" charset="0"/>
              </a:rPr>
              <a:t>gelişmesini kolaylaştıracaktır.</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marL="0" indent="0" algn="just" fontAlgn="base">
              <a:spcAft>
                <a:spcPct val="0"/>
              </a:spcAft>
            </a:pPr>
            <a:r>
              <a:rPr lang="tr-TR" sz="2800" dirty="0" smtClean="0">
                <a:latin typeface="Arial" charset="0"/>
                <a:cs typeface="Arial" charset="0"/>
              </a:rPr>
              <a:t>Çocukların yaşlarının artmasıyla birlikte, okuyarak öğrenme güçleri de oldukça artar. </a:t>
            </a:r>
          </a:p>
          <a:p>
            <a:pPr marL="0" indent="0" algn="just" fontAlgn="base">
              <a:spcAft>
                <a:spcPct val="0"/>
              </a:spcAft>
            </a:pPr>
            <a:r>
              <a:rPr lang="tr-TR" sz="2800" dirty="0" smtClean="0">
                <a:latin typeface="Arial" charset="0"/>
                <a:cs typeface="Arial" charset="0"/>
              </a:rPr>
              <a:t>Çocukların yeni kelimeler öğrenmeleri, yazılı ve sözlü dili doğru kullanmaları için yaşına uygun kitaplar okumaları sağlanmalıdır. </a:t>
            </a:r>
          </a:p>
          <a:p>
            <a:pPr marL="0" indent="0" algn="just" fontAlgn="base">
              <a:spcAft>
                <a:spcPct val="0"/>
              </a:spcAft>
            </a:pPr>
            <a:r>
              <a:rPr lang="tr-TR" sz="2800" dirty="0" smtClean="0">
                <a:latin typeface="Arial" charset="0"/>
                <a:cs typeface="Arial" charset="0"/>
              </a:rPr>
              <a:t>Bu nedenle özellikle çocukların okumayı sevmeleri için çaba gösterilmelidir. </a:t>
            </a:r>
          </a:p>
          <a:p>
            <a:pPr marL="0" indent="0" algn="just" fontAlgn="base">
              <a:spcAft>
                <a:spcPct val="0"/>
              </a:spcAft>
              <a:buFont typeface="Arial" charset="0"/>
              <a:buChar char="•"/>
            </a:pPr>
            <a:endParaRPr lang="tr-TR" dirty="0" smtClean="0">
              <a:solidFill>
                <a:srgbClr val="595959"/>
              </a:solidFill>
              <a:latin typeface="Arial" charset="0"/>
              <a:cs typeface="Arial" charset="0"/>
            </a:endParaRPr>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marL="0" indent="0" algn="just" fontAlgn="base">
              <a:spcAft>
                <a:spcPct val="0"/>
              </a:spcAft>
            </a:pPr>
            <a:r>
              <a:rPr lang="tr-TR" sz="2800" dirty="0" smtClean="0">
                <a:latin typeface="Arial" charset="0"/>
                <a:cs typeface="Arial" charset="0"/>
              </a:rPr>
              <a:t>Çocukları ilgilerini çekebilecek kitapları okumaları için teşvik etmek, </a:t>
            </a:r>
          </a:p>
          <a:p>
            <a:pPr marL="0" indent="0" algn="just" fontAlgn="base">
              <a:spcAft>
                <a:spcPct val="0"/>
              </a:spcAft>
            </a:pPr>
            <a:endParaRPr lang="tr-TR" sz="2800" dirty="0" smtClean="0">
              <a:latin typeface="Arial" charset="0"/>
              <a:cs typeface="Arial" charset="0"/>
            </a:endParaRPr>
          </a:p>
          <a:p>
            <a:pPr marL="0" indent="0" algn="just" fontAlgn="base">
              <a:spcAft>
                <a:spcPct val="0"/>
              </a:spcAft>
            </a:pPr>
            <a:r>
              <a:rPr lang="tr-TR" sz="2800" dirty="0" smtClean="0">
                <a:latin typeface="Arial" charset="0"/>
                <a:cs typeface="Arial" charset="0"/>
              </a:rPr>
              <a:t>Bu kitaplar hakkında çocuklarla tartışmak, </a:t>
            </a:r>
          </a:p>
          <a:p>
            <a:pPr marL="0" indent="0" algn="just" fontAlgn="base">
              <a:spcAft>
                <a:spcPct val="0"/>
              </a:spcAft>
            </a:pPr>
            <a:endParaRPr lang="tr-TR" sz="2800" dirty="0" smtClean="0">
              <a:latin typeface="Arial" charset="0"/>
              <a:cs typeface="Arial" charset="0"/>
            </a:endParaRPr>
          </a:p>
          <a:p>
            <a:pPr marL="0" indent="0" algn="just" fontAlgn="base">
              <a:spcAft>
                <a:spcPct val="0"/>
              </a:spcAft>
            </a:pPr>
            <a:r>
              <a:rPr lang="tr-TR" sz="2800" dirty="0" smtClean="0">
                <a:latin typeface="Arial" charset="0"/>
                <a:cs typeface="Arial" charset="0"/>
              </a:rPr>
              <a:t>Kısacası okumayı sevilen bir uğraş haline getirmek, sonraki yıllarda başarı için de zemin hazırlar. </a:t>
            </a:r>
          </a:p>
          <a:p>
            <a:pPr marL="0" indent="0" algn="just" fontAlgn="base">
              <a:spcAft>
                <a:spcPct val="0"/>
              </a:spcAft>
              <a:buFont typeface="Arial" charset="0"/>
              <a:buChar char="•"/>
            </a:pPr>
            <a:endParaRPr lang="tr-TR" sz="2800" dirty="0" smtClean="0">
              <a:solidFill>
                <a:srgbClr val="595959"/>
              </a:solidFill>
              <a:latin typeface="Arial" charset="0"/>
              <a:cs typeface="Arial" charset="0"/>
            </a:endParaRPr>
          </a:p>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marL="0" indent="0" algn="just" fontAlgn="base">
              <a:spcAft>
                <a:spcPct val="0"/>
              </a:spcAft>
            </a:pPr>
            <a:r>
              <a:rPr lang="tr-TR" sz="2800" dirty="0" smtClean="0">
                <a:latin typeface="Arial" charset="0"/>
                <a:cs typeface="Arial" charset="0"/>
              </a:rPr>
              <a:t>Soyut kavramların daha iyi anlaşılabilmesi için, deneylerin yapılması, çocuklara gözlerinde canlandırabilecekleri güncel, somut örneklerin verilmesi yararlı olabilir. </a:t>
            </a:r>
          </a:p>
          <a:p>
            <a:pPr marL="0" indent="0" algn="just" fontAlgn="base">
              <a:spcAft>
                <a:spcPct val="0"/>
              </a:spcAft>
            </a:pPr>
            <a:r>
              <a:rPr lang="tr-TR" sz="2800" dirty="0" smtClean="0">
                <a:latin typeface="Arial" charset="0"/>
                <a:cs typeface="Arial" charset="0"/>
              </a:rPr>
              <a:t>Eğitimde mümkün olduğu kadar ezberden kaçınmak ve olayların nedenleri hakkında tartışma ortamı yaratmak, soyut düşünmeyi destekler </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55000" lnSpcReduction="20000"/>
          </a:bodyPr>
          <a:lstStyle/>
          <a:p>
            <a:pPr eaLnBrk="0" fontAlgn="base" hangingPunct="0"/>
            <a:r>
              <a:rPr lang="tr-TR" sz="2200" dirty="0" smtClean="0">
                <a:latin typeface="Arial" panose="020B0604020202020204" pitchFamily="34" charset="0"/>
                <a:cs typeface="Arial" panose="020B0604020202020204" pitchFamily="34" charset="0"/>
              </a:rPr>
              <a:t>Bu bölüm;</a:t>
            </a:r>
          </a:p>
          <a:p>
            <a:pPr eaLnBrk="0" fontAlgn="base" hangingPunct="0"/>
            <a:r>
              <a:rPr lang="tr-TR" sz="2200" i="1" dirty="0" smtClean="0">
                <a:latin typeface="Arial" panose="020B0604020202020204" pitchFamily="34" charset="0"/>
                <a:cs typeface="Arial" panose="020B0604020202020204" pitchFamily="34" charset="0"/>
              </a:rPr>
              <a:t>Erdoğan, S., 2011. Fiziksel Gelişim. </a:t>
            </a:r>
            <a:r>
              <a:rPr lang="tr-TR" sz="2200" dirty="0" smtClean="0">
                <a:latin typeface="Arial" panose="020B0604020202020204" pitchFamily="34" charset="0"/>
                <a:cs typeface="Arial" panose="020B0604020202020204" pitchFamily="34" charset="0"/>
              </a:rPr>
              <a:t>Çocuk Gelişimi (</a:t>
            </a:r>
            <a:r>
              <a:rPr lang="tr-TR" sz="2200" dirty="0" err="1" smtClean="0">
                <a:latin typeface="Arial" panose="020B0604020202020204" pitchFamily="34" charset="0"/>
                <a:cs typeface="Arial" panose="020B0604020202020204" pitchFamily="34" charset="0"/>
              </a:rPr>
              <a:t>Edit</a:t>
            </a:r>
            <a:r>
              <a:rPr lang="tr-TR" sz="2200" dirty="0" smtClean="0">
                <a:latin typeface="Arial" panose="020B0604020202020204" pitchFamily="34" charset="0"/>
                <a:cs typeface="Arial" panose="020B0604020202020204" pitchFamily="34" charset="0"/>
              </a:rPr>
              <a:t>: N. Aral ve G. Baran),53-70, İstanbul: Ya-</a:t>
            </a:r>
            <a:r>
              <a:rPr lang="tr-TR" sz="2200" dirty="0" err="1" smtClean="0">
                <a:latin typeface="Arial" panose="020B0604020202020204" pitchFamily="34" charset="0"/>
                <a:cs typeface="Arial" panose="020B0604020202020204" pitchFamily="34" charset="0"/>
              </a:rPr>
              <a:t>Pa</a:t>
            </a:r>
            <a:r>
              <a:rPr lang="tr-TR" sz="2200" dirty="0" smtClean="0">
                <a:latin typeface="Arial" panose="020B0604020202020204" pitchFamily="34" charset="0"/>
                <a:cs typeface="Arial" panose="020B0604020202020204" pitchFamily="34" charset="0"/>
              </a:rPr>
              <a:t> Yayınları.</a:t>
            </a:r>
          </a:p>
          <a:p>
            <a:pPr eaLnBrk="0" fontAlgn="base" hangingPunct="0"/>
            <a:r>
              <a:rPr lang="tr-TR" sz="2200" dirty="0" smtClean="0">
                <a:latin typeface="Arial" panose="020B0604020202020204" pitchFamily="34" charset="0"/>
                <a:cs typeface="Arial" panose="020B0604020202020204" pitchFamily="34" charset="0"/>
              </a:rPr>
              <a:t>kaynağından aynen alınmıştır.</a:t>
            </a:r>
          </a:p>
          <a:p>
            <a:pPr eaLnBrk="0" fontAlgn="base" hangingPunct="0"/>
            <a:r>
              <a:rPr lang="tr-TR" sz="2200" i="1" dirty="0" err="1" smtClean="0">
                <a:latin typeface="Arial" panose="020B0604020202020204" pitchFamily="34" charset="0"/>
                <a:cs typeface="Arial" panose="020B0604020202020204" pitchFamily="34" charset="0"/>
              </a:rPr>
              <a:t>Pedük</a:t>
            </a:r>
            <a:r>
              <a:rPr lang="tr-TR" sz="2200" i="1" dirty="0" smtClean="0">
                <a:latin typeface="Arial" panose="020B0604020202020204" pitchFamily="34" charset="0"/>
                <a:cs typeface="Arial" panose="020B0604020202020204" pitchFamily="34" charset="0"/>
              </a:rPr>
              <a:t>, Ş., 2011. </a:t>
            </a:r>
            <a:r>
              <a:rPr lang="tr-TR" sz="2200" i="1" dirty="0" err="1" smtClean="0">
                <a:latin typeface="Arial" panose="020B0604020202020204" pitchFamily="34" charset="0"/>
                <a:cs typeface="Arial" panose="020B0604020202020204" pitchFamily="34" charset="0"/>
              </a:rPr>
              <a:t>Psikomotor</a:t>
            </a:r>
            <a:r>
              <a:rPr lang="tr-TR" sz="2200" i="1" dirty="0" smtClean="0">
                <a:latin typeface="Arial" panose="020B0604020202020204" pitchFamily="34" charset="0"/>
                <a:cs typeface="Arial" panose="020B0604020202020204" pitchFamily="34" charset="0"/>
              </a:rPr>
              <a:t> Gelişim. </a:t>
            </a:r>
            <a:r>
              <a:rPr lang="tr-TR" sz="2200" dirty="0" smtClean="0">
                <a:latin typeface="Arial" panose="020B0604020202020204" pitchFamily="34" charset="0"/>
                <a:cs typeface="Arial" panose="020B0604020202020204" pitchFamily="34" charset="0"/>
              </a:rPr>
              <a:t>Çocuk Gelişimi (</a:t>
            </a:r>
            <a:r>
              <a:rPr lang="tr-TR" sz="2200" dirty="0" err="1" smtClean="0">
                <a:latin typeface="Arial" panose="020B0604020202020204" pitchFamily="34" charset="0"/>
                <a:cs typeface="Arial" panose="020B0604020202020204" pitchFamily="34" charset="0"/>
              </a:rPr>
              <a:t>Edit</a:t>
            </a:r>
            <a:r>
              <a:rPr lang="tr-TR" sz="2200" dirty="0" smtClean="0">
                <a:latin typeface="Arial" panose="020B0604020202020204" pitchFamily="34" charset="0"/>
                <a:cs typeface="Arial" panose="020B0604020202020204" pitchFamily="34" charset="0"/>
              </a:rPr>
              <a:t>: N. Aral ve G. Baran), 71- 98, İstanbul: Ya-</a:t>
            </a:r>
            <a:r>
              <a:rPr lang="tr-TR" sz="2200" dirty="0" err="1" smtClean="0">
                <a:latin typeface="Arial" panose="020B0604020202020204" pitchFamily="34" charset="0"/>
                <a:cs typeface="Arial" panose="020B0604020202020204" pitchFamily="34" charset="0"/>
              </a:rPr>
              <a:t>Pa</a:t>
            </a:r>
            <a:r>
              <a:rPr lang="tr-TR" sz="2200" dirty="0" smtClean="0">
                <a:latin typeface="Arial" panose="020B0604020202020204" pitchFamily="34" charset="0"/>
                <a:cs typeface="Arial" panose="020B0604020202020204" pitchFamily="34" charset="0"/>
              </a:rPr>
              <a:t> Yayınları.</a:t>
            </a:r>
          </a:p>
          <a:p>
            <a:pPr eaLnBrk="0" fontAlgn="base" hangingPunct="0"/>
            <a:r>
              <a:rPr lang="tr-TR" sz="2200" dirty="0" smtClean="0">
                <a:latin typeface="Arial" panose="020B0604020202020204" pitchFamily="34" charset="0"/>
                <a:cs typeface="Arial" panose="020B0604020202020204" pitchFamily="34" charset="0"/>
              </a:rPr>
              <a:t>kaynağından aynen alınmıştır.</a:t>
            </a:r>
          </a:p>
          <a:p>
            <a:pPr lvl="0" eaLnBrk="0" fontAlgn="base" hangingPunct="0"/>
            <a:r>
              <a:rPr lang="tr-TR" sz="2200" dirty="0" smtClean="0">
                <a:latin typeface="Arial" panose="020B0604020202020204" pitchFamily="34" charset="0"/>
                <a:cs typeface="Arial" panose="020B0604020202020204" pitchFamily="34" charset="0"/>
              </a:rPr>
              <a:t>Aral, N., 2011. </a:t>
            </a:r>
            <a:r>
              <a:rPr lang="tr-TR" sz="2200" i="1" dirty="0" smtClean="0">
                <a:latin typeface="Arial" panose="020B0604020202020204" pitchFamily="34" charset="0"/>
                <a:cs typeface="Arial" panose="020B0604020202020204" pitchFamily="34" charset="0"/>
              </a:rPr>
              <a:t>Bilişsel Gelişim. </a:t>
            </a:r>
            <a:r>
              <a:rPr lang="tr-TR" sz="2200" dirty="0" smtClean="0">
                <a:latin typeface="Arial" panose="020B0604020202020204" pitchFamily="34" charset="0"/>
                <a:cs typeface="Arial" panose="020B0604020202020204" pitchFamily="34" charset="0"/>
              </a:rPr>
              <a:t>Çocuk Gelişimi (</a:t>
            </a:r>
            <a:r>
              <a:rPr lang="tr-TR" sz="2200" dirty="0" err="1" smtClean="0">
                <a:latin typeface="Arial" panose="020B0604020202020204" pitchFamily="34" charset="0"/>
                <a:cs typeface="Arial" panose="020B0604020202020204" pitchFamily="34" charset="0"/>
              </a:rPr>
              <a:t>Edit</a:t>
            </a:r>
            <a:r>
              <a:rPr lang="tr-TR" sz="2200" dirty="0" smtClean="0">
                <a:latin typeface="Arial" panose="020B0604020202020204" pitchFamily="34" charset="0"/>
                <a:cs typeface="Arial" panose="020B0604020202020204" pitchFamily="34" charset="0"/>
              </a:rPr>
              <a:t>: N. Aral ve G. Baran), 99-162, İstanbul: Ya-</a:t>
            </a:r>
            <a:r>
              <a:rPr lang="tr-TR" sz="2200" dirty="0" err="1" smtClean="0">
                <a:latin typeface="Arial" panose="020B0604020202020204" pitchFamily="34" charset="0"/>
                <a:cs typeface="Arial" panose="020B0604020202020204" pitchFamily="34" charset="0"/>
              </a:rPr>
              <a:t>Pa</a:t>
            </a:r>
            <a:r>
              <a:rPr lang="tr-TR" sz="2200" dirty="0" smtClean="0">
                <a:latin typeface="Arial" panose="020B0604020202020204" pitchFamily="34" charset="0"/>
                <a:cs typeface="Arial" panose="020B0604020202020204" pitchFamily="34" charset="0"/>
              </a:rPr>
              <a:t> Yayınları. </a:t>
            </a:r>
          </a:p>
          <a:p>
            <a:pPr eaLnBrk="0" fontAlgn="base" hangingPunct="0"/>
            <a:r>
              <a:rPr lang="tr-TR" sz="2200" dirty="0" smtClean="0">
                <a:latin typeface="Arial" panose="020B0604020202020204" pitchFamily="34" charset="0"/>
                <a:cs typeface="Arial" panose="020B0604020202020204" pitchFamily="34" charset="0"/>
              </a:rPr>
              <a:t>kaynağından aynen alınmıştır.</a:t>
            </a:r>
          </a:p>
          <a:p>
            <a:pPr lvl="0" eaLnBrk="0" fontAlgn="base" hangingPunct="0"/>
            <a:r>
              <a:rPr lang="tr-TR" sz="2200" dirty="0" smtClean="0">
                <a:latin typeface="Arial" panose="020B0604020202020204" pitchFamily="34" charset="0"/>
                <a:cs typeface="Arial" panose="020B0604020202020204" pitchFamily="34" charset="0"/>
              </a:rPr>
              <a:t>Aral, N., 2011. Dil Gelişimi. Çocuk Gelişimi (</a:t>
            </a:r>
            <a:r>
              <a:rPr lang="tr-TR" sz="2200" dirty="0" err="1" smtClean="0">
                <a:latin typeface="Arial" panose="020B0604020202020204" pitchFamily="34" charset="0"/>
                <a:cs typeface="Arial" panose="020B0604020202020204" pitchFamily="34" charset="0"/>
              </a:rPr>
              <a:t>Edit</a:t>
            </a:r>
            <a:r>
              <a:rPr lang="tr-TR" sz="2200" dirty="0" smtClean="0">
                <a:latin typeface="Arial" panose="020B0604020202020204" pitchFamily="34" charset="0"/>
                <a:cs typeface="Arial" panose="020B0604020202020204" pitchFamily="34" charset="0"/>
              </a:rPr>
              <a:t>: N. Aral ve G. Baran), 163-192,İstanbul: Ya-</a:t>
            </a:r>
            <a:r>
              <a:rPr lang="tr-TR" sz="2200" dirty="0" err="1" smtClean="0">
                <a:latin typeface="Arial" panose="020B0604020202020204" pitchFamily="34" charset="0"/>
                <a:cs typeface="Arial" panose="020B0604020202020204" pitchFamily="34" charset="0"/>
              </a:rPr>
              <a:t>Pa</a:t>
            </a:r>
            <a:r>
              <a:rPr lang="tr-TR" sz="2200" dirty="0" smtClean="0">
                <a:latin typeface="Arial" panose="020B0604020202020204" pitchFamily="34" charset="0"/>
                <a:cs typeface="Arial" panose="020B0604020202020204" pitchFamily="34" charset="0"/>
              </a:rPr>
              <a:t> Yayınları.</a:t>
            </a:r>
          </a:p>
          <a:p>
            <a:pPr eaLnBrk="0" fontAlgn="base" hangingPunct="0"/>
            <a:r>
              <a:rPr lang="tr-TR" sz="2200" dirty="0" smtClean="0">
                <a:latin typeface="Arial" panose="020B0604020202020204" pitchFamily="34" charset="0"/>
                <a:cs typeface="Arial" panose="020B0604020202020204" pitchFamily="34" charset="0"/>
              </a:rPr>
              <a:t>kaynağından aynen alınmıştır.</a:t>
            </a:r>
          </a:p>
          <a:p>
            <a:pPr lvl="0" eaLnBrk="0" fontAlgn="base" hangingPunct="0"/>
            <a:r>
              <a:rPr lang="tr-TR" sz="2200" dirty="0" smtClean="0">
                <a:latin typeface="Arial" panose="020B0604020202020204" pitchFamily="34" charset="0"/>
                <a:cs typeface="Arial" panose="020B0604020202020204" pitchFamily="34" charset="0"/>
              </a:rPr>
              <a:t>Aral, N., 2011. </a:t>
            </a:r>
            <a:r>
              <a:rPr lang="tr-TR" sz="2200" i="1" dirty="0" smtClean="0">
                <a:latin typeface="Arial" panose="020B0604020202020204" pitchFamily="34" charset="0"/>
                <a:cs typeface="Arial" panose="020B0604020202020204" pitchFamily="34" charset="0"/>
              </a:rPr>
              <a:t>Sosyal  Gelişim. </a:t>
            </a:r>
            <a:r>
              <a:rPr lang="tr-TR" sz="2200" dirty="0" smtClean="0">
                <a:latin typeface="Arial" panose="020B0604020202020204" pitchFamily="34" charset="0"/>
                <a:cs typeface="Arial" panose="020B0604020202020204" pitchFamily="34" charset="0"/>
              </a:rPr>
              <a:t>Çocuk Gelişimi (</a:t>
            </a:r>
            <a:r>
              <a:rPr lang="tr-TR" sz="2200" dirty="0" err="1" smtClean="0">
                <a:latin typeface="Arial" panose="020B0604020202020204" pitchFamily="34" charset="0"/>
                <a:cs typeface="Arial" panose="020B0604020202020204" pitchFamily="34" charset="0"/>
              </a:rPr>
              <a:t>Edit</a:t>
            </a:r>
            <a:r>
              <a:rPr lang="tr-TR" sz="2200" dirty="0" smtClean="0">
                <a:latin typeface="Arial" panose="020B0604020202020204" pitchFamily="34" charset="0"/>
                <a:cs typeface="Arial" panose="020B0604020202020204" pitchFamily="34" charset="0"/>
              </a:rPr>
              <a:t>: N. Aral ve G. Baran),193,222, İstanbul: Ya-</a:t>
            </a:r>
            <a:r>
              <a:rPr lang="tr-TR" sz="2200" dirty="0" err="1" smtClean="0">
                <a:latin typeface="Arial" panose="020B0604020202020204" pitchFamily="34" charset="0"/>
                <a:cs typeface="Arial" panose="020B0604020202020204" pitchFamily="34" charset="0"/>
              </a:rPr>
              <a:t>Pa</a:t>
            </a:r>
            <a:r>
              <a:rPr lang="tr-TR" sz="2200" dirty="0" smtClean="0">
                <a:latin typeface="Arial" panose="020B0604020202020204" pitchFamily="34" charset="0"/>
                <a:cs typeface="Arial" panose="020B0604020202020204" pitchFamily="34" charset="0"/>
              </a:rPr>
              <a:t> Yayınları.</a:t>
            </a:r>
          </a:p>
          <a:p>
            <a:pPr eaLnBrk="0" fontAlgn="base" hangingPunct="0"/>
            <a:r>
              <a:rPr lang="tr-TR" sz="2200" dirty="0" smtClean="0">
                <a:latin typeface="Arial" panose="020B0604020202020204" pitchFamily="34" charset="0"/>
                <a:cs typeface="Arial" panose="020B0604020202020204" pitchFamily="34" charset="0"/>
              </a:rPr>
              <a:t>kaynağından aynen alınmıştır.</a:t>
            </a:r>
          </a:p>
          <a:p>
            <a:pPr lvl="0" eaLnBrk="0" fontAlgn="base" hangingPunct="0"/>
            <a:r>
              <a:rPr lang="tr-TR" sz="2200" dirty="0" smtClean="0">
                <a:latin typeface="Arial" panose="020B0604020202020204" pitchFamily="34" charset="0"/>
                <a:cs typeface="Arial" panose="020B0604020202020204" pitchFamily="34" charset="0"/>
              </a:rPr>
              <a:t>Aral, N., 2011. </a:t>
            </a:r>
            <a:r>
              <a:rPr lang="tr-TR" sz="2200" i="1" dirty="0" smtClean="0">
                <a:latin typeface="Arial" panose="020B0604020202020204" pitchFamily="34" charset="0"/>
                <a:cs typeface="Arial" panose="020B0604020202020204" pitchFamily="34" charset="0"/>
              </a:rPr>
              <a:t>Duygusal Gelişim. </a:t>
            </a:r>
            <a:r>
              <a:rPr lang="tr-TR" sz="2200" dirty="0" smtClean="0">
                <a:latin typeface="Arial" panose="020B0604020202020204" pitchFamily="34" charset="0"/>
                <a:cs typeface="Arial" panose="020B0604020202020204" pitchFamily="34" charset="0"/>
              </a:rPr>
              <a:t>Çocuk Gelişimi (</a:t>
            </a:r>
            <a:r>
              <a:rPr lang="tr-TR" sz="2200" dirty="0" err="1" smtClean="0">
                <a:latin typeface="Arial" panose="020B0604020202020204" pitchFamily="34" charset="0"/>
                <a:cs typeface="Arial" panose="020B0604020202020204" pitchFamily="34" charset="0"/>
              </a:rPr>
              <a:t>Edit</a:t>
            </a:r>
            <a:r>
              <a:rPr lang="tr-TR" sz="2200" dirty="0" smtClean="0">
                <a:latin typeface="Arial" panose="020B0604020202020204" pitchFamily="34" charset="0"/>
                <a:cs typeface="Arial" panose="020B0604020202020204" pitchFamily="34" charset="0"/>
              </a:rPr>
              <a:t>: N. Aral ve G. Baran),223,258, İstanbul: Ya-</a:t>
            </a:r>
            <a:r>
              <a:rPr lang="tr-TR" sz="2200" dirty="0" err="1" smtClean="0">
                <a:latin typeface="Arial" panose="020B0604020202020204" pitchFamily="34" charset="0"/>
                <a:cs typeface="Arial" panose="020B0604020202020204" pitchFamily="34" charset="0"/>
              </a:rPr>
              <a:t>Pa</a:t>
            </a:r>
            <a:r>
              <a:rPr lang="tr-TR" sz="2200" dirty="0" smtClean="0">
                <a:latin typeface="Arial" panose="020B0604020202020204" pitchFamily="34" charset="0"/>
                <a:cs typeface="Arial" panose="020B0604020202020204" pitchFamily="34" charset="0"/>
              </a:rPr>
              <a:t> Yayınları.</a:t>
            </a:r>
          </a:p>
          <a:p>
            <a:pPr eaLnBrk="0" fontAlgn="base" hangingPunct="0"/>
            <a:r>
              <a:rPr lang="tr-TR" sz="2200" dirty="0" smtClean="0">
                <a:latin typeface="Arial" panose="020B0604020202020204" pitchFamily="34" charset="0"/>
                <a:cs typeface="Arial" panose="020B0604020202020204" pitchFamily="34" charset="0"/>
              </a:rPr>
              <a:t>kaynağından aynen alınmıştır.</a:t>
            </a:r>
          </a:p>
          <a:p>
            <a:pPr lvl="0" eaLnBrk="0" fontAlgn="base" hangingPunct="0"/>
            <a:r>
              <a:rPr lang="tr-TR" sz="2200" dirty="0" smtClean="0">
                <a:latin typeface="Arial" panose="020B0604020202020204" pitchFamily="34" charset="0"/>
                <a:cs typeface="Arial" panose="020B0604020202020204" pitchFamily="34" charset="0"/>
              </a:rPr>
              <a:t>Aral, N., 2011. Ahlak Gelişimi. Çocuk Gelişimi (</a:t>
            </a:r>
            <a:r>
              <a:rPr lang="tr-TR" sz="2200" dirty="0" err="1" smtClean="0">
                <a:latin typeface="Arial" panose="020B0604020202020204" pitchFamily="34" charset="0"/>
                <a:cs typeface="Arial" panose="020B0604020202020204" pitchFamily="34" charset="0"/>
              </a:rPr>
              <a:t>Edit</a:t>
            </a:r>
            <a:r>
              <a:rPr lang="tr-TR" sz="2200" dirty="0" smtClean="0">
                <a:latin typeface="Arial" panose="020B0604020202020204" pitchFamily="34" charset="0"/>
                <a:cs typeface="Arial" panose="020B0604020202020204" pitchFamily="34" charset="0"/>
              </a:rPr>
              <a:t>: N. Aral ve G. Baran), 259-284 ,İstanbul: Ya-</a:t>
            </a:r>
            <a:r>
              <a:rPr lang="tr-TR" sz="2200" dirty="0" err="1" smtClean="0">
                <a:latin typeface="Arial" panose="020B0604020202020204" pitchFamily="34" charset="0"/>
                <a:cs typeface="Arial" panose="020B0604020202020204" pitchFamily="34" charset="0"/>
              </a:rPr>
              <a:t>Pa</a:t>
            </a:r>
            <a:r>
              <a:rPr lang="tr-TR" sz="2200" dirty="0" smtClean="0">
                <a:latin typeface="Arial" panose="020B0604020202020204" pitchFamily="34" charset="0"/>
                <a:cs typeface="Arial" panose="020B0604020202020204" pitchFamily="34" charset="0"/>
              </a:rPr>
              <a:t> Yayınları.</a:t>
            </a:r>
          </a:p>
          <a:p>
            <a:pPr eaLnBrk="0" fontAlgn="base" hangingPunct="0"/>
            <a:r>
              <a:rPr lang="tr-TR" sz="2200" dirty="0" smtClean="0">
                <a:latin typeface="Arial" panose="020B0604020202020204" pitchFamily="34" charset="0"/>
                <a:cs typeface="Arial" panose="020B0604020202020204" pitchFamily="34" charset="0"/>
              </a:rPr>
              <a:t>kaynağından aynen alınmıştır.</a:t>
            </a:r>
          </a:p>
          <a:p>
            <a:endParaRPr lang="tr-TR" dirty="0">
              <a:latin typeface="Arial" panose="020B0604020202020204" pitchFamily="34" charset="0"/>
              <a:cs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DİL GELİŞİMİNİN DESTEKLENMESİ</a:t>
            </a:r>
            <a:endParaRPr lang="tr-TR" sz="2800" dirty="0"/>
          </a:p>
        </p:txBody>
      </p:sp>
      <p:sp>
        <p:nvSpPr>
          <p:cNvPr id="3" name="2 İçerik Yer Tutucusu"/>
          <p:cNvSpPr>
            <a:spLocks noGrp="1"/>
          </p:cNvSpPr>
          <p:nvPr>
            <p:ph sz="quarter" idx="1"/>
          </p:nvPr>
        </p:nvSpPr>
        <p:spPr/>
        <p:txBody>
          <a:bodyPr/>
          <a:lstStyle/>
          <a:p>
            <a:pPr marL="342900" indent="-342900" algn="just">
              <a:buFont typeface="Arial" panose="020B0604020202020204" pitchFamily="34" charset="0"/>
              <a:buChar char="•"/>
            </a:pPr>
            <a:r>
              <a:rPr lang="tr-TR" dirty="0" smtClean="0">
                <a:latin typeface="Arial" pitchFamily="34" charset="0"/>
                <a:cs typeface="Arial" pitchFamily="34" charset="0"/>
              </a:rPr>
              <a:t>Çocukların konuşmayı öğrenmesi çok karmaşık bir süreçtir. Konuşma taklit edilerek öğrenilir. </a:t>
            </a:r>
          </a:p>
          <a:p>
            <a:pPr marL="342900" indent="-342900" algn="just">
              <a:buFont typeface="Arial" panose="020B0604020202020204" pitchFamily="34" charset="0"/>
              <a:buChar char="•"/>
            </a:pPr>
            <a:r>
              <a:rPr lang="tr-TR" dirty="0" smtClean="0">
                <a:latin typeface="Arial" pitchFamily="34" charset="0"/>
                <a:cs typeface="Arial" pitchFamily="34" charset="0"/>
              </a:rPr>
              <a:t>Bu nedenle bebekle doğduğu andan itibaren onunla zengin ve sıcak bir iletişim kurulmalıdır. Kullanılan kelimeler ne kadar çok olursa ve ne kadar çok kişi ile iletişime girilirse konuşma o kadar erken başlar. </a:t>
            </a:r>
          </a:p>
          <a:p>
            <a:pPr marL="342900" indent="-342900" algn="just"/>
            <a:r>
              <a:rPr lang="tr-TR" sz="2800" dirty="0" smtClean="0">
                <a:latin typeface="Arial" pitchFamily="34" charset="0"/>
                <a:cs typeface="Arial" pitchFamily="34" charset="0"/>
              </a:rPr>
              <a:t> </a:t>
            </a:r>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marL="342900" indent="-342900" algn="just">
              <a:buFont typeface="Arial" panose="020B0604020202020204" pitchFamily="34" charset="0"/>
              <a:buChar char="•"/>
            </a:pPr>
            <a:r>
              <a:rPr lang="tr-TR" dirty="0" smtClean="0">
                <a:latin typeface="Arial" pitchFamily="34" charset="0"/>
                <a:cs typeface="Arial" pitchFamily="34" charset="0"/>
              </a:rPr>
              <a:t>Konuşmanın başlayabilmesi için çocuğun işitme duyusunun da sağlıklı olması gerekir. </a:t>
            </a:r>
          </a:p>
          <a:p>
            <a:pPr marL="342900" indent="-342900" algn="just">
              <a:buFont typeface="Arial" panose="020B0604020202020204" pitchFamily="34" charset="0"/>
              <a:buChar char="•"/>
            </a:pPr>
            <a:r>
              <a:rPr lang="tr-TR" dirty="0" smtClean="0">
                <a:latin typeface="Arial" pitchFamily="34" charset="0"/>
                <a:cs typeface="Arial" pitchFamily="34" charset="0"/>
              </a:rPr>
              <a:t>Bebek dinleme ve karşılık verme becerisine sahip olmalıdır. Göz kontağı kuran ve yetişkin konuşmalarına gülücüklerle karşılık veren bebeklerde dinleme becerisi gelişir. </a:t>
            </a:r>
          </a:p>
          <a:p>
            <a:endParaRPr lang="tr-TR" dirty="0">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latin typeface="Arial" pitchFamily="34" charset="0"/>
                <a:cs typeface="Arial" pitchFamily="34" charset="0"/>
              </a:rPr>
              <a:t>Gün içinde bebekle yapılan işler hakkında konuşmak, kendisini ifade ederken yetişkine bakmasını sağlamak, sürekli olarak ona ismi ile hitap etmek, konuşurken bebeğe gülümsemek ve ona dokunmak, konuşurken bebeği kendine yakın tutmak dil gelişimini destekler. </a:t>
            </a:r>
          </a:p>
          <a:p>
            <a:endParaRPr lang="tr-TR" dirty="0">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marL="342900" indent="-342900" algn="just">
              <a:buFont typeface="Arial" panose="020B0604020202020204" pitchFamily="34" charset="0"/>
              <a:buChar char="•"/>
            </a:pPr>
            <a:r>
              <a:rPr lang="tr-TR" dirty="0" smtClean="0">
                <a:latin typeface="Arial" pitchFamily="34" charset="0"/>
                <a:cs typeface="Arial" pitchFamily="34" charset="0"/>
              </a:rPr>
              <a:t>Dil gelişimi henüz tamamlanmamış olan çocukların televizyon seyretmeleri dil gelişimini olumsuz yönde etkileyebilir</a:t>
            </a:r>
          </a:p>
          <a:p>
            <a:pPr marL="342900" indent="-342900" algn="just">
              <a:buFont typeface="Arial" panose="020B0604020202020204" pitchFamily="34" charset="0"/>
              <a:buChar char="•"/>
            </a:pPr>
            <a:endParaRPr lang="tr-TR" dirty="0" smtClean="0">
              <a:latin typeface="Arial" pitchFamily="34" charset="0"/>
              <a:cs typeface="Arial" pitchFamily="34" charset="0"/>
            </a:endParaRPr>
          </a:p>
          <a:p>
            <a:pPr marL="342900" indent="-342900" algn="just">
              <a:buFont typeface="Arial" panose="020B0604020202020204" pitchFamily="34" charset="0"/>
              <a:buChar char="•"/>
            </a:pPr>
            <a:r>
              <a:rPr lang="tr-TR" dirty="0" smtClean="0">
                <a:latin typeface="Arial" pitchFamily="34" charset="0"/>
                <a:cs typeface="Arial" pitchFamily="34" charset="0"/>
              </a:rPr>
              <a:t>Bebeğin yetişkinle iletişime girmesi için sabırlı olmak ve acele hareket etmemek gerekir. Bebeğin dikkatini çekmek için kuklalar, bebekler, ses çıkaran nesneler kullanılabilir. </a:t>
            </a:r>
          </a:p>
          <a:p>
            <a:endParaRPr lang="tr-TR" dirty="0">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marL="342900" indent="-342900" algn="just">
              <a:lnSpc>
                <a:spcPct val="120000"/>
              </a:lnSpc>
              <a:buFont typeface="Arial" panose="020B0604020202020204" pitchFamily="34" charset="0"/>
              <a:buChar char="•"/>
            </a:pPr>
            <a:r>
              <a:rPr lang="tr-TR" dirty="0" smtClean="0">
                <a:latin typeface="Arial" pitchFamily="34" charset="0"/>
                <a:cs typeface="Arial" pitchFamily="34" charset="0"/>
              </a:rPr>
              <a:t>Çocuğun diğer insanlarla iletişim kurmasını sağlamak, onun dil gelişiminin desteklenmesinde önemli bir yer tutar. </a:t>
            </a:r>
          </a:p>
          <a:p>
            <a:pPr marL="342900" indent="-342900" algn="just">
              <a:lnSpc>
                <a:spcPct val="120000"/>
              </a:lnSpc>
            </a:pPr>
            <a:endParaRPr lang="tr-TR" dirty="0" smtClean="0">
              <a:latin typeface="Arial" pitchFamily="34" charset="0"/>
              <a:cs typeface="Arial" pitchFamily="34" charset="0"/>
            </a:endParaRPr>
          </a:p>
          <a:p>
            <a:pPr marL="342900" indent="-342900" algn="just">
              <a:lnSpc>
                <a:spcPct val="120000"/>
              </a:lnSpc>
              <a:buFont typeface="Arial" panose="020B0604020202020204" pitchFamily="34" charset="0"/>
              <a:buChar char="•"/>
            </a:pPr>
            <a:r>
              <a:rPr lang="tr-TR" dirty="0" smtClean="0">
                <a:latin typeface="Arial" pitchFamily="34" charset="0"/>
                <a:cs typeface="Arial" pitchFamily="34" charset="0"/>
              </a:rPr>
              <a:t>Bunların yanı sıra her çocuğun iletişim becerilerinin ve gelişim hızının birbirinden farklı olduğu unutulmamalı ve çocuklar birbirleri ile karşılaştırılmamalıdır. </a:t>
            </a:r>
          </a:p>
          <a:p>
            <a:pPr marL="342900" indent="-342900" algn="just">
              <a:lnSpc>
                <a:spcPct val="120000"/>
              </a:lnSpc>
              <a:buFont typeface="Arial" panose="020B0604020202020204" pitchFamily="34" charset="0"/>
              <a:buChar char="•"/>
            </a:pPr>
            <a:endParaRPr lang="tr-TR" dirty="0" smtClean="0">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575F6D"/>
                </a:solidFill>
              </a:rPr>
              <a:t>SOSYAL GELİŞİM</a:t>
            </a:r>
            <a:endParaRPr lang="tr-TR" dirty="0"/>
          </a:p>
        </p:txBody>
      </p:sp>
      <p:sp>
        <p:nvSpPr>
          <p:cNvPr id="3" name="2 İçerik Yer Tutucusu"/>
          <p:cNvSpPr>
            <a:spLocks noGrp="1"/>
          </p:cNvSpPr>
          <p:nvPr>
            <p:ph sz="quarter" idx="1"/>
          </p:nvPr>
        </p:nvSpPr>
        <p:spPr/>
        <p:txBody>
          <a:bodyPr/>
          <a:lstStyle/>
          <a:p>
            <a:pPr marL="457200" indent="-457200" algn="just">
              <a:buFont typeface="Arial" panose="020B0604020202020204" pitchFamily="34" charset="0"/>
              <a:buChar char="•"/>
            </a:pPr>
            <a:r>
              <a:rPr lang="tr-TR" dirty="0" smtClean="0">
                <a:latin typeface="Arial" pitchFamily="34" charset="0"/>
                <a:cs typeface="Arial" pitchFamily="34" charset="0"/>
              </a:rPr>
              <a:t>Anne-babaların genel olarak çocuklarıyla sağlıklı iletişim kurabilmeleri için gereken becerileri kazanabilmeleri amacıyla eğiti </a:t>
            </a:r>
          </a:p>
          <a:p>
            <a:pPr marL="457200" indent="-457200" algn="just">
              <a:buFont typeface="Arial" panose="020B0604020202020204" pitchFamily="34" charset="0"/>
              <a:buChar char="•"/>
            </a:pPr>
            <a:r>
              <a:rPr lang="tr-TR" dirty="0" smtClean="0">
                <a:latin typeface="Arial" pitchFamily="34" charset="0"/>
                <a:cs typeface="Arial" pitchFamily="34" charset="0"/>
              </a:rPr>
              <a:t>Öncelikle anne-çocuk ilişkisinin, çocukların işbirliği ve sosyal ilişkilerle ilgili davranışlarını geliştirmede ne kadar etkili olduğu düşünülürse, anne eğitiminin önemi daha da anlaşılır.</a:t>
            </a:r>
          </a:p>
          <a:p>
            <a:endParaRPr lang="tr-TR" dirty="0">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marL="342900" indent="-342900" algn="just">
              <a:buFont typeface="Arial" panose="020B0604020202020204" pitchFamily="34" charset="0"/>
              <a:buChar char="•"/>
            </a:pPr>
            <a:r>
              <a:rPr lang="tr-TR" dirty="0" smtClean="0">
                <a:latin typeface="Arial" pitchFamily="34" charset="0"/>
                <a:cs typeface="Arial" pitchFamily="34" charset="0"/>
              </a:rPr>
              <a:t>İlk çocukluk döneminde, çocuğun diğer insanlarla olan çok sayıdaki ilişkisi, onun sosyal gelişimini hızlandırmaktadır.</a:t>
            </a:r>
          </a:p>
          <a:p>
            <a:pPr marL="342900" indent="-342900" algn="just">
              <a:buFont typeface="Arial" panose="020B0604020202020204" pitchFamily="34" charset="0"/>
              <a:buChar char="•"/>
            </a:pPr>
            <a:endParaRPr lang="tr-TR" dirty="0" smtClean="0">
              <a:latin typeface="Arial" pitchFamily="34" charset="0"/>
              <a:cs typeface="Arial" pitchFamily="34" charset="0"/>
            </a:endParaRPr>
          </a:p>
          <a:p>
            <a:pPr marL="342900" indent="-342900" algn="just">
              <a:buFont typeface="Arial" panose="020B0604020202020204" pitchFamily="34" charset="0"/>
              <a:buChar char="•"/>
            </a:pPr>
            <a:r>
              <a:rPr lang="tr-TR" dirty="0" smtClean="0">
                <a:latin typeface="Arial" pitchFamily="34" charset="0"/>
                <a:cs typeface="Arial" pitchFamily="34" charset="0"/>
              </a:rPr>
              <a:t>Bu nedenle anaokuluna giden çocuklar, akranlarıyla çok sayıda ilişki kuracaklarından, sosyal ilişkileri aile ve komşu düzeyinde sınırlı olan çocuklara göre daha iyi bir toplumsal uyum gösterirler. </a:t>
            </a:r>
          </a:p>
          <a:p>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marL="342900" indent="-342900" algn="just">
              <a:buFont typeface="Arial" panose="020B0604020202020204" pitchFamily="34" charset="0"/>
              <a:buChar char="•"/>
            </a:pPr>
            <a:r>
              <a:rPr lang="tr-TR" sz="2800" dirty="0" smtClean="0">
                <a:latin typeface="Arial" pitchFamily="34" charset="0"/>
                <a:cs typeface="Arial" pitchFamily="34" charset="0"/>
              </a:rPr>
              <a:t>Yakın arkadaşlıkların önem kazandığı okul ve ergenlik döneminde de yaşıt gruplarının baskısı, ailenin etkisine denk, hatta daha da üstün olmaya başlar. </a:t>
            </a:r>
          </a:p>
          <a:p>
            <a:pPr marL="342900" indent="-342900" algn="just">
              <a:buFont typeface="Arial" panose="020B0604020202020204" pitchFamily="34" charset="0"/>
              <a:buChar char="•"/>
            </a:pPr>
            <a:r>
              <a:rPr lang="tr-TR" sz="2800" dirty="0" smtClean="0">
                <a:latin typeface="Arial" pitchFamily="34" charset="0"/>
                <a:cs typeface="Arial" pitchFamily="34" charset="0"/>
              </a:rPr>
              <a:t>Bu dönemde akranlar, çocuğun çeşitli sosyal beceriler kazanmasında etkilidir.</a:t>
            </a:r>
          </a:p>
          <a:p>
            <a:endParaRPr lang="tr-TR" sz="2800" dirty="0">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DUYGUSAL GELİŞİM</a:t>
            </a:r>
            <a:endParaRPr lang="tr-TR" sz="2800" dirty="0"/>
          </a:p>
        </p:txBody>
      </p:sp>
      <p:sp>
        <p:nvSpPr>
          <p:cNvPr id="3" name="2 İçerik Yer Tutucusu"/>
          <p:cNvSpPr>
            <a:spLocks noGrp="1"/>
          </p:cNvSpPr>
          <p:nvPr>
            <p:ph sz="quarter" idx="1"/>
          </p:nvPr>
        </p:nvSpPr>
        <p:spPr/>
        <p:txBody>
          <a:bodyPr/>
          <a:lstStyle/>
          <a:p>
            <a:pPr marL="342900" indent="-342900" algn="just">
              <a:buFont typeface="Wingdings" panose="05000000000000000000" pitchFamily="2" charset="2"/>
              <a:buChar char="ü"/>
            </a:pPr>
            <a:r>
              <a:rPr lang="tr-TR" dirty="0" smtClean="0">
                <a:latin typeface="Arial" pitchFamily="34" charset="0"/>
                <a:cs typeface="Arial" pitchFamily="34" charset="0"/>
              </a:rPr>
              <a:t>Duygusal tepkilerin gerçek ve önemli olduğuna inanmalı,</a:t>
            </a:r>
          </a:p>
          <a:p>
            <a:pPr marL="342900" indent="-342900" algn="just">
              <a:buFont typeface="Wingdings" panose="05000000000000000000" pitchFamily="2" charset="2"/>
              <a:buChar char="ü"/>
            </a:pPr>
            <a:r>
              <a:rPr lang="tr-TR" dirty="0" smtClean="0">
                <a:latin typeface="Arial" pitchFamily="34" charset="0"/>
                <a:cs typeface="Arial" pitchFamily="34" charset="0"/>
              </a:rPr>
              <a:t>Öncelikle en temel duygu olan sevgi çocuğa verilmeli ve hissettirilmeli,</a:t>
            </a:r>
          </a:p>
          <a:p>
            <a:pPr marL="342900" indent="-342900" algn="just">
              <a:buFont typeface="Wingdings" panose="05000000000000000000" pitchFamily="2" charset="2"/>
              <a:buChar char="ü"/>
            </a:pPr>
            <a:r>
              <a:rPr lang="tr-TR" dirty="0" smtClean="0">
                <a:latin typeface="Arial" pitchFamily="34" charset="0"/>
                <a:cs typeface="Arial" pitchFamily="34" charset="0"/>
              </a:rPr>
              <a:t>Sevgi duygusunun oluşmasında fiziksel temasa yer verilmeli,</a:t>
            </a:r>
          </a:p>
          <a:p>
            <a:pPr marL="342900" indent="-342900" algn="just">
              <a:buFont typeface="Wingdings" panose="05000000000000000000" pitchFamily="2" charset="2"/>
              <a:buChar char="ü"/>
            </a:pPr>
            <a:r>
              <a:rPr lang="tr-TR" dirty="0" smtClean="0">
                <a:latin typeface="Arial" pitchFamily="34" charset="0"/>
                <a:cs typeface="Arial" pitchFamily="34" charset="0"/>
              </a:rPr>
              <a:t>Çocuğa ilgi ve şefkat gösterilmeli,</a:t>
            </a:r>
          </a:p>
          <a:p>
            <a:endParaRPr lang="tr-TR" dirty="0">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marL="342900" indent="-342900" algn="just">
              <a:buFont typeface="Wingdings" panose="05000000000000000000" pitchFamily="2" charset="2"/>
              <a:buChar char="ü"/>
            </a:pPr>
            <a:r>
              <a:rPr lang="tr-TR" dirty="0" smtClean="0">
                <a:latin typeface="Arial" pitchFamily="34" charset="0"/>
                <a:cs typeface="Arial" pitchFamily="34" charset="0"/>
              </a:rPr>
              <a:t>Çocuklara özel zaman ayrılmalı, çocukların kendine güvenlerini geliştirecek ve olumlu ilişkiler kurulacak bir duygusal ortam yaratılmalı,</a:t>
            </a:r>
          </a:p>
          <a:p>
            <a:pPr marL="342900" indent="-342900" algn="just">
              <a:buFont typeface="Wingdings" panose="05000000000000000000" pitchFamily="2" charset="2"/>
              <a:buChar char="ü"/>
            </a:pPr>
            <a:r>
              <a:rPr lang="tr-TR" dirty="0" smtClean="0">
                <a:latin typeface="Arial" pitchFamily="34" charset="0"/>
                <a:cs typeface="Arial" pitchFamily="34" charset="0"/>
              </a:rPr>
              <a:t>Neşe ve mutluluğu yoğun olarak yaşamaları sağlanmalı,</a:t>
            </a:r>
          </a:p>
          <a:p>
            <a:pPr marL="342900" indent="-342900" algn="just">
              <a:buFont typeface="Wingdings" panose="05000000000000000000" pitchFamily="2" charset="2"/>
              <a:buChar char="ü"/>
            </a:pPr>
            <a:r>
              <a:rPr lang="tr-TR" dirty="0" smtClean="0">
                <a:latin typeface="Arial" pitchFamily="34" charset="0"/>
                <a:cs typeface="Arial" pitchFamily="34" charset="0"/>
              </a:rPr>
              <a:t>Duygusal anlarında çocukla yakınlaşmalı,</a:t>
            </a:r>
          </a:p>
          <a:p>
            <a:pPr marL="342900" indent="-342900" algn="just">
              <a:buFont typeface="Wingdings" panose="05000000000000000000" pitchFamily="2" charset="2"/>
              <a:buChar char="ü"/>
            </a:pPr>
            <a:r>
              <a:rPr lang="tr-TR" dirty="0" smtClean="0">
                <a:latin typeface="Arial" pitchFamily="34" charset="0"/>
                <a:cs typeface="Arial" pitchFamily="34" charset="0"/>
              </a:rPr>
              <a:t>Çocuklara hislerinin yanlış, uygunsuz ya da geçersiz olduğu hissettirilmemeli,</a:t>
            </a:r>
          </a:p>
          <a:p>
            <a:pPr marL="342900" indent="-342900" algn="just">
              <a:buFont typeface="Wingdings" panose="05000000000000000000" pitchFamily="2" charset="2"/>
              <a:buChar char="ü"/>
            </a:pPr>
            <a:r>
              <a:rPr lang="tr-TR" dirty="0" smtClean="0">
                <a:latin typeface="Arial" pitchFamily="34" charset="0"/>
                <a:cs typeface="Arial" pitchFamily="34" charset="0"/>
              </a:rPr>
              <a:t>İhtiyaçları zamanında karşılanmalı,</a:t>
            </a:r>
          </a:p>
          <a:p>
            <a:endParaRPr lang="tr-TR"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FİZİKSEL GELİŞİMİN DESTEKLENMESİ</a:t>
            </a:r>
            <a:endParaRPr lang="tr-TR" dirty="0"/>
          </a:p>
        </p:txBody>
      </p:sp>
      <p:sp>
        <p:nvSpPr>
          <p:cNvPr id="3" name="2 İçerik Yer Tutucusu"/>
          <p:cNvSpPr>
            <a:spLocks noGrp="1"/>
          </p:cNvSpPr>
          <p:nvPr>
            <p:ph sz="quarter" idx="1"/>
          </p:nvPr>
        </p:nvSpPr>
        <p:spPr/>
        <p:txBody>
          <a:bodyPr/>
          <a:lstStyle/>
          <a:p>
            <a:pPr algn="just" fontAlgn="base">
              <a:spcAft>
                <a:spcPct val="0"/>
              </a:spcAft>
              <a:buFont typeface="Arial" charset="0"/>
              <a:buChar char="•"/>
            </a:pPr>
            <a:r>
              <a:rPr lang="tr-TR" sz="2000" dirty="0" smtClean="0">
                <a:latin typeface="Arial" charset="0"/>
                <a:cs typeface="Arial" charset="0"/>
              </a:rPr>
              <a:t>Bebeklikte hızlı bir gelişim gösteren fiziksel gelişim, ilk çocukluk ve orta çocukluk yıllarında kısmen, ergenlik yıllarında birden artmaya başlamaktadır. </a:t>
            </a:r>
          </a:p>
          <a:p>
            <a:pPr algn="just" fontAlgn="base">
              <a:spcAft>
                <a:spcPct val="0"/>
              </a:spcAft>
            </a:pPr>
            <a:endParaRPr lang="tr-TR" sz="2000" dirty="0" smtClean="0">
              <a:latin typeface="Arial" charset="0"/>
              <a:cs typeface="Arial" charset="0"/>
            </a:endParaRPr>
          </a:p>
          <a:p>
            <a:pPr algn="just" fontAlgn="base">
              <a:spcAft>
                <a:spcPct val="0"/>
              </a:spcAft>
              <a:buFont typeface="Arial" charset="0"/>
              <a:buChar char="•"/>
            </a:pPr>
            <a:r>
              <a:rPr lang="tr-TR" sz="2000" dirty="0" smtClean="0">
                <a:latin typeface="Arial" charset="0"/>
                <a:cs typeface="Arial" charset="0"/>
              </a:rPr>
              <a:t>Farklı yaşlarda farklı hızlarda gerçekleşen, beden yapısındaki nicel ve oranlı artışları ifade eden fiziksel gelişimin desteklenmesi önem kazanmaktadır. </a:t>
            </a:r>
          </a:p>
          <a:p>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marL="342900" indent="-342900" algn="just">
              <a:buFont typeface="Wingdings" panose="05000000000000000000" pitchFamily="2" charset="2"/>
              <a:buChar char="ü"/>
            </a:pPr>
            <a:r>
              <a:rPr lang="tr-TR" dirty="0" smtClean="0">
                <a:latin typeface="Arial" pitchFamily="34" charset="0"/>
                <a:cs typeface="Arial" pitchFamily="34" charset="0"/>
              </a:rPr>
              <a:t>Kendine güven duyması için bağımsızlık duygusu kazandırılmalı,</a:t>
            </a:r>
          </a:p>
          <a:p>
            <a:pPr marL="342900" indent="-342900" algn="just">
              <a:buFont typeface="Wingdings" panose="05000000000000000000" pitchFamily="2" charset="2"/>
              <a:buChar char="ü"/>
            </a:pPr>
            <a:r>
              <a:rPr lang="tr-TR" dirty="0" smtClean="0">
                <a:latin typeface="Arial" pitchFamily="34" charset="0"/>
                <a:cs typeface="Arial" pitchFamily="34" charset="0"/>
              </a:rPr>
              <a:t>Çocukları birbirleriyle kıyaslamamalı, </a:t>
            </a:r>
          </a:p>
          <a:p>
            <a:pPr marL="342900" indent="-342900" algn="just">
              <a:buFont typeface="Wingdings" panose="05000000000000000000" pitchFamily="2" charset="2"/>
              <a:buChar char="ü"/>
            </a:pPr>
            <a:r>
              <a:rPr lang="tr-TR" dirty="0" smtClean="0">
                <a:latin typeface="Arial" pitchFamily="34" charset="0"/>
                <a:cs typeface="Arial" pitchFamily="34" charset="0"/>
              </a:rPr>
              <a:t>Olumsuz duygular bir kerede giderilemez, yavaş yavaş ve alıştırarak giderileceği unutulmamalı,</a:t>
            </a:r>
          </a:p>
          <a:p>
            <a:pPr marL="342900" indent="-342900" algn="just">
              <a:buFont typeface="Wingdings" panose="05000000000000000000" pitchFamily="2" charset="2"/>
              <a:buChar char="ü"/>
            </a:pPr>
            <a:r>
              <a:rPr lang="tr-TR" dirty="0" smtClean="0">
                <a:latin typeface="Arial" pitchFamily="34" charset="0"/>
                <a:cs typeface="Arial" pitchFamily="34" charset="0"/>
              </a:rPr>
              <a:t>Çocukların bazı duygularının geçici olduğuna inanılarak, sabırlı olmalı,</a:t>
            </a:r>
          </a:p>
          <a:p>
            <a:pPr marL="342900" indent="-342900" algn="just">
              <a:buFont typeface="Wingdings" panose="05000000000000000000" pitchFamily="2" charset="2"/>
              <a:buChar char="ü"/>
            </a:pPr>
            <a:r>
              <a:rPr lang="tr-TR" dirty="0" smtClean="0">
                <a:latin typeface="Arial" pitchFamily="34" charset="0"/>
                <a:cs typeface="Arial" pitchFamily="34" charset="0"/>
              </a:rPr>
              <a:t>Çocuklara yalnız kalıp duygularını değerlendirebilecekleri zaman tanınmalı,</a:t>
            </a:r>
          </a:p>
          <a:p>
            <a:endParaRPr lang="tr-TR" dirty="0">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marL="342900" indent="-342900" algn="just">
              <a:buFont typeface="Wingdings" panose="05000000000000000000" pitchFamily="2" charset="2"/>
              <a:buChar char="ü"/>
            </a:pPr>
            <a:r>
              <a:rPr lang="tr-TR" dirty="0" smtClean="0">
                <a:latin typeface="Arial" pitchFamily="34" charset="0"/>
                <a:cs typeface="Arial" pitchFamily="34" charset="0"/>
              </a:rPr>
              <a:t>Çocuklar duygularını ifade edebilecekleri oyun, resim çizme gibi etkinliklere yöneltilmeli,</a:t>
            </a:r>
          </a:p>
          <a:p>
            <a:pPr marL="342900" indent="-342900" algn="just">
              <a:buFont typeface="Wingdings" panose="05000000000000000000" pitchFamily="2" charset="2"/>
              <a:buChar char="ü"/>
            </a:pPr>
            <a:r>
              <a:rPr lang="tr-TR" dirty="0" smtClean="0">
                <a:latin typeface="Arial" pitchFamily="34" charset="0"/>
                <a:cs typeface="Arial" pitchFamily="34" charset="0"/>
              </a:rPr>
              <a:t>Kitap okuma alışkanlığı bebeklikten başlayarak geliştirilmeli ve kitaptaki kahramanların duygu durumları tartışılmalı,</a:t>
            </a:r>
          </a:p>
          <a:p>
            <a:pPr marL="342900" indent="-342900" algn="just">
              <a:buFont typeface="Wingdings" panose="05000000000000000000" pitchFamily="2" charset="2"/>
              <a:buChar char="ü"/>
            </a:pPr>
            <a:r>
              <a:rPr lang="tr-TR" dirty="0" smtClean="0">
                <a:latin typeface="Arial" pitchFamily="34" charset="0"/>
                <a:cs typeface="Arial" pitchFamily="34" charset="0"/>
              </a:rPr>
              <a:t>Televizyon izlemekten çok, spor,  müzik gibi grup etkinlikleri ve duygu boşalımını sağlayan etkinlikler yapılmalı,</a:t>
            </a:r>
          </a:p>
          <a:p>
            <a:endParaRPr lang="tr-TR" dirty="0">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marL="342900" indent="-342900" algn="just">
              <a:buFont typeface="Wingdings" panose="05000000000000000000" pitchFamily="2" charset="2"/>
              <a:buChar char="ü"/>
            </a:pPr>
            <a:r>
              <a:rPr lang="tr-TR" dirty="0" smtClean="0">
                <a:latin typeface="Arial" pitchFamily="34" charset="0"/>
                <a:cs typeface="Arial" pitchFamily="34" charset="0"/>
              </a:rPr>
              <a:t>Kendi başına yapmak istedikleri işlerde fırsat verilmeli,  yaptıkları etkinlikler yarım kesilmemeli,</a:t>
            </a:r>
          </a:p>
          <a:p>
            <a:pPr marL="342900" indent="-342900" algn="just">
              <a:buFont typeface="Wingdings" panose="05000000000000000000" pitchFamily="2" charset="2"/>
              <a:buChar char="ü"/>
            </a:pPr>
            <a:r>
              <a:rPr lang="tr-TR" dirty="0" smtClean="0">
                <a:latin typeface="Arial" pitchFamily="34" charset="0"/>
                <a:cs typeface="Arial" pitchFamily="34" charset="0"/>
              </a:rPr>
              <a:t>Çocuğa ailenin, sınıfın ya da arkadaş grubunun bir üyesi olduğu hissettirilmeli,</a:t>
            </a:r>
          </a:p>
          <a:p>
            <a:pPr marL="342900" indent="-342900" algn="just">
              <a:buFont typeface="Wingdings" panose="05000000000000000000" pitchFamily="2" charset="2"/>
              <a:buChar char="ü"/>
            </a:pPr>
            <a:r>
              <a:rPr lang="tr-TR" dirty="0" smtClean="0">
                <a:latin typeface="Arial" pitchFamily="34" charset="0"/>
                <a:cs typeface="Arial" pitchFamily="34" charset="0"/>
              </a:rPr>
              <a:t>Empati duygularını geliştirecek drama, öykü okuma gibi etkinliklere yönlendirilerek, başkalarının duygularını da dikkate almayı öğrenmeleri sağlanmalı,</a:t>
            </a:r>
          </a:p>
          <a:p>
            <a:endParaRPr lang="tr-TR" dirty="0">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marL="342900" indent="-342900" algn="just">
              <a:buFont typeface="Wingdings" panose="05000000000000000000" pitchFamily="2" charset="2"/>
              <a:buChar char="ü"/>
            </a:pPr>
            <a:r>
              <a:rPr lang="tr-TR" dirty="0" smtClean="0">
                <a:latin typeface="Arial" pitchFamily="34" charset="0"/>
                <a:cs typeface="Arial" pitchFamily="34" charset="0"/>
              </a:rPr>
              <a:t>Çocukların bireysel özelliklerini kendilerini arkadaşlarıyla kıyaslamalarına fırsat vererek,  kendilerinin keşfetmelerine yardımcı olunmalı,</a:t>
            </a:r>
          </a:p>
          <a:p>
            <a:pPr marL="342900" indent="-342900" algn="just"/>
            <a:endParaRPr lang="tr-TR" dirty="0" smtClean="0">
              <a:latin typeface="Arial" pitchFamily="34" charset="0"/>
              <a:cs typeface="Arial" pitchFamily="34" charset="0"/>
            </a:endParaRPr>
          </a:p>
          <a:p>
            <a:pPr marL="342900" indent="-342900" algn="just">
              <a:buFont typeface="Wingdings" panose="05000000000000000000" pitchFamily="2" charset="2"/>
              <a:buChar char="ü"/>
            </a:pPr>
            <a:r>
              <a:rPr lang="tr-TR" dirty="0" smtClean="0">
                <a:latin typeface="Arial" pitchFamily="34" charset="0"/>
                <a:cs typeface="Arial" pitchFamily="34" charset="0"/>
              </a:rPr>
              <a:t>Çocukların duygularıyla baş etme yöntemleri geliştirme ve duyguları yaşamalarında yetişkinlerinde benzer durumlar yaşadığını ifade etmeleri çocukların duygusal olarak rahatlatır</a:t>
            </a:r>
            <a:r>
              <a:rPr lang="tr-TR" dirty="0" smtClean="0"/>
              <a:t>.</a:t>
            </a:r>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AHLAK GELİŞİMİ</a:t>
            </a:r>
            <a:endParaRPr lang="tr-TR" dirty="0"/>
          </a:p>
        </p:txBody>
      </p:sp>
      <p:sp>
        <p:nvSpPr>
          <p:cNvPr id="3" name="2 İçerik Yer Tutucusu"/>
          <p:cNvSpPr>
            <a:spLocks noGrp="1"/>
          </p:cNvSpPr>
          <p:nvPr>
            <p:ph sz="quarter" idx="1"/>
          </p:nvPr>
        </p:nvSpPr>
        <p:spPr/>
        <p:txBody>
          <a:bodyPr/>
          <a:lstStyle/>
          <a:p>
            <a:pPr marL="342900" lvl="0" indent="-342900" algn="just">
              <a:buFont typeface="Wingdings" panose="05000000000000000000" pitchFamily="2" charset="2"/>
              <a:buChar char="ü"/>
            </a:pPr>
            <a:r>
              <a:rPr lang="tr-TR" dirty="0" smtClean="0">
                <a:latin typeface="Arial" pitchFamily="34" charset="0"/>
                <a:cs typeface="Arial" pitchFamily="34" charset="0"/>
              </a:rPr>
              <a:t>Çocuğa değer verilmeli ve verilen değer davranışla, onunla konuşularak gösterilmeli,</a:t>
            </a:r>
          </a:p>
          <a:p>
            <a:pPr marL="342900" lvl="0" indent="-342900" algn="just">
              <a:buFont typeface="Wingdings" panose="05000000000000000000" pitchFamily="2" charset="2"/>
              <a:buChar char="ü"/>
            </a:pPr>
            <a:r>
              <a:rPr lang="tr-TR" dirty="0" smtClean="0">
                <a:latin typeface="Arial" pitchFamily="34" charset="0"/>
                <a:cs typeface="Arial" pitchFamily="34" charset="0"/>
              </a:rPr>
              <a:t>Çocuğun sevdiği ve sevmediği şeyler bilinmeli, çocuğun bireysel özellikleri öğrenilmeli,</a:t>
            </a:r>
          </a:p>
          <a:p>
            <a:pPr marL="342900" lvl="0" indent="-342900" algn="just">
              <a:buFont typeface="Wingdings" panose="05000000000000000000" pitchFamily="2" charset="2"/>
              <a:buChar char="ü"/>
            </a:pPr>
            <a:r>
              <a:rPr lang="tr-TR" dirty="0" smtClean="0">
                <a:latin typeface="Arial" pitchFamily="34" charset="0"/>
                <a:cs typeface="Arial" pitchFamily="34" charset="0"/>
              </a:rPr>
              <a:t>Çocuğa seçenekler sunulmalı,</a:t>
            </a:r>
          </a:p>
          <a:p>
            <a:pPr marL="342900" indent="-342900" algn="just">
              <a:buFont typeface="Wingdings" panose="05000000000000000000" pitchFamily="2" charset="2"/>
              <a:buChar char="ü"/>
            </a:pPr>
            <a:r>
              <a:rPr lang="tr-TR" dirty="0" smtClean="0">
                <a:latin typeface="Arial" pitchFamily="34" charset="0"/>
                <a:cs typeface="Arial" pitchFamily="34" charset="0"/>
              </a:rPr>
              <a:t>Ev ortamı, okul ortamı çocuğa nasıl davranacağı hakkında güvenli ipuçları vermeli,</a:t>
            </a:r>
          </a:p>
          <a:p>
            <a:pPr marL="342900" lvl="0" indent="-342900" algn="just"/>
            <a:endParaRPr lang="tr-TR" dirty="0" smtClean="0">
              <a:latin typeface="Arial" pitchFamily="34" charset="0"/>
              <a:cs typeface="Arial" pitchFamily="34" charset="0"/>
            </a:endParaRPr>
          </a:p>
          <a:p>
            <a:endParaRPr lang="tr-TR" dirty="0">
              <a:latin typeface="Arial" pitchFamily="34" charset="0"/>
              <a:cs typeface="Arial"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marL="342900" lvl="0" indent="-342900" algn="just">
              <a:buFont typeface="Wingdings" panose="05000000000000000000" pitchFamily="2" charset="2"/>
              <a:buChar char="ü"/>
            </a:pPr>
            <a:r>
              <a:rPr lang="tr-TR" dirty="0" smtClean="0">
                <a:latin typeface="Arial" pitchFamily="34" charset="0"/>
                <a:cs typeface="Arial" pitchFamily="34" charset="0"/>
              </a:rPr>
              <a:t>Kurallardan asla fedakarlık yapılmamalı, ancak iyi ve kötü davranışları algılayışlarının sınırlılığı dikkate alınarak hoşgörülü, esnek davranılmalı,</a:t>
            </a:r>
          </a:p>
          <a:p>
            <a:pPr marL="342900" lvl="0" indent="-342900" algn="just">
              <a:buFont typeface="Wingdings" panose="05000000000000000000" pitchFamily="2" charset="2"/>
              <a:buChar char="ü"/>
            </a:pPr>
            <a:r>
              <a:rPr lang="tr-TR" dirty="0" smtClean="0">
                <a:latin typeface="Arial" pitchFamily="34" charset="0"/>
                <a:cs typeface="Arial" pitchFamily="34" charset="0"/>
              </a:rPr>
              <a:t>Çocuklardan istenilenler emir şeklinde değil, istenilenin yapılması durumunda sizi ve onu ne şekilde etkileyeceği açıklanarak söylenmeli</a:t>
            </a:r>
            <a:r>
              <a:rPr lang="tr-TR" dirty="0" smtClean="0"/>
              <a: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marL="342900" lvl="0" indent="-342900" algn="just">
              <a:buFont typeface="Wingdings" panose="05000000000000000000" pitchFamily="2" charset="2"/>
              <a:buChar char="ü"/>
            </a:pPr>
            <a:r>
              <a:rPr lang="tr-TR" dirty="0" smtClean="0">
                <a:latin typeface="Arial" pitchFamily="34" charset="0"/>
                <a:cs typeface="Arial" pitchFamily="34" charset="0"/>
              </a:rPr>
              <a:t>Çocuklar, toplumun beklentilerini fark edebilmeleri ve toplum algısının gelişebilmesi için grup etkinliklerine yönlendirilmeli, ahlaki farkındalıklarını diğer çocuklarla tartışmasına ve birbirine aktarmasına izin verilmeli,</a:t>
            </a:r>
          </a:p>
          <a:p>
            <a:pPr marL="342900" lvl="0" indent="-342900" algn="just"/>
            <a:endParaRPr lang="tr-TR" dirty="0" smtClean="0">
              <a:latin typeface="Arial" pitchFamily="34" charset="0"/>
              <a:cs typeface="Arial" pitchFamily="34" charset="0"/>
            </a:endParaRPr>
          </a:p>
          <a:p>
            <a:pPr marL="342900" lvl="0" indent="-342900" algn="just">
              <a:buFont typeface="Wingdings" panose="05000000000000000000" pitchFamily="2" charset="2"/>
              <a:buChar char="ü"/>
            </a:pPr>
            <a:r>
              <a:rPr lang="tr-TR" dirty="0" smtClean="0">
                <a:latin typeface="Arial" pitchFamily="34" charset="0"/>
                <a:cs typeface="Arial" pitchFamily="34" charset="0"/>
              </a:rPr>
              <a:t>Çocuklara karar verme şansı vermeli ve kararının sonucunu görmeleri sağlanmalı,</a:t>
            </a:r>
          </a:p>
          <a:p>
            <a:endParaRPr lang="tr-TR" dirty="0">
              <a:latin typeface="Arial" pitchFamily="34" charset="0"/>
              <a:cs typeface="Arial"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marL="342900" lvl="0" indent="-342900" algn="just">
              <a:buFont typeface="Wingdings" panose="05000000000000000000" pitchFamily="2" charset="2"/>
              <a:buChar char="ü"/>
            </a:pPr>
            <a:r>
              <a:rPr lang="tr-TR" dirty="0" smtClean="0">
                <a:latin typeface="Arial" pitchFamily="34" charset="0"/>
                <a:cs typeface="Arial" pitchFamily="34" charset="0"/>
              </a:rPr>
              <a:t>Çocuktan evde ve okulda ahlaki açıdan beklenenler uyumlu olmalı,</a:t>
            </a:r>
          </a:p>
          <a:p>
            <a:pPr marL="342900" lvl="0" indent="-342900" algn="just">
              <a:buFont typeface="Wingdings" panose="05000000000000000000" pitchFamily="2" charset="2"/>
              <a:buChar char="ü"/>
            </a:pPr>
            <a:r>
              <a:rPr lang="tr-TR" dirty="0" smtClean="0">
                <a:latin typeface="Arial" pitchFamily="34" charset="0"/>
                <a:cs typeface="Arial" pitchFamily="34" charset="0"/>
              </a:rPr>
              <a:t>Duygusal faktörlerin ahlaki davranışları etkileyebileceği unutulmamalı,</a:t>
            </a:r>
          </a:p>
          <a:p>
            <a:pPr marL="342900" lvl="0" indent="-342900" algn="just">
              <a:buFont typeface="Wingdings" panose="05000000000000000000" pitchFamily="2" charset="2"/>
              <a:buChar char="ü"/>
            </a:pPr>
            <a:r>
              <a:rPr lang="tr-TR" dirty="0" smtClean="0">
                <a:latin typeface="Arial" pitchFamily="34" charset="0"/>
                <a:cs typeface="Arial" pitchFamily="34" charset="0"/>
              </a:rPr>
              <a:t>Sosyal çevrenin değer yargıları ile bireyin değer yargılarının uyuşmadığı durumda karar için zaman tanınmalıdır.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fontAlgn="base">
              <a:spcAft>
                <a:spcPct val="0"/>
              </a:spcAft>
              <a:buFontTx/>
              <a:buChar char="•"/>
            </a:pPr>
            <a:r>
              <a:rPr lang="tr-TR" dirty="0" smtClean="0">
                <a:latin typeface="Arial" charset="0"/>
                <a:cs typeface="Arial" charset="0"/>
              </a:rPr>
              <a:t>Fiziksel gelişimin desteklenmesinde oyun önemli bir yer tutar. </a:t>
            </a:r>
          </a:p>
          <a:p>
            <a:pPr algn="just" fontAlgn="base">
              <a:spcAft>
                <a:spcPct val="0"/>
              </a:spcAft>
            </a:pPr>
            <a:endParaRPr lang="tr-TR" dirty="0" smtClean="0">
              <a:latin typeface="Arial" charset="0"/>
              <a:cs typeface="Arial" charset="0"/>
            </a:endParaRPr>
          </a:p>
          <a:p>
            <a:pPr algn="just" fontAlgn="base">
              <a:spcAft>
                <a:spcPct val="0"/>
              </a:spcAft>
              <a:buFont typeface="Arial" charset="0"/>
              <a:buChar char="•"/>
            </a:pPr>
            <a:r>
              <a:rPr lang="tr-TR" dirty="0" smtClean="0">
                <a:latin typeface="Arial" charset="0"/>
                <a:cs typeface="Arial" charset="0"/>
              </a:rPr>
              <a:t>Denge oyunları, toplarla oynanan oyunlar, hareketli oyunlar, kısacası tüm oyunlar çocuğun fiziksel gelişimindeki ilerlemeyi destekler ve bir anlamda fiziksel gelişim oyun sayesinde kendi hızını yakalayabilir.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fontAlgn="base">
              <a:spcAft>
                <a:spcPct val="0"/>
              </a:spcAft>
              <a:buFont typeface="Arial" charset="0"/>
              <a:buChar char="•"/>
            </a:pPr>
            <a:r>
              <a:rPr lang="tr-TR" dirty="0" smtClean="0">
                <a:latin typeface="Arial" charset="0"/>
                <a:cs typeface="Arial" charset="0"/>
              </a:rPr>
              <a:t>Oyun sırasında çocuğun kasları hareket halinde olduğu için kaslardaki hareket dolaşımı hızını ve solunum sayısını artırır. </a:t>
            </a:r>
          </a:p>
          <a:p>
            <a:pPr algn="just" fontAlgn="base">
              <a:spcAft>
                <a:spcPct val="0"/>
              </a:spcAft>
            </a:pPr>
            <a:endParaRPr lang="tr-TR" dirty="0" smtClean="0">
              <a:latin typeface="Arial" charset="0"/>
              <a:cs typeface="Arial" charset="0"/>
            </a:endParaRPr>
          </a:p>
          <a:p>
            <a:pPr algn="just" fontAlgn="base">
              <a:spcAft>
                <a:spcPct val="0"/>
              </a:spcAft>
              <a:buFont typeface="Arial" charset="0"/>
              <a:buChar char="•"/>
            </a:pPr>
            <a:r>
              <a:rPr lang="tr-TR" dirty="0" smtClean="0">
                <a:latin typeface="Arial" charset="0"/>
                <a:cs typeface="Arial" charset="0"/>
              </a:rPr>
              <a:t>Hareket çocuğun gelişmesi kendi bedenini ve çevresini tanıyabilmesi, gelişmekte olan kaslarını çalıştırması için gereklidir.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fontAlgn="base">
              <a:spcAft>
                <a:spcPct val="0"/>
              </a:spcAft>
              <a:buFont typeface="Arial" charset="0"/>
              <a:buChar char="•"/>
            </a:pPr>
            <a:r>
              <a:rPr lang="tr-TR" dirty="0" smtClean="0">
                <a:latin typeface="Arial" charset="0"/>
                <a:cs typeface="Arial" charset="0"/>
              </a:rPr>
              <a:t>Çocukların rahat bir şekilde yürüme denemesi yapabilecekleri güvenli ortamlar oluşturulmalı, çocuk her zaman motive edilmelidir. </a:t>
            </a:r>
          </a:p>
          <a:p>
            <a:pPr algn="just" fontAlgn="base">
              <a:spcAft>
                <a:spcPct val="0"/>
              </a:spcAft>
              <a:buFont typeface="Arial" charset="0"/>
              <a:buChar char="•"/>
            </a:pPr>
            <a:r>
              <a:rPr lang="tr-TR" dirty="0" smtClean="0">
                <a:latin typeface="Arial" charset="0"/>
                <a:cs typeface="Arial" charset="0"/>
              </a:rPr>
              <a:t>Bebek düştüğü </a:t>
            </a:r>
            <a:r>
              <a:rPr lang="tr-TR" dirty="0" smtClean="0">
                <a:latin typeface="Arial" charset="0"/>
                <a:cs typeface="Arial" charset="0"/>
              </a:rPr>
              <a:t>zamanlarda eğer ciddi bir durum söz konusu değilse, çocuğa müdahale etmemeye özen gösterilmelidir. </a:t>
            </a:r>
          </a:p>
          <a:p>
            <a:pPr algn="just" fontAlgn="base">
              <a:spcAft>
                <a:spcPct val="0"/>
              </a:spcAft>
              <a:buFont typeface="Arial" charset="0"/>
              <a:buChar char="•"/>
            </a:pPr>
            <a:r>
              <a:rPr lang="tr-TR" dirty="0" smtClean="0">
                <a:latin typeface="Arial" charset="0"/>
                <a:cs typeface="Arial" charset="0"/>
              </a:rPr>
              <a:t>Çocukla birlikte çeşitli top oyunları oynanmalıdır.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fontAlgn="base">
              <a:spcAft>
                <a:spcPct val="0"/>
              </a:spcAft>
              <a:buFont typeface="Arial" charset="0"/>
              <a:buChar char="•"/>
            </a:pPr>
            <a:r>
              <a:rPr lang="tr-TR" dirty="0" smtClean="0">
                <a:latin typeface="Arial" charset="0"/>
                <a:cs typeface="Arial" charset="0"/>
              </a:rPr>
              <a:t>Bebeklerin tüm bedenini kullanarak oynayabilecekleri oyun ortamları hazırlanmalıdır. </a:t>
            </a:r>
          </a:p>
          <a:p>
            <a:pPr fontAlgn="base">
              <a:spcAft>
                <a:spcPct val="0"/>
              </a:spcAft>
              <a:buFont typeface="Arial" charset="0"/>
              <a:buChar char="•"/>
            </a:pPr>
            <a:r>
              <a:rPr lang="tr-TR" dirty="0" smtClean="0">
                <a:latin typeface="Arial" charset="0"/>
                <a:cs typeface="Arial" charset="0"/>
              </a:rPr>
              <a:t>Okul </a:t>
            </a:r>
            <a:r>
              <a:rPr lang="tr-TR" dirty="0" smtClean="0">
                <a:latin typeface="Arial" charset="0"/>
                <a:cs typeface="Arial" charset="0"/>
              </a:rPr>
              <a:t>öncesi dönemde çocuklara ellerini ve parmaklarını kullanabilecekleri etkinlikler düzenlenmelidir. </a:t>
            </a:r>
          </a:p>
          <a:p>
            <a:pPr fontAlgn="base">
              <a:spcAft>
                <a:spcPct val="0"/>
              </a:spcAft>
              <a:buFont typeface="Arial" charset="0"/>
              <a:buChar char="•"/>
            </a:pPr>
            <a:r>
              <a:rPr lang="tr-TR" dirty="0" smtClean="0">
                <a:latin typeface="Arial" charset="0"/>
                <a:cs typeface="Arial" charset="0"/>
              </a:rPr>
              <a:t>Kağıt katlama ve resim yapma çalışmaları yapılmalıdır.</a:t>
            </a:r>
          </a:p>
          <a:p>
            <a:pPr fontAlgn="base">
              <a:spcAft>
                <a:spcPct val="0"/>
              </a:spcAft>
              <a:buFont typeface="Arial" charset="0"/>
              <a:buChar char="•"/>
            </a:pPr>
            <a:r>
              <a:rPr lang="tr-TR" dirty="0" smtClean="0">
                <a:latin typeface="Arial" charset="0"/>
                <a:cs typeface="Arial" charset="0"/>
              </a:rPr>
              <a:t>Evde ve dışarıda özgürce oynayabileceği fırsatlar yaratılmalıdır.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MOTOR GELİŞİMİN DESTEKLENMESİ</a:t>
            </a:r>
            <a:endParaRPr lang="tr-TR" sz="2400" dirty="0"/>
          </a:p>
        </p:txBody>
      </p:sp>
      <p:sp>
        <p:nvSpPr>
          <p:cNvPr id="3" name="2 İçerik Yer Tutucusu"/>
          <p:cNvSpPr>
            <a:spLocks noGrp="1"/>
          </p:cNvSpPr>
          <p:nvPr>
            <p:ph sz="quarter" idx="1"/>
          </p:nvPr>
        </p:nvSpPr>
        <p:spPr/>
        <p:txBody>
          <a:bodyPr/>
          <a:lstStyle/>
          <a:p>
            <a:pPr algn="just" fontAlgn="base">
              <a:spcAft>
                <a:spcPct val="0"/>
              </a:spcAft>
              <a:buFont typeface="Arial" charset="0"/>
              <a:buChar char="•"/>
            </a:pPr>
            <a:r>
              <a:rPr lang="tr-TR" dirty="0" smtClean="0">
                <a:latin typeface="Arial" charset="0"/>
                <a:cs typeface="Arial" charset="0"/>
              </a:rPr>
              <a:t>Çocuklara küçük kas motor gelişimi desteklemek için tehlikesiz makas, hamur, kağıt, kalem gibi malzemeler sunulmalıdır</a:t>
            </a:r>
            <a:r>
              <a:rPr lang="tr-TR" dirty="0" smtClean="0">
                <a:latin typeface="Arial" charset="0"/>
                <a:cs typeface="Arial" charset="0"/>
              </a:rPr>
              <a:t>.</a:t>
            </a:r>
          </a:p>
          <a:p>
            <a:pPr algn="just" fontAlgn="base">
              <a:spcAft>
                <a:spcPct val="0"/>
              </a:spcAft>
              <a:buFont typeface="Arial" charset="0"/>
              <a:buChar char="•"/>
            </a:pPr>
            <a:r>
              <a:rPr lang="tr-TR" dirty="0" smtClean="0">
                <a:latin typeface="Arial" charset="0"/>
                <a:cs typeface="Arial" charset="0"/>
              </a:rPr>
              <a:t> </a:t>
            </a:r>
            <a:endParaRPr lang="tr-TR" dirty="0" smtClean="0">
              <a:latin typeface="Arial" charset="0"/>
              <a:cs typeface="Arial" charset="0"/>
            </a:endParaRPr>
          </a:p>
          <a:p>
            <a:pPr algn="just" fontAlgn="base">
              <a:spcAft>
                <a:spcPct val="0"/>
              </a:spcAft>
              <a:buFont typeface="Arial" charset="0"/>
              <a:buChar char="•"/>
            </a:pPr>
            <a:r>
              <a:rPr lang="tr-TR" dirty="0" smtClean="0">
                <a:latin typeface="Arial" charset="0"/>
                <a:cs typeface="Arial" charset="0"/>
              </a:rPr>
              <a:t>Fiziksel yapıda genetik ne kadar etkili olursa olsun, uygun fiziksel ortam ve uyarıcılar; kas, iskelet ve sinir sisteminin gelişmesinde çok önemli etkiye sahiptir.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fontAlgn="base">
              <a:spcAft>
                <a:spcPct val="0"/>
              </a:spcAft>
              <a:buFont typeface="Arial" charset="0"/>
              <a:buChar char="•"/>
            </a:pPr>
            <a:r>
              <a:rPr lang="tr-TR" dirty="0" smtClean="0">
                <a:latin typeface="Arial" charset="0"/>
                <a:cs typeface="Arial" charset="0"/>
              </a:rPr>
              <a:t>Çocuklar taklit yoluyla motor becerilerini geliştirirler. </a:t>
            </a:r>
          </a:p>
          <a:p>
            <a:pPr algn="just" fontAlgn="base">
              <a:spcAft>
                <a:spcPct val="0"/>
              </a:spcAft>
              <a:buFont typeface="Arial" charset="0"/>
              <a:buChar char="•"/>
            </a:pPr>
            <a:r>
              <a:rPr lang="tr-TR" dirty="0" smtClean="0">
                <a:latin typeface="Arial" charset="0"/>
                <a:cs typeface="Arial" charset="0"/>
              </a:rPr>
              <a:t>Bu nedenle motor gelişimi destekleyebilmek için, bebeklere doğduğu andan itibaren hareket ederek olumlu model olunmalıdır. </a:t>
            </a:r>
          </a:p>
          <a:p>
            <a:pPr algn="just" fontAlgn="base">
              <a:spcAft>
                <a:spcPct val="0"/>
              </a:spcAft>
              <a:buFont typeface="Arial" charset="0"/>
              <a:buChar char="•"/>
            </a:pPr>
            <a:r>
              <a:rPr lang="tr-TR" dirty="0" smtClean="0">
                <a:latin typeface="Arial" charset="0"/>
                <a:cs typeface="Arial" charset="0"/>
              </a:rPr>
              <a:t>Doğduğu andan itibaren doktorun kontrolü altında yapılabilecek bebek jimnastik hareketleri yaptırılmalıdır.</a:t>
            </a:r>
          </a:p>
          <a:p>
            <a:pPr algn="just" fontAlgn="base">
              <a:spcAft>
                <a:spcPct val="0"/>
              </a:spcAft>
            </a:pPr>
            <a:r>
              <a:rPr lang="tr-TR" dirty="0" smtClean="0">
                <a:latin typeface="Arial" charset="0"/>
                <a:cs typeface="Arial" charset="0"/>
              </a:rPr>
              <a:t>Çocukların rahat hareket edebilmeleri için, evdeki eşyalar uygun konuma getirilmelidir.</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53</TotalTime>
  <Words>1637</Words>
  <Application>Microsoft Office PowerPoint</Application>
  <PresentationFormat>Ekran Gösterisi (4:3)</PresentationFormat>
  <Paragraphs>130</Paragraphs>
  <Slides>37</Slides>
  <Notes>0</Notes>
  <HiddenSlides>0</HiddenSlides>
  <MMClips>0</MMClips>
  <ScaleCrop>false</ScaleCrop>
  <HeadingPairs>
    <vt:vector size="4" baseType="variant">
      <vt:variant>
        <vt:lpstr>Tema</vt:lpstr>
      </vt:variant>
      <vt:variant>
        <vt:i4>1</vt:i4>
      </vt:variant>
      <vt:variant>
        <vt:lpstr>Slayt Başlıkları</vt:lpstr>
      </vt:variant>
      <vt:variant>
        <vt:i4>37</vt:i4>
      </vt:variant>
    </vt:vector>
  </HeadingPairs>
  <TitlesOfParts>
    <vt:vector size="38" baseType="lpstr">
      <vt:lpstr>Cumba</vt:lpstr>
      <vt:lpstr>GELİŞİM ALANLARINI DESTEKLEMEYE YÖNELİK ETKİNLİKLER</vt:lpstr>
      <vt:lpstr>Slayt 2</vt:lpstr>
      <vt:lpstr>FİZİKSEL GELİŞİMİN DESTEKLENMESİ</vt:lpstr>
      <vt:lpstr>Slayt 4</vt:lpstr>
      <vt:lpstr>Slayt 5</vt:lpstr>
      <vt:lpstr>Slayt 6</vt:lpstr>
      <vt:lpstr>Slayt 7</vt:lpstr>
      <vt:lpstr>MOTOR GELİŞİMİN DESTEKLENMESİ</vt:lpstr>
      <vt:lpstr>Slayt 9</vt:lpstr>
      <vt:lpstr>Slayt 10</vt:lpstr>
      <vt:lpstr>Slayt 11</vt:lpstr>
      <vt:lpstr>Slayt 12</vt:lpstr>
      <vt:lpstr>Slayt 13</vt:lpstr>
      <vt:lpstr>BİLİŞSEL GELİŞİMİN DESTEKLENMESİ</vt:lpstr>
      <vt:lpstr>Slayt 15</vt:lpstr>
      <vt:lpstr>Slayt 16</vt:lpstr>
      <vt:lpstr>Slayt 17</vt:lpstr>
      <vt:lpstr>Slayt 18</vt:lpstr>
      <vt:lpstr>Slayt 19</vt:lpstr>
      <vt:lpstr>DİL GELİŞİMİNİN DESTEKLENMESİ</vt:lpstr>
      <vt:lpstr>Slayt 21</vt:lpstr>
      <vt:lpstr>Slayt 22</vt:lpstr>
      <vt:lpstr>Slayt 23</vt:lpstr>
      <vt:lpstr>Slayt 24</vt:lpstr>
      <vt:lpstr>SOSYAL GELİŞİM</vt:lpstr>
      <vt:lpstr>Slayt 26</vt:lpstr>
      <vt:lpstr>Slayt 27</vt:lpstr>
      <vt:lpstr>DUYGUSAL GELİŞİM</vt:lpstr>
      <vt:lpstr>Slayt 29</vt:lpstr>
      <vt:lpstr>Slayt 30</vt:lpstr>
      <vt:lpstr>Slayt 31</vt:lpstr>
      <vt:lpstr>Slayt 32</vt:lpstr>
      <vt:lpstr>Slayt 33</vt:lpstr>
      <vt:lpstr>AHLAK GELİŞİMİ</vt:lpstr>
      <vt:lpstr>Slayt 35</vt:lpstr>
      <vt:lpstr>Slayt 36</vt:lpstr>
      <vt:lpstr>Slayt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acer</dc:creator>
  <cp:lastModifiedBy>acer</cp:lastModifiedBy>
  <cp:revision>19</cp:revision>
  <dcterms:created xsi:type="dcterms:W3CDTF">2017-01-03T11:15:32Z</dcterms:created>
  <dcterms:modified xsi:type="dcterms:W3CDTF">2017-01-27T12:04:42Z</dcterms:modified>
</cp:coreProperties>
</file>