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85" r:id="rId3"/>
    <p:sldId id="257" r:id="rId4"/>
    <p:sldId id="258" r:id="rId5"/>
    <p:sldId id="283" r:id="rId6"/>
    <p:sldId id="284" r:id="rId7"/>
    <p:sldId id="261" r:id="rId8"/>
    <p:sldId id="262" r:id="rId9"/>
    <p:sldId id="265" r:id="rId10"/>
    <p:sldId id="277" r:id="rId11"/>
    <p:sldId id="28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80" d="100"/>
          <a:sy n="80" d="100"/>
        </p:scale>
        <p:origin x="-33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4B395E-5D3B-4283-8EE1-F2543EB7FA29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4A0928-A873-4474-8E69-2808FC5321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6146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36D4E-4F9A-4866-B942-66BBF35D686D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9C237-7885-4CF6-9427-9282E5BA1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906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36D4E-4F9A-4866-B942-66BBF35D686D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9C237-7885-4CF6-9427-9282E5BA1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479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36D4E-4F9A-4866-B942-66BBF35D686D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9C237-7885-4CF6-9427-9282E5BA1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774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08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799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6102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8842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0674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4376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2121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806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36D4E-4F9A-4866-B942-66BBF35D686D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9C237-7885-4CF6-9427-9282E5BA1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3465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9185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9856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312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36D4E-4F9A-4866-B942-66BBF35D686D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9C237-7885-4CF6-9427-9282E5BA1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41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36D4E-4F9A-4866-B942-66BBF35D686D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9C237-7885-4CF6-9427-9282E5BA1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61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36D4E-4F9A-4866-B942-66BBF35D686D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9C237-7885-4CF6-9427-9282E5BA1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811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36D4E-4F9A-4866-B942-66BBF35D686D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9C237-7885-4CF6-9427-9282E5BA1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443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36D4E-4F9A-4866-B942-66BBF35D686D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9C237-7885-4CF6-9427-9282E5BA1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39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36D4E-4F9A-4866-B942-66BBF35D686D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9C237-7885-4CF6-9427-9282E5BA1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834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36D4E-4F9A-4866-B942-66BBF35D686D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9C237-7885-4CF6-9427-9282E5BA1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260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36D4E-4F9A-4866-B942-66BBF35D686D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9C237-7885-4CF6-9427-9282E5BA1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072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906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EME 201</a:t>
            </a:r>
            <a:br>
              <a:rPr lang="tr-TR" dirty="0" smtClean="0"/>
            </a:br>
            <a:r>
              <a:rPr lang="tr-TR" dirty="0" smtClean="0"/>
              <a:t>Materials </a:t>
            </a:r>
            <a:r>
              <a:rPr lang="tr-TR" dirty="0" err="1" smtClean="0"/>
              <a:t>Science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4000" dirty="0" err="1" smtClean="0"/>
              <a:t>Ceramics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78655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5082" y="155864"/>
            <a:ext cx="10532918" cy="384463"/>
          </a:xfrm>
        </p:spPr>
        <p:txBody>
          <a:bodyPr>
            <a:noAutofit/>
          </a:bodyPr>
          <a:lstStyle/>
          <a:p>
            <a:pPr algn="l"/>
            <a:r>
              <a:rPr lang="tr-TR" sz="2000" smtClean="0"/>
              <a:t>ENE 201 </a:t>
            </a:r>
            <a:r>
              <a:rPr lang="tr-TR" sz="2000" dirty="0" smtClean="0"/>
              <a:t>– </a:t>
            </a:r>
            <a:r>
              <a:rPr lang="tr-TR" sz="2000" dirty="0" err="1" smtClean="0"/>
              <a:t>Material</a:t>
            </a:r>
            <a:r>
              <a:rPr lang="tr-TR" sz="2000" dirty="0" smtClean="0"/>
              <a:t> </a:t>
            </a:r>
            <a:r>
              <a:rPr lang="tr-TR" sz="2000" dirty="0" err="1" smtClean="0"/>
              <a:t>Science</a:t>
            </a:r>
            <a:r>
              <a:rPr lang="tr-TR" sz="2000" dirty="0" smtClean="0"/>
              <a:t> – </a:t>
            </a:r>
            <a:r>
              <a:rPr lang="tr-TR" sz="2000" dirty="0" err="1" smtClean="0"/>
              <a:t>Ceramics</a:t>
            </a:r>
            <a:endParaRPr lang="en-US" sz="2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57973" y="644235"/>
            <a:ext cx="11617035" cy="5974773"/>
          </a:xfrm>
        </p:spPr>
        <p:txBody>
          <a:bodyPr>
            <a:normAutofit/>
          </a:bodyPr>
          <a:lstStyle/>
          <a:p>
            <a:pPr algn="l"/>
            <a:r>
              <a:rPr lang="tr-TR" b="1" dirty="0" err="1" smtClean="0">
                <a:solidFill>
                  <a:srgbClr val="FF0000"/>
                </a:solidFill>
              </a:rPr>
              <a:t>References</a:t>
            </a:r>
            <a:endParaRPr lang="tr-TR" b="1" dirty="0" smtClean="0">
              <a:solidFill>
                <a:srgbClr val="FF0000"/>
              </a:solidFill>
            </a:endParaRPr>
          </a:p>
          <a:p>
            <a:pPr algn="l"/>
            <a:r>
              <a:rPr lang="tr-TR" dirty="0" smtClean="0"/>
              <a:t>1) </a:t>
            </a:r>
            <a:r>
              <a:rPr lang="en-US" dirty="0"/>
              <a:t>W. D. Callister, Jr., Materials Science and Engineering – an Introduction, 7</a:t>
            </a:r>
            <a:r>
              <a:rPr lang="en-US" baseline="30000" dirty="0"/>
              <a:t>th</a:t>
            </a:r>
            <a:r>
              <a:rPr lang="en-US" dirty="0"/>
              <a:t> Ed., John Wiley </a:t>
            </a:r>
            <a:r>
              <a:rPr lang="tr-TR" smtClean="0"/>
              <a:t>&amp;</a:t>
            </a:r>
            <a:r>
              <a:rPr lang="en-US" smtClean="0"/>
              <a:t> </a:t>
            </a:r>
            <a:r>
              <a:rPr lang="en-US" dirty="0"/>
              <a:t>Sons, 2007</a:t>
            </a:r>
            <a:endParaRPr lang="tr-TR" dirty="0"/>
          </a:p>
          <a:p>
            <a:pPr algn="l"/>
            <a:r>
              <a:rPr lang="tr-TR" dirty="0" smtClean="0"/>
              <a:t>2) </a:t>
            </a:r>
            <a:r>
              <a:rPr lang="en-US" dirty="0"/>
              <a:t>W.D. </a:t>
            </a:r>
            <a:r>
              <a:rPr lang="en-US" dirty="0" err="1"/>
              <a:t>Kingery</a:t>
            </a:r>
            <a:r>
              <a:rPr lang="en-US" dirty="0"/>
              <a:t>, H. K. Bowen, D. R. </a:t>
            </a:r>
            <a:r>
              <a:rPr lang="en-US" dirty="0" err="1"/>
              <a:t>Ulhmann</a:t>
            </a:r>
            <a:r>
              <a:rPr lang="en-US" dirty="0"/>
              <a:t>, Introduction to Ceramics, 2</a:t>
            </a:r>
            <a:r>
              <a:rPr lang="en-US" baseline="30000" dirty="0"/>
              <a:t>nd</a:t>
            </a:r>
            <a:r>
              <a:rPr lang="en-US" dirty="0"/>
              <a:t> Ed., Wiley </a:t>
            </a:r>
            <a:r>
              <a:rPr lang="en-US" dirty="0" err="1"/>
              <a:t>Interscience</a:t>
            </a:r>
            <a:r>
              <a:rPr lang="en-US" dirty="0"/>
              <a:t>, 1967</a:t>
            </a:r>
            <a:endParaRPr lang="tr-TR" dirty="0"/>
          </a:p>
          <a:p>
            <a:pPr algn="l"/>
            <a:r>
              <a:rPr lang="tr-TR" dirty="0" smtClean="0"/>
              <a:t>3) </a:t>
            </a:r>
            <a:r>
              <a:rPr lang="en-US" dirty="0"/>
              <a:t>B. S. Mitchell, an Introduction to Materials Engineering and Science - for Chemical and Materials Engineers, Wiley </a:t>
            </a:r>
            <a:r>
              <a:rPr lang="en-US" dirty="0" err="1"/>
              <a:t>Interscience</a:t>
            </a:r>
            <a:r>
              <a:rPr lang="en-US" dirty="0"/>
              <a:t>, </a:t>
            </a:r>
            <a:r>
              <a:rPr lang="en-US" dirty="0" smtClean="0"/>
              <a:t>2004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6399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5082" y="155864"/>
            <a:ext cx="10532918" cy="384463"/>
          </a:xfrm>
        </p:spPr>
        <p:txBody>
          <a:bodyPr>
            <a:noAutofit/>
          </a:bodyPr>
          <a:lstStyle/>
          <a:p>
            <a:pPr algn="l"/>
            <a:r>
              <a:rPr lang="en-US" sz="2000" dirty="0" smtClean="0"/>
              <a:t>ENE 201 – Material Science – Ceramics</a:t>
            </a:r>
            <a:endParaRPr lang="en-US" sz="2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879230" y="644236"/>
            <a:ext cx="10421816" cy="5964382"/>
          </a:xfrm>
        </p:spPr>
        <p:txBody>
          <a:bodyPr>
            <a:normAutofit/>
          </a:bodyPr>
          <a:lstStyle/>
          <a:p>
            <a:pPr marL="342900" indent="-342900" algn="l">
              <a:buFont typeface="Arial" pitchFamily="34" charset="0"/>
              <a:buChar char="•"/>
            </a:pPr>
            <a:r>
              <a:rPr lang="en-US" dirty="0"/>
              <a:t>Ceramics are </a:t>
            </a:r>
            <a:r>
              <a:rPr lang="en-US" dirty="0" smtClean="0"/>
              <a:t>nonmetallic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en-US" dirty="0"/>
              <a:t>inorganic materials</a:t>
            </a:r>
            <a:r>
              <a:rPr lang="en-US" dirty="0" smtClean="0"/>
              <a:t>.</a:t>
            </a:r>
            <a:endParaRPr lang="tr-TR" dirty="0" smtClean="0"/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/>
              <a:t>Most </a:t>
            </a:r>
            <a:r>
              <a:rPr lang="tr-TR" dirty="0" smtClean="0"/>
              <a:t>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ceramics </a:t>
            </a:r>
            <a:r>
              <a:rPr lang="en-US" dirty="0"/>
              <a:t>are compounds </a:t>
            </a:r>
            <a:r>
              <a:rPr lang="tr-TR" dirty="0" smtClean="0"/>
              <a:t>of </a:t>
            </a:r>
            <a:r>
              <a:rPr lang="tr-TR" dirty="0" err="1" smtClean="0"/>
              <a:t>non</a:t>
            </a:r>
            <a:r>
              <a:rPr lang="tr-TR" dirty="0" smtClean="0"/>
              <a:t>-</a:t>
            </a:r>
            <a:r>
              <a:rPr lang="en-US" dirty="0" smtClean="0"/>
              <a:t>metallic </a:t>
            </a:r>
            <a:r>
              <a:rPr lang="en-US" dirty="0"/>
              <a:t>and </a:t>
            </a:r>
            <a:r>
              <a:rPr lang="tr-TR" dirty="0" smtClean="0"/>
              <a:t>m</a:t>
            </a:r>
            <a:r>
              <a:rPr lang="en-US" dirty="0" err="1" smtClean="0"/>
              <a:t>etallic</a:t>
            </a:r>
            <a:r>
              <a:rPr lang="en-US" dirty="0" smtClean="0"/>
              <a:t> elements</a:t>
            </a:r>
            <a:r>
              <a:rPr lang="tr-TR" dirty="0" smtClean="0"/>
              <a:t>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interatomic bonds </a:t>
            </a:r>
            <a:r>
              <a:rPr lang="tr-TR" dirty="0" smtClean="0"/>
              <a:t>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ceramics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either totally ionic, or </a:t>
            </a:r>
            <a:r>
              <a:rPr lang="tr-TR" dirty="0" err="1" smtClean="0"/>
              <a:t>mostly</a:t>
            </a:r>
            <a:r>
              <a:rPr lang="en-US" dirty="0" smtClean="0"/>
              <a:t> </a:t>
            </a:r>
            <a:r>
              <a:rPr lang="en-US" dirty="0"/>
              <a:t>ionic </a:t>
            </a:r>
            <a:r>
              <a:rPr lang="tr-TR" dirty="0" err="1" smtClean="0"/>
              <a:t>with</a:t>
            </a:r>
            <a:r>
              <a:rPr lang="en-US" dirty="0" smtClean="0"/>
              <a:t> </a:t>
            </a:r>
            <a:r>
              <a:rPr lang="en-US" dirty="0"/>
              <a:t>some covalent </a:t>
            </a:r>
            <a:r>
              <a:rPr lang="tr-TR" dirty="0" err="1" smtClean="0"/>
              <a:t>bond</a:t>
            </a:r>
            <a:r>
              <a:rPr lang="en-US" dirty="0" smtClean="0"/>
              <a:t>.</a:t>
            </a:r>
            <a:endParaRPr lang="tr-TR" dirty="0" smtClean="0"/>
          </a:p>
          <a:p>
            <a:pPr algn="l"/>
            <a:r>
              <a:rPr lang="en-US" b="1" dirty="0">
                <a:solidFill>
                  <a:srgbClr val="FF0000"/>
                </a:solidFill>
              </a:rPr>
              <a:t>Ceramic Structures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/>
              <a:t>C</a:t>
            </a:r>
            <a:r>
              <a:rPr lang="en-US" dirty="0" err="1" smtClean="0"/>
              <a:t>eramics</a:t>
            </a:r>
            <a:r>
              <a:rPr lang="en-US" dirty="0" smtClean="0"/>
              <a:t> </a:t>
            </a:r>
            <a:r>
              <a:rPr lang="en-US" dirty="0"/>
              <a:t>are composed of at least two </a:t>
            </a:r>
            <a:r>
              <a:rPr lang="en-US" dirty="0" smtClean="0"/>
              <a:t>elements</a:t>
            </a:r>
            <a:r>
              <a:rPr lang="tr-TR" dirty="0" smtClean="0"/>
              <a:t>, </a:t>
            </a:r>
            <a:r>
              <a:rPr lang="tr-TR" dirty="0" err="1" smtClean="0"/>
              <a:t>or</a:t>
            </a:r>
            <a:r>
              <a:rPr lang="en-US" dirty="0" smtClean="0"/>
              <a:t> </a:t>
            </a:r>
            <a:r>
              <a:rPr lang="en-US" dirty="0"/>
              <a:t>more,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en-US" dirty="0" smtClean="0"/>
              <a:t>crystal </a:t>
            </a:r>
            <a:r>
              <a:rPr lang="en-US" dirty="0"/>
              <a:t>structures are </a:t>
            </a:r>
            <a:r>
              <a:rPr lang="tr-TR" dirty="0" smtClean="0"/>
              <a:t>usu</a:t>
            </a:r>
            <a:r>
              <a:rPr lang="en-US" dirty="0" smtClean="0"/>
              <a:t>ally </a:t>
            </a:r>
            <a:r>
              <a:rPr lang="en-US" dirty="0"/>
              <a:t>more </a:t>
            </a:r>
            <a:r>
              <a:rPr lang="en-US" dirty="0" smtClean="0"/>
              <a:t>complex</a:t>
            </a:r>
            <a:r>
              <a:rPr lang="tr-TR" dirty="0" smtClean="0"/>
              <a:t>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degree of ionic character </a:t>
            </a:r>
            <a:r>
              <a:rPr lang="tr-TR" dirty="0" smtClean="0"/>
              <a:t>of </a:t>
            </a:r>
            <a:r>
              <a:rPr lang="tr-TR" dirty="0" err="1" smtClean="0"/>
              <a:t>ceramic</a:t>
            </a:r>
            <a:r>
              <a:rPr lang="tr-TR" dirty="0" smtClean="0"/>
              <a:t> </a:t>
            </a:r>
            <a:r>
              <a:rPr lang="tr-TR" dirty="0" err="1" smtClean="0"/>
              <a:t>bonds</a:t>
            </a:r>
            <a:r>
              <a:rPr lang="tr-TR" dirty="0" smtClean="0"/>
              <a:t> is </a:t>
            </a:r>
            <a:r>
              <a:rPr lang="en-US" dirty="0" smtClean="0"/>
              <a:t>dependent </a:t>
            </a:r>
            <a:r>
              <a:rPr lang="en-US" dirty="0"/>
              <a:t>on the </a:t>
            </a:r>
            <a:r>
              <a:rPr lang="en-US" dirty="0" err="1"/>
              <a:t>electronegativities</a:t>
            </a:r>
            <a:r>
              <a:rPr lang="en-US" dirty="0"/>
              <a:t> of the atoms</a:t>
            </a:r>
            <a:r>
              <a:rPr lang="en-US" dirty="0" smtClean="0"/>
              <a:t>.</a:t>
            </a:r>
            <a:endParaRPr lang="tr-TR" dirty="0" smtClean="0"/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/>
              <a:t>For ceramic materials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ionic</a:t>
            </a:r>
            <a:r>
              <a:rPr lang="tr-TR" dirty="0"/>
              <a:t> </a:t>
            </a:r>
            <a:r>
              <a:rPr lang="en-US" dirty="0"/>
              <a:t>atomic bonding, the crystal structures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en-US" dirty="0"/>
              <a:t>composed of electrically charged ions.</a:t>
            </a:r>
            <a:endParaRPr lang="tr-TR" dirty="0"/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/>
              <a:t>The metallic ions, or </a:t>
            </a:r>
            <a:r>
              <a:rPr lang="en-US" b="1" dirty="0">
                <a:solidFill>
                  <a:srgbClr val="FF0000"/>
                </a:solidFill>
              </a:rPr>
              <a:t>cations</a:t>
            </a:r>
            <a:r>
              <a:rPr lang="en-US" b="1" dirty="0"/>
              <a:t>, </a:t>
            </a:r>
            <a:r>
              <a:rPr lang="en-US" dirty="0"/>
              <a:t>are positively charged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en-US" b="1" dirty="0">
                <a:solidFill>
                  <a:srgbClr val="FF0000"/>
                </a:solidFill>
              </a:rPr>
              <a:t>anions</a:t>
            </a:r>
            <a:r>
              <a:rPr lang="tr-TR" b="1" dirty="0">
                <a:solidFill>
                  <a:srgbClr val="FF0000"/>
                </a:solidFill>
              </a:rPr>
              <a:t> (</a:t>
            </a:r>
            <a:r>
              <a:rPr lang="tr-TR" b="1" dirty="0" err="1">
                <a:solidFill>
                  <a:srgbClr val="FF0000"/>
                </a:solidFill>
              </a:rPr>
              <a:t>nonmetallic</a:t>
            </a:r>
            <a:r>
              <a:rPr lang="tr-TR" b="1" dirty="0">
                <a:solidFill>
                  <a:srgbClr val="FF0000"/>
                </a:solidFill>
              </a:rPr>
              <a:t>) </a:t>
            </a:r>
            <a:r>
              <a:rPr lang="en-US" dirty="0"/>
              <a:t>are negatively charged.</a:t>
            </a:r>
            <a:endParaRPr lang="tr-TR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144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5082" y="155864"/>
            <a:ext cx="10532918" cy="384463"/>
          </a:xfrm>
        </p:spPr>
        <p:txBody>
          <a:bodyPr>
            <a:noAutofit/>
          </a:bodyPr>
          <a:lstStyle/>
          <a:p>
            <a:pPr algn="l"/>
            <a:r>
              <a:rPr lang="tr-TR" sz="2000" smtClean="0"/>
              <a:t>ENE 201 </a:t>
            </a:r>
            <a:r>
              <a:rPr lang="tr-TR" sz="2000" dirty="0" smtClean="0"/>
              <a:t>– </a:t>
            </a:r>
            <a:r>
              <a:rPr lang="tr-TR" sz="2000" dirty="0" err="1" smtClean="0"/>
              <a:t>Material</a:t>
            </a:r>
            <a:r>
              <a:rPr lang="tr-TR" sz="2000" dirty="0" smtClean="0"/>
              <a:t> </a:t>
            </a:r>
            <a:r>
              <a:rPr lang="tr-TR" sz="2000" dirty="0" err="1" smtClean="0"/>
              <a:t>Science</a:t>
            </a:r>
            <a:r>
              <a:rPr lang="tr-TR" sz="2000" dirty="0" smtClean="0"/>
              <a:t> – </a:t>
            </a:r>
            <a:r>
              <a:rPr lang="tr-TR" sz="2000" dirty="0" err="1" smtClean="0"/>
              <a:t>Ceramics</a:t>
            </a:r>
            <a:endParaRPr lang="en-US" sz="2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79938" y="644235"/>
            <a:ext cx="8862646" cy="5974773"/>
          </a:xfrm>
        </p:spPr>
        <p:txBody>
          <a:bodyPr/>
          <a:lstStyle/>
          <a:p>
            <a:pPr algn="l"/>
            <a:r>
              <a:rPr lang="en-US" b="1" dirty="0">
                <a:solidFill>
                  <a:srgbClr val="FF0000"/>
                </a:solidFill>
              </a:rPr>
              <a:t>Crystal Structures</a:t>
            </a:r>
            <a:endParaRPr lang="en-US" dirty="0">
              <a:solidFill>
                <a:srgbClr val="FF0000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/>
              <a:t>Crystal structures of the ceramic materials are influenced by the </a:t>
            </a:r>
            <a:r>
              <a:rPr lang="tr-TR" dirty="0" smtClean="0"/>
              <a:t>t</a:t>
            </a:r>
            <a:r>
              <a:rPr lang="en-US" dirty="0" smtClean="0"/>
              <a:t>wo</a:t>
            </a:r>
            <a:r>
              <a:rPr lang="tr-TR" dirty="0" smtClean="0"/>
              <a:t> </a:t>
            </a:r>
            <a:r>
              <a:rPr lang="en-US" dirty="0" smtClean="0"/>
              <a:t>characteristics </a:t>
            </a:r>
            <a:r>
              <a:rPr lang="en-US" dirty="0"/>
              <a:t>of component </a:t>
            </a:r>
            <a:r>
              <a:rPr lang="en-US" dirty="0" smtClean="0"/>
              <a:t>ions</a:t>
            </a:r>
            <a:endParaRPr lang="tr-TR" dirty="0" smtClean="0"/>
          </a:p>
          <a:p>
            <a:pPr algn="l"/>
            <a:r>
              <a:rPr lang="tr-TR" dirty="0" smtClean="0"/>
              <a:t> 	-T</a:t>
            </a:r>
            <a:r>
              <a:rPr lang="en-US" dirty="0" smtClean="0"/>
              <a:t>he </a:t>
            </a:r>
            <a:r>
              <a:rPr lang="en-US" dirty="0"/>
              <a:t>magnitude of the electrical charge on each of the component </a:t>
            </a:r>
            <a:r>
              <a:rPr lang="en-US" dirty="0" smtClean="0"/>
              <a:t>ions</a:t>
            </a:r>
            <a:endParaRPr lang="tr-TR" dirty="0" smtClean="0"/>
          </a:p>
          <a:p>
            <a:pPr algn="l"/>
            <a:r>
              <a:rPr lang="tr-TR" dirty="0" smtClean="0"/>
              <a:t>	-</a:t>
            </a:r>
            <a:r>
              <a:rPr lang="en-US" dirty="0" smtClean="0"/>
              <a:t>the </a:t>
            </a:r>
            <a:r>
              <a:rPr lang="en-US" dirty="0"/>
              <a:t>relative sizes of the cations and </a:t>
            </a:r>
            <a:r>
              <a:rPr lang="en-US" dirty="0" smtClean="0"/>
              <a:t>anions.</a:t>
            </a:r>
            <a:endParaRPr lang="tr-TR" dirty="0" smtClean="0"/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chemical formula of a compound indicates the ratio of cations to </a:t>
            </a:r>
            <a:r>
              <a:rPr lang="en-US" dirty="0" smtClean="0"/>
              <a:t>anions</a:t>
            </a:r>
            <a:r>
              <a:rPr lang="tr-TR" dirty="0" smtClean="0"/>
              <a:t>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 err="1" smtClean="0"/>
              <a:t>Ionic</a:t>
            </a:r>
            <a:r>
              <a:rPr lang="tr-TR" dirty="0" smtClean="0"/>
              <a:t> </a:t>
            </a:r>
            <a:r>
              <a:rPr lang="tr-TR" dirty="0" err="1" smtClean="0"/>
              <a:t>radii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anions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cations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represented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r</a:t>
            </a:r>
            <a:r>
              <a:rPr lang="tr-TR" baseline="-25000" dirty="0" err="1" smtClean="0"/>
              <a:t>A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</a:t>
            </a:r>
            <a:r>
              <a:rPr lang="tr-TR" baseline="-25000" dirty="0" err="1" smtClean="0"/>
              <a:t>C</a:t>
            </a:r>
            <a:r>
              <a:rPr lang="tr-TR" dirty="0" smtClean="0"/>
              <a:t>, </a:t>
            </a:r>
            <a:r>
              <a:rPr lang="tr-TR" dirty="0" err="1" smtClean="0"/>
              <a:t>respectively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ratio</a:t>
            </a:r>
            <a:r>
              <a:rPr lang="tr-TR" dirty="0" smtClean="0"/>
              <a:t> is </a:t>
            </a:r>
            <a:r>
              <a:rPr lang="tr-TR" dirty="0" err="1" smtClean="0"/>
              <a:t>less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1.</a:t>
            </a:r>
            <a:endParaRPr lang="en-US" dirty="0"/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/>
              <a:t>W</a:t>
            </a:r>
            <a:r>
              <a:rPr lang="en-US" dirty="0"/>
              <a:t>hen the anions surround</a:t>
            </a:r>
            <a:r>
              <a:rPr lang="tr-TR" dirty="0"/>
              <a:t>s</a:t>
            </a:r>
            <a:r>
              <a:rPr lang="en-US" dirty="0"/>
              <a:t> a cation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cation</a:t>
            </a:r>
            <a:r>
              <a:rPr lang="tr-TR" dirty="0"/>
              <a:t> is </a:t>
            </a:r>
            <a:r>
              <a:rPr lang="en-US" dirty="0"/>
              <a:t>in contact with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an</a:t>
            </a:r>
            <a:r>
              <a:rPr lang="en-US" dirty="0"/>
              <a:t>ion</a:t>
            </a:r>
            <a:r>
              <a:rPr lang="tr-TR" dirty="0"/>
              <a:t>s, it can be </a:t>
            </a:r>
            <a:r>
              <a:rPr lang="tr-TR" dirty="0" err="1"/>
              <a:t>said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en-US" dirty="0"/>
              <a:t> </a:t>
            </a:r>
            <a:r>
              <a:rPr lang="tr-TR" dirty="0" err="1"/>
              <a:t>crystal</a:t>
            </a:r>
            <a:r>
              <a:rPr lang="tr-TR" dirty="0"/>
              <a:t> </a:t>
            </a:r>
            <a:r>
              <a:rPr lang="tr-TR" dirty="0" err="1"/>
              <a:t>structure</a:t>
            </a:r>
            <a:r>
              <a:rPr lang="tr-TR" dirty="0"/>
              <a:t> of </a:t>
            </a:r>
            <a:r>
              <a:rPr lang="tr-TR" dirty="0" err="1"/>
              <a:t>ceramic</a:t>
            </a:r>
            <a:r>
              <a:rPr lang="tr-TR" dirty="0"/>
              <a:t> is </a:t>
            </a:r>
            <a:r>
              <a:rPr lang="tr-TR" dirty="0" err="1"/>
              <a:t>stable</a:t>
            </a:r>
            <a:r>
              <a:rPr lang="tr-TR" dirty="0"/>
              <a:t>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0738" y="1514475"/>
            <a:ext cx="1609725" cy="382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5934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5082" y="155864"/>
            <a:ext cx="10532918" cy="384463"/>
          </a:xfrm>
        </p:spPr>
        <p:txBody>
          <a:bodyPr>
            <a:noAutofit/>
          </a:bodyPr>
          <a:lstStyle/>
          <a:p>
            <a:pPr algn="l"/>
            <a:r>
              <a:rPr lang="tr-TR" sz="2000" smtClean="0"/>
              <a:t>ENE 201 </a:t>
            </a:r>
            <a:r>
              <a:rPr lang="tr-TR" sz="2000" dirty="0" smtClean="0"/>
              <a:t>– </a:t>
            </a:r>
            <a:r>
              <a:rPr lang="tr-TR" sz="2000" dirty="0" err="1" smtClean="0"/>
              <a:t>Material</a:t>
            </a:r>
            <a:r>
              <a:rPr lang="tr-TR" sz="2000" dirty="0" smtClean="0"/>
              <a:t> </a:t>
            </a:r>
            <a:r>
              <a:rPr lang="tr-TR" sz="2000" dirty="0" err="1" smtClean="0"/>
              <a:t>Science</a:t>
            </a:r>
            <a:r>
              <a:rPr lang="tr-TR" sz="2000" dirty="0" smtClean="0"/>
              <a:t> – </a:t>
            </a:r>
            <a:r>
              <a:rPr lang="tr-TR" sz="2000" dirty="0" err="1" smtClean="0"/>
              <a:t>Ceramics</a:t>
            </a:r>
            <a:endParaRPr lang="en-US" sz="2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70164" y="644235"/>
            <a:ext cx="8264236" cy="5974773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b="1" dirty="0">
                <a:solidFill>
                  <a:srgbClr val="FF0000"/>
                </a:solidFill>
              </a:rPr>
              <a:t>Crystal </a:t>
            </a:r>
            <a:r>
              <a:rPr lang="en-US" b="1" dirty="0" smtClean="0">
                <a:solidFill>
                  <a:srgbClr val="FF0000"/>
                </a:solidFill>
              </a:rPr>
              <a:t>Structures</a:t>
            </a:r>
            <a:endParaRPr lang="tr-TR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600" dirty="0"/>
              <a:t>The coordination number </a:t>
            </a:r>
            <a:r>
              <a:rPr lang="tr-TR" sz="2600" dirty="0"/>
              <a:t>of </a:t>
            </a:r>
            <a:r>
              <a:rPr lang="tr-TR" sz="2600" dirty="0" err="1"/>
              <a:t>the</a:t>
            </a:r>
            <a:r>
              <a:rPr lang="tr-TR" sz="2600" dirty="0"/>
              <a:t> </a:t>
            </a:r>
            <a:r>
              <a:rPr lang="tr-TR" sz="2600" dirty="0" err="1"/>
              <a:t>ceramics</a:t>
            </a:r>
            <a:r>
              <a:rPr lang="en-US" sz="2600" dirty="0"/>
              <a:t> is related to the cation–anion ratio. </a:t>
            </a:r>
            <a:endParaRPr lang="tr-TR" sz="2600" dirty="0"/>
          </a:p>
          <a:p>
            <a:pPr marL="342900" indent="-342900" algn="l">
              <a:buFont typeface="Arial" pitchFamily="34" charset="0"/>
              <a:buChar char="•"/>
            </a:pPr>
            <a:r>
              <a:rPr lang="tr-TR" sz="2600" dirty="0" err="1"/>
              <a:t>In</a:t>
            </a:r>
            <a:r>
              <a:rPr lang="tr-TR" sz="2600" dirty="0"/>
              <a:t> </a:t>
            </a:r>
            <a:r>
              <a:rPr lang="tr-TR" sz="2600" dirty="0" err="1"/>
              <a:t>order</a:t>
            </a:r>
            <a:r>
              <a:rPr lang="tr-TR" sz="2600" dirty="0"/>
              <a:t> </a:t>
            </a:r>
            <a:r>
              <a:rPr lang="tr-TR" sz="2600" dirty="0" err="1"/>
              <a:t>to</a:t>
            </a:r>
            <a:r>
              <a:rPr lang="tr-TR" sz="2600" dirty="0"/>
              <a:t> </a:t>
            </a:r>
            <a:r>
              <a:rPr lang="tr-TR" sz="2600" dirty="0" err="1"/>
              <a:t>establish</a:t>
            </a:r>
            <a:r>
              <a:rPr lang="tr-TR" sz="2600" dirty="0"/>
              <a:t> </a:t>
            </a:r>
            <a:r>
              <a:rPr lang="tr-TR" sz="2600" dirty="0" err="1"/>
              <a:t>the</a:t>
            </a:r>
            <a:r>
              <a:rPr lang="tr-TR" sz="2600" dirty="0"/>
              <a:t> </a:t>
            </a:r>
            <a:r>
              <a:rPr lang="tr-TR" sz="2600" dirty="0" err="1"/>
              <a:t>cation-anion</a:t>
            </a:r>
            <a:r>
              <a:rPr lang="tr-TR" sz="2600" dirty="0"/>
              <a:t> </a:t>
            </a:r>
            <a:r>
              <a:rPr lang="tr-TR" sz="2600" dirty="0" err="1"/>
              <a:t>contact</a:t>
            </a:r>
            <a:r>
              <a:rPr lang="tr-TR" sz="2600" dirty="0"/>
              <a:t>, </a:t>
            </a:r>
            <a:r>
              <a:rPr lang="en-US" sz="2600" dirty="0"/>
              <a:t>there is a critical or minimum </a:t>
            </a:r>
            <a:r>
              <a:rPr lang="en-US" sz="2600" i="1" dirty="0" err="1"/>
              <a:t>r</a:t>
            </a:r>
            <a:r>
              <a:rPr lang="en-US" sz="2600" i="1" baseline="-25000" dirty="0" err="1"/>
              <a:t>C</a:t>
            </a:r>
            <a:r>
              <a:rPr lang="en-US" sz="2600" i="1" dirty="0"/>
              <a:t>/</a:t>
            </a:r>
            <a:r>
              <a:rPr lang="en-US" sz="2600" i="1" dirty="0" err="1"/>
              <a:t>r</a:t>
            </a:r>
            <a:r>
              <a:rPr lang="en-US" sz="2600" i="1" baseline="-25000" dirty="0" err="1"/>
              <a:t>A</a:t>
            </a:r>
            <a:r>
              <a:rPr lang="en-US" sz="2600" dirty="0"/>
              <a:t> ratio for a specific coordination number, 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600" dirty="0"/>
              <a:t>The coordination numbers and nearest-neighbor geometries for various </a:t>
            </a:r>
            <a:r>
              <a:rPr lang="en-US" sz="2600" i="1" dirty="0" err="1"/>
              <a:t>r</a:t>
            </a:r>
            <a:r>
              <a:rPr lang="en-US" sz="2600" i="1" baseline="-25000" dirty="0" err="1"/>
              <a:t>C</a:t>
            </a:r>
            <a:r>
              <a:rPr lang="en-US" sz="2600" i="1" dirty="0"/>
              <a:t>/</a:t>
            </a:r>
            <a:r>
              <a:rPr lang="en-US" sz="2600" i="1" dirty="0" err="1"/>
              <a:t>r</a:t>
            </a:r>
            <a:r>
              <a:rPr lang="en-US" sz="2600" i="1" baseline="-25000" dirty="0" err="1"/>
              <a:t>A</a:t>
            </a:r>
            <a:r>
              <a:rPr lang="en-US" sz="2600" dirty="0"/>
              <a:t> ratios are presented in Table.</a:t>
            </a:r>
            <a:endParaRPr lang="tr-TR" sz="2600" dirty="0"/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600" dirty="0"/>
              <a:t>For </a:t>
            </a:r>
            <a:r>
              <a:rPr lang="en-US" sz="2600" i="1" dirty="0" err="1"/>
              <a:t>r</a:t>
            </a:r>
            <a:r>
              <a:rPr lang="en-US" sz="2600" i="1" baseline="-25000" dirty="0" err="1"/>
              <a:t>C</a:t>
            </a:r>
            <a:r>
              <a:rPr lang="en-US" sz="2600" i="1" dirty="0"/>
              <a:t>/</a:t>
            </a:r>
            <a:r>
              <a:rPr lang="en-US" sz="2600" i="1" dirty="0" err="1"/>
              <a:t>r</a:t>
            </a:r>
            <a:r>
              <a:rPr lang="en-US" sz="2600" i="1" baseline="-25000" dirty="0" err="1"/>
              <a:t>A</a:t>
            </a:r>
            <a:r>
              <a:rPr lang="en-US" sz="2600" dirty="0"/>
              <a:t> ≤</a:t>
            </a:r>
            <a:r>
              <a:rPr lang="tr-TR" sz="2600" dirty="0"/>
              <a:t> </a:t>
            </a:r>
            <a:r>
              <a:rPr lang="en-US" sz="2600" dirty="0"/>
              <a:t>0.155, </a:t>
            </a:r>
            <a:r>
              <a:rPr lang="tr-TR" sz="2600" dirty="0" err="1"/>
              <a:t>each</a:t>
            </a:r>
            <a:r>
              <a:rPr lang="tr-TR" sz="2600" dirty="0"/>
              <a:t> </a:t>
            </a:r>
            <a:r>
              <a:rPr lang="en-US" sz="2600" dirty="0"/>
              <a:t>cation is bonded to two anions</a:t>
            </a:r>
            <a:r>
              <a:rPr lang="tr-TR" sz="2600" dirty="0"/>
              <a:t> (</a:t>
            </a:r>
            <a:r>
              <a:rPr lang="tr-TR" sz="2600" dirty="0" err="1"/>
              <a:t>linear</a:t>
            </a:r>
            <a:r>
              <a:rPr lang="tr-TR" sz="2600" dirty="0"/>
              <a:t>)</a:t>
            </a:r>
            <a:r>
              <a:rPr lang="en-US" sz="2600" dirty="0"/>
              <a:t>.</a:t>
            </a:r>
            <a:endParaRPr lang="tr-TR" sz="2600" dirty="0"/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600" dirty="0"/>
              <a:t>If </a:t>
            </a:r>
            <a:r>
              <a:rPr lang="tr-TR" sz="2600" dirty="0"/>
              <a:t>0.155 </a:t>
            </a:r>
            <a:r>
              <a:rPr lang="en-US" sz="2600" dirty="0"/>
              <a:t>≤</a:t>
            </a:r>
            <a:r>
              <a:rPr lang="en-US" sz="2600" i="1" dirty="0" err="1"/>
              <a:t>r</a:t>
            </a:r>
            <a:r>
              <a:rPr lang="en-US" sz="2600" i="1" baseline="-25000" dirty="0" err="1"/>
              <a:t>C</a:t>
            </a:r>
            <a:r>
              <a:rPr lang="en-US" sz="2600" i="1" dirty="0"/>
              <a:t>/</a:t>
            </a:r>
            <a:r>
              <a:rPr lang="en-US" sz="2600" i="1" dirty="0" err="1"/>
              <a:t>r</a:t>
            </a:r>
            <a:r>
              <a:rPr lang="en-US" sz="2600" i="1" baseline="-25000" dirty="0" err="1"/>
              <a:t>A</a:t>
            </a:r>
            <a:r>
              <a:rPr lang="en-US" sz="2600" dirty="0"/>
              <a:t> ≤0.225, each cation is </a:t>
            </a:r>
            <a:r>
              <a:rPr lang="tr-TR" sz="2600" dirty="0" err="1"/>
              <a:t>bonded</a:t>
            </a:r>
            <a:r>
              <a:rPr lang="tr-TR" sz="2600" dirty="0"/>
              <a:t> </a:t>
            </a:r>
            <a:r>
              <a:rPr lang="tr-TR" sz="2600" dirty="0" err="1"/>
              <a:t>to</a:t>
            </a:r>
            <a:r>
              <a:rPr lang="en-US" sz="2600" dirty="0"/>
              <a:t> three anions </a:t>
            </a:r>
            <a:r>
              <a:rPr lang="tr-TR" sz="2600" dirty="0" err="1"/>
              <a:t>with</a:t>
            </a:r>
            <a:r>
              <a:rPr lang="tr-TR" sz="2600" dirty="0"/>
              <a:t> </a:t>
            </a:r>
            <a:r>
              <a:rPr lang="tr-TR" sz="2600" dirty="0" err="1"/>
              <a:t>coordination</a:t>
            </a:r>
            <a:r>
              <a:rPr lang="tr-TR" sz="2600" dirty="0"/>
              <a:t> </a:t>
            </a:r>
            <a:r>
              <a:rPr lang="tr-TR" sz="2600" dirty="0" err="1"/>
              <a:t>number</a:t>
            </a:r>
            <a:r>
              <a:rPr lang="tr-TR" sz="2600" dirty="0"/>
              <a:t> 3 (</a:t>
            </a:r>
            <a:r>
              <a:rPr lang="en-US" sz="2600" dirty="0"/>
              <a:t>planar equilateral triangle</a:t>
            </a:r>
            <a:r>
              <a:rPr lang="tr-TR" sz="2600" dirty="0"/>
              <a:t>)</a:t>
            </a:r>
            <a:r>
              <a:rPr lang="en-US" sz="2600" dirty="0"/>
              <a:t>.</a:t>
            </a:r>
            <a:endParaRPr lang="tr-TR" sz="2600" dirty="0"/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600" dirty="0"/>
              <a:t>If </a:t>
            </a:r>
            <a:r>
              <a:rPr lang="tr-TR" sz="2600" dirty="0"/>
              <a:t>0.225 </a:t>
            </a:r>
            <a:r>
              <a:rPr lang="en-US" sz="2600" dirty="0"/>
              <a:t>≤</a:t>
            </a:r>
            <a:r>
              <a:rPr lang="en-US" sz="2600" i="1" dirty="0" err="1"/>
              <a:t>r</a:t>
            </a:r>
            <a:r>
              <a:rPr lang="en-US" sz="2600" i="1" baseline="-25000" dirty="0" err="1"/>
              <a:t>C</a:t>
            </a:r>
            <a:r>
              <a:rPr lang="en-US" sz="2600" i="1" dirty="0"/>
              <a:t>/</a:t>
            </a:r>
            <a:r>
              <a:rPr lang="en-US" sz="2600" i="1" dirty="0" err="1"/>
              <a:t>r</a:t>
            </a:r>
            <a:r>
              <a:rPr lang="en-US" sz="2600" i="1" baseline="-25000" dirty="0" err="1"/>
              <a:t>A</a:t>
            </a:r>
            <a:r>
              <a:rPr lang="en-US" sz="2600" dirty="0"/>
              <a:t> ≤0.</a:t>
            </a:r>
            <a:r>
              <a:rPr lang="tr-TR" sz="2600" dirty="0"/>
              <a:t>414,</a:t>
            </a:r>
            <a:r>
              <a:rPr lang="en-US" sz="2600" dirty="0"/>
              <a:t> the cation is located at the center of a tetrahedron, with anions at each of the four corners</a:t>
            </a:r>
            <a:r>
              <a:rPr lang="tr-TR" sz="2600" dirty="0"/>
              <a:t> (t</a:t>
            </a:r>
            <a:r>
              <a:rPr lang="en-US" sz="2600" dirty="0"/>
              <a:t>he coordination number is 4</a:t>
            </a:r>
            <a:r>
              <a:rPr lang="tr-TR" sz="2600" dirty="0"/>
              <a:t>)</a:t>
            </a:r>
            <a:r>
              <a:rPr lang="en-US" sz="2600" dirty="0"/>
              <a:t>.</a:t>
            </a:r>
            <a:endParaRPr lang="tr-TR" sz="2600" dirty="0"/>
          </a:p>
          <a:p>
            <a:pPr marL="342900" indent="-342900" algn="l">
              <a:buFont typeface="Arial" pitchFamily="34" charset="0"/>
              <a:buChar char="•"/>
            </a:pPr>
            <a:r>
              <a:rPr lang="tr-TR" sz="2600" dirty="0" err="1"/>
              <a:t>If</a:t>
            </a:r>
            <a:r>
              <a:rPr lang="tr-TR" sz="2600" dirty="0"/>
              <a:t> </a:t>
            </a:r>
            <a:r>
              <a:rPr lang="en-US" sz="2600" dirty="0"/>
              <a:t>If </a:t>
            </a:r>
            <a:r>
              <a:rPr lang="tr-TR" sz="2600" dirty="0"/>
              <a:t>0.414 </a:t>
            </a:r>
            <a:r>
              <a:rPr lang="en-US" sz="2600" dirty="0"/>
              <a:t>≤</a:t>
            </a:r>
            <a:r>
              <a:rPr lang="en-US" sz="2600" i="1" dirty="0" err="1"/>
              <a:t>r</a:t>
            </a:r>
            <a:r>
              <a:rPr lang="en-US" sz="2600" i="1" baseline="-25000" dirty="0" err="1"/>
              <a:t>C</a:t>
            </a:r>
            <a:r>
              <a:rPr lang="en-US" sz="2600" i="1" dirty="0"/>
              <a:t>/</a:t>
            </a:r>
            <a:r>
              <a:rPr lang="en-US" sz="2600" i="1" dirty="0" err="1"/>
              <a:t>r</a:t>
            </a:r>
            <a:r>
              <a:rPr lang="en-US" sz="2600" i="1" baseline="-25000" dirty="0" err="1"/>
              <a:t>A</a:t>
            </a:r>
            <a:r>
              <a:rPr lang="en-US" sz="2600" dirty="0"/>
              <a:t> ≤</a:t>
            </a:r>
            <a:r>
              <a:rPr lang="tr-TR" sz="2600" dirty="0"/>
              <a:t>0.732, </a:t>
            </a:r>
            <a:r>
              <a:rPr lang="tr-TR" sz="2600" dirty="0" err="1"/>
              <a:t>each</a:t>
            </a:r>
            <a:r>
              <a:rPr lang="tr-TR" sz="2600" dirty="0"/>
              <a:t> </a:t>
            </a:r>
            <a:r>
              <a:rPr lang="tr-TR" sz="2600" dirty="0" err="1"/>
              <a:t>cation</a:t>
            </a:r>
            <a:r>
              <a:rPr lang="tr-TR" sz="2600" dirty="0"/>
              <a:t> is </a:t>
            </a:r>
            <a:r>
              <a:rPr lang="tr-TR" sz="2600" dirty="0" err="1"/>
              <a:t>bonded</a:t>
            </a:r>
            <a:r>
              <a:rPr lang="tr-TR" sz="2600" dirty="0"/>
              <a:t> </a:t>
            </a:r>
            <a:r>
              <a:rPr lang="tr-TR" sz="2600" dirty="0" err="1"/>
              <a:t>to</a:t>
            </a:r>
            <a:r>
              <a:rPr lang="tr-TR" sz="2600" dirty="0"/>
              <a:t> </a:t>
            </a:r>
            <a:r>
              <a:rPr lang="tr-TR" sz="2600" dirty="0" err="1"/>
              <a:t>six</a:t>
            </a:r>
            <a:r>
              <a:rPr lang="tr-TR" sz="2600" dirty="0"/>
              <a:t> </a:t>
            </a:r>
            <a:r>
              <a:rPr lang="tr-TR" sz="2600" dirty="0" err="1"/>
              <a:t>anions</a:t>
            </a:r>
            <a:r>
              <a:rPr lang="tr-TR" sz="2600" dirty="0"/>
              <a:t> (</a:t>
            </a:r>
            <a:r>
              <a:rPr lang="en-US" sz="2600" dirty="0"/>
              <a:t>octahedron</a:t>
            </a:r>
            <a:r>
              <a:rPr lang="tr-TR" sz="2600" dirty="0"/>
              <a:t>)</a:t>
            </a:r>
            <a:r>
              <a:rPr lang="en-US" sz="2600" dirty="0"/>
              <a:t>.</a:t>
            </a:r>
            <a:endParaRPr lang="tr-TR" sz="2600" dirty="0"/>
          </a:p>
          <a:p>
            <a:pPr marL="342900" indent="-342900" algn="l">
              <a:buFont typeface="Arial" pitchFamily="34" charset="0"/>
              <a:buChar char="•"/>
            </a:pPr>
            <a:r>
              <a:rPr lang="tr-TR" sz="2600" dirty="0" err="1"/>
              <a:t>If</a:t>
            </a:r>
            <a:r>
              <a:rPr lang="tr-TR" sz="2600" dirty="0"/>
              <a:t> 0.732 </a:t>
            </a:r>
            <a:r>
              <a:rPr lang="en-US" sz="2600" dirty="0"/>
              <a:t>≤</a:t>
            </a:r>
            <a:r>
              <a:rPr lang="en-US" sz="2600" i="1" dirty="0" err="1"/>
              <a:t>r</a:t>
            </a:r>
            <a:r>
              <a:rPr lang="en-US" sz="2600" i="1" baseline="-25000" dirty="0" err="1"/>
              <a:t>C</a:t>
            </a:r>
            <a:r>
              <a:rPr lang="en-US" sz="2600" i="1" dirty="0"/>
              <a:t>/</a:t>
            </a:r>
            <a:r>
              <a:rPr lang="en-US" sz="2600" i="1" dirty="0" err="1"/>
              <a:t>r</a:t>
            </a:r>
            <a:r>
              <a:rPr lang="en-US" sz="2600" i="1" baseline="-25000" dirty="0" err="1"/>
              <a:t>A</a:t>
            </a:r>
            <a:r>
              <a:rPr lang="en-US" sz="2600" dirty="0"/>
              <a:t> ≤</a:t>
            </a:r>
            <a:r>
              <a:rPr lang="tr-TR" sz="2600" dirty="0"/>
              <a:t>1, </a:t>
            </a:r>
            <a:r>
              <a:rPr lang="tr-TR" sz="2600" dirty="0" err="1"/>
              <a:t>each</a:t>
            </a:r>
            <a:r>
              <a:rPr lang="tr-TR" sz="2600" dirty="0"/>
              <a:t> </a:t>
            </a:r>
            <a:r>
              <a:rPr lang="tr-TR" sz="2600" dirty="0" err="1"/>
              <a:t>cation</a:t>
            </a:r>
            <a:r>
              <a:rPr lang="tr-TR" sz="2600" dirty="0"/>
              <a:t> is </a:t>
            </a:r>
            <a:r>
              <a:rPr lang="tr-TR" sz="2600" dirty="0" err="1"/>
              <a:t>bonded</a:t>
            </a:r>
            <a:r>
              <a:rPr lang="tr-TR" sz="2600" dirty="0"/>
              <a:t> </a:t>
            </a:r>
            <a:r>
              <a:rPr lang="tr-TR" sz="2600" dirty="0" err="1"/>
              <a:t>to</a:t>
            </a:r>
            <a:r>
              <a:rPr lang="tr-TR" sz="2600" dirty="0"/>
              <a:t> </a:t>
            </a:r>
            <a:r>
              <a:rPr lang="tr-TR" sz="2600" dirty="0" err="1"/>
              <a:t>eight</a:t>
            </a:r>
            <a:r>
              <a:rPr lang="tr-TR" sz="2600" dirty="0"/>
              <a:t> </a:t>
            </a:r>
            <a:r>
              <a:rPr lang="tr-TR" sz="2600" dirty="0" err="1"/>
              <a:t>anions</a:t>
            </a:r>
            <a:r>
              <a:rPr lang="tr-TR" sz="2600" dirty="0"/>
              <a:t> (</a:t>
            </a:r>
            <a:r>
              <a:rPr lang="tr-TR" sz="2600" dirty="0" err="1"/>
              <a:t>cube</a:t>
            </a:r>
            <a:r>
              <a:rPr lang="tr-TR" sz="2600" dirty="0" smtClean="0"/>
              <a:t>).</a:t>
            </a:r>
            <a:endParaRPr lang="en-US" sz="2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738" y="233362"/>
            <a:ext cx="3587262" cy="639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4985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5082" y="155864"/>
            <a:ext cx="10532918" cy="384463"/>
          </a:xfrm>
        </p:spPr>
        <p:txBody>
          <a:bodyPr>
            <a:noAutofit/>
          </a:bodyPr>
          <a:lstStyle/>
          <a:p>
            <a:pPr algn="l"/>
            <a:r>
              <a:rPr lang="tr-TR" sz="2000" smtClean="0"/>
              <a:t>ENE 201 </a:t>
            </a:r>
            <a:r>
              <a:rPr lang="tr-TR" sz="2000" dirty="0" smtClean="0"/>
              <a:t>– </a:t>
            </a:r>
            <a:r>
              <a:rPr lang="tr-TR" sz="2000" dirty="0" err="1" smtClean="0"/>
              <a:t>Material</a:t>
            </a:r>
            <a:r>
              <a:rPr lang="tr-TR" sz="2000" dirty="0" smtClean="0"/>
              <a:t> </a:t>
            </a:r>
            <a:r>
              <a:rPr lang="tr-TR" sz="2000" dirty="0" err="1" smtClean="0"/>
              <a:t>Science</a:t>
            </a:r>
            <a:r>
              <a:rPr lang="tr-TR" sz="2000" dirty="0" smtClean="0"/>
              <a:t> – </a:t>
            </a:r>
            <a:r>
              <a:rPr lang="tr-TR" sz="2000" dirty="0" err="1" smtClean="0"/>
              <a:t>Ceramics</a:t>
            </a:r>
            <a:endParaRPr lang="en-US" sz="2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70164" y="644235"/>
            <a:ext cx="8639374" cy="5974773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rgbClr val="FF0000"/>
                </a:solidFill>
              </a:rPr>
              <a:t>AX-Type Crystal Structures</a:t>
            </a:r>
            <a:endParaRPr lang="en-US" dirty="0">
              <a:solidFill>
                <a:srgbClr val="FF0000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 err="1"/>
              <a:t>When</a:t>
            </a:r>
            <a:r>
              <a:rPr lang="tr-TR" dirty="0"/>
              <a:t> </a:t>
            </a:r>
            <a:r>
              <a:rPr lang="en-US" dirty="0"/>
              <a:t>there are equal numbers of cations and anions</a:t>
            </a:r>
            <a:r>
              <a:rPr lang="tr-TR" dirty="0"/>
              <a:t>, </a:t>
            </a:r>
            <a:r>
              <a:rPr lang="tr-TR" dirty="0" err="1"/>
              <a:t>ceramic</a:t>
            </a:r>
            <a:r>
              <a:rPr lang="tr-TR" dirty="0"/>
              <a:t> </a:t>
            </a:r>
            <a:r>
              <a:rPr lang="tr-TR" dirty="0" err="1"/>
              <a:t>materials</a:t>
            </a:r>
            <a:r>
              <a:rPr lang="en-US" dirty="0"/>
              <a:t> are often referred to as AX compounds, where A denotes the cation and X the anion. </a:t>
            </a:r>
          </a:p>
          <a:p>
            <a:pPr algn="l"/>
            <a:r>
              <a:rPr lang="en-US" i="1" dirty="0">
                <a:solidFill>
                  <a:srgbClr val="FF0000"/>
                </a:solidFill>
              </a:rPr>
              <a:t>Rock Salt Structure</a:t>
            </a:r>
            <a:endParaRPr lang="en-US" dirty="0">
              <a:solidFill>
                <a:srgbClr val="FF0000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/>
              <a:t>T</a:t>
            </a:r>
            <a:r>
              <a:rPr lang="en-US" dirty="0"/>
              <a:t>he most common AX crystal structure is the </a:t>
            </a:r>
            <a:r>
              <a:rPr lang="en-US" i="1" dirty="0"/>
              <a:t>sodium chloride </a:t>
            </a:r>
            <a:r>
              <a:rPr lang="en-US" dirty="0"/>
              <a:t>(</a:t>
            </a:r>
            <a:r>
              <a:rPr lang="en-US" dirty="0" err="1"/>
              <a:t>NaCl</a:t>
            </a:r>
            <a:r>
              <a:rPr lang="en-US" dirty="0"/>
              <a:t>), or </a:t>
            </a:r>
            <a:r>
              <a:rPr lang="en-US" i="1" dirty="0"/>
              <a:t>rock salt, </a:t>
            </a:r>
            <a:r>
              <a:rPr lang="en-US" dirty="0"/>
              <a:t>type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others</a:t>
            </a:r>
            <a:r>
              <a:rPr lang="tr-TR" dirty="0"/>
              <a:t> can be </a:t>
            </a:r>
            <a:r>
              <a:rPr lang="tr-TR" dirty="0" err="1"/>
              <a:t>listed</a:t>
            </a:r>
            <a:r>
              <a:rPr lang="tr-TR" dirty="0"/>
              <a:t> as </a:t>
            </a:r>
            <a:r>
              <a:rPr lang="en-US" dirty="0" err="1"/>
              <a:t>MgO</a:t>
            </a:r>
            <a:r>
              <a:rPr lang="en-US" dirty="0"/>
              <a:t>, </a:t>
            </a:r>
            <a:r>
              <a:rPr lang="en-US" dirty="0" err="1"/>
              <a:t>MnS</a:t>
            </a:r>
            <a:r>
              <a:rPr lang="en-US" dirty="0"/>
              <a:t>, </a:t>
            </a:r>
            <a:r>
              <a:rPr lang="en-US" dirty="0" err="1"/>
              <a:t>LiF</a:t>
            </a:r>
            <a:r>
              <a:rPr lang="en-US" dirty="0"/>
              <a:t>, </a:t>
            </a:r>
            <a:r>
              <a:rPr lang="en-US" dirty="0" err="1"/>
              <a:t>FeO</a:t>
            </a:r>
            <a:r>
              <a:rPr lang="tr-TR" dirty="0"/>
              <a:t>, </a:t>
            </a:r>
            <a:r>
              <a:rPr lang="en-US" dirty="0" err="1"/>
              <a:t>NiO</a:t>
            </a:r>
            <a:r>
              <a:rPr lang="en-US" dirty="0"/>
              <a:t> and </a:t>
            </a:r>
            <a:r>
              <a:rPr lang="en-US" dirty="0" err="1"/>
              <a:t>CaO</a:t>
            </a:r>
            <a:r>
              <a:rPr lang="en-US" dirty="0"/>
              <a:t>.</a:t>
            </a:r>
            <a:endParaRPr lang="tr-TR" dirty="0"/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/>
              <a:t>The coordination number  is 6, and </a:t>
            </a:r>
            <a:r>
              <a:rPr lang="tr-TR" dirty="0"/>
              <a:t>0.414 </a:t>
            </a:r>
            <a:r>
              <a:rPr lang="en-US" dirty="0"/>
              <a:t>≤</a:t>
            </a:r>
            <a:r>
              <a:rPr lang="en-US" i="1" dirty="0" err="1"/>
              <a:t>r</a:t>
            </a:r>
            <a:r>
              <a:rPr lang="en-US" i="1" baseline="-25000" dirty="0" err="1"/>
              <a:t>C</a:t>
            </a:r>
            <a:r>
              <a:rPr lang="en-US" i="1" dirty="0"/>
              <a:t>/</a:t>
            </a:r>
            <a:r>
              <a:rPr lang="en-US" i="1" dirty="0" err="1"/>
              <a:t>r</a:t>
            </a:r>
            <a:r>
              <a:rPr lang="en-US" i="1" baseline="-25000" dirty="0" err="1"/>
              <a:t>A</a:t>
            </a:r>
            <a:r>
              <a:rPr lang="en-US" dirty="0"/>
              <a:t> ≤</a:t>
            </a:r>
            <a:r>
              <a:rPr lang="tr-TR" dirty="0"/>
              <a:t>0.732</a:t>
            </a:r>
            <a:r>
              <a:rPr lang="en-US" dirty="0"/>
              <a:t>.</a:t>
            </a:r>
            <a:endParaRPr lang="tr-TR" dirty="0"/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/>
              <a:t>U</a:t>
            </a:r>
            <a:r>
              <a:rPr lang="en-US" dirty="0"/>
              <a:t>nit </a:t>
            </a:r>
            <a:r>
              <a:rPr lang="en-US" dirty="0" smtClean="0"/>
              <a:t>cell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type</a:t>
            </a:r>
            <a:r>
              <a:rPr lang="tr-TR" dirty="0" smtClean="0"/>
              <a:t> of </a:t>
            </a:r>
            <a:r>
              <a:rPr lang="tr-TR" dirty="0" err="1" smtClean="0"/>
              <a:t>crystal</a:t>
            </a:r>
            <a:r>
              <a:rPr lang="tr-TR" dirty="0" smtClean="0"/>
              <a:t> </a:t>
            </a:r>
            <a:r>
              <a:rPr lang="tr-TR" dirty="0" err="1" smtClean="0"/>
              <a:t>structure</a:t>
            </a:r>
            <a:r>
              <a:rPr lang="en-US" dirty="0" smtClean="0"/>
              <a:t> </a:t>
            </a:r>
            <a:r>
              <a:rPr lang="tr-TR" dirty="0"/>
              <a:t>is </a:t>
            </a:r>
            <a:r>
              <a:rPr lang="en-US" dirty="0"/>
              <a:t>FCC</a:t>
            </a:r>
            <a:r>
              <a:rPr lang="tr-TR" dirty="0"/>
              <a:t>.</a:t>
            </a:r>
          </a:p>
          <a:p>
            <a:pPr algn="l"/>
            <a:r>
              <a:rPr lang="en-US" i="1" dirty="0">
                <a:solidFill>
                  <a:srgbClr val="FF0000"/>
                </a:solidFill>
              </a:rPr>
              <a:t>Cesium Chloride Structure</a:t>
            </a:r>
            <a:endParaRPr lang="en-US" dirty="0">
              <a:solidFill>
                <a:srgbClr val="FF0000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/>
              <a:t>T</a:t>
            </a:r>
            <a:r>
              <a:rPr lang="en-US" dirty="0"/>
              <a:t>he coordination number </a:t>
            </a:r>
            <a:r>
              <a:rPr lang="tr-TR" dirty="0"/>
              <a:t>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en-US" i="1" dirty="0"/>
              <a:t>cesium chloride </a:t>
            </a:r>
            <a:r>
              <a:rPr lang="en-US" dirty="0"/>
              <a:t>(</a:t>
            </a:r>
            <a:r>
              <a:rPr lang="en-US" dirty="0" err="1"/>
              <a:t>CsCl</a:t>
            </a:r>
            <a:r>
              <a:rPr lang="en-US" dirty="0"/>
              <a:t>) is 8 for both ion types. The anions are at each of the corners of a cube,</a:t>
            </a:r>
            <a:r>
              <a:rPr lang="tr-TR" dirty="0"/>
              <a:t> </a:t>
            </a:r>
            <a:r>
              <a:rPr lang="tr-TR" dirty="0" err="1"/>
              <a:t>cation</a:t>
            </a:r>
            <a:r>
              <a:rPr lang="tr-TR" dirty="0"/>
              <a:t> is at</a:t>
            </a:r>
            <a:r>
              <a:rPr lang="en-US" dirty="0"/>
              <a:t> the cube center. </a:t>
            </a:r>
          </a:p>
          <a:p>
            <a:pPr algn="l"/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4707" y="590184"/>
            <a:ext cx="1704975" cy="145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1761" y="2396636"/>
            <a:ext cx="1514475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4707" y="4219575"/>
            <a:ext cx="1819275" cy="158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4136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5082" y="155864"/>
            <a:ext cx="10532918" cy="384463"/>
          </a:xfrm>
        </p:spPr>
        <p:txBody>
          <a:bodyPr>
            <a:noAutofit/>
          </a:bodyPr>
          <a:lstStyle/>
          <a:p>
            <a:pPr algn="l"/>
            <a:r>
              <a:rPr lang="tr-TR" sz="2000" smtClean="0"/>
              <a:t>ENE 201 </a:t>
            </a:r>
            <a:r>
              <a:rPr lang="tr-TR" sz="2000" dirty="0" smtClean="0"/>
              <a:t>– </a:t>
            </a:r>
            <a:r>
              <a:rPr lang="tr-TR" sz="2000" dirty="0" err="1" smtClean="0"/>
              <a:t>Material</a:t>
            </a:r>
            <a:r>
              <a:rPr lang="tr-TR" sz="2000" dirty="0" smtClean="0"/>
              <a:t> </a:t>
            </a:r>
            <a:r>
              <a:rPr lang="tr-TR" sz="2000" dirty="0" err="1" smtClean="0"/>
              <a:t>Science</a:t>
            </a:r>
            <a:r>
              <a:rPr lang="tr-TR" sz="2000" dirty="0" smtClean="0"/>
              <a:t> – </a:t>
            </a:r>
            <a:r>
              <a:rPr lang="tr-TR" sz="2000" dirty="0" err="1" smtClean="0"/>
              <a:t>Ceramics</a:t>
            </a:r>
            <a:endParaRPr lang="en-US" sz="2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70165" y="644235"/>
            <a:ext cx="8354290" cy="5974773"/>
          </a:xfrm>
        </p:spPr>
        <p:txBody>
          <a:bodyPr>
            <a:normAutofit/>
          </a:bodyPr>
          <a:lstStyle/>
          <a:p>
            <a:pPr algn="l"/>
            <a:r>
              <a:rPr lang="en-US" i="1" dirty="0">
                <a:solidFill>
                  <a:srgbClr val="FF0000"/>
                </a:solidFill>
              </a:rPr>
              <a:t>Zinc Blende Structure</a:t>
            </a:r>
            <a:endParaRPr lang="en-US" dirty="0">
              <a:solidFill>
                <a:srgbClr val="FF0000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/>
              <a:t>A</a:t>
            </a:r>
            <a:r>
              <a:rPr lang="en-US" dirty="0" err="1"/>
              <a:t>ll</a:t>
            </a:r>
            <a:r>
              <a:rPr lang="en-US" dirty="0"/>
              <a:t> ions are </a:t>
            </a:r>
            <a:r>
              <a:rPr lang="en-US" dirty="0" err="1"/>
              <a:t>tetrahedrally</a:t>
            </a:r>
            <a:r>
              <a:rPr lang="en-US" dirty="0"/>
              <a:t> coordinated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a </a:t>
            </a:r>
            <a:r>
              <a:rPr lang="en-US" dirty="0"/>
              <a:t>coordination number is 4. This is called the </a:t>
            </a:r>
            <a:r>
              <a:rPr lang="en-US" i="1" dirty="0"/>
              <a:t>zinc blende, </a:t>
            </a:r>
            <a:r>
              <a:rPr lang="en-US" dirty="0"/>
              <a:t>or </a:t>
            </a:r>
            <a:r>
              <a:rPr lang="en-US" i="1" dirty="0"/>
              <a:t>sphalerite, </a:t>
            </a:r>
            <a:r>
              <a:rPr lang="en-US" dirty="0"/>
              <a:t>structure</a:t>
            </a:r>
            <a:r>
              <a:rPr lang="tr-TR" dirty="0"/>
              <a:t>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/>
              <a:t>S </a:t>
            </a:r>
            <a:r>
              <a:rPr lang="tr-TR" dirty="0" err="1"/>
              <a:t>atoms</a:t>
            </a:r>
            <a:r>
              <a:rPr lang="tr-TR" dirty="0"/>
              <a:t> </a:t>
            </a:r>
            <a:r>
              <a:rPr lang="tr-TR" dirty="0" err="1"/>
              <a:t>occupy</a:t>
            </a:r>
            <a:r>
              <a:rPr lang="tr-TR" dirty="0"/>
              <a:t> </a:t>
            </a:r>
            <a:r>
              <a:rPr lang="en-US" dirty="0"/>
              <a:t>all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en-US" dirty="0"/>
              <a:t>corner and face positions, </a:t>
            </a:r>
            <a:r>
              <a:rPr lang="en-US" dirty="0" err="1"/>
              <a:t>wh</a:t>
            </a:r>
            <a:r>
              <a:rPr lang="tr-TR" dirty="0" err="1"/>
              <a:t>ereas</a:t>
            </a:r>
            <a:r>
              <a:rPr lang="en-US" dirty="0"/>
              <a:t> the Zn atoms </a:t>
            </a:r>
            <a:r>
              <a:rPr lang="tr-TR" dirty="0" err="1"/>
              <a:t>occupy</a:t>
            </a:r>
            <a:r>
              <a:rPr lang="en-US" dirty="0"/>
              <a:t> interior tetrahedral positions.</a:t>
            </a:r>
            <a:endParaRPr lang="tr-TR" dirty="0"/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examples</a:t>
            </a:r>
            <a:r>
              <a:rPr lang="tr-TR" dirty="0"/>
              <a:t> of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 of </a:t>
            </a:r>
            <a:r>
              <a:rPr lang="tr-TR" dirty="0" err="1"/>
              <a:t>crystal</a:t>
            </a:r>
            <a:r>
              <a:rPr lang="tr-TR" dirty="0"/>
              <a:t> </a:t>
            </a:r>
            <a:r>
              <a:rPr lang="tr-TR" dirty="0" err="1"/>
              <a:t>structure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en-US" dirty="0" err="1"/>
              <a:t>ZnS</a:t>
            </a:r>
            <a:r>
              <a:rPr lang="en-US" dirty="0"/>
              <a:t>, </a:t>
            </a:r>
            <a:r>
              <a:rPr lang="en-US" dirty="0" err="1"/>
              <a:t>ZnTe</a:t>
            </a:r>
            <a:r>
              <a:rPr lang="en-US" dirty="0"/>
              <a:t>, and </a:t>
            </a:r>
            <a:r>
              <a:rPr lang="en-US" dirty="0" err="1"/>
              <a:t>SiC.</a:t>
            </a:r>
            <a:endParaRPr lang="en-US" dirty="0"/>
          </a:p>
          <a:p>
            <a:pPr algn="l"/>
            <a:r>
              <a:rPr lang="en-US" b="1" dirty="0" err="1">
                <a:solidFill>
                  <a:srgbClr val="FF0000"/>
                </a:solidFill>
              </a:rPr>
              <a:t>A</a:t>
            </a:r>
            <a:r>
              <a:rPr lang="en-US" b="1" i="1" baseline="-25000" dirty="0" err="1">
                <a:solidFill>
                  <a:srgbClr val="FF0000"/>
                </a:solidFill>
              </a:rPr>
              <a:t>m</a:t>
            </a:r>
            <a:r>
              <a:rPr lang="en-US" b="1" dirty="0" err="1">
                <a:solidFill>
                  <a:srgbClr val="FF0000"/>
                </a:solidFill>
              </a:rPr>
              <a:t>X</a:t>
            </a:r>
            <a:r>
              <a:rPr lang="en-US" b="1" i="1" baseline="-25000" dirty="0" err="1">
                <a:solidFill>
                  <a:srgbClr val="FF0000"/>
                </a:solidFill>
              </a:rPr>
              <a:t>p</a:t>
            </a:r>
            <a:r>
              <a:rPr lang="en-US" b="1" dirty="0">
                <a:solidFill>
                  <a:srgbClr val="FF0000"/>
                </a:solidFill>
              </a:rPr>
              <a:t>-Type Crystal Structures</a:t>
            </a:r>
            <a:endParaRPr lang="en-US" dirty="0">
              <a:solidFill>
                <a:srgbClr val="FF0000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different</a:t>
            </a:r>
            <a:r>
              <a:rPr lang="en-US" dirty="0"/>
              <a:t> charges on the cations and anions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chemical</a:t>
            </a:r>
            <a:r>
              <a:rPr lang="tr-TR" dirty="0"/>
              <a:t> </a:t>
            </a:r>
            <a:r>
              <a:rPr lang="tr-TR" dirty="0" err="1"/>
              <a:t>formula</a:t>
            </a:r>
            <a:r>
              <a:rPr lang="tr-TR" dirty="0"/>
              <a:t> of</a:t>
            </a:r>
            <a:r>
              <a:rPr lang="en-US" dirty="0"/>
              <a:t> a compound can </a:t>
            </a:r>
            <a:r>
              <a:rPr lang="tr-TR" dirty="0"/>
              <a:t>be</a:t>
            </a:r>
            <a:r>
              <a:rPr lang="en-US" dirty="0"/>
              <a:t> </a:t>
            </a:r>
            <a:r>
              <a:rPr lang="en-US" dirty="0" err="1"/>
              <a:t>A</a:t>
            </a:r>
            <a:r>
              <a:rPr lang="en-US" baseline="-25000" dirty="0" err="1"/>
              <a:t>m</a:t>
            </a:r>
            <a:r>
              <a:rPr lang="en-US" dirty="0" err="1"/>
              <a:t>X</a:t>
            </a:r>
            <a:r>
              <a:rPr lang="en-US" baseline="-25000" dirty="0" err="1"/>
              <a:t>p</a:t>
            </a:r>
            <a:r>
              <a:rPr lang="en-US" dirty="0"/>
              <a:t> </a:t>
            </a:r>
            <a:r>
              <a:rPr lang="tr-TR" dirty="0"/>
              <a:t>(</a:t>
            </a:r>
            <a:r>
              <a:rPr lang="en-US" i="1" dirty="0"/>
              <a:t>fluorite</a:t>
            </a:r>
            <a:r>
              <a:rPr lang="en-US" dirty="0"/>
              <a:t> (CaF</a:t>
            </a:r>
            <a:r>
              <a:rPr lang="en-US" baseline="-25000" dirty="0"/>
              <a:t>2</a:t>
            </a:r>
            <a:r>
              <a:rPr lang="en-US" dirty="0"/>
              <a:t>)</a:t>
            </a:r>
            <a:r>
              <a:rPr lang="tr-TR" dirty="0"/>
              <a:t>)</a:t>
            </a:r>
            <a:r>
              <a:rPr lang="en-US" dirty="0"/>
              <a:t>.</a:t>
            </a:r>
            <a:endParaRPr lang="tr-TR" dirty="0"/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/>
              <a:t>The ionic radii ratio </a:t>
            </a:r>
            <a:r>
              <a:rPr lang="en-US" i="1" dirty="0" err="1"/>
              <a:t>r</a:t>
            </a:r>
            <a:r>
              <a:rPr lang="en-US" i="1" baseline="-25000" dirty="0" err="1"/>
              <a:t>C</a:t>
            </a:r>
            <a:r>
              <a:rPr lang="en-US" i="1" dirty="0"/>
              <a:t>/</a:t>
            </a:r>
            <a:r>
              <a:rPr lang="en-US" i="1" dirty="0" err="1"/>
              <a:t>r</a:t>
            </a:r>
            <a:r>
              <a:rPr lang="en-US" i="1" baseline="-25000" dirty="0" err="1"/>
              <a:t>A</a:t>
            </a:r>
            <a:r>
              <a:rPr lang="en-US" dirty="0"/>
              <a:t> is about 0.8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en-US" dirty="0"/>
              <a:t>coordination number </a:t>
            </a:r>
            <a:r>
              <a:rPr lang="tr-TR" dirty="0"/>
              <a:t>is</a:t>
            </a:r>
            <a:r>
              <a:rPr lang="en-US" dirty="0"/>
              <a:t> 8. Ca</a:t>
            </a:r>
            <a:r>
              <a:rPr lang="tr-TR" dirty="0"/>
              <a:t> </a:t>
            </a:r>
            <a:r>
              <a:rPr lang="en-US" dirty="0"/>
              <a:t>ions are at the centers,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en-US" dirty="0"/>
              <a:t>fluorine ions at the corners. </a:t>
            </a:r>
            <a:r>
              <a:rPr lang="tr-TR" dirty="0" err="1"/>
              <a:t>The</a:t>
            </a:r>
            <a:r>
              <a:rPr lang="tr-TR" dirty="0"/>
              <a:t> o</a:t>
            </a:r>
            <a:r>
              <a:rPr lang="en-US" dirty="0" err="1"/>
              <a:t>ther</a:t>
            </a:r>
            <a:r>
              <a:rPr lang="en-US" dirty="0"/>
              <a:t> </a:t>
            </a:r>
            <a:r>
              <a:rPr lang="tr-TR" dirty="0" err="1"/>
              <a:t>examples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en-US" dirty="0"/>
              <a:t> ZrO</a:t>
            </a:r>
            <a:r>
              <a:rPr lang="en-US" baseline="-25000" dirty="0"/>
              <a:t>2</a:t>
            </a:r>
            <a:r>
              <a:rPr lang="en-US" dirty="0"/>
              <a:t>, UO</a:t>
            </a:r>
            <a:r>
              <a:rPr lang="en-US" baseline="-25000" dirty="0"/>
              <a:t>2</a:t>
            </a:r>
            <a:r>
              <a:rPr lang="en-US" dirty="0"/>
              <a:t>, PuO</a:t>
            </a:r>
            <a:r>
              <a:rPr lang="en-US" baseline="-25000" dirty="0"/>
              <a:t>2</a:t>
            </a:r>
            <a:r>
              <a:rPr lang="en-US" dirty="0"/>
              <a:t> and ThO</a:t>
            </a:r>
            <a:r>
              <a:rPr lang="en-US" baseline="-25000" dirty="0"/>
              <a:t>2</a:t>
            </a:r>
            <a:r>
              <a:rPr lang="en-US" dirty="0"/>
              <a:t>.</a:t>
            </a:r>
          </a:p>
          <a:p>
            <a:pPr algn="l"/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110" y="1557704"/>
            <a:ext cx="1962150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8710" y="3979984"/>
            <a:ext cx="226695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9402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5082" y="155864"/>
            <a:ext cx="10532918" cy="384463"/>
          </a:xfrm>
        </p:spPr>
        <p:txBody>
          <a:bodyPr>
            <a:noAutofit/>
          </a:bodyPr>
          <a:lstStyle/>
          <a:p>
            <a:pPr algn="l"/>
            <a:r>
              <a:rPr lang="tr-TR" sz="2000" smtClean="0"/>
              <a:t>ENE 201 </a:t>
            </a:r>
            <a:r>
              <a:rPr lang="tr-TR" sz="2000" dirty="0" smtClean="0"/>
              <a:t>– </a:t>
            </a:r>
            <a:r>
              <a:rPr lang="tr-TR" sz="2000" dirty="0" err="1" smtClean="0"/>
              <a:t>Material</a:t>
            </a:r>
            <a:r>
              <a:rPr lang="tr-TR" sz="2000" dirty="0" smtClean="0"/>
              <a:t> </a:t>
            </a:r>
            <a:r>
              <a:rPr lang="tr-TR" sz="2000" dirty="0" err="1" smtClean="0"/>
              <a:t>Science</a:t>
            </a:r>
            <a:r>
              <a:rPr lang="tr-TR" sz="2000" dirty="0" smtClean="0"/>
              <a:t> – </a:t>
            </a:r>
            <a:r>
              <a:rPr lang="tr-TR" sz="2000" dirty="0" err="1" smtClean="0"/>
              <a:t>Ceramics</a:t>
            </a:r>
            <a:endParaRPr lang="en-US" sz="2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70164" y="644235"/>
            <a:ext cx="8934795" cy="5974773"/>
          </a:xfrm>
        </p:spPr>
        <p:txBody>
          <a:bodyPr>
            <a:normAutofit/>
          </a:bodyPr>
          <a:lstStyle/>
          <a:p>
            <a:pPr algn="l"/>
            <a:r>
              <a:rPr lang="en-US" b="1" dirty="0" err="1">
                <a:solidFill>
                  <a:srgbClr val="FF0000"/>
                </a:solidFill>
              </a:rPr>
              <a:t>A</a:t>
            </a:r>
            <a:r>
              <a:rPr lang="en-US" b="1" i="1" baseline="-25000" dirty="0" err="1">
                <a:solidFill>
                  <a:srgbClr val="FF0000"/>
                </a:solidFill>
              </a:rPr>
              <a:t>m</a:t>
            </a:r>
            <a:r>
              <a:rPr lang="en-US" b="1" dirty="0" err="1">
                <a:solidFill>
                  <a:srgbClr val="FF0000"/>
                </a:solidFill>
              </a:rPr>
              <a:t>B</a:t>
            </a:r>
            <a:r>
              <a:rPr lang="en-US" b="1" i="1" baseline="-25000" dirty="0" err="1">
                <a:solidFill>
                  <a:srgbClr val="FF0000"/>
                </a:solidFill>
              </a:rPr>
              <a:t>n</a:t>
            </a:r>
            <a:r>
              <a:rPr lang="en-US" b="1" dirty="0" err="1">
                <a:solidFill>
                  <a:srgbClr val="FF0000"/>
                </a:solidFill>
              </a:rPr>
              <a:t>X</a:t>
            </a:r>
            <a:r>
              <a:rPr lang="en-US" b="1" i="1" baseline="-25000" dirty="0" err="1">
                <a:solidFill>
                  <a:srgbClr val="FF0000"/>
                </a:solidFill>
              </a:rPr>
              <a:t>p</a:t>
            </a:r>
            <a:r>
              <a:rPr lang="en-US" b="1" dirty="0">
                <a:solidFill>
                  <a:srgbClr val="FF0000"/>
                </a:solidFill>
              </a:rPr>
              <a:t>-Type Crystal Structures</a:t>
            </a:r>
            <a:endParaRPr lang="en-US" dirty="0">
              <a:solidFill>
                <a:srgbClr val="FF0000"/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 of </a:t>
            </a:r>
            <a:r>
              <a:rPr lang="tr-TR" dirty="0" err="1"/>
              <a:t>crystal</a:t>
            </a:r>
            <a:r>
              <a:rPr lang="tr-TR" dirty="0"/>
              <a:t> </a:t>
            </a:r>
            <a:r>
              <a:rPr lang="tr-TR" dirty="0" err="1"/>
              <a:t>structure</a:t>
            </a:r>
            <a:r>
              <a:rPr lang="tr-TR" dirty="0"/>
              <a:t> has </a:t>
            </a:r>
            <a:r>
              <a:rPr lang="en-US" dirty="0"/>
              <a:t>two cations (A and B), their </a:t>
            </a:r>
            <a:r>
              <a:rPr lang="tr-TR" dirty="0"/>
              <a:t>can</a:t>
            </a:r>
            <a:r>
              <a:rPr lang="en-US" dirty="0"/>
              <a:t> be</a:t>
            </a:r>
            <a:r>
              <a:rPr lang="tr-TR" dirty="0"/>
              <a:t> </a:t>
            </a:r>
            <a:r>
              <a:rPr lang="tr-TR" dirty="0" err="1"/>
              <a:t>represented</a:t>
            </a:r>
            <a:r>
              <a:rPr lang="en-US" dirty="0"/>
              <a:t> </a:t>
            </a:r>
            <a:r>
              <a:rPr lang="tr-TR" dirty="0" err="1"/>
              <a:t>by</a:t>
            </a:r>
            <a:r>
              <a:rPr lang="en-US" dirty="0"/>
              <a:t> </a:t>
            </a:r>
            <a:r>
              <a:rPr lang="en-US" dirty="0" err="1"/>
              <a:t>A</a:t>
            </a:r>
            <a:r>
              <a:rPr lang="en-US" baseline="-25000" dirty="0" err="1"/>
              <a:t>m</a:t>
            </a:r>
            <a:r>
              <a:rPr lang="en-US" dirty="0" err="1"/>
              <a:t>B</a:t>
            </a:r>
            <a:r>
              <a:rPr lang="en-US" baseline="-25000" dirty="0" err="1"/>
              <a:t>n</a:t>
            </a:r>
            <a:r>
              <a:rPr lang="en-US" dirty="0" err="1"/>
              <a:t>X</a:t>
            </a:r>
            <a:r>
              <a:rPr lang="en-US" baseline="-25000" dirty="0" err="1"/>
              <a:t>p</a:t>
            </a:r>
            <a:r>
              <a:rPr lang="en-US" dirty="0"/>
              <a:t>.</a:t>
            </a:r>
            <a:endParaRPr lang="tr-TR" dirty="0"/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/>
              <a:t>Barium </a:t>
            </a:r>
            <a:r>
              <a:rPr lang="en-US" dirty="0" err="1"/>
              <a:t>titanate</a:t>
            </a:r>
            <a:r>
              <a:rPr lang="en-US" dirty="0"/>
              <a:t> (BaTiO</a:t>
            </a:r>
            <a:r>
              <a:rPr lang="en-US" baseline="-25000" dirty="0"/>
              <a:t>3</a:t>
            </a:r>
            <a:r>
              <a:rPr lang="en-US" dirty="0"/>
              <a:t>) having both Ba</a:t>
            </a:r>
            <a:r>
              <a:rPr lang="en-US" baseline="30000" dirty="0"/>
              <a:t>2+</a:t>
            </a:r>
            <a:r>
              <a:rPr lang="en-US" dirty="0"/>
              <a:t> and Ti</a:t>
            </a:r>
            <a:r>
              <a:rPr lang="en-US" baseline="30000" dirty="0"/>
              <a:t>4+</a:t>
            </a:r>
            <a:r>
              <a:rPr lang="en-US" dirty="0"/>
              <a:t> cations</a:t>
            </a:r>
            <a:r>
              <a:rPr lang="tr-TR" dirty="0"/>
              <a:t> is an </a:t>
            </a:r>
            <a:r>
              <a:rPr lang="tr-TR" dirty="0" err="1"/>
              <a:t>example</a:t>
            </a:r>
            <a:r>
              <a:rPr lang="tr-TR" dirty="0"/>
              <a:t> of </a:t>
            </a:r>
            <a:r>
              <a:rPr lang="tr-TR" dirty="0" err="1"/>
              <a:t>this</a:t>
            </a:r>
            <a:r>
              <a:rPr lang="en-US" dirty="0"/>
              <a:t> classification.</a:t>
            </a:r>
            <a:endParaRPr lang="tr-TR" dirty="0"/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/>
              <a:t>Ba</a:t>
            </a:r>
            <a:r>
              <a:rPr lang="en-US" baseline="30000" dirty="0"/>
              <a:t>2+</a:t>
            </a:r>
            <a:r>
              <a:rPr lang="en-US" dirty="0"/>
              <a:t> ions are at all corners and a single Ti</a:t>
            </a:r>
            <a:r>
              <a:rPr lang="en-US" baseline="30000" dirty="0"/>
              <a:t>4+</a:t>
            </a:r>
            <a:r>
              <a:rPr lang="en-US" dirty="0"/>
              <a:t> is at the cube </a:t>
            </a:r>
            <a:r>
              <a:rPr lang="en-US" dirty="0" smtClean="0"/>
              <a:t>center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en-US" dirty="0" smtClean="0"/>
              <a:t> O</a:t>
            </a:r>
            <a:r>
              <a:rPr lang="en-US" baseline="30000" dirty="0" smtClean="0"/>
              <a:t>2-</a:t>
            </a:r>
            <a:r>
              <a:rPr lang="en-US" dirty="0" smtClean="0"/>
              <a:t> ions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at the center of each of faces.</a:t>
            </a:r>
            <a:endParaRPr lang="tr-TR" dirty="0" smtClean="0"/>
          </a:p>
          <a:p>
            <a:pPr algn="l"/>
            <a:r>
              <a:rPr lang="tr-TR" b="1" dirty="0" err="1">
                <a:solidFill>
                  <a:srgbClr val="FF0000"/>
                </a:solidFill>
              </a:rPr>
              <a:t>Silicate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Ceramics</a:t>
            </a:r>
            <a:endParaRPr lang="en-US" dirty="0"/>
          </a:p>
          <a:p>
            <a:pPr marL="457200" indent="-457200" algn="l">
              <a:buFont typeface="Arial" pitchFamily="34" charset="0"/>
              <a:buChar char="•"/>
            </a:pPr>
            <a:r>
              <a:rPr lang="tr-TR" dirty="0" err="1"/>
              <a:t>Based</a:t>
            </a:r>
            <a:r>
              <a:rPr lang="tr-TR" dirty="0"/>
              <a:t> </a:t>
            </a:r>
            <a:r>
              <a:rPr lang="tr-TR" dirty="0" err="1"/>
              <a:t>units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en-US" dirty="0"/>
              <a:t>silicon and oxygen</a:t>
            </a:r>
            <a:r>
              <a:rPr lang="tr-TR" dirty="0"/>
              <a:t> (</a:t>
            </a:r>
            <a:r>
              <a:rPr lang="tr-TR" dirty="0" err="1"/>
              <a:t>e.g</a:t>
            </a:r>
            <a:r>
              <a:rPr lang="tr-TR" dirty="0"/>
              <a:t>. </a:t>
            </a:r>
            <a:r>
              <a:rPr lang="en-US" dirty="0"/>
              <a:t>soils, rocks, clays, sand</a:t>
            </a:r>
            <a:r>
              <a:rPr lang="tr-TR" dirty="0"/>
              <a:t>).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tr-TR" dirty="0" err="1"/>
              <a:t>Crsytal</a:t>
            </a:r>
            <a:r>
              <a:rPr lang="tr-TR" dirty="0"/>
              <a:t> </a:t>
            </a:r>
            <a:r>
              <a:rPr lang="tr-TR" dirty="0" err="1"/>
              <a:t>structure</a:t>
            </a:r>
            <a:r>
              <a:rPr lang="tr-TR" dirty="0"/>
              <a:t> has SiO</a:t>
            </a:r>
            <a:r>
              <a:rPr lang="tr-TR" baseline="-25000" dirty="0"/>
              <a:t>4</a:t>
            </a:r>
            <a:r>
              <a:rPr lang="tr-TR" baseline="30000" dirty="0"/>
              <a:t>4-</a:t>
            </a:r>
            <a:r>
              <a:rPr lang="tr-TR" dirty="0"/>
              <a:t> </a:t>
            </a:r>
            <a:r>
              <a:rPr lang="en-US" dirty="0"/>
              <a:t>tetrahedron</a:t>
            </a:r>
            <a:r>
              <a:rPr lang="tr-TR" dirty="0"/>
              <a:t>s.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tr-TR" dirty="0">
                <a:solidFill>
                  <a:srgbClr val="FF0000"/>
                </a:solidFill>
              </a:rPr>
              <a:t>S</a:t>
            </a:r>
            <a:r>
              <a:rPr lang="en-US" dirty="0" err="1">
                <a:solidFill>
                  <a:srgbClr val="FF0000"/>
                </a:solidFill>
              </a:rPr>
              <a:t>ilicon</a:t>
            </a:r>
            <a:r>
              <a:rPr lang="en-US" dirty="0"/>
              <a:t> </a:t>
            </a:r>
            <a:r>
              <a:rPr lang="tr-TR" dirty="0"/>
              <a:t>(at </a:t>
            </a:r>
            <a:r>
              <a:rPr lang="tr-TR" dirty="0" err="1"/>
              <a:t>the</a:t>
            </a:r>
            <a:r>
              <a:rPr lang="tr-TR" dirty="0"/>
              <a:t> center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cube</a:t>
            </a:r>
            <a:r>
              <a:rPr lang="tr-TR" dirty="0"/>
              <a:t>) </a:t>
            </a:r>
            <a:r>
              <a:rPr lang="en-US" dirty="0"/>
              <a:t>is</a:t>
            </a:r>
            <a:r>
              <a:rPr lang="tr-TR" dirty="0"/>
              <a:t> </a:t>
            </a:r>
            <a:r>
              <a:rPr lang="en-US" dirty="0"/>
              <a:t>bonded to </a:t>
            </a:r>
            <a:r>
              <a:rPr lang="en-US" dirty="0">
                <a:solidFill>
                  <a:srgbClr val="FF0000"/>
                </a:solidFill>
              </a:rPr>
              <a:t>four </a:t>
            </a:r>
            <a:r>
              <a:rPr lang="tr-TR" dirty="0" err="1">
                <a:solidFill>
                  <a:srgbClr val="FF0000"/>
                </a:solidFill>
              </a:rPr>
              <a:t>corner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oxygen atoms.</a:t>
            </a:r>
            <a:endParaRPr lang="tr-TR" dirty="0">
              <a:solidFill>
                <a:srgbClr val="FF0000"/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tr-TR" dirty="0"/>
              <a:t>T</a:t>
            </a:r>
            <a:r>
              <a:rPr lang="en-US" dirty="0"/>
              <a:t>here is a significant</a:t>
            </a:r>
            <a:r>
              <a:rPr lang="tr-TR" dirty="0"/>
              <a:t> </a:t>
            </a:r>
            <a:r>
              <a:rPr lang="en-US" dirty="0"/>
              <a:t>covalent character to the interatomic Si–O bonds</a:t>
            </a:r>
            <a:r>
              <a:rPr lang="tr-TR" dirty="0"/>
              <a:t>.</a:t>
            </a:r>
            <a:endParaRPr lang="en-US" dirty="0"/>
          </a:p>
          <a:p>
            <a:pPr algn="l"/>
            <a:endParaRPr lang="en-US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5098" y="4162425"/>
            <a:ext cx="1362075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9323" y="1448167"/>
            <a:ext cx="1847850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6107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5082" y="155864"/>
            <a:ext cx="10532918" cy="384463"/>
          </a:xfrm>
        </p:spPr>
        <p:txBody>
          <a:bodyPr>
            <a:noAutofit/>
          </a:bodyPr>
          <a:lstStyle/>
          <a:p>
            <a:pPr algn="l"/>
            <a:r>
              <a:rPr lang="tr-TR" sz="2000" smtClean="0"/>
              <a:t>ENE 201 </a:t>
            </a:r>
            <a:r>
              <a:rPr lang="tr-TR" sz="2000" dirty="0" smtClean="0"/>
              <a:t>– </a:t>
            </a:r>
            <a:r>
              <a:rPr lang="tr-TR" sz="2000" dirty="0" err="1" smtClean="0"/>
              <a:t>Material</a:t>
            </a:r>
            <a:r>
              <a:rPr lang="tr-TR" sz="2000" dirty="0" smtClean="0"/>
              <a:t> </a:t>
            </a:r>
            <a:r>
              <a:rPr lang="tr-TR" sz="2000" dirty="0" err="1" smtClean="0"/>
              <a:t>Science</a:t>
            </a:r>
            <a:r>
              <a:rPr lang="tr-TR" sz="2000" dirty="0" smtClean="0"/>
              <a:t> – </a:t>
            </a:r>
            <a:r>
              <a:rPr lang="tr-TR" sz="2000" dirty="0" err="1" smtClean="0"/>
              <a:t>Ceramics</a:t>
            </a:r>
            <a:endParaRPr lang="en-US" sz="2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70165" y="644235"/>
            <a:ext cx="8094518" cy="5974773"/>
          </a:xfrm>
        </p:spPr>
        <p:txBody>
          <a:bodyPr>
            <a:normAutofit/>
          </a:bodyPr>
          <a:lstStyle/>
          <a:p>
            <a:pPr algn="l"/>
            <a:r>
              <a:rPr lang="tr-TR" b="1" dirty="0" err="1" smtClean="0">
                <a:solidFill>
                  <a:srgbClr val="FF0000"/>
                </a:solidFill>
              </a:rPr>
              <a:t>Silica</a:t>
            </a:r>
            <a:r>
              <a:rPr lang="tr-TR" b="1" dirty="0" smtClean="0">
                <a:solidFill>
                  <a:srgbClr val="FF0000"/>
                </a:solidFill>
              </a:rPr>
              <a:t> (</a:t>
            </a:r>
            <a:r>
              <a:rPr lang="tr-TR" b="1" dirty="0" err="1" smtClean="0">
                <a:solidFill>
                  <a:srgbClr val="FF0000"/>
                </a:solidFill>
              </a:rPr>
              <a:t>Silicon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dioxide</a:t>
            </a:r>
            <a:r>
              <a:rPr lang="tr-TR" b="1" dirty="0" smtClean="0">
                <a:solidFill>
                  <a:srgbClr val="FF0000"/>
                </a:solidFill>
              </a:rPr>
              <a:t>)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most simple silicate material is </a:t>
            </a:r>
            <a:r>
              <a:rPr lang="en-US" b="1" dirty="0" smtClean="0">
                <a:solidFill>
                  <a:srgbClr val="FF0000"/>
                </a:solidFill>
              </a:rPr>
              <a:t>silica</a:t>
            </a:r>
            <a:r>
              <a:rPr lang="tr-TR" dirty="0" smtClean="0"/>
              <a:t> </a:t>
            </a:r>
            <a:r>
              <a:rPr lang="tr-TR" dirty="0"/>
              <a:t>(SiO</a:t>
            </a:r>
            <a:r>
              <a:rPr lang="tr-TR" baseline="-25000" dirty="0"/>
              <a:t>2</a:t>
            </a:r>
            <a:r>
              <a:rPr lang="tr-TR" dirty="0"/>
              <a:t>).</a:t>
            </a:r>
            <a:endParaRPr lang="tr-TR" dirty="0" smtClean="0"/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 err="1"/>
              <a:t>Types</a:t>
            </a:r>
            <a:r>
              <a:rPr lang="tr-TR" dirty="0"/>
              <a:t> </a:t>
            </a:r>
            <a:r>
              <a:rPr lang="en-US" dirty="0"/>
              <a:t>of silica:</a:t>
            </a:r>
            <a:r>
              <a:rPr lang="tr-TR" dirty="0"/>
              <a:t> </a:t>
            </a:r>
            <a:r>
              <a:rPr lang="en-US" dirty="0">
                <a:solidFill>
                  <a:srgbClr val="FF0000"/>
                </a:solidFill>
              </a:rPr>
              <a:t>quartz, </a:t>
            </a:r>
            <a:r>
              <a:rPr lang="en-US" dirty="0" err="1">
                <a:solidFill>
                  <a:srgbClr val="FF0000"/>
                </a:solidFill>
              </a:rPr>
              <a:t>cristobalite</a:t>
            </a:r>
            <a:r>
              <a:rPr lang="en-US" dirty="0">
                <a:solidFill>
                  <a:srgbClr val="FF0000"/>
                </a:solidFill>
              </a:rPr>
              <a:t> and </a:t>
            </a:r>
            <a:r>
              <a:rPr lang="en-US" dirty="0" err="1">
                <a:solidFill>
                  <a:srgbClr val="FF0000"/>
                </a:solidFill>
              </a:rPr>
              <a:t>tridymite</a:t>
            </a:r>
            <a:r>
              <a:rPr lang="tr-TR" dirty="0">
                <a:solidFill>
                  <a:srgbClr val="FF0000"/>
                </a:solidFill>
              </a:rPr>
              <a:t>.</a:t>
            </a:r>
            <a:endParaRPr lang="tr-TR" dirty="0"/>
          </a:p>
          <a:p>
            <a:pPr algn="l"/>
            <a:r>
              <a:rPr lang="tr-TR" b="1" dirty="0" err="1" smtClean="0">
                <a:solidFill>
                  <a:srgbClr val="FF0000"/>
                </a:solidFill>
              </a:rPr>
              <a:t>Silica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Glasses</a:t>
            </a:r>
            <a:endParaRPr lang="tr-TR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/>
              <a:t>Silica </a:t>
            </a:r>
            <a:r>
              <a:rPr lang="en-US" dirty="0"/>
              <a:t>can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en-US" dirty="0" smtClean="0"/>
              <a:t>exist </a:t>
            </a:r>
            <a:r>
              <a:rPr lang="en-US" dirty="0"/>
              <a:t>as a </a:t>
            </a:r>
            <a:r>
              <a:rPr lang="en-US" dirty="0" err="1"/>
              <a:t>noncrystalline</a:t>
            </a:r>
            <a:r>
              <a:rPr lang="en-US" dirty="0"/>
              <a:t> solid or glass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en-US" dirty="0"/>
              <a:t>a high degree</a:t>
            </a:r>
            <a:r>
              <a:rPr lang="tr-TR" dirty="0"/>
              <a:t> </a:t>
            </a:r>
            <a:r>
              <a:rPr lang="en-US" dirty="0"/>
              <a:t>of atomic </a:t>
            </a:r>
            <a:r>
              <a:rPr lang="en-US" dirty="0" smtClean="0"/>
              <a:t>randomness</a:t>
            </a:r>
            <a:r>
              <a:rPr lang="tr-TR" dirty="0" smtClean="0"/>
              <a:t>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tr-TR" dirty="0" err="1"/>
              <a:t>basic</a:t>
            </a:r>
            <a:r>
              <a:rPr lang="tr-TR" dirty="0"/>
              <a:t> </a:t>
            </a:r>
            <a:r>
              <a:rPr lang="tr-TR" dirty="0" err="1"/>
              <a:t>unit</a:t>
            </a:r>
            <a:r>
              <a:rPr lang="tr-TR" dirty="0"/>
              <a:t> SiO</a:t>
            </a:r>
            <a:r>
              <a:rPr lang="tr-TR" baseline="-25000" dirty="0"/>
              <a:t>4</a:t>
            </a:r>
            <a:r>
              <a:rPr lang="tr-TR" baseline="30000" dirty="0"/>
              <a:t>4-</a:t>
            </a:r>
            <a:r>
              <a:rPr lang="tr-TR" dirty="0"/>
              <a:t> t</a:t>
            </a:r>
            <a:r>
              <a:rPr lang="en-US" dirty="0" err="1"/>
              <a:t>etrahedron</a:t>
            </a:r>
            <a:endParaRPr lang="tr-TR" dirty="0" smtClean="0"/>
          </a:p>
          <a:p>
            <a:pPr algn="l"/>
            <a:r>
              <a:rPr lang="tr-TR" b="1" dirty="0" err="1" smtClean="0">
                <a:solidFill>
                  <a:srgbClr val="FF0000"/>
                </a:solidFill>
              </a:rPr>
              <a:t>Types</a:t>
            </a:r>
            <a:r>
              <a:rPr lang="tr-TR" b="1" dirty="0" smtClean="0">
                <a:solidFill>
                  <a:srgbClr val="FF0000"/>
                </a:solidFill>
              </a:rPr>
              <a:t> of </a:t>
            </a:r>
            <a:r>
              <a:rPr lang="tr-TR" b="1" dirty="0" err="1" smtClean="0">
                <a:solidFill>
                  <a:srgbClr val="FF0000"/>
                </a:solidFill>
              </a:rPr>
              <a:t>Silicates</a:t>
            </a:r>
            <a:endParaRPr lang="tr-TR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various</a:t>
            </a:r>
            <a:r>
              <a:rPr lang="tr-TR" dirty="0" smtClean="0"/>
              <a:t> </a:t>
            </a:r>
            <a:r>
              <a:rPr lang="tr-TR" dirty="0" err="1" smtClean="0"/>
              <a:t>types</a:t>
            </a:r>
            <a:r>
              <a:rPr lang="tr-TR" dirty="0" smtClean="0"/>
              <a:t> of </a:t>
            </a:r>
            <a:r>
              <a:rPr lang="tr-TR" dirty="0" err="1" smtClean="0"/>
              <a:t>Silicates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formulas</a:t>
            </a:r>
            <a:r>
              <a:rPr lang="tr-TR" dirty="0" smtClean="0"/>
              <a:t> </a:t>
            </a:r>
            <a:r>
              <a:rPr lang="tr-TR" dirty="0" err="1" smtClean="0"/>
              <a:t>like</a:t>
            </a:r>
            <a:r>
              <a:rPr lang="tr-TR" dirty="0" smtClean="0"/>
              <a:t> SiO</a:t>
            </a:r>
            <a:r>
              <a:rPr lang="tr-TR" baseline="-25000" dirty="0" smtClean="0"/>
              <a:t>4</a:t>
            </a:r>
            <a:r>
              <a:rPr lang="tr-TR" baseline="30000" dirty="0" smtClean="0"/>
              <a:t>4-</a:t>
            </a:r>
            <a:r>
              <a:rPr lang="tr-TR" dirty="0"/>
              <a:t>, Si</a:t>
            </a:r>
            <a:r>
              <a:rPr lang="tr-TR" baseline="-25000" dirty="0"/>
              <a:t>2</a:t>
            </a:r>
            <a:r>
              <a:rPr lang="tr-TR" dirty="0"/>
              <a:t>O</a:t>
            </a:r>
            <a:r>
              <a:rPr lang="tr-TR" baseline="-25000" dirty="0"/>
              <a:t>7</a:t>
            </a:r>
            <a:r>
              <a:rPr lang="tr-TR" baseline="30000" dirty="0"/>
              <a:t>6-</a:t>
            </a:r>
            <a:r>
              <a:rPr lang="tr-TR" dirty="0"/>
              <a:t>, </a:t>
            </a:r>
            <a:r>
              <a:rPr lang="tr-TR" dirty="0" smtClean="0"/>
              <a:t>Si</a:t>
            </a:r>
            <a:r>
              <a:rPr lang="tr-TR" baseline="-25000" dirty="0" smtClean="0"/>
              <a:t>3</a:t>
            </a:r>
            <a:r>
              <a:rPr lang="tr-TR" dirty="0" smtClean="0"/>
              <a:t>O</a:t>
            </a:r>
            <a:r>
              <a:rPr lang="tr-TR" baseline="-25000" dirty="0" smtClean="0"/>
              <a:t>9</a:t>
            </a:r>
            <a:r>
              <a:rPr lang="tr-TR" baseline="30000" dirty="0" smtClean="0"/>
              <a:t>6</a:t>
            </a:r>
            <a:r>
              <a:rPr lang="tr-TR" dirty="0" smtClean="0"/>
              <a:t>. </a:t>
            </a:r>
            <a:endParaRPr lang="tr-TR" dirty="0" smtClean="0"/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 smtClean="0"/>
              <a:t>Simple </a:t>
            </a:r>
            <a:r>
              <a:rPr lang="tr-TR" dirty="0" err="1" smtClean="0"/>
              <a:t>silacates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layered</a:t>
            </a:r>
            <a:r>
              <a:rPr lang="tr-TR" dirty="0" smtClean="0"/>
              <a:t> </a:t>
            </a:r>
            <a:r>
              <a:rPr lang="tr-TR" dirty="0" err="1" smtClean="0"/>
              <a:t>silcates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examples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silicates</a:t>
            </a:r>
            <a:endParaRPr lang="tr-TR" dirty="0" smtClean="0"/>
          </a:p>
          <a:p>
            <a:pPr algn="l"/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8831" y="474100"/>
            <a:ext cx="2709496" cy="1944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645" y="2861953"/>
            <a:ext cx="3602278" cy="3276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4805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5082" y="155864"/>
            <a:ext cx="10532918" cy="384463"/>
          </a:xfrm>
        </p:spPr>
        <p:txBody>
          <a:bodyPr>
            <a:noAutofit/>
          </a:bodyPr>
          <a:lstStyle/>
          <a:p>
            <a:pPr algn="l"/>
            <a:r>
              <a:rPr lang="tr-TR" sz="2000" smtClean="0"/>
              <a:t>ENE 201 </a:t>
            </a:r>
            <a:r>
              <a:rPr lang="tr-TR" sz="2000" dirty="0" smtClean="0"/>
              <a:t>– </a:t>
            </a:r>
            <a:r>
              <a:rPr lang="tr-TR" sz="2000" dirty="0" err="1" smtClean="0"/>
              <a:t>Material</a:t>
            </a:r>
            <a:r>
              <a:rPr lang="tr-TR" sz="2000" dirty="0" smtClean="0"/>
              <a:t> </a:t>
            </a:r>
            <a:r>
              <a:rPr lang="tr-TR" sz="2000" dirty="0" err="1" smtClean="0"/>
              <a:t>Science</a:t>
            </a:r>
            <a:r>
              <a:rPr lang="tr-TR" sz="2000" dirty="0" smtClean="0"/>
              <a:t> – </a:t>
            </a:r>
            <a:r>
              <a:rPr lang="tr-TR" sz="2000" dirty="0" err="1" smtClean="0"/>
              <a:t>Ceramics</a:t>
            </a:r>
            <a:endParaRPr lang="en-US" sz="2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70165" y="644235"/>
            <a:ext cx="8517417" cy="5974773"/>
          </a:xfrm>
        </p:spPr>
        <p:txBody>
          <a:bodyPr>
            <a:normAutofit/>
          </a:bodyPr>
          <a:lstStyle/>
          <a:p>
            <a:pPr algn="l"/>
            <a:r>
              <a:rPr lang="tr-TR" b="1" dirty="0" err="1" smtClean="0">
                <a:solidFill>
                  <a:srgbClr val="FF0000"/>
                </a:solidFill>
              </a:rPr>
              <a:t>Imperfections</a:t>
            </a:r>
            <a:r>
              <a:rPr lang="tr-TR" b="1" dirty="0" smtClean="0">
                <a:solidFill>
                  <a:srgbClr val="FF0000"/>
                </a:solidFill>
              </a:rPr>
              <a:t> in </a:t>
            </a:r>
            <a:r>
              <a:rPr lang="tr-TR" b="1" dirty="0" err="1" smtClean="0">
                <a:solidFill>
                  <a:srgbClr val="FF0000"/>
                </a:solidFill>
              </a:rPr>
              <a:t>Ceramics</a:t>
            </a:r>
            <a:endParaRPr lang="tr-TR" b="1" dirty="0" smtClean="0">
              <a:solidFill>
                <a:srgbClr val="FF0000"/>
              </a:solidFill>
            </a:endParaRPr>
          </a:p>
          <a:p>
            <a:pPr algn="l"/>
            <a:r>
              <a:rPr lang="tr-TR" b="1" dirty="0" err="1" smtClean="0">
                <a:solidFill>
                  <a:srgbClr val="FF0000"/>
                </a:solidFill>
              </a:rPr>
              <a:t>Atomic</a:t>
            </a:r>
            <a:r>
              <a:rPr lang="tr-TR" b="1" dirty="0" smtClean="0">
                <a:solidFill>
                  <a:srgbClr val="FF0000"/>
                </a:solidFill>
              </a:rPr>
              <a:t> Point </a:t>
            </a:r>
            <a:r>
              <a:rPr lang="tr-TR" b="1" dirty="0" err="1" smtClean="0">
                <a:solidFill>
                  <a:srgbClr val="FF0000"/>
                </a:solidFill>
              </a:rPr>
              <a:t>Defects</a:t>
            </a:r>
            <a:endParaRPr lang="tr-TR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/>
              <a:t>Atomic defects </a:t>
            </a:r>
            <a:r>
              <a:rPr lang="tr-TR" dirty="0" smtClean="0"/>
              <a:t>can </a:t>
            </a:r>
            <a:r>
              <a:rPr lang="en-US" dirty="0" smtClean="0"/>
              <a:t>exist </a:t>
            </a:r>
            <a:r>
              <a:rPr lang="en-US" dirty="0"/>
              <a:t>in ceramic </a:t>
            </a:r>
            <a:r>
              <a:rPr lang="en-US" dirty="0" smtClean="0"/>
              <a:t>compounds.</a:t>
            </a:r>
            <a:endParaRPr lang="tr-TR" dirty="0" smtClean="0"/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 smtClean="0"/>
              <a:t>B</a:t>
            </a:r>
            <a:r>
              <a:rPr lang="en-US" dirty="0" err="1" smtClean="0"/>
              <a:t>oth</a:t>
            </a:r>
            <a:r>
              <a:rPr lang="en-US" dirty="0" smtClean="0"/>
              <a:t> </a:t>
            </a:r>
            <a:r>
              <a:rPr lang="en-US" dirty="0"/>
              <a:t>vacancies and interstitials are possible</a:t>
            </a:r>
            <a:r>
              <a:rPr lang="en-US" dirty="0" smtClean="0"/>
              <a:t>; </a:t>
            </a:r>
            <a:r>
              <a:rPr lang="en-US" dirty="0"/>
              <a:t>defects for each ion type may </a:t>
            </a:r>
            <a:r>
              <a:rPr lang="en-US" dirty="0" smtClean="0"/>
              <a:t>occur.</a:t>
            </a:r>
            <a:endParaRPr lang="tr-TR" dirty="0" smtClean="0"/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 smtClean="0"/>
              <a:t>C</a:t>
            </a:r>
            <a:r>
              <a:rPr lang="en-US" dirty="0" err="1" smtClean="0"/>
              <a:t>onditions</a:t>
            </a:r>
            <a:r>
              <a:rPr lang="en-US" dirty="0" smtClean="0"/>
              <a:t> </a:t>
            </a:r>
            <a:r>
              <a:rPr lang="en-US" dirty="0"/>
              <a:t>of </a:t>
            </a:r>
            <a:r>
              <a:rPr lang="en-US" dirty="0" err="1"/>
              <a:t>electroneutrality</a:t>
            </a:r>
            <a:r>
              <a:rPr lang="en-US" dirty="0"/>
              <a:t> must be</a:t>
            </a:r>
            <a:r>
              <a:rPr lang="tr-TR" dirty="0"/>
              <a:t> </a:t>
            </a:r>
            <a:r>
              <a:rPr lang="en-US" dirty="0" smtClean="0"/>
              <a:t>maintained.</a:t>
            </a:r>
            <a:endParaRPr lang="tr-TR" dirty="0" smtClean="0"/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 smtClean="0"/>
              <a:t>W</a:t>
            </a:r>
            <a:r>
              <a:rPr lang="en-US" dirty="0" smtClean="0"/>
              <a:t>hen </a:t>
            </a:r>
            <a:r>
              <a:rPr lang="en-US" dirty="0"/>
              <a:t>there are equal numbers</a:t>
            </a:r>
            <a:r>
              <a:rPr lang="tr-TR" dirty="0"/>
              <a:t> </a:t>
            </a:r>
            <a:r>
              <a:rPr lang="en-US" dirty="0"/>
              <a:t>of positive and negative charges </a:t>
            </a:r>
            <a:r>
              <a:rPr lang="en-US" dirty="0" smtClean="0"/>
              <a:t>from </a:t>
            </a:r>
            <a:r>
              <a:rPr lang="en-US" dirty="0"/>
              <a:t>the </a:t>
            </a:r>
            <a:r>
              <a:rPr lang="en-US" dirty="0" smtClean="0"/>
              <a:t>ions</a:t>
            </a:r>
            <a:r>
              <a:rPr lang="tr-TR" dirty="0" smtClean="0"/>
              <a:t>,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state</a:t>
            </a:r>
            <a:r>
              <a:rPr lang="tr-TR" dirty="0" smtClean="0"/>
              <a:t> is </a:t>
            </a:r>
            <a:r>
              <a:rPr lang="tr-TR" dirty="0" err="1" smtClean="0"/>
              <a:t>called</a:t>
            </a:r>
            <a:r>
              <a:rPr lang="tr-TR" dirty="0" smtClean="0"/>
              <a:t> </a:t>
            </a:r>
            <a:r>
              <a:rPr lang="tr-TR" b="1" dirty="0" smtClean="0"/>
              <a:t>e</a:t>
            </a:r>
            <a:r>
              <a:rPr lang="en-US" b="1" dirty="0" err="1" smtClean="0"/>
              <a:t>lectroneutrality</a:t>
            </a:r>
            <a:r>
              <a:rPr lang="en-US" dirty="0" smtClean="0"/>
              <a:t>.</a:t>
            </a:r>
            <a:endParaRPr lang="tr-TR" dirty="0" smtClean="0"/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 smtClean="0"/>
              <a:t>D</a:t>
            </a:r>
            <a:r>
              <a:rPr lang="en-US" dirty="0" err="1" smtClean="0"/>
              <a:t>efects</a:t>
            </a:r>
            <a:r>
              <a:rPr lang="en-US" dirty="0" smtClean="0"/>
              <a:t> </a:t>
            </a:r>
            <a:r>
              <a:rPr lang="en-US" dirty="0"/>
              <a:t>in ceramics</a:t>
            </a:r>
            <a:r>
              <a:rPr lang="tr-TR" dirty="0"/>
              <a:t> </a:t>
            </a:r>
            <a:r>
              <a:rPr lang="en-US" dirty="0"/>
              <a:t>do not occur </a:t>
            </a:r>
            <a:r>
              <a:rPr lang="en-US" dirty="0" smtClean="0"/>
              <a:t>alone</a:t>
            </a:r>
            <a:r>
              <a:rPr lang="tr-TR" dirty="0" smtClean="0"/>
              <a:t>; </a:t>
            </a:r>
            <a:r>
              <a:rPr lang="en-US" dirty="0"/>
              <a:t>a cation–vacancy and a</a:t>
            </a:r>
            <a:r>
              <a:rPr lang="tr-TR" dirty="0"/>
              <a:t> </a:t>
            </a:r>
            <a:r>
              <a:rPr lang="en-US" dirty="0"/>
              <a:t>cation–interstitial </a:t>
            </a:r>
            <a:r>
              <a:rPr lang="en-US" dirty="0" smtClean="0"/>
              <a:t>pair</a:t>
            </a:r>
            <a:r>
              <a:rPr lang="tr-TR" dirty="0" smtClean="0"/>
              <a:t> is </a:t>
            </a:r>
            <a:r>
              <a:rPr lang="tr-TR" dirty="0" err="1" smtClean="0"/>
              <a:t>called</a:t>
            </a:r>
            <a:r>
              <a:rPr lang="tr-TR" dirty="0" smtClean="0"/>
              <a:t> </a:t>
            </a:r>
            <a:r>
              <a:rPr lang="en-US" b="1" dirty="0" err="1"/>
              <a:t>Frenkel</a:t>
            </a:r>
            <a:r>
              <a:rPr lang="en-US" b="1" dirty="0"/>
              <a:t> </a:t>
            </a:r>
            <a:r>
              <a:rPr lang="en-US" b="1" dirty="0" smtClean="0"/>
              <a:t>defect</a:t>
            </a:r>
            <a:r>
              <a:rPr lang="tr-TR" dirty="0" smtClean="0"/>
              <a:t>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 smtClean="0"/>
              <a:t>C</a:t>
            </a:r>
            <a:r>
              <a:rPr lang="en-US" dirty="0" err="1" smtClean="0"/>
              <a:t>ation</a:t>
            </a:r>
            <a:r>
              <a:rPr lang="en-US" dirty="0" smtClean="0"/>
              <a:t> </a:t>
            </a:r>
            <a:r>
              <a:rPr lang="en-US" dirty="0"/>
              <a:t>vacancy–anion vacancy</a:t>
            </a:r>
            <a:r>
              <a:rPr lang="tr-TR" dirty="0"/>
              <a:t> </a:t>
            </a:r>
            <a:r>
              <a:rPr lang="en-US" dirty="0"/>
              <a:t>pair known as a </a:t>
            </a:r>
            <a:r>
              <a:rPr lang="en-US" b="1" dirty="0" err="1"/>
              <a:t>Schottky</a:t>
            </a:r>
            <a:r>
              <a:rPr lang="en-US" b="1" dirty="0"/>
              <a:t> </a:t>
            </a:r>
            <a:r>
              <a:rPr lang="en-US" b="1" dirty="0" smtClean="0"/>
              <a:t>defect</a:t>
            </a:r>
            <a:r>
              <a:rPr lang="tr-TR" b="1" dirty="0" smtClean="0"/>
              <a:t>.</a:t>
            </a:r>
            <a:endParaRPr lang="tr-TR" dirty="0" smtClean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5252" y="314760"/>
            <a:ext cx="1899880" cy="1875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5252" y="2546279"/>
            <a:ext cx="2134619" cy="1621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5252" y="4585925"/>
            <a:ext cx="2134619" cy="1788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4053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725</TotalTime>
  <Words>1032</Words>
  <Application>Microsoft Office PowerPoint</Application>
  <PresentationFormat>Özel</PresentationFormat>
  <Paragraphs>81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2" baseType="lpstr">
      <vt:lpstr>Office Teması</vt:lpstr>
      <vt:lpstr>1_Office Teması</vt:lpstr>
      <vt:lpstr>EME 201 Materials Science</vt:lpstr>
      <vt:lpstr>ENE 201 – Material Science – Ceramics</vt:lpstr>
      <vt:lpstr>ENE 201 – Material Science – Ceramics</vt:lpstr>
      <vt:lpstr>ENE 201 – Material Science – Ceramics</vt:lpstr>
      <vt:lpstr>ENE 201 – Material Science – Ceramics</vt:lpstr>
      <vt:lpstr>ENE 201 – Material Science – Ceramics</vt:lpstr>
      <vt:lpstr>ENE 201 – Material Science – Ceramics</vt:lpstr>
      <vt:lpstr>ENE 201 – Material Science – Ceramics</vt:lpstr>
      <vt:lpstr>ENE 201 – Material Science – Ceramics</vt:lpstr>
      <vt:lpstr>ENE 201 – Material Science – Ceramics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 201 – Materials Science</dc:title>
  <dc:creator>pc206</dc:creator>
  <cp:lastModifiedBy>ew1</cp:lastModifiedBy>
  <cp:revision>87</cp:revision>
  <dcterms:created xsi:type="dcterms:W3CDTF">2016-11-14T10:33:57Z</dcterms:created>
  <dcterms:modified xsi:type="dcterms:W3CDTF">2018-02-27T16:05:17Z</dcterms:modified>
</cp:coreProperties>
</file>