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060C6-002A-4281-BB3A-08EA35FBC0FA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FA6EEB-C348-4A63-95D7-955EF638FE5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467544" y="2420888"/>
            <a:ext cx="8496944" cy="1470025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/>
              <a:t>Konu 9</a:t>
            </a:r>
            <a:br>
              <a:rPr lang="tr-TR" sz="4000" b="1" dirty="0" smtClean="0"/>
            </a:br>
            <a:r>
              <a:rPr lang="tr-TR" sz="4000" b="1" dirty="0" smtClean="0"/>
              <a:t/>
            </a:r>
            <a:br>
              <a:rPr lang="tr-TR" sz="4000" b="1" dirty="0" smtClean="0"/>
            </a:br>
            <a:r>
              <a:rPr lang="tr-TR" sz="4000" b="1" dirty="0" smtClean="0"/>
              <a:t>ISO-9000 </a:t>
            </a:r>
            <a:r>
              <a:rPr lang="tr-TR" sz="4000" b="1" dirty="0" smtClean="0"/>
              <a:t>Kalite Güvencesi Standartları</a:t>
            </a:r>
            <a:endParaRPr lang="tr-TR" sz="4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 smtClean="0"/>
              <a:t>Kalite Yönetim Sistemi Standardı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alt standarttan oluşmuştur</a:t>
            </a:r>
          </a:p>
          <a:p>
            <a:pPr>
              <a:buNone/>
            </a:pPr>
            <a:r>
              <a:rPr lang="tr-TR" dirty="0" smtClean="0"/>
              <a:t>	</a:t>
            </a:r>
          </a:p>
          <a:p>
            <a:pPr>
              <a:buNone/>
            </a:pPr>
            <a:r>
              <a:rPr lang="tr-TR" dirty="0" smtClean="0"/>
              <a:t>	i. ISO-9001</a:t>
            </a:r>
          </a:p>
          <a:p>
            <a:pPr>
              <a:buNone/>
            </a:pPr>
            <a:r>
              <a:rPr lang="tr-TR" dirty="0" smtClean="0"/>
              <a:t>   </a:t>
            </a:r>
            <a:r>
              <a:rPr lang="tr-TR" dirty="0" err="1" smtClean="0"/>
              <a:t>ii</a:t>
            </a:r>
            <a:r>
              <a:rPr lang="tr-TR" dirty="0" smtClean="0"/>
              <a:t>. </a:t>
            </a:r>
            <a:r>
              <a:rPr lang="tr-TR" strike="dblStrike" dirty="0" smtClean="0"/>
              <a:t>ISO-9002</a:t>
            </a:r>
          </a:p>
          <a:p>
            <a:pPr>
              <a:buNone/>
            </a:pPr>
            <a:r>
              <a:rPr lang="tr-TR" dirty="0" smtClean="0"/>
              <a:t>  </a:t>
            </a:r>
            <a:r>
              <a:rPr lang="tr-TR" dirty="0" err="1" smtClean="0"/>
              <a:t>iii</a:t>
            </a:r>
            <a:r>
              <a:rPr lang="tr-TR" dirty="0" smtClean="0"/>
              <a:t>. </a:t>
            </a:r>
            <a:r>
              <a:rPr lang="tr-TR" strike="dblStrike" dirty="0" smtClean="0"/>
              <a:t>ISO-9003</a:t>
            </a:r>
            <a:endParaRPr lang="tr-TR" strike="dblStrike" dirty="0"/>
          </a:p>
        </p:txBody>
      </p:sp>
      <p:sp>
        <p:nvSpPr>
          <p:cNvPr id="4" name="3 Sağ Ayraç"/>
          <p:cNvSpPr/>
          <p:nvPr/>
        </p:nvSpPr>
        <p:spPr>
          <a:xfrm>
            <a:off x="3059832" y="3645024"/>
            <a:ext cx="144016" cy="936104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3275856" y="3790781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/>
              <a:t>2000 yılında revizyon sonrası işlerliğini yitirdi</a:t>
            </a:r>
            <a:endParaRPr lang="tr-TR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TS-EN-ISO 9000 serisi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sz="2800" dirty="0" smtClean="0"/>
              <a:t>TS-EN-ISO 9000:2008 </a:t>
            </a:r>
            <a:r>
              <a:rPr lang="tr-TR" sz="2800" dirty="0" smtClean="0">
                <a:solidFill>
                  <a:srgbClr val="FF0000"/>
                </a:solidFill>
              </a:rPr>
              <a:t>Kalite Yönetim Sistemleri (temel kavramlar, terimler)</a:t>
            </a:r>
          </a:p>
          <a:p>
            <a:endParaRPr lang="tr-TR" sz="2800" dirty="0" smtClean="0">
              <a:solidFill>
                <a:srgbClr val="FFFF00"/>
              </a:solidFill>
            </a:endParaRPr>
          </a:p>
          <a:p>
            <a:r>
              <a:rPr lang="tr-TR" sz="2800" dirty="0" smtClean="0"/>
              <a:t>TS-EN-ISO 9001:2008</a:t>
            </a:r>
            <a:r>
              <a:rPr lang="tr-TR" sz="2800" dirty="0" smtClean="0">
                <a:solidFill>
                  <a:srgbClr val="FFFF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Kalite Yönetim Sistemleri (şartlar)</a:t>
            </a:r>
          </a:p>
          <a:p>
            <a:endParaRPr lang="tr-TR" sz="2800" dirty="0" smtClean="0">
              <a:solidFill>
                <a:srgbClr val="FFFF00"/>
              </a:solidFill>
            </a:endParaRPr>
          </a:p>
          <a:p>
            <a:r>
              <a:rPr lang="tr-TR" sz="2800" dirty="0" smtClean="0"/>
              <a:t>TS-EN-ISO 9004:2011 </a:t>
            </a:r>
            <a:r>
              <a:rPr lang="tr-TR" sz="2800" dirty="0" smtClean="0">
                <a:solidFill>
                  <a:srgbClr val="FF0000"/>
                </a:solidFill>
              </a:rPr>
              <a:t>Kalite Yönetim Sistemleri (performans iyileştirme kılavuzu)</a:t>
            </a:r>
          </a:p>
          <a:p>
            <a:endParaRPr lang="tr-TR" sz="2800" dirty="0" smtClean="0">
              <a:solidFill>
                <a:srgbClr val="FFFF00"/>
              </a:solidFill>
            </a:endParaRPr>
          </a:p>
          <a:p>
            <a:r>
              <a:rPr lang="tr-TR" sz="2800" dirty="0" smtClean="0"/>
              <a:t>TS-EN-ISO 19011:2004</a:t>
            </a:r>
            <a:r>
              <a:rPr lang="tr-TR" sz="2800" dirty="0" smtClean="0">
                <a:solidFill>
                  <a:srgbClr val="FFFF00"/>
                </a:solidFill>
              </a:rPr>
              <a:t> </a:t>
            </a:r>
            <a:r>
              <a:rPr lang="tr-TR" sz="2800" dirty="0" smtClean="0">
                <a:solidFill>
                  <a:srgbClr val="FF0000"/>
                </a:solidFill>
              </a:rPr>
              <a:t>Kalite ve Çevre Yönetim Sistemleri Tetkik Kılavuzu</a:t>
            </a:r>
          </a:p>
          <a:p>
            <a:endParaRPr lang="tr-TR" sz="2800" dirty="0" smtClean="0">
              <a:solidFill>
                <a:srgbClr val="FFFF00"/>
              </a:solidFill>
            </a:endParaRPr>
          </a:p>
          <a:p>
            <a:endParaRPr lang="tr-TR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ISO-9001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Uluslararası bir belgelendirme standardı</a:t>
            </a:r>
          </a:p>
          <a:p>
            <a:endParaRPr lang="tr-TR" dirty="0" smtClean="0"/>
          </a:p>
          <a:p>
            <a:r>
              <a:rPr lang="tr-TR" dirty="0" smtClean="0"/>
              <a:t>Kalite yönetim sisteminin unsurlarını tanımlar</a:t>
            </a:r>
          </a:p>
          <a:p>
            <a:endParaRPr lang="tr-TR" dirty="0" smtClean="0"/>
          </a:p>
          <a:p>
            <a:r>
              <a:rPr lang="tr-TR" dirty="0" smtClean="0"/>
              <a:t>ISO-9001:2008 Kalite Yönetim Sistemleri 8 ana maddeden oluşur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ISO-9001:2008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Kapsam</a:t>
            </a:r>
          </a:p>
          <a:p>
            <a:r>
              <a:rPr lang="tr-TR" dirty="0" smtClean="0"/>
              <a:t>Atıf yapılan standartlar</a:t>
            </a:r>
          </a:p>
          <a:p>
            <a:r>
              <a:rPr lang="tr-TR" dirty="0" smtClean="0"/>
              <a:t>Terim ve tarifler</a:t>
            </a:r>
          </a:p>
          <a:p>
            <a:r>
              <a:rPr lang="tr-TR" dirty="0" smtClean="0"/>
              <a:t>Kalite yönetim sistemi</a:t>
            </a:r>
          </a:p>
          <a:p>
            <a:r>
              <a:rPr lang="tr-TR" dirty="0" smtClean="0"/>
              <a:t>Yönetim sorumluluğu</a:t>
            </a:r>
          </a:p>
          <a:p>
            <a:r>
              <a:rPr lang="tr-TR" dirty="0" smtClean="0"/>
              <a:t>Kaynak yönetimi</a:t>
            </a:r>
          </a:p>
          <a:p>
            <a:r>
              <a:rPr lang="tr-TR" dirty="0" smtClean="0"/>
              <a:t>Ürün geliştirme</a:t>
            </a:r>
          </a:p>
          <a:p>
            <a:r>
              <a:rPr lang="tr-TR" dirty="0" smtClean="0"/>
              <a:t>Ölçme, analiz, iyileştirme</a:t>
            </a:r>
            <a:endParaRPr lang="tr-T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3600" b="1" dirty="0" smtClean="0"/>
              <a:t>TS-EN-ISO 9001 8 kalite ilkesine dayanmaktadır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Müşteri odaklılık</a:t>
            </a:r>
          </a:p>
          <a:p>
            <a:r>
              <a:rPr lang="tr-TR" dirty="0" smtClean="0"/>
              <a:t>Liderlik</a:t>
            </a:r>
          </a:p>
          <a:p>
            <a:r>
              <a:rPr lang="tr-TR" dirty="0" smtClean="0"/>
              <a:t>Çalışanların katılımı</a:t>
            </a:r>
          </a:p>
          <a:p>
            <a:r>
              <a:rPr lang="tr-TR" dirty="0" smtClean="0"/>
              <a:t>Proses yaklaşımı</a:t>
            </a:r>
          </a:p>
          <a:p>
            <a:r>
              <a:rPr lang="tr-TR" dirty="0" smtClean="0"/>
              <a:t>Yönetime sistem yaklaşımı</a:t>
            </a:r>
          </a:p>
          <a:p>
            <a:r>
              <a:rPr lang="tr-TR" dirty="0" smtClean="0"/>
              <a:t>Sürekli iyileştirme</a:t>
            </a:r>
          </a:p>
          <a:p>
            <a:r>
              <a:rPr lang="tr-TR" dirty="0" smtClean="0"/>
              <a:t>İyileştirme</a:t>
            </a:r>
          </a:p>
          <a:p>
            <a:r>
              <a:rPr lang="tr-TR" dirty="0" smtClean="0"/>
              <a:t>Karar vermede gerçekçi yaklaşım</a:t>
            </a:r>
          </a:p>
          <a:p>
            <a:r>
              <a:rPr lang="tr-TR" dirty="0" smtClean="0"/>
              <a:t>Karşılıklı çıkar temelli tedarikçi ilişkisi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Oval"/>
          <p:cNvSpPr/>
          <p:nvPr/>
        </p:nvSpPr>
        <p:spPr>
          <a:xfrm>
            <a:off x="2555776" y="1628800"/>
            <a:ext cx="4320480" cy="4032448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5 Düz Ok Bağlayıcısı"/>
          <p:cNvCxnSpPr/>
          <p:nvPr/>
        </p:nvCxnSpPr>
        <p:spPr>
          <a:xfrm>
            <a:off x="2699792" y="479715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6 Düz Ok Bağlayıcısı"/>
          <p:cNvCxnSpPr/>
          <p:nvPr/>
        </p:nvCxnSpPr>
        <p:spPr>
          <a:xfrm>
            <a:off x="3923928" y="479715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13 Düz Ok Bağlayıcısı"/>
          <p:cNvCxnSpPr/>
          <p:nvPr/>
        </p:nvCxnSpPr>
        <p:spPr>
          <a:xfrm>
            <a:off x="5220072" y="4797152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14 Metin kutusu"/>
          <p:cNvSpPr txBox="1"/>
          <p:nvPr/>
        </p:nvSpPr>
        <p:spPr>
          <a:xfrm>
            <a:off x="3275856" y="45811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girdi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4355976" y="4581128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proses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5652120" y="458112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çıktı</a:t>
            </a:r>
            <a:endParaRPr lang="tr-TR" b="1" dirty="0">
              <a:solidFill>
                <a:srgbClr val="C00000"/>
              </a:solidFill>
            </a:endParaRPr>
          </a:p>
        </p:txBody>
      </p:sp>
      <p:cxnSp>
        <p:nvCxnSpPr>
          <p:cNvPr id="18" name="17 Düz Ok Bağlayıcısı"/>
          <p:cNvCxnSpPr/>
          <p:nvPr/>
        </p:nvCxnSpPr>
        <p:spPr>
          <a:xfrm>
            <a:off x="6245107" y="4797152"/>
            <a:ext cx="648072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18 Metin kutusu"/>
          <p:cNvSpPr txBox="1"/>
          <p:nvPr/>
        </p:nvSpPr>
        <p:spPr>
          <a:xfrm>
            <a:off x="3563888" y="5013176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KALİTE YÖNETİM SİSTEMİ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2627784" y="3140968"/>
            <a:ext cx="1296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chemeClr val="bg1"/>
                </a:solidFill>
              </a:rPr>
              <a:t>Kaynak yönetimi</a:t>
            </a:r>
            <a:endParaRPr lang="tr-TR" sz="1600" b="1" dirty="0">
              <a:solidFill>
                <a:schemeClr val="bg1"/>
              </a:solidFill>
            </a:endParaRPr>
          </a:p>
        </p:txBody>
      </p:sp>
      <p:sp>
        <p:nvSpPr>
          <p:cNvPr id="21" name="20 Metin kutusu"/>
          <p:cNvSpPr txBox="1"/>
          <p:nvPr/>
        </p:nvSpPr>
        <p:spPr>
          <a:xfrm>
            <a:off x="5868144" y="3140968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600" b="1" dirty="0" smtClean="0">
                <a:solidFill>
                  <a:schemeClr val="bg1"/>
                </a:solidFill>
              </a:rPr>
              <a:t>Ölçme</a:t>
            </a:r>
          </a:p>
          <a:p>
            <a:r>
              <a:rPr lang="tr-TR" sz="1600" b="1" dirty="0" smtClean="0">
                <a:solidFill>
                  <a:schemeClr val="bg1"/>
                </a:solidFill>
              </a:rPr>
              <a:t>Analiz</a:t>
            </a:r>
          </a:p>
          <a:p>
            <a:r>
              <a:rPr lang="tr-TR" sz="1600" b="1" dirty="0" smtClean="0">
                <a:solidFill>
                  <a:schemeClr val="bg1"/>
                </a:solidFill>
              </a:rPr>
              <a:t>Gelişme</a:t>
            </a:r>
            <a:endParaRPr lang="tr-TR" sz="1600" b="1" dirty="0">
              <a:solidFill>
                <a:schemeClr val="bg1"/>
              </a:solidFill>
            </a:endParaRPr>
          </a:p>
        </p:txBody>
      </p:sp>
      <p:sp>
        <p:nvSpPr>
          <p:cNvPr id="22" name="21 Metin kutusu"/>
          <p:cNvSpPr txBox="1"/>
          <p:nvPr/>
        </p:nvSpPr>
        <p:spPr>
          <a:xfrm>
            <a:off x="3995936" y="1772816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chemeClr val="bg1"/>
                </a:solidFill>
              </a:rPr>
              <a:t>Yönetimin sorumluluğu</a:t>
            </a:r>
            <a:endParaRPr lang="tr-TR" sz="1600" b="1" dirty="0">
              <a:solidFill>
                <a:schemeClr val="bg1"/>
              </a:solidFill>
            </a:endParaRPr>
          </a:p>
        </p:txBody>
      </p:sp>
      <p:cxnSp>
        <p:nvCxnSpPr>
          <p:cNvPr id="24" name="23 Düz Ok Bağlayıcısı"/>
          <p:cNvCxnSpPr/>
          <p:nvPr/>
        </p:nvCxnSpPr>
        <p:spPr>
          <a:xfrm flipV="1">
            <a:off x="3131840" y="2420888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3131840" y="3744972"/>
            <a:ext cx="576064" cy="7920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29 Düz Ok Bağlayıcısı"/>
          <p:cNvCxnSpPr/>
          <p:nvPr/>
        </p:nvCxnSpPr>
        <p:spPr>
          <a:xfrm>
            <a:off x="5364088" y="2348880"/>
            <a:ext cx="720080" cy="792088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31 Düz Ok Bağlayıcısı"/>
          <p:cNvCxnSpPr/>
          <p:nvPr/>
        </p:nvCxnSpPr>
        <p:spPr>
          <a:xfrm flipH="1">
            <a:off x="5868144" y="4005064"/>
            <a:ext cx="432048" cy="504056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35 Metin kutusu"/>
          <p:cNvSpPr txBox="1"/>
          <p:nvPr/>
        </p:nvSpPr>
        <p:spPr>
          <a:xfrm>
            <a:off x="2915816" y="1124744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SÜREKLİ GELİŞME (KAIZEN)</a:t>
            </a:r>
            <a:endParaRPr lang="tr-TR" b="1" dirty="0"/>
          </a:p>
        </p:txBody>
      </p:sp>
      <p:sp>
        <p:nvSpPr>
          <p:cNvPr id="37" name="36 Metin kutusu"/>
          <p:cNvSpPr txBox="1"/>
          <p:nvPr/>
        </p:nvSpPr>
        <p:spPr>
          <a:xfrm rot="16200000">
            <a:off x="754705" y="3141839"/>
            <a:ext cx="20882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TÜKETİCİ GEREKSİNİMLERİ</a:t>
            </a:r>
            <a:endParaRPr lang="tr-TR" dirty="0"/>
          </a:p>
        </p:txBody>
      </p:sp>
      <p:sp>
        <p:nvSpPr>
          <p:cNvPr id="38" name="37 Metin kutusu"/>
          <p:cNvSpPr txBox="1"/>
          <p:nvPr/>
        </p:nvSpPr>
        <p:spPr>
          <a:xfrm rot="5400000">
            <a:off x="6515346" y="342435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TÜKETİCİ TATMİNİ</a:t>
            </a:r>
            <a:endParaRPr lang="tr-TR" dirty="0"/>
          </a:p>
        </p:txBody>
      </p:sp>
      <p:sp>
        <p:nvSpPr>
          <p:cNvPr id="39" name="38 Metin kutusu"/>
          <p:cNvSpPr txBox="1"/>
          <p:nvPr/>
        </p:nvSpPr>
        <p:spPr>
          <a:xfrm>
            <a:off x="2915816" y="593998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</a:rPr>
              <a:t>Uyarlama</a:t>
            </a:r>
            <a:r>
              <a:rPr lang="tr-TR" b="1" dirty="0" smtClean="0"/>
              <a:t>: TS-EN-ISO 9001:2008</a:t>
            </a:r>
            <a:endParaRPr lang="tr-T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ISO-9004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Kalite Yönetim Sistemleri Performans İyileştirmeleri</a:t>
            </a:r>
          </a:p>
          <a:p>
            <a:endParaRPr lang="tr-TR" dirty="0" smtClean="0"/>
          </a:p>
          <a:p>
            <a:r>
              <a:rPr lang="tr-TR" dirty="0" smtClean="0"/>
              <a:t>2011 son güncelleme</a:t>
            </a:r>
          </a:p>
          <a:p>
            <a:endParaRPr lang="tr-TR" dirty="0" smtClean="0"/>
          </a:p>
          <a:p>
            <a:r>
              <a:rPr lang="tr-TR" dirty="0" smtClean="0"/>
              <a:t>ISO-9001 ötesinde geniş bir rehberlik sağlamaktadır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-36512" y="267494"/>
            <a:ext cx="8686800" cy="1399032"/>
          </a:xfrm>
        </p:spPr>
        <p:txBody>
          <a:bodyPr>
            <a:normAutofit/>
          </a:bodyPr>
          <a:lstStyle/>
          <a:p>
            <a:pPr algn="ctr"/>
            <a:r>
              <a:rPr lang="tr-TR" sz="3600" b="1" dirty="0" smtClean="0"/>
              <a:t>Gıda kalitesi ve gıda kalite sağlama</a:t>
            </a:r>
            <a:endParaRPr lang="tr-TR" sz="3600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>
                <a:solidFill>
                  <a:schemeClr val="bg1"/>
                </a:solidFill>
              </a:rPr>
              <a:t>Hazır gıdalara duyulan gereksinim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- göç</a:t>
            </a:r>
          </a:p>
          <a:p>
            <a:pPr>
              <a:buNone/>
            </a:pPr>
            <a:r>
              <a:rPr lang="tr-TR" dirty="0" smtClean="0"/>
              <a:t>	- çalışan insan sayısında artış</a:t>
            </a:r>
          </a:p>
          <a:p>
            <a:pPr>
              <a:buNone/>
            </a:pPr>
            <a:r>
              <a:rPr lang="tr-TR" dirty="0" smtClean="0"/>
              <a:t>	- kadınların çalışma yaşamına katılması</a:t>
            </a:r>
          </a:p>
          <a:p>
            <a:pPr>
              <a:buNone/>
            </a:pPr>
            <a:r>
              <a:rPr lang="tr-TR" dirty="0" smtClean="0"/>
              <a:t>	- beslenme modelinde değişimi 	(sosyolojik etmenler vb..)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688632"/>
          </a:xfrm>
        </p:spPr>
        <p:txBody>
          <a:bodyPr>
            <a:normAutofit/>
          </a:bodyPr>
          <a:lstStyle/>
          <a:p>
            <a:r>
              <a:rPr lang="tr-TR" sz="2400" dirty="0" smtClean="0"/>
              <a:t>Kitlesel üretim</a:t>
            </a:r>
          </a:p>
          <a:p>
            <a:endParaRPr lang="tr-TR" sz="2400" dirty="0" smtClean="0"/>
          </a:p>
          <a:p>
            <a:r>
              <a:rPr lang="tr-TR" sz="2400" dirty="0" smtClean="0"/>
              <a:t>Gıda dayanımını artırmak amaçlı katkı maddesi kullanımı</a:t>
            </a:r>
          </a:p>
          <a:p>
            <a:endParaRPr lang="tr-TR" sz="2400" dirty="0" smtClean="0"/>
          </a:p>
          <a:p>
            <a:r>
              <a:rPr lang="tr-TR" sz="2400" dirty="0" smtClean="0"/>
              <a:t>Tüketici bilincinin artması (sağlıklı gıda, ekonomik çıkar vb..)</a:t>
            </a:r>
          </a:p>
          <a:p>
            <a:endParaRPr lang="tr-TR" sz="2400" dirty="0" smtClean="0"/>
          </a:p>
          <a:p>
            <a:r>
              <a:rPr lang="tr-TR" sz="2400" dirty="0" smtClean="0"/>
              <a:t>Devletin tüketiciyi korumaya yönelik yönetmelikleri</a:t>
            </a:r>
          </a:p>
          <a:p>
            <a:endParaRPr lang="tr-TR" sz="2400" dirty="0" smtClean="0"/>
          </a:p>
          <a:p>
            <a:r>
              <a:rPr lang="tr-TR" sz="2400" dirty="0" smtClean="0"/>
              <a:t>İç/dış piyasa rekabeti</a:t>
            </a:r>
          </a:p>
          <a:p>
            <a:endParaRPr lang="tr-TR" sz="2400" dirty="0" smtClean="0"/>
          </a:p>
          <a:p>
            <a:r>
              <a:rPr lang="tr-TR" sz="2400" dirty="0" smtClean="0"/>
              <a:t>Ulusal/uluslar arası gıda mevzuatının ağırlık kazanması</a:t>
            </a:r>
          </a:p>
          <a:p>
            <a:endParaRPr lang="tr-TR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Tanımlar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Gıda kalitesi    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“</a:t>
            </a:r>
            <a:r>
              <a:rPr lang="tr-TR" sz="2800" b="1" i="1" strike="sngStrike" dirty="0" smtClean="0">
                <a:solidFill>
                  <a:srgbClr val="FF0000"/>
                </a:solidFill>
              </a:rPr>
              <a:t>herhangi bir ürün ünitesini diğerinden ayırt etmeye yarayan karakteristiklerin bileşimi</a:t>
            </a:r>
            <a:r>
              <a:rPr lang="tr-TR" dirty="0" smtClean="0">
                <a:solidFill>
                  <a:srgbClr val="FF0000"/>
                </a:solidFill>
              </a:rPr>
              <a:t>”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“</a:t>
            </a:r>
            <a:r>
              <a:rPr lang="tr-TR" sz="2800" b="1" i="1" dirty="0" smtClean="0">
                <a:solidFill>
                  <a:srgbClr val="FF0000"/>
                </a:solidFill>
              </a:rPr>
              <a:t>tüketicinin tercihinde rol oynayan, her biri ayrı ayrı ölçülüp kontrol edilebilen, söz konusu gıda ünitesini diğerinden ayırt etmeye yarayan karakteristiklerin bileşimi</a:t>
            </a:r>
            <a:r>
              <a:rPr lang="tr-TR" dirty="0" smtClean="0">
                <a:solidFill>
                  <a:srgbClr val="FF0000"/>
                </a:solidFill>
              </a:rPr>
              <a:t>”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Tarihçe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ISO : uluslar arası standartlar enstitüsü</a:t>
            </a:r>
          </a:p>
          <a:p>
            <a:endParaRPr lang="tr-TR" dirty="0" smtClean="0"/>
          </a:p>
          <a:p>
            <a:r>
              <a:rPr lang="tr-TR" dirty="0" smtClean="0"/>
              <a:t>Kuruluşu 1946</a:t>
            </a:r>
          </a:p>
          <a:p>
            <a:endParaRPr lang="tr-TR" dirty="0" smtClean="0"/>
          </a:p>
          <a:p>
            <a:r>
              <a:rPr lang="tr-TR" dirty="0" smtClean="0"/>
              <a:t>1959- MIL-Q9858 kalite yönetim programı </a:t>
            </a:r>
          </a:p>
          <a:p>
            <a:endParaRPr lang="tr-TR" dirty="0" smtClean="0"/>
          </a:p>
          <a:p>
            <a:r>
              <a:rPr lang="tr-TR" dirty="0" smtClean="0"/>
              <a:t>1963 yılında MIL-Q-9858 revize edildi</a:t>
            </a:r>
          </a:p>
          <a:p>
            <a:endParaRPr lang="tr-TR" dirty="0" smtClean="0"/>
          </a:p>
          <a:p>
            <a:r>
              <a:rPr lang="tr-TR" dirty="0" smtClean="0"/>
              <a:t>1968 yılında NATO Müttefik Kalite Güvencesi  programını yayınladı (AQAP-1)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 smtClean="0"/>
              <a:t>Kalitede mükemmellik ??</a:t>
            </a:r>
            <a:endParaRPr lang="tr-TR" b="1" dirty="0"/>
          </a:p>
        </p:txBody>
      </p:sp>
      <p:sp>
        <p:nvSpPr>
          <p:cNvPr id="5" name="4 Dikdörtgen"/>
          <p:cNvSpPr/>
          <p:nvPr/>
        </p:nvSpPr>
        <p:spPr>
          <a:xfrm>
            <a:off x="2555776" y="1700808"/>
            <a:ext cx="4032448" cy="79208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Metin kutusu"/>
          <p:cNvSpPr txBox="1"/>
          <p:nvPr/>
        </p:nvSpPr>
        <p:spPr>
          <a:xfrm>
            <a:off x="2987824" y="1844824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srgbClr val="FFFF00"/>
                </a:solidFill>
              </a:rPr>
              <a:t>MÜKEMMELLİK</a:t>
            </a:r>
            <a:endParaRPr lang="tr-TR" sz="2400" b="1" dirty="0">
              <a:solidFill>
                <a:srgbClr val="FFFF00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0" y="3068960"/>
            <a:ext cx="1907704" cy="23042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Metin kutusu"/>
          <p:cNvSpPr txBox="1"/>
          <p:nvPr/>
        </p:nvSpPr>
        <p:spPr>
          <a:xfrm>
            <a:off x="107504" y="3501008"/>
            <a:ext cx="17636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strike="sngStrike" dirty="0" smtClean="0">
                <a:solidFill>
                  <a:srgbClr val="FFFF00"/>
                </a:solidFill>
              </a:rPr>
              <a:t>Fiyattan bağımsız en üst düzeye ulaşma</a:t>
            </a:r>
            <a:endParaRPr lang="tr-TR" sz="2000" b="1" strike="sngStrike" dirty="0">
              <a:solidFill>
                <a:srgbClr val="FFFF00"/>
              </a:solidFill>
            </a:endParaRPr>
          </a:p>
        </p:txBody>
      </p:sp>
      <p:sp>
        <p:nvSpPr>
          <p:cNvPr id="9" name="8 Sol Sağ Ok Belirtme Çizgisi"/>
          <p:cNvSpPr/>
          <p:nvPr/>
        </p:nvSpPr>
        <p:spPr>
          <a:xfrm>
            <a:off x="2123728" y="2636912"/>
            <a:ext cx="5112568" cy="2952328"/>
          </a:xfrm>
          <a:prstGeom prst="leftRight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>
                <a:solidFill>
                  <a:srgbClr val="FFFF00"/>
                </a:solidFill>
              </a:rPr>
              <a:t>Tüketicinin ortalama olarak aradığı kalite düzeyi </a:t>
            </a:r>
          </a:p>
          <a:p>
            <a:pPr algn="ctr"/>
            <a:endParaRPr lang="tr-TR" dirty="0"/>
          </a:p>
        </p:txBody>
      </p:sp>
      <p:sp>
        <p:nvSpPr>
          <p:cNvPr id="10" name="9 Dikdörtgen"/>
          <p:cNvSpPr/>
          <p:nvPr/>
        </p:nvSpPr>
        <p:spPr>
          <a:xfrm>
            <a:off x="7272808" y="3068960"/>
            <a:ext cx="1907704" cy="23042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10 Metin kutusu"/>
          <p:cNvSpPr txBox="1"/>
          <p:nvPr/>
        </p:nvSpPr>
        <p:spPr>
          <a:xfrm>
            <a:off x="7236296" y="3573016"/>
            <a:ext cx="19077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000" b="1" dirty="0" smtClean="0">
                <a:solidFill>
                  <a:srgbClr val="FFFF00"/>
                </a:solidFill>
              </a:rPr>
              <a:t>Ürünün tekdüzeliğine ait tolerans sınırı</a:t>
            </a:r>
            <a:endParaRPr lang="tr-TR" sz="2000" b="1" dirty="0">
              <a:solidFill>
                <a:srgbClr val="FFFF00"/>
              </a:solidFill>
            </a:endParaRPr>
          </a:p>
        </p:txBody>
      </p:sp>
      <p:cxnSp>
        <p:nvCxnSpPr>
          <p:cNvPr id="13" name="12 Düz Bağlayıcı"/>
          <p:cNvCxnSpPr/>
          <p:nvPr/>
        </p:nvCxnSpPr>
        <p:spPr>
          <a:xfrm>
            <a:off x="0" y="1340768"/>
            <a:ext cx="9144000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Gıda Kalite Sağlama Zinciri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Sistemde tüm paydaşlar tüketici konumundadır </a:t>
            </a:r>
            <a:r>
              <a:rPr lang="tr-TR" sz="2400" dirty="0" smtClean="0">
                <a:solidFill>
                  <a:srgbClr val="FF0000"/>
                </a:solidFill>
              </a:rPr>
              <a:t>(tedarikçi, aracı vb. gıdayı tüketmeyen gruplar dahil!!)</a:t>
            </a:r>
          </a:p>
          <a:p>
            <a:endParaRPr lang="tr-TR" sz="2400" dirty="0" smtClean="0">
              <a:solidFill>
                <a:srgbClr val="FFFF00"/>
              </a:solidFill>
            </a:endParaRPr>
          </a:p>
          <a:p>
            <a:r>
              <a:rPr lang="tr-TR" dirty="0" smtClean="0"/>
              <a:t>Hedef zincirin tüketici istekleri ile başlayıp tüketici memnuniyeti ile son bulmasıdır</a:t>
            </a:r>
          </a:p>
          <a:p>
            <a:endParaRPr lang="tr-TR" dirty="0" smtClean="0"/>
          </a:p>
          <a:p>
            <a:r>
              <a:rPr lang="tr-TR" dirty="0" smtClean="0"/>
              <a:t>Tüketicinin isteklerinin tanımlanması önceliklidir </a:t>
            </a:r>
            <a:r>
              <a:rPr lang="tr-TR" sz="2400" dirty="0" smtClean="0">
                <a:solidFill>
                  <a:srgbClr val="FF0000"/>
                </a:solidFill>
              </a:rPr>
              <a:t>(</a:t>
            </a:r>
            <a:r>
              <a:rPr lang="tr-TR" sz="2400" dirty="0" err="1" smtClean="0">
                <a:solidFill>
                  <a:srgbClr val="FF0000"/>
                </a:solidFill>
              </a:rPr>
              <a:t>spesifikasyon</a:t>
            </a:r>
            <a:r>
              <a:rPr lang="tr-TR" sz="2400" dirty="0" smtClean="0">
                <a:solidFill>
                  <a:srgbClr val="FF0000"/>
                </a:solidFill>
              </a:rPr>
              <a:t>)</a:t>
            </a:r>
            <a:endParaRPr lang="tr-T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Yuvarlatılmış Dikdörtgen"/>
          <p:cNvSpPr/>
          <p:nvPr/>
        </p:nvSpPr>
        <p:spPr>
          <a:xfrm>
            <a:off x="107504" y="2276872"/>
            <a:ext cx="3240360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Yuvarlatılmış Dikdörtgen"/>
          <p:cNvSpPr/>
          <p:nvPr/>
        </p:nvSpPr>
        <p:spPr>
          <a:xfrm>
            <a:off x="179512" y="4509120"/>
            <a:ext cx="3240360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5796136" y="4509120"/>
            <a:ext cx="3240360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5796136" y="2276872"/>
            <a:ext cx="3240360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2915816" y="332656"/>
            <a:ext cx="3240360" cy="1152128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Metin kutusu"/>
          <p:cNvSpPr txBox="1"/>
          <p:nvPr/>
        </p:nvSpPr>
        <p:spPr>
          <a:xfrm>
            <a:off x="2987824" y="476672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Her kalite faktörü için tüketici </a:t>
            </a:r>
            <a:r>
              <a:rPr lang="tr-TR" sz="1600" b="1" dirty="0" err="1" smtClean="0">
                <a:solidFill>
                  <a:srgbClr val="FF0000"/>
                </a:solidFill>
              </a:rPr>
              <a:t>spesifikasyonlarının</a:t>
            </a:r>
            <a:r>
              <a:rPr lang="tr-TR" sz="1600" b="1" dirty="0" smtClean="0">
                <a:solidFill>
                  <a:srgbClr val="FF0000"/>
                </a:solidFill>
              </a:rPr>
              <a:t> belirlenmesi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0" name="9 Metin kutusu"/>
          <p:cNvSpPr txBox="1"/>
          <p:nvPr/>
        </p:nvSpPr>
        <p:spPr>
          <a:xfrm>
            <a:off x="251520" y="249289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Gerektiğinde düzeltici eylem uygulaması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5868144" y="2420888"/>
            <a:ext cx="29523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Tüketici isteklerinin yerine getirilmesi için test yöntemlerinin seçilmesi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323528" y="465313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Elde edilen sonuçların kontrol şemalarına işlenmesi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5940152" y="4653136"/>
            <a:ext cx="29523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Kontrol noktalarının belirlenmesi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cxnSp>
        <p:nvCxnSpPr>
          <p:cNvPr id="15" name="14 Düz Ok Bağlayıcısı"/>
          <p:cNvCxnSpPr/>
          <p:nvPr/>
        </p:nvCxnSpPr>
        <p:spPr>
          <a:xfrm>
            <a:off x="7416316" y="3451034"/>
            <a:ext cx="0" cy="108012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15 Düz Ok Bağlayıcısı"/>
          <p:cNvCxnSpPr/>
          <p:nvPr/>
        </p:nvCxnSpPr>
        <p:spPr>
          <a:xfrm>
            <a:off x="1619672" y="3462051"/>
            <a:ext cx="0" cy="1008112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18 Düz Ok Bağlayıcısı"/>
          <p:cNvCxnSpPr/>
          <p:nvPr/>
        </p:nvCxnSpPr>
        <p:spPr>
          <a:xfrm flipH="1">
            <a:off x="1619672" y="5661248"/>
            <a:ext cx="8384" cy="462621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24 Düz Bağlayıcı"/>
          <p:cNvCxnSpPr/>
          <p:nvPr/>
        </p:nvCxnSpPr>
        <p:spPr>
          <a:xfrm flipV="1">
            <a:off x="1619672" y="6093296"/>
            <a:ext cx="5832648" cy="2203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25 Düz Ok Bağlayıcısı"/>
          <p:cNvCxnSpPr/>
          <p:nvPr/>
        </p:nvCxnSpPr>
        <p:spPr>
          <a:xfrm flipH="1">
            <a:off x="7424380" y="5661248"/>
            <a:ext cx="2953" cy="432048"/>
          </a:xfrm>
          <a:prstGeom prst="straightConnector1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29 Düz Ok Bağlayıcısı"/>
          <p:cNvCxnSpPr/>
          <p:nvPr/>
        </p:nvCxnSpPr>
        <p:spPr>
          <a:xfrm>
            <a:off x="1619672" y="1124744"/>
            <a:ext cx="0" cy="1110693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31 Düz Ok Bağlayıcısı"/>
          <p:cNvCxnSpPr/>
          <p:nvPr/>
        </p:nvCxnSpPr>
        <p:spPr>
          <a:xfrm>
            <a:off x="7308304" y="1124744"/>
            <a:ext cx="0" cy="1110693"/>
          </a:xfrm>
          <a:prstGeom prst="straightConnector1">
            <a:avLst/>
          </a:prstGeom>
          <a:ln>
            <a:headEnd type="none"/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/>
          <p:nvPr/>
        </p:nvCxnSpPr>
        <p:spPr>
          <a:xfrm flipH="1">
            <a:off x="1641706" y="1124744"/>
            <a:ext cx="1296144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39 Düz Ok Bağlayıcısı"/>
          <p:cNvCxnSpPr/>
          <p:nvPr/>
        </p:nvCxnSpPr>
        <p:spPr>
          <a:xfrm flipH="1">
            <a:off x="6156176" y="1124744"/>
            <a:ext cx="1152128" cy="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41 Metin kutusu"/>
          <p:cNvSpPr txBox="1"/>
          <p:nvPr/>
        </p:nvSpPr>
        <p:spPr>
          <a:xfrm>
            <a:off x="827584" y="6381328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/>
              <a:t>Gıda kalite zinciri döngüsü (</a:t>
            </a:r>
            <a:r>
              <a:rPr lang="tr-TR" b="1" dirty="0" err="1" smtClean="0"/>
              <a:t>Kramer</a:t>
            </a:r>
            <a:r>
              <a:rPr lang="tr-TR" b="1" dirty="0" smtClean="0"/>
              <a:t> &amp; </a:t>
            </a:r>
            <a:r>
              <a:rPr lang="tr-TR" b="1" dirty="0" err="1" smtClean="0"/>
              <a:t>Twigg</a:t>
            </a:r>
            <a:r>
              <a:rPr lang="tr-TR" b="1" dirty="0" smtClean="0"/>
              <a:t>, 1984)</a:t>
            </a:r>
            <a:endParaRPr lang="tr-TR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Spesifikasyon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tr-TR" sz="2400" b="1" dirty="0" smtClean="0">
              <a:latin typeface="Californian FB" pitchFamily="18" charset="0"/>
            </a:endParaRPr>
          </a:p>
          <a:p>
            <a:pPr>
              <a:buNone/>
            </a:pPr>
            <a:endParaRPr lang="tr-TR" sz="2400" b="1" dirty="0" smtClean="0">
              <a:latin typeface="Californian FB" pitchFamily="18" charset="0"/>
            </a:endParaRPr>
          </a:p>
          <a:p>
            <a:pPr>
              <a:buNone/>
            </a:pPr>
            <a:r>
              <a:rPr lang="tr-TR" sz="2400" b="1" dirty="0" smtClean="0">
                <a:latin typeface="Californian FB" pitchFamily="18" charset="0"/>
              </a:rPr>
              <a:t>Bir konunun eksiksiz ve ilgililer tarafından yanılgıya olanak vermeyecek şekilde kolaylıkla algılanmasını sağlayacak şekilde tanımlanmasıdır</a:t>
            </a:r>
            <a:endParaRPr lang="tr-TR" sz="2400" b="1" dirty="0">
              <a:latin typeface="Californian FB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Yuvarlatılmış Dikdörtgen"/>
          <p:cNvSpPr/>
          <p:nvPr/>
        </p:nvSpPr>
        <p:spPr>
          <a:xfrm>
            <a:off x="0" y="1844824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Yuvarlatılmış Dikdörtgen"/>
          <p:cNvSpPr/>
          <p:nvPr/>
        </p:nvSpPr>
        <p:spPr>
          <a:xfrm>
            <a:off x="0" y="4509120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6 Yuvarlatılmış Dikdörtgen"/>
          <p:cNvSpPr/>
          <p:nvPr/>
        </p:nvSpPr>
        <p:spPr>
          <a:xfrm>
            <a:off x="0" y="188640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Yuvarlatılmış Dikdörtgen"/>
          <p:cNvSpPr/>
          <p:nvPr/>
        </p:nvSpPr>
        <p:spPr>
          <a:xfrm>
            <a:off x="2987824" y="3140968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9" name="8 Yuvarlatılmış Dikdörtgen"/>
          <p:cNvSpPr/>
          <p:nvPr/>
        </p:nvSpPr>
        <p:spPr>
          <a:xfrm>
            <a:off x="0" y="5921896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Yuvarlatılmış Dikdörtgen"/>
          <p:cNvSpPr/>
          <p:nvPr/>
        </p:nvSpPr>
        <p:spPr>
          <a:xfrm>
            <a:off x="3203848" y="5921896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11" name="10 Yuvarlatılmış Dikdörtgen"/>
          <p:cNvSpPr/>
          <p:nvPr/>
        </p:nvSpPr>
        <p:spPr>
          <a:xfrm>
            <a:off x="6407696" y="5921896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12" name="11 Yuvarlatılmış Dikdörtgen"/>
          <p:cNvSpPr/>
          <p:nvPr/>
        </p:nvSpPr>
        <p:spPr>
          <a:xfrm>
            <a:off x="5868144" y="1772816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13" name="12 Yuvarlatılmış Dikdörtgen"/>
          <p:cNvSpPr/>
          <p:nvPr/>
        </p:nvSpPr>
        <p:spPr>
          <a:xfrm>
            <a:off x="5796136" y="260648"/>
            <a:ext cx="2736304" cy="936104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0" y="404664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HAMMADDE TEDARİKÇİSİ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5" name="14 Metin kutusu"/>
          <p:cNvSpPr txBox="1"/>
          <p:nvPr/>
        </p:nvSpPr>
        <p:spPr>
          <a:xfrm>
            <a:off x="0" y="2132856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ALET TEDARİKÇİSİ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0" y="4797152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DAĞITIMCI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7" name="16 Metin kutusu"/>
          <p:cNvSpPr txBox="1"/>
          <p:nvPr/>
        </p:nvSpPr>
        <p:spPr>
          <a:xfrm>
            <a:off x="-14478" y="6237312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TOPTANCI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8" name="17 Metin kutusu"/>
          <p:cNvSpPr txBox="1"/>
          <p:nvPr/>
        </p:nvSpPr>
        <p:spPr>
          <a:xfrm>
            <a:off x="3203848" y="6237312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PERAKENDECİ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19" name="18 Metin kutusu"/>
          <p:cNvSpPr txBox="1"/>
          <p:nvPr/>
        </p:nvSpPr>
        <p:spPr>
          <a:xfrm>
            <a:off x="6444208" y="6237312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TÜKETİCİ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20" name="19 Metin kutusu"/>
          <p:cNvSpPr txBox="1"/>
          <p:nvPr/>
        </p:nvSpPr>
        <p:spPr>
          <a:xfrm>
            <a:off x="2987824" y="3429000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GIDA ÜRETİCİSİ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21" name="20 Metin kutusu"/>
          <p:cNvSpPr txBox="1"/>
          <p:nvPr/>
        </p:nvSpPr>
        <p:spPr>
          <a:xfrm>
            <a:off x="5796136" y="548680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ÇİFTÇİ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sp>
        <p:nvSpPr>
          <p:cNvPr id="22" name="21 Metin kutusu"/>
          <p:cNvSpPr txBox="1"/>
          <p:nvPr/>
        </p:nvSpPr>
        <p:spPr>
          <a:xfrm>
            <a:off x="5868144" y="2060848"/>
            <a:ext cx="26997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b="1" dirty="0" smtClean="0">
                <a:solidFill>
                  <a:srgbClr val="FF0000"/>
                </a:solidFill>
              </a:rPr>
              <a:t>KATKI MADDESİ TEDARİKÇİSİ</a:t>
            </a:r>
            <a:endParaRPr lang="tr-TR" sz="1600" b="1" dirty="0">
              <a:solidFill>
                <a:srgbClr val="FF0000"/>
              </a:solidFill>
            </a:endParaRPr>
          </a:p>
        </p:txBody>
      </p:sp>
      <p:cxnSp>
        <p:nvCxnSpPr>
          <p:cNvPr id="26" name="25 Düz Ok Bağlayıcısı"/>
          <p:cNvCxnSpPr/>
          <p:nvPr/>
        </p:nvCxnSpPr>
        <p:spPr>
          <a:xfrm flipV="1">
            <a:off x="2732843" y="703713"/>
            <a:ext cx="1008112" cy="1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29 Düz Ok Bağlayıcısı"/>
          <p:cNvCxnSpPr/>
          <p:nvPr/>
        </p:nvCxnSpPr>
        <p:spPr>
          <a:xfrm flipV="1">
            <a:off x="2738749" y="2276872"/>
            <a:ext cx="725191" cy="2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31 Düz Ok Bağlayıcısı"/>
          <p:cNvCxnSpPr/>
          <p:nvPr/>
        </p:nvCxnSpPr>
        <p:spPr>
          <a:xfrm flipV="1">
            <a:off x="4810058" y="692696"/>
            <a:ext cx="1008112" cy="1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32 Düz Ok Bağlayıcısı"/>
          <p:cNvCxnSpPr/>
          <p:nvPr/>
        </p:nvCxnSpPr>
        <p:spPr>
          <a:xfrm flipV="1">
            <a:off x="5142953" y="2276872"/>
            <a:ext cx="725191" cy="2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4" name="33 Düz Ok Bağlayıcısı"/>
          <p:cNvCxnSpPr/>
          <p:nvPr/>
        </p:nvCxnSpPr>
        <p:spPr>
          <a:xfrm flipH="1">
            <a:off x="3696887" y="714730"/>
            <a:ext cx="27145" cy="24152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37 Düz Ok Bağlayıcısı"/>
          <p:cNvCxnSpPr/>
          <p:nvPr/>
        </p:nvCxnSpPr>
        <p:spPr>
          <a:xfrm flipH="1">
            <a:off x="4788024" y="681679"/>
            <a:ext cx="27145" cy="241522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38 Düz Ok Bağlayıcısı"/>
          <p:cNvCxnSpPr/>
          <p:nvPr/>
        </p:nvCxnSpPr>
        <p:spPr>
          <a:xfrm>
            <a:off x="3480863" y="2265855"/>
            <a:ext cx="11017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42 Düz Ok Bağlayıcısı"/>
          <p:cNvCxnSpPr/>
          <p:nvPr/>
        </p:nvCxnSpPr>
        <p:spPr>
          <a:xfrm>
            <a:off x="5137047" y="2276872"/>
            <a:ext cx="11017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4" name="43 Düz Ok Bağlayıcısı"/>
          <p:cNvCxnSpPr/>
          <p:nvPr/>
        </p:nvCxnSpPr>
        <p:spPr>
          <a:xfrm flipV="1">
            <a:off x="1475656" y="3645022"/>
            <a:ext cx="1512168" cy="2"/>
          </a:xfrm>
          <a:prstGeom prst="straightConnector1">
            <a:avLst/>
          </a:prstGeom>
          <a:ln>
            <a:solidFill>
              <a:schemeClr val="tx1"/>
            </a:solidFill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6" name="45 Düz Ok Bağlayıcısı"/>
          <p:cNvCxnSpPr/>
          <p:nvPr/>
        </p:nvCxnSpPr>
        <p:spPr>
          <a:xfrm>
            <a:off x="1475656" y="3645024"/>
            <a:ext cx="11017" cy="86409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7" name="46 Düz Ok Bağlayıcısı"/>
          <p:cNvCxnSpPr/>
          <p:nvPr/>
        </p:nvCxnSpPr>
        <p:spPr>
          <a:xfrm>
            <a:off x="1508707" y="5445224"/>
            <a:ext cx="0" cy="50405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0" name="49 Düz Ok Bağlayıcısı"/>
          <p:cNvCxnSpPr/>
          <p:nvPr/>
        </p:nvCxnSpPr>
        <p:spPr>
          <a:xfrm>
            <a:off x="2743860" y="6475652"/>
            <a:ext cx="467544" cy="166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7" name="56 Düz Ok Bağlayıcısı"/>
          <p:cNvCxnSpPr/>
          <p:nvPr/>
        </p:nvCxnSpPr>
        <p:spPr>
          <a:xfrm>
            <a:off x="5940152" y="6436695"/>
            <a:ext cx="504056" cy="1664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0" name="59 Metin kutusu"/>
          <p:cNvSpPr txBox="1"/>
          <p:nvPr/>
        </p:nvSpPr>
        <p:spPr>
          <a:xfrm rot="5400000">
            <a:off x="6763090" y="263226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ÇİFTLİK                            ÇATAL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1" name="60 Sol Sağ Ok"/>
          <p:cNvSpPr/>
          <p:nvPr/>
        </p:nvSpPr>
        <p:spPr>
          <a:xfrm rot="5400000">
            <a:off x="8315908" y="2024844"/>
            <a:ext cx="1368152" cy="288032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Kalite Tahmini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Son ürünün kalitesini ölçmek yeterli değildir</a:t>
            </a:r>
          </a:p>
          <a:p>
            <a:endParaRPr lang="tr-TR" dirty="0" smtClean="0"/>
          </a:p>
          <a:p>
            <a:r>
              <a:rPr lang="tr-TR" dirty="0" smtClean="0"/>
              <a:t>Son ürünün niteliklerinin önceden tahmini optimizasyon ve kalite güvencesi için gereklidir</a:t>
            </a:r>
          </a:p>
          <a:p>
            <a:endParaRPr lang="tr-TR" dirty="0" smtClean="0"/>
          </a:p>
          <a:p>
            <a:r>
              <a:rPr lang="tr-TR" dirty="0" smtClean="0"/>
              <a:t>Raf ömrü tespiti için </a:t>
            </a:r>
            <a:r>
              <a:rPr lang="tr-TR" smtClean="0"/>
              <a:t>istatistik modeller </a:t>
            </a:r>
            <a:r>
              <a:rPr lang="tr-TR" dirty="0" smtClean="0"/>
              <a:t>geliştirilmesi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Tarihçe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1979- BS 5750 yayımlandı</a:t>
            </a:r>
          </a:p>
          <a:p>
            <a:endParaRPr lang="tr-TR" dirty="0" smtClean="0"/>
          </a:p>
          <a:p>
            <a:r>
              <a:rPr lang="tr-TR" dirty="0" smtClean="0"/>
              <a:t>1979- ISO/TC 176 alt komisyonu kuruldu.</a:t>
            </a:r>
          </a:p>
          <a:p>
            <a:endParaRPr lang="tr-TR" dirty="0" smtClean="0"/>
          </a:p>
          <a:p>
            <a:r>
              <a:rPr lang="tr-TR" dirty="0" smtClean="0"/>
              <a:t>1987- ISO/TC 176 çalışmaları sonucunda ISO-9000 yürürlüğe girdi.</a:t>
            </a:r>
          </a:p>
          <a:p>
            <a:endParaRPr lang="tr-TR" dirty="0" smtClean="0"/>
          </a:p>
          <a:p>
            <a:r>
              <a:rPr lang="tr-TR" dirty="0" smtClean="0"/>
              <a:t>1988- EN 29000 standardı  hazırlandı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Tarihçe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1991- TS-ISO 9000 hazırlandı</a:t>
            </a:r>
          </a:p>
          <a:p>
            <a:endParaRPr lang="tr-TR" dirty="0" smtClean="0"/>
          </a:p>
          <a:p>
            <a:r>
              <a:rPr lang="tr-TR" dirty="0" smtClean="0"/>
              <a:t>1994- TS-EN-ISO 9001:1994/9002:1994/ 9003:1994 olarak revize edildi</a:t>
            </a:r>
          </a:p>
          <a:p>
            <a:endParaRPr lang="tr-TR" dirty="0" smtClean="0"/>
          </a:p>
          <a:p>
            <a:r>
              <a:rPr lang="tr-TR" dirty="0" smtClean="0"/>
              <a:t>1996- EN 29000 serisi yerini EN-ISO 9000’e bıraktı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Tarihçe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2000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9001, 9002 ve 9003 revize edilerek ISO-EN-9001/2000 şeklinde yeniden yayınlandı.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2009</a:t>
            </a:r>
          </a:p>
          <a:p>
            <a:pPr>
              <a:buNone/>
            </a:pPr>
            <a:r>
              <a:rPr lang="tr-TR" dirty="0" smtClean="0"/>
              <a:t>TS-ISO-EN 9001:2008</a:t>
            </a:r>
          </a:p>
          <a:p>
            <a:pPr>
              <a:buNone/>
            </a:pPr>
            <a:endParaRPr lang="tr-TR" dirty="0" smtClean="0"/>
          </a:p>
          <a:p>
            <a:r>
              <a:rPr lang="tr-TR" dirty="0" smtClean="0"/>
              <a:t>2011</a:t>
            </a:r>
          </a:p>
          <a:p>
            <a:pPr>
              <a:buNone/>
            </a:pPr>
            <a:r>
              <a:rPr lang="tr-TR" dirty="0" smtClean="0"/>
              <a:t>TS-ISO-EN 9004/2011 yayınlanmıştır.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ISO-9000 kullanım amaçları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572000"/>
          </a:xfrm>
        </p:spPr>
        <p:txBody>
          <a:bodyPr/>
          <a:lstStyle/>
          <a:p>
            <a:r>
              <a:rPr lang="tr-TR" dirty="0" smtClean="0"/>
              <a:t>Uluslar arası düzeyde uygulanabilir model</a:t>
            </a:r>
          </a:p>
          <a:p>
            <a:endParaRPr lang="tr-TR" dirty="0" smtClean="0"/>
          </a:p>
          <a:p>
            <a:r>
              <a:rPr lang="tr-TR" dirty="0" smtClean="0"/>
              <a:t>Kalite sisteminin belgelendirilmesi</a:t>
            </a:r>
          </a:p>
          <a:p>
            <a:endParaRPr lang="tr-TR" dirty="0" smtClean="0"/>
          </a:p>
          <a:p>
            <a:r>
              <a:rPr lang="tr-TR" dirty="0" smtClean="0"/>
              <a:t>Sözleşme şartı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ISO-9000 yararları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51520" y="1882808"/>
            <a:ext cx="8712968" cy="4572000"/>
          </a:xfrm>
        </p:spPr>
        <p:txBody>
          <a:bodyPr>
            <a:normAutofit/>
          </a:bodyPr>
          <a:lstStyle/>
          <a:p>
            <a:r>
              <a:rPr lang="tr-TR" sz="2800" dirty="0" smtClean="0"/>
              <a:t>Etkin bir yönetim sisteminin kurulması</a:t>
            </a:r>
          </a:p>
          <a:p>
            <a:r>
              <a:rPr lang="tr-TR" sz="2800" dirty="0" smtClean="0"/>
              <a:t>Sorumluluk ve yetkilerin açık tanımlanması</a:t>
            </a:r>
          </a:p>
          <a:p>
            <a:r>
              <a:rPr lang="tr-TR" sz="2800" dirty="0" smtClean="0"/>
              <a:t>Geniş bir izleme ve kontrol sağlanması</a:t>
            </a:r>
          </a:p>
          <a:p>
            <a:r>
              <a:rPr lang="tr-TR" sz="2800" dirty="0" smtClean="0"/>
              <a:t>Şirket yapısının ve işlem büyüklüğünün optimize edilmesi</a:t>
            </a:r>
          </a:p>
          <a:p>
            <a:r>
              <a:rPr lang="tr-TR" sz="2800" dirty="0" smtClean="0"/>
              <a:t>İşlem etkinliğinin artırılması</a:t>
            </a:r>
          </a:p>
          <a:p>
            <a:r>
              <a:rPr lang="tr-TR" sz="2800" dirty="0" smtClean="0"/>
              <a:t>Zaman ve materyalden daha fazla yararlanma</a:t>
            </a: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ISO-9000 yararları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Kişiler, bölümler ve sistemlerden daha fazla yararlanma</a:t>
            </a:r>
          </a:p>
          <a:p>
            <a:r>
              <a:rPr lang="tr-TR" sz="2800" dirty="0" smtClean="0"/>
              <a:t>İletişim kalitesinin artması</a:t>
            </a:r>
          </a:p>
          <a:p>
            <a:r>
              <a:rPr lang="tr-TR" sz="2800" dirty="0" smtClean="0"/>
              <a:t>Referans ve eğitsel araçları içeren dokümantasyon sistemlerinin oluşturulması</a:t>
            </a:r>
          </a:p>
          <a:p>
            <a:r>
              <a:rPr lang="tr-TR" sz="2800" dirty="0" smtClean="0"/>
              <a:t>Tüketici ve tedarikçiler ile ilişkilerin geliştirilmesi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TS-EN-ISO 9000:2000 standartları</a:t>
            </a:r>
            <a:endParaRPr lang="tr-TR" sz="3600" dirty="0"/>
          </a:p>
        </p:txBody>
      </p:sp>
      <p:sp>
        <p:nvSpPr>
          <p:cNvPr id="4" name="3 Şeritli Sağ Ok"/>
          <p:cNvSpPr/>
          <p:nvPr/>
        </p:nvSpPr>
        <p:spPr>
          <a:xfrm>
            <a:off x="395536" y="2996952"/>
            <a:ext cx="2880320" cy="1224136"/>
          </a:xfrm>
          <a:prstGeom prst="stripedRight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4 Metin kutusu"/>
          <p:cNvSpPr txBox="1"/>
          <p:nvPr/>
        </p:nvSpPr>
        <p:spPr>
          <a:xfrm>
            <a:off x="611560" y="342900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Ürün ya da hizmet</a:t>
            </a:r>
            <a:endParaRPr lang="tr-TR" dirty="0"/>
          </a:p>
        </p:txBody>
      </p:sp>
      <p:pic>
        <p:nvPicPr>
          <p:cNvPr id="6" name="5 Resim" descr="Penguin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3928" y="2924944"/>
            <a:ext cx="2267744" cy="1700808"/>
          </a:xfrm>
          <a:prstGeom prst="rect">
            <a:avLst/>
          </a:prstGeom>
        </p:spPr>
      </p:pic>
      <p:sp>
        <p:nvSpPr>
          <p:cNvPr id="7" name="6 Metin kutusu"/>
          <p:cNvSpPr txBox="1"/>
          <p:nvPr/>
        </p:nvSpPr>
        <p:spPr>
          <a:xfrm>
            <a:off x="3923928" y="1844824"/>
            <a:ext cx="223224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Müşteri kitlesi</a:t>
            </a:r>
            <a:endParaRPr lang="tr-TR" dirty="0"/>
          </a:p>
        </p:txBody>
      </p:sp>
      <p:sp>
        <p:nvSpPr>
          <p:cNvPr id="8" name="7 Aşağı Ok"/>
          <p:cNvSpPr/>
          <p:nvPr/>
        </p:nvSpPr>
        <p:spPr>
          <a:xfrm>
            <a:off x="4788024" y="2348880"/>
            <a:ext cx="360040" cy="50405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8 Aşağı Ok"/>
          <p:cNvSpPr/>
          <p:nvPr/>
        </p:nvSpPr>
        <p:spPr>
          <a:xfrm>
            <a:off x="4932040" y="4725144"/>
            <a:ext cx="360040" cy="504056"/>
          </a:xfrm>
          <a:prstGeom prst="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9 Metin kutusu"/>
          <p:cNvSpPr txBox="1"/>
          <p:nvPr/>
        </p:nvSpPr>
        <p:spPr>
          <a:xfrm>
            <a:off x="2771800" y="5229200"/>
            <a:ext cx="2232248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Müşteri memnuniyeti</a:t>
            </a:r>
            <a:endParaRPr lang="tr-TR" dirty="0"/>
          </a:p>
        </p:txBody>
      </p:sp>
      <p:sp>
        <p:nvSpPr>
          <p:cNvPr id="11" name="10 Metin kutusu"/>
          <p:cNvSpPr txBox="1"/>
          <p:nvPr/>
        </p:nvSpPr>
        <p:spPr>
          <a:xfrm>
            <a:off x="5220072" y="5229200"/>
            <a:ext cx="1872208" cy="646331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 smtClean="0"/>
              <a:t>Kalite güvencesi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</TotalTime>
  <Words>555</Words>
  <Application>Microsoft Office PowerPoint</Application>
  <PresentationFormat>Ekran Gösterisi (4:3)</PresentationFormat>
  <Paragraphs>185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26" baseType="lpstr">
      <vt:lpstr>Ofis Teması</vt:lpstr>
      <vt:lpstr>Konu 9  ISO-9000 Kalite Güvencesi Standartları</vt:lpstr>
      <vt:lpstr>Tarihçe</vt:lpstr>
      <vt:lpstr>Tarihçe</vt:lpstr>
      <vt:lpstr>Tarihçe</vt:lpstr>
      <vt:lpstr>Tarihçe</vt:lpstr>
      <vt:lpstr>ISO-9000 kullanım amaçları</vt:lpstr>
      <vt:lpstr>ISO-9000 yararları</vt:lpstr>
      <vt:lpstr>ISO-9000 yararları</vt:lpstr>
      <vt:lpstr>TS-EN-ISO 9000:2000 standartları</vt:lpstr>
      <vt:lpstr>Kalite Yönetim Sistemi Standardı</vt:lpstr>
      <vt:lpstr>TS-EN-ISO 9000 serisi</vt:lpstr>
      <vt:lpstr>ISO-9001</vt:lpstr>
      <vt:lpstr>ISO-9001:2008</vt:lpstr>
      <vt:lpstr>TS-EN-ISO 9001 8 kalite ilkesine dayanmaktadır</vt:lpstr>
      <vt:lpstr>Slayt 15</vt:lpstr>
      <vt:lpstr>ISO-9004</vt:lpstr>
      <vt:lpstr>Gıda kalitesi ve gıda kalite sağlama</vt:lpstr>
      <vt:lpstr>Slayt 18</vt:lpstr>
      <vt:lpstr>Tanımlar</vt:lpstr>
      <vt:lpstr>Kalitede mükemmellik ??</vt:lpstr>
      <vt:lpstr>Gıda Kalite Sağlama Zinciri</vt:lpstr>
      <vt:lpstr>Slayt 22</vt:lpstr>
      <vt:lpstr>Spesifikasyon</vt:lpstr>
      <vt:lpstr>Slayt 24</vt:lpstr>
      <vt:lpstr>Kalite Tahmini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ISO-9000 Kalite Güvencesi Standardları</dc:title>
  <dc:creator>Adabarbaros</dc:creator>
  <cp:lastModifiedBy>Adabarbaros</cp:lastModifiedBy>
  <cp:revision>24</cp:revision>
  <dcterms:created xsi:type="dcterms:W3CDTF">2012-10-15T12:33:48Z</dcterms:created>
  <dcterms:modified xsi:type="dcterms:W3CDTF">2017-01-30T10:26:11Z</dcterms:modified>
</cp:coreProperties>
</file>