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66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95972-BE96-4D44-9F66-77A165B2205B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20CCF-13F7-41C7-A8A3-97BB12EAEA9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1913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95972-BE96-4D44-9F66-77A165B2205B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20CCF-13F7-41C7-A8A3-97BB12EAEA9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300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95972-BE96-4D44-9F66-77A165B2205B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20CCF-13F7-41C7-A8A3-97BB12EAEA9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4871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95972-BE96-4D44-9F66-77A165B2205B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20CCF-13F7-41C7-A8A3-97BB12EAEA9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8841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95972-BE96-4D44-9F66-77A165B2205B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20CCF-13F7-41C7-A8A3-97BB12EAEA9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648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95972-BE96-4D44-9F66-77A165B2205B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20CCF-13F7-41C7-A8A3-97BB12EAEA9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04169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95972-BE96-4D44-9F66-77A165B2205B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20CCF-13F7-41C7-A8A3-97BB12EAEA9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19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95972-BE96-4D44-9F66-77A165B2205B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20CCF-13F7-41C7-A8A3-97BB12EAEA9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5353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95972-BE96-4D44-9F66-77A165B2205B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20CCF-13F7-41C7-A8A3-97BB12EAEA9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24003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95972-BE96-4D44-9F66-77A165B2205B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20CCF-13F7-41C7-A8A3-97BB12EAEA9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5752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95972-BE96-4D44-9F66-77A165B2205B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20CCF-13F7-41C7-A8A3-97BB12EAEA9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7230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495972-BE96-4D44-9F66-77A165B2205B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B20CCF-13F7-41C7-A8A3-97BB12EAEA9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7391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11582"/>
          </a:xfrm>
        </p:spPr>
        <p:txBody>
          <a:bodyPr>
            <a:noAutofit/>
          </a:bodyPr>
          <a:lstStyle/>
          <a:p>
            <a:r>
              <a:rPr lang="tr-TR" sz="4000" dirty="0" smtClean="0"/>
              <a:t>Diğer önemli makro iktisat okulları</a:t>
            </a:r>
            <a:endParaRPr lang="tr-TR" sz="40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579418"/>
            <a:ext cx="9144000" cy="3678382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tr-TR" dirty="0" smtClean="0"/>
              <a:t>Avusturya okulu</a:t>
            </a:r>
          </a:p>
          <a:p>
            <a:pPr marL="457200" indent="-457200">
              <a:buAutoNum type="arabicPeriod"/>
            </a:pPr>
            <a:r>
              <a:rPr lang="tr-TR" dirty="0" smtClean="0"/>
              <a:t>Post </a:t>
            </a:r>
            <a:r>
              <a:rPr lang="tr-TR" dirty="0" err="1" smtClean="0"/>
              <a:t>keynezyen</a:t>
            </a:r>
            <a:r>
              <a:rPr lang="tr-TR" dirty="0" smtClean="0"/>
              <a:t> makro iktisat okulu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119568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675409"/>
            <a:ext cx="9144000" cy="737755"/>
          </a:xfrm>
        </p:spPr>
        <p:txBody>
          <a:bodyPr>
            <a:noAutofit/>
          </a:bodyPr>
          <a:lstStyle/>
          <a:p>
            <a:r>
              <a:rPr lang="tr-TR" sz="4000" dirty="0" smtClean="0"/>
              <a:t>Makro iktisat okullarının sınıflandırılması</a:t>
            </a:r>
            <a:endParaRPr lang="tr-TR" sz="40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631373"/>
            <a:ext cx="9144000" cy="4592782"/>
          </a:xfrm>
        </p:spPr>
        <p:txBody>
          <a:bodyPr/>
          <a:lstStyle/>
          <a:p>
            <a:r>
              <a:rPr lang="tr-TR" dirty="0" smtClean="0"/>
              <a:t>Bu okullar iki sınıfta toplanabilir:</a:t>
            </a:r>
          </a:p>
          <a:p>
            <a:pPr marL="457200" indent="-457200">
              <a:buAutoNum type="arabicPeriod"/>
            </a:pPr>
            <a:r>
              <a:rPr lang="tr-TR" dirty="0" smtClean="0"/>
              <a:t>Ana akım iktisat (</a:t>
            </a:r>
            <a:r>
              <a:rPr lang="tr-TR" dirty="0" err="1" smtClean="0"/>
              <a:t>Mainstream</a:t>
            </a:r>
            <a:r>
              <a:rPr lang="tr-TR" dirty="0" smtClean="0"/>
              <a:t> </a:t>
            </a:r>
            <a:r>
              <a:rPr lang="tr-TR" dirty="0" err="1" smtClean="0"/>
              <a:t>economics</a:t>
            </a:r>
            <a:r>
              <a:rPr lang="tr-TR" dirty="0" smtClean="0"/>
              <a:t>)</a:t>
            </a:r>
          </a:p>
          <a:p>
            <a:r>
              <a:rPr lang="tr-TR" dirty="0" err="1" smtClean="0"/>
              <a:t>Rasyonelizm</a:t>
            </a:r>
            <a:r>
              <a:rPr lang="tr-TR" dirty="0" smtClean="0"/>
              <a:t>, bireycilik, denge odaklıdır.</a:t>
            </a:r>
          </a:p>
          <a:p>
            <a:r>
              <a:rPr lang="tr-TR" dirty="0" smtClean="0"/>
              <a:t>Bu ana akım iktisadın kapsadığı okullar şöyledir: Klasik, Neo-klasik, Ortodoks, </a:t>
            </a:r>
            <a:r>
              <a:rPr lang="tr-TR" dirty="0" err="1" smtClean="0"/>
              <a:t>Keynezyen</a:t>
            </a:r>
            <a:r>
              <a:rPr lang="tr-TR" dirty="0" smtClean="0"/>
              <a:t>, Paracı, Yeni klasik, Yeni klasik reel konjonktür teorisi, yeni </a:t>
            </a:r>
            <a:r>
              <a:rPr lang="tr-TR" dirty="0" err="1" smtClean="0"/>
              <a:t>keynezyen</a:t>
            </a:r>
            <a:r>
              <a:rPr lang="tr-TR" dirty="0" smtClean="0"/>
              <a:t> okullar.</a:t>
            </a:r>
          </a:p>
          <a:p>
            <a:r>
              <a:rPr lang="tr-TR" dirty="0" smtClean="0"/>
              <a:t>2. Ana akım dışı iktisat (</a:t>
            </a:r>
            <a:r>
              <a:rPr lang="tr-TR" dirty="0" err="1" smtClean="0"/>
              <a:t>Heterodox</a:t>
            </a:r>
            <a:r>
              <a:rPr lang="tr-TR" dirty="0" smtClean="0"/>
              <a:t> </a:t>
            </a:r>
            <a:r>
              <a:rPr lang="tr-TR" dirty="0" err="1" smtClean="0"/>
              <a:t>economics</a:t>
            </a:r>
            <a:r>
              <a:rPr lang="tr-TR" smtClean="0"/>
              <a:t>)</a:t>
            </a:r>
            <a:endParaRPr lang="tr-TR" dirty="0" smtClean="0"/>
          </a:p>
          <a:p>
            <a:r>
              <a:rPr lang="tr-TR" dirty="0" smtClean="0"/>
              <a:t>Kurumlar, sosyal ve tarih odaklıdır.</a:t>
            </a:r>
          </a:p>
          <a:p>
            <a:r>
              <a:rPr lang="tr-TR" dirty="0" smtClean="0"/>
              <a:t>Bu ana akım dışı iktisadın kapsadığı okullar şöyledir: Avusturya okulu, Politik ekonomi, Radikal iktisat, Sosyalist iktisat, </a:t>
            </a:r>
            <a:r>
              <a:rPr lang="tr-TR" dirty="0" err="1" smtClean="0"/>
              <a:t>Kurumcu</a:t>
            </a:r>
            <a:r>
              <a:rPr lang="tr-TR" dirty="0" smtClean="0"/>
              <a:t> iktisat vd.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24967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b="1" smtClean="0"/>
              <a:t>MİLLİ GELİR KAVRAMLARI</a:t>
            </a:r>
          </a:p>
        </p:txBody>
      </p:sp>
      <p:sp>
        <p:nvSpPr>
          <p:cNvPr id="10243" name="2 İçerik Yer Tutucusu"/>
          <p:cNvSpPr>
            <a:spLocks noGrp="1"/>
          </p:cNvSpPr>
          <p:nvPr>
            <p:ph sz="quarter" idx="1"/>
          </p:nvPr>
        </p:nvSpPr>
        <p:spPr>
          <a:xfrm>
            <a:off x="1981200" y="1219201"/>
            <a:ext cx="8229600" cy="4937125"/>
          </a:xfrm>
        </p:spPr>
        <p:txBody>
          <a:bodyPr/>
          <a:lstStyle/>
          <a:p>
            <a:pPr eaLnBrk="1" hangingPunct="1"/>
            <a:r>
              <a:rPr lang="tr-TR" altLang="tr-TR" smtClean="0"/>
              <a:t>1. Gayri Safi Yurtiçi Hasıla</a:t>
            </a:r>
          </a:p>
          <a:p>
            <a:pPr eaLnBrk="1" hangingPunct="1"/>
            <a:r>
              <a:rPr lang="tr-TR" altLang="tr-TR" smtClean="0"/>
              <a:t>2. Gayri Safi Milli Hasıla</a:t>
            </a:r>
          </a:p>
          <a:p>
            <a:pPr eaLnBrk="1" hangingPunct="1"/>
            <a:r>
              <a:rPr lang="tr-TR" altLang="tr-TR" smtClean="0"/>
              <a:t>3. Safi Milli Hasıla</a:t>
            </a:r>
          </a:p>
          <a:p>
            <a:pPr eaLnBrk="1" hangingPunct="1"/>
            <a:r>
              <a:rPr lang="tr-TR" altLang="tr-TR" smtClean="0"/>
              <a:t>4. Milli Gelir veya Faktör Fiyatlarıyla Safi Milli Hasıla</a:t>
            </a:r>
          </a:p>
          <a:p>
            <a:pPr eaLnBrk="1" hangingPunct="1"/>
            <a:r>
              <a:rPr lang="tr-TR" altLang="tr-TR" smtClean="0"/>
              <a:t>5. Kişisel Gelir</a:t>
            </a:r>
          </a:p>
          <a:p>
            <a:pPr eaLnBrk="1" hangingPunct="1"/>
            <a:r>
              <a:rPr lang="tr-TR" altLang="tr-TR" smtClean="0"/>
              <a:t>6. Harcanabilir Gelir</a:t>
            </a:r>
          </a:p>
        </p:txBody>
      </p:sp>
      <p:sp>
        <p:nvSpPr>
          <p:cNvPr id="10245" name="7 Veri Yer Tutucusu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>
              <a:solidFill>
                <a:schemeClr val="tx2"/>
              </a:solidFill>
            </a:endParaRPr>
          </a:p>
        </p:txBody>
      </p:sp>
      <p:sp>
        <p:nvSpPr>
          <p:cNvPr id="10246" name="8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5595D7CC-A0BB-4E64-9196-27141B02FC7C}" type="slidenum">
              <a:rPr lang="tr-TR" altLang="tr-TR">
                <a:solidFill>
                  <a:schemeClr val="tx2"/>
                </a:solidFill>
              </a:rPr>
              <a:pPr eaLnBrk="1" hangingPunct="1"/>
              <a:t>3</a:t>
            </a:fld>
            <a:endParaRPr lang="tr-TR" altLang="tr-TR">
              <a:solidFill>
                <a:schemeClr val="tx2"/>
              </a:solidFill>
            </a:endParaRPr>
          </a:p>
        </p:txBody>
      </p:sp>
      <p:pic>
        <p:nvPicPr>
          <p:cNvPr id="10247" name="Picture 4" descr="C:\Users\HP\AppData\Local\Microsoft\Windows\Temporary Internet Files\Content.IE5\SVDD60AX\MC900250522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9739" y="3644900"/>
            <a:ext cx="1703387" cy="240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8" name="Picture 5" descr="C:\Users\HP\AppData\Local\Microsoft\Windows\Temporary Internet Files\Content.IE5\SVDD60AX\MC900250522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4789" y="3284539"/>
            <a:ext cx="1703387" cy="2401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15399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b="1" smtClean="0"/>
              <a:t>1. Gayri Safi Yurtiçi Hasıla (GSYH)</a:t>
            </a:r>
            <a:br>
              <a:rPr lang="tr-TR" altLang="tr-TR" b="1" smtClean="0"/>
            </a:br>
            <a:r>
              <a:rPr lang="tr-TR" altLang="tr-TR" i="1" smtClean="0"/>
              <a:t>    (Gross Domestic Product) (GDP)</a:t>
            </a:r>
          </a:p>
        </p:txBody>
      </p:sp>
      <p:sp>
        <p:nvSpPr>
          <p:cNvPr id="11267" name="2 İçerik Yer Tutucusu"/>
          <p:cNvSpPr>
            <a:spLocks noGrp="1"/>
          </p:cNvSpPr>
          <p:nvPr>
            <p:ph sz="quarter" idx="1"/>
          </p:nvPr>
        </p:nvSpPr>
        <p:spPr>
          <a:xfrm>
            <a:off x="1163782" y="1610591"/>
            <a:ext cx="9047018" cy="4914035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tr-TR" altLang="tr-TR" sz="2000" dirty="0"/>
              <a:t>GSYH,  belirli bir zaman içinde bir ülkede üretilen nihai mal ve hizmetlerin piyasa değeridir.</a:t>
            </a:r>
          </a:p>
          <a:p>
            <a:pPr eaLnBrk="1" hangingPunct="1"/>
            <a:endParaRPr lang="tr-TR" altLang="tr-TR" sz="2000" dirty="0"/>
          </a:p>
          <a:p>
            <a:pPr eaLnBrk="1" hangingPunct="1"/>
            <a:r>
              <a:rPr lang="tr-TR" altLang="tr-TR" sz="2000" dirty="0"/>
              <a:t>Nihai mal ve hizmetler,  üretilen toplam mal ve hizmetlerden üretim için kullanılan ara mallar çıktıktan sonra geriye kalan değerdir.</a:t>
            </a:r>
          </a:p>
          <a:p>
            <a:pPr eaLnBrk="1" hangingPunct="1"/>
            <a:endParaRPr lang="tr-TR" altLang="tr-TR" sz="2000" dirty="0"/>
          </a:p>
          <a:p>
            <a:pPr eaLnBrk="1" hangingPunct="1">
              <a:buFont typeface="Wingdings 3" panose="05040102010807070707" pitchFamily="18" charset="2"/>
              <a:buNone/>
            </a:pPr>
            <a:r>
              <a:rPr lang="tr-TR" altLang="tr-TR" sz="2000" dirty="0"/>
              <a:t>	Piyasa değeri, üretilen nihai mal ve hizmetlerin satışından elde edilecek toplam hasılatı ifade eder.</a:t>
            </a:r>
          </a:p>
          <a:p>
            <a:pPr eaLnBrk="1" hangingPunct="1">
              <a:buFont typeface="Wingdings 3" panose="05040102010807070707" pitchFamily="18" charset="2"/>
              <a:buNone/>
            </a:pPr>
            <a:endParaRPr lang="tr-TR" altLang="tr-TR" sz="2000" dirty="0"/>
          </a:p>
          <a:p>
            <a:pPr eaLnBrk="1" hangingPunct="1"/>
            <a:r>
              <a:rPr lang="tr-TR" altLang="tr-TR" sz="2000" dirty="0"/>
              <a:t>GSYH, bir ülkenin sınırları içinde hem o ülkenin vatandaşları hem de yabancılar tarafından elde edilen gelirdir.</a:t>
            </a:r>
          </a:p>
          <a:p>
            <a:pPr eaLnBrk="1" hangingPunct="1">
              <a:buFont typeface="Wingdings 3" panose="05040102010807070707" pitchFamily="18" charset="2"/>
              <a:buNone/>
            </a:pPr>
            <a:endParaRPr lang="tr-TR" altLang="tr-TR" sz="2000" dirty="0"/>
          </a:p>
          <a:p>
            <a:pPr eaLnBrk="1" hangingPunct="1"/>
            <a:r>
              <a:rPr lang="tr-TR" altLang="tr-TR" sz="2000" dirty="0"/>
              <a:t>Belirli bir zaman, bir ay, üç ay veya bir yıl olabilir. GSYH, genellikle bir yıl için ele alınır. Türkiye’de üç aylık çeyrek dönemler ve yıllık olarak hesaplanmaktadır.</a:t>
            </a:r>
          </a:p>
          <a:p>
            <a:pPr eaLnBrk="1" hangingPunct="1"/>
            <a:endParaRPr lang="tr-TR" altLang="tr-TR" dirty="0" smtClean="0"/>
          </a:p>
          <a:p>
            <a:pPr eaLnBrk="1" hangingPunct="1"/>
            <a:endParaRPr lang="tr-TR" altLang="tr-TR" dirty="0" smtClean="0"/>
          </a:p>
        </p:txBody>
      </p:sp>
      <p:sp>
        <p:nvSpPr>
          <p:cNvPr id="11268" name="4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 dirty="0">
              <a:solidFill>
                <a:schemeClr val="tx2"/>
              </a:solidFill>
            </a:endParaRPr>
          </a:p>
        </p:txBody>
      </p:sp>
      <p:sp>
        <p:nvSpPr>
          <p:cNvPr id="11269" name="7 Veri Yer Tutucusu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tr-TR" altLang="tr-TR" dirty="0">
              <a:solidFill>
                <a:schemeClr val="tx2"/>
              </a:solidFill>
            </a:endParaRPr>
          </a:p>
        </p:txBody>
      </p:sp>
      <p:sp>
        <p:nvSpPr>
          <p:cNvPr id="11270" name="8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DF8776E3-3BCA-4848-888F-43ECAA09267A}" type="slidenum">
              <a:rPr lang="tr-TR" altLang="tr-TR">
                <a:solidFill>
                  <a:schemeClr val="tx2"/>
                </a:solidFill>
              </a:rPr>
              <a:pPr eaLnBrk="1" hangingPunct="1"/>
              <a:t>4</a:t>
            </a:fld>
            <a:endParaRPr lang="tr-TR" altLang="tr-TR">
              <a:solidFill>
                <a:schemeClr val="tx2"/>
              </a:solidFill>
            </a:endParaRPr>
          </a:p>
        </p:txBody>
      </p:sp>
      <p:pic>
        <p:nvPicPr>
          <p:cNvPr id="11271" name="Picture 4" descr="C:\Users\HP\AppData\Local\Microsoft\Windows\Temporary Internet Files\Content.IE5\58HVN1O5\MC900441324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165966"/>
            <a:ext cx="1947863" cy="144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02317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b="1" smtClean="0"/>
              <a:t>2. Gayri Safi Milli Hasıla (GSMH)</a:t>
            </a:r>
            <a:br>
              <a:rPr lang="tr-TR" altLang="tr-TR" b="1" smtClean="0"/>
            </a:br>
            <a:r>
              <a:rPr lang="tr-TR" altLang="tr-TR" b="1" smtClean="0"/>
              <a:t>    </a:t>
            </a:r>
            <a:r>
              <a:rPr lang="tr-TR" altLang="tr-TR" i="1" smtClean="0"/>
              <a:t>(Gross National Product) (GNP)</a:t>
            </a:r>
          </a:p>
        </p:txBody>
      </p:sp>
      <p:sp>
        <p:nvSpPr>
          <p:cNvPr id="12291" name="2 İçerik Yer Tutucusu"/>
          <p:cNvSpPr>
            <a:spLocks noGrp="1"/>
          </p:cNvSpPr>
          <p:nvPr>
            <p:ph sz="quarter" idx="1"/>
          </p:nvPr>
        </p:nvSpPr>
        <p:spPr>
          <a:xfrm>
            <a:off x="630382" y="1552575"/>
            <a:ext cx="8229600" cy="5305425"/>
          </a:xfrm>
        </p:spPr>
        <p:txBody>
          <a:bodyPr/>
          <a:lstStyle/>
          <a:p>
            <a:pPr eaLnBrk="1" hangingPunct="1"/>
            <a:r>
              <a:rPr lang="tr-TR" altLang="tr-TR" sz="2400" dirty="0"/>
              <a:t>GSMH,  bir ülkenin vatandaşları tarafından o ülkenin sınırları içinde ve sınırları dışında elde edilen gelirdir.</a:t>
            </a:r>
          </a:p>
          <a:p>
            <a:pPr eaLnBrk="1" hangingPunct="1"/>
            <a:r>
              <a:rPr lang="tr-TR" altLang="tr-TR" sz="2400" dirty="0"/>
              <a:t>GSMH = GSYH + Dış Alem Net Faktör Gelirleri</a:t>
            </a:r>
          </a:p>
          <a:p>
            <a:pPr eaLnBrk="1" hangingPunct="1"/>
            <a:r>
              <a:rPr lang="tr-TR" altLang="tr-TR" sz="2400" dirty="0"/>
              <a:t>Dış Alem Net Faktör Gelirleri</a:t>
            </a:r>
          </a:p>
          <a:p>
            <a:pPr lvl="1" eaLnBrk="1" hangingPunct="1"/>
            <a:r>
              <a:rPr lang="tr-TR" altLang="tr-TR" sz="2100" dirty="0"/>
              <a:t>A. Dış Alemden Gelen</a:t>
            </a:r>
          </a:p>
          <a:p>
            <a:pPr lvl="1" eaLnBrk="1" hangingPunct="1"/>
            <a:r>
              <a:rPr lang="tr-TR" altLang="tr-TR" sz="2100" dirty="0"/>
              <a:t>B. Dış Aleme Giden şeklinde ikiye ayrılır:</a:t>
            </a:r>
          </a:p>
          <a:p>
            <a:pPr eaLnBrk="1" hangingPunct="1"/>
            <a:r>
              <a:rPr lang="tr-TR" altLang="tr-TR" sz="2400" dirty="0"/>
              <a:t>Dış Alem Net Faktör Gelir kalemleri şunlardır:</a:t>
            </a:r>
          </a:p>
          <a:p>
            <a:pPr lvl="1" eaLnBrk="1" hangingPunct="1"/>
            <a:r>
              <a:rPr lang="tr-TR" altLang="tr-TR" dirty="0" smtClean="0"/>
              <a:t>İşçi dövizleri (+) (dış alemden gelen)</a:t>
            </a:r>
          </a:p>
          <a:p>
            <a:pPr lvl="1" eaLnBrk="1" hangingPunct="1"/>
            <a:r>
              <a:rPr lang="tr-TR" altLang="tr-TR" dirty="0" smtClean="0"/>
              <a:t>Müteşebbis gelirleri (+) (dış alemden gelen)</a:t>
            </a:r>
          </a:p>
          <a:p>
            <a:pPr lvl="1" eaLnBrk="1" hangingPunct="1"/>
            <a:r>
              <a:rPr lang="tr-TR" altLang="tr-TR" dirty="0" smtClean="0"/>
              <a:t>Kar transferleri (- ) (dış aleme giden)</a:t>
            </a:r>
          </a:p>
          <a:p>
            <a:pPr lvl="1" eaLnBrk="1" hangingPunct="1"/>
            <a:r>
              <a:rPr lang="tr-TR" altLang="tr-TR" dirty="0" smtClean="0"/>
              <a:t>Dış borç faiz ödemeleri (- ) (dış aleme giden)</a:t>
            </a:r>
          </a:p>
          <a:p>
            <a:pPr lvl="1" eaLnBrk="1" hangingPunct="1"/>
            <a:r>
              <a:rPr lang="tr-TR" altLang="tr-TR" dirty="0" smtClean="0"/>
              <a:t>Faiz gelirleri (+) (dış alemden gelen) şeklinde sınıflandırılmıştır.</a:t>
            </a:r>
          </a:p>
        </p:txBody>
      </p:sp>
      <p:sp>
        <p:nvSpPr>
          <p:cNvPr id="12294" name="8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EBC6F2D6-A1EF-44B0-889F-C1AB8FE6240C}" type="slidenum">
              <a:rPr lang="tr-TR" altLang="tr-TR">
                <a:solidFill>
                  <a:schemeClr val="tx2"/>
                </a:solidFill>
              </a:rPr>
              <a:pPr eaLnBrk="1" hangingPunct="1"/>
              <a:t>5</a:t>
            </a:fld>
            <a:endParaRPr lang="tr-TR" altLang="tr-TR">
              <a:solidFill>
                <a:schemeClr val="tx2"/>
              </a:solidFill>
            </a:endParaRPr>
          </a:p>
        </p:txBody>
      </p:sp>
      <p:pic>
        <p:nvPicPr>
          <p:cNvPr id="12295" name="Picture 4" descr="C:\Users\HP\AppData\Local\Microsoft\Windows\Temporary Internet Files\Content.IE5\58HVN1O5\MC900230441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2126" y="3573464"/>
            <a:ext cx="2130425" cy="201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95108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b="1" smtClean="0"/>
              <a:t>3. Safi Milli Hasıla (SMH)</a:t>
            </a:r>
            <a:br>
              <a:rPr lang="tr-TR" altLang="tr-TR" b="1" smtClean="0"/>
            </a:br>
            <a:r>
              <a:rPr lang="tr-TR" altLang="tr-TR" b="1" i="1" smtClean="0"/>
              <a:t>    </a:t>
            </a:r>
            <a:r>
              <a:rPr lang="tr-TR" altLang="tr-TR" i="1" smtClean="0"/>
              <a:t>(Net National Product)</a:t>
            </a:r>
          </a:p>
        </p:txBody>
      </p:sp>
      <p:sp>
        <p:nvSpPr>
          <p:cNvPr id="13315" name="2 İçerik Yer Tutucusu"/>
          <p:cNvSpPr>
            <a:spLocks noGrp="1"/>
          </p:cNvSpPr>
          <p:nvPr>
            <p:ph sz="quarter" idx="1"/>
          </p:nvPr>
        </p:nvSpPr>
        <p:spPr>
          <a:xfrm>
            <a:off x="638176" y="1554957"/>
            <a:ext cx="8229600" cy="4937125"/>
          </a:xfrm>
        </p:spPr>
        <p:txBody>
          <a:bodyPr/>
          <a:lstStyle/>
          <a:p>
            <a:pPr eaLnBrk="1" hangingPunct="1"/>
            <a:r>
              <a:rPr lang="tr-TR" altLang="tr-TR" dirty="0" smtClean="0"/>
              <a:t>SMH = GSMH – Amortismanlar</a:t>
            </a:r>
          </a:p>
          <a:p>
            <a:pPr eaLnBrk="1" hangingPunct="1">
              <a:buFont typeface="Wingdings 3" panose="05040102010807070707" pitchFamily="18" charset="2"/>
              <a:buNone/>
            </a:pPr>
            <a:endParaRPr lang="tr-TR" altLang="tr-TR" dirty="0" smtClean="0"/>
          </a:p>
          <a:p>
            <a:pPr eaLnBrk="1" hangingPunct="1"/>
            <a:r>
              <a:rPr lang="tr-TR" altLang="tr-TR" dirty="0" smtClean="0"/>
              <a:t>SMH = GSMH – Sabit Sermaye Tüketimi</a:t>
            </a:r>
          </a:p>
          <a:p>
            <a:pPr eaLnBrk="1" hangingPunct="1"/>
            <a:endParaRPr lang="tr-TR" altLang="tr-TR" dirty="0" smtClean="0"/>
          </a:p>
          <a:p>
            <a:pPr eaLnBrk="1" hangingPunct="1"/>
            <a:r>
              <a:rPr lang="tr-TR" altLang="tr-TR" dirty="0" smtClean="0"/>
              <a:t>Amortismanlar:  Üretim sırasında kullanılan sabit sermaye unsurlarında o yıl içinde meydana gelen aşınma ve eskime paylarıdır.</a:t>
            </a:r>
          </a:p>
        </p:txBody>
      </p:sp>
      <p:sp>
        <p:nvSpPr>
          <p:cNvPr id="13318" name="8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7556FFDE-0AE1-44F2-9B98-CFF31A1551E1}" type="slidenum">
              <a:rPr lang="tr-TR" altLang="tr-TR">
                <a:solidFill>
                  <a:schemeClr val="tx2"/>
                </a:solidFill>
              </a:rPr>
              <a:pPr eaLnBrk="1" hangingPunct="1"/>
              <a:t>6</a:t>
            </a:fld>
            <a:endParaRPr lang="tr-TR" altLang="tr-TR">
              <a:solidFill>
                <a:schemeClr val="tx2"/>
              </a:solidFill>
            </a:endParaRPr>
          </a:p>
        </p:txBody>
      </p:sp>
      <p:pic>
        <p:nvPicPr>
          <p:cNvPr id="13319" name="Picture 4" descr="C:\Program Files\Microsoft Office\MEDIA\CAGCAT10\j0187423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1764" y="4076701"/>
            <a:ext cx="2232025" cy="201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48208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1 Başlık"/>
          <p:cNvSpPr>
            <a:spLocks noGrp="1"/>
          </p:cNvSpPr>
          <p:nvPr>
            <p:ph type="title"/>
          </p:nvPr>
        </p:nvSpPr>
        <p:spPr>
          <a:xfrm>
            <a:off x="1703389" y="152401"/>
            <a:ext cx="8785225" cy="1044575"/>
          </a:xfrm>
        </p:spPr>
        <p:txBody>
          <a:bodyPr/>
          <a:lstStyle/>
          <a:p>
            <a:pPr eaLnBrk="1" hangingPunct="1"/>
            <a:r>
              <a:rPr lang="tr-TR" altLang="tr-TR" sz="2200" b="1"/>
              <a:t>4. Milli Gelir veya Faktör Fiyatlarıyla Safi Milli Hasıla</a:t>
            </a:r>
            <a:br>
              <a:rPr lang="tr-TR" altLang="tr-TR" sz="2200" b="1"/>
            </a:br>
            <a:r>
              <a:rPr lang="tr-TR" altLang="tr-TR" sz="2200" b="1"/>
              <a:t>(National Income or Net National Product at Factor Cost)</a:t>
            </a:r>
          </a:p>
        </p:txBody>
      </p:sp>
      <p:sp>
        <p:nvSpPr>
          <p:cNvPr id="14339" name="2 İçerik Yer Tutucusu"/>
          <p:cNvSpPr>
            <a:spLocks noGrp="1"/>
          </p:cNvSpPr>
          <p:nvPr>
            <p:ph sz="quarter" idx="1"/>
          </p:nvPr>
        </p:nvSpPr>
        <p:spPr>
          <a:xfrm>
            <a:off x="1981200" y="1484313"/>
            <a:ext cx="8229600" cy="4672012"/>
          </a:xfrm>
        </p:spPr>
        <p:txBody>
          <a:bodyPr/>
          <a:lstStyle/>
          <a:p>
            <a:pPr eaLnBrk="1" hangingPunct="1"/>
            <a:r>
              <a:rPr lang="tr-TR" altLang="tr-TR" smtClean="0"/>
              <a:t>Milli Gelir = Faktör Fiyatlarıyla Safi Milli Hasıla</a:t>
            </a:r>
          </a:p>
          <a:p>
            <a:pPr eaLnBrk="1" hangingPunct="1"/>
            <a:endParaRPr lang="tr-TR" altLang="tr-TR" smtClean="0"/>
          </a:p>
          <a:p>
            <a:pPr eaLnBrk="1" hangingPunct="1"/>
            <a:r>
              <a:rPr lang="tr-TR" altLang="tr-TR" smtClean="0"/>
              <a:t>Milli Gelir = Safi Milli Hasıla – Dolaylı Vergiler + Sübvansiyonlar</a:t>
            </a:r>
          </a:p>
        </p:txBody>
      </p:sp>
      <p:sp>
        <p:nvSpPr>
          <p:cNvPr id="14342" name="8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6DDA95DD-AF29-41DC-A2AA-61DE8AB0571B}" type="slidenum">
              <a:rPr lang="tr-TR" altLang="tr-TR">
                <a:solidFill>
                  <a:schemeClr val="tx2"/>
                </a:solidFill>
              </a:rPr>
              <a:pPr eaLnBrk="1" hangingPunct="1"/>
              <a:t>7</a:t>
            </a:fld>
            <a:endParaRPr lang="tr-TR" altLang="tr-TR">
              <a:solidFill>
                <a:schemeClr val="tx2"/>
              </a:solidFill>
            </a:endParaRPr>
          </a:p>
        </p:txBody>
      </p:sp>
      <p:pic>
        <p:nvPicPr>
          <p:cNvPr id="14343" name="Picture 4" descr="C:\Program Files\Microsoft Office\MEDIA\CAGCAT10\j0283209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6726" y="3429001"/>
            <a:ext cx="3095625" cy="2303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24669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b="1" smtClean="0"/>
              <a:t>5. Kişisel Gelir (KG) </a:t>
            </a:r>
            <a:br>
              <a:rPr lang="tr-TR" altLang="tr-TR" b="1" smtClean="0"/>
            </a:br>
            <a:r>
              <a:rPr lang="tr-TR" altLang="tr-TR" b="1" smtClean="0"/>
              <a:t>    </a:t>
            </a:r>
            <a:r>
              <a:rPr lang="tr-TR" altLang="tr-TR" i="1" smtClean="0"/>
              <a:t>(Personal Income)</a:t>
            </a:r>
          </a:p>
        </p:txBody>
      </p:sp>
      <p:sp>
        <p:nvSpPr>
          <p:cNvPr id="15363" name="2 İçerik Yer Tutucusu"/>
          <p:cNvSpPr>
            <a:spLocks noGrp="1"/>
          </p:cNvSpPr>
          <p:nvPr>
            <p:ph sz="quarter" idx="1"/>
          </p:nvPr>
        </p:nvSpPr>
        <p:spPr>
          <a:xfrm>
            <a:off x="340519" y="1668897"/>
            <a:ext cx="8229600" cy="4937125"/>
          </a:xfrm>
        </p:spPr>
        <p:txBody>
          <a:bodyPr/>
          <a:lstStyle/>
          <a:p>
            <a:pPr eaLnBrk="1" hangingPunct="1"/>
            <a:r>
              <a:rPr lang="tr-TR" altLang="tr-TR" dirty="0" smtClean="0"/>
              <a:t>KG = Milli Gelir – (Kurumlar Vergisi + Dağıtılmamış Firma Karları + Sosyal Güvenlik Payları) + Transfer Ödemeleri + Faiz Ödemeleri</a:t>
            </a:r>
          </a:p>
          <a:p>
            <a:pPr eaLnBrk="1" hangingPunct="1"/>
            <a:endParaRPr lang="tr-TR" altLang="tr-TR" dirty="0" smtClean="0"/>
          </a:p>
          <a:p>
            <a:pPr eaLnBrk="1" hangingPunct="1"/>
            <a:r>
              <a:rPr lang="tr-TR" altLang="tr-TR" dirty="0" smtClean="0"/>
              <a:t>KG, transfer ya da faiz ödemelerinin arttığı dönemlerde milli geliri aşabilir.</a:t>
            </a:r>
          </a:p>
          <a:p>
            <a:pPr eaLnBrk="1" hangingPunct="1"/>
            <a:endParaRPr lang="tr-TR" altLang="tr-TR" dirty="0" smtClean="0"/>
          </a:p>
          <a:p>
            <a:pPr eaLnBrk="1" hangingPunct="1"/>
            <a:endParaRPr lang="tr-TR" altLang="tr-TR" dirty="0" smtClean="0"/>
          </a:p>
        </p:txBody>
      </p:sp>
      <p:sp>
        <p:nvSpPr>
          <p:cNvPr id="15366" name="8 Slayt Numarası Yer Tutucusu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BDF2BC02-1EEA-41A4-AC85-21423DD2E797}" type="slidenum">
              <a:rPr lang="tr-TR" altLang="tr-TR">
                <a:solidFill>
                  <a:schemeClr val="tx2"/>
                </a:solidFill>
              </a:rPr>
              <a:pPr eaLnBrk="1" hangingPunct="1"/>
              <a:t>8</a:t>
            </a:fld>
            <a:endParaRPr lang="tr-TR" altLang="tr-TR">
              <a:solidFill>
                <a:schemeClr val="tx2"/>
              </a:solidFill>
            </a:endParaRPr>
          </a:p>
        </p:txBody>
      </p:sp>
      <p:pic>
        <p:nvPicPr>
          <p:cNvPr id="15367" name="Picture 4" descr="C:\Users\HP\AppData\Local\Microsoft\Windows\Temporary Internet Files\Content.IE5\58HVN1O5\MP900423613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1988" y="3573464"/>
            <a:ext cx="3116262" cy="223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87968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418</Words>
  <Application>Microsoft Office PowerPoint</Application>
  <PresentationFormat>Geniş ekran</PresentationFormat>
  <Paragraphs>60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 3</vt:lpstr>
      <vt:lpstr>Office Teması</vt:lpstr>
      <vt:lpstr>Diğer önemli makro iktisat okulları</vt:lpstr>
      <vt:lpstr>Makro iktisat okullarının sınıflandırılması</vt:lpstr>
      <vt:lpstr>MİLLİ GELİR KAVRAMLARI</vt:lpstr>
      <vt:lpstr>1. Gayri Safi Yurtiçi Hasıla (GSYH)     (Gross Domestic Product) (GDP)</vt:lpstr>
      <vt:lpstr>2. Gayri Safi Milli Hasıla (GSMH)     (Gross National Product) (GNP)</vt:lpstr>
      <vt:lpstr>3. Safi Milli Hasıla (SMH)     (Net National Product)</vt:lpstr>
      <vt:lpstr>4. Milli Gelir veya Faktör Fiyatlarıyla Safi Milli Hasıla (National Income or Net National Product at Factor Cost)</vt:lpstr>
      <vt:lpstr>5. Kişisel Gelir (KG)      (Personal Income)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mas</dc:creator>
  <cp:lastModifiedBy>arif şahin</cp:lastModifiedBy>
  <cp:revision>16</cp:revision>
  <dcterms:created xsi:type="dcterms:W3CDTF">2018-01-10T08:44:52Z</dcterms:created>
  <dcterms:modified xsi:type="dcterms:W3CDTF">2019-11-20T10:13:53Z</dcterms:modified>
</cp:coreProperties>
</file>