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7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871132"/>
            <a:ext cx="5111752"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5987425" y="5037663"/>
            <a:ext cx="673100" cy="279400"/>
          </a:xfrm>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11"/>
          </p:nvPr>
        </p:nvSpPr>
        <p:spPr>
          <a:xfrm>
            <a:off x="2019298" y="5037663"/>
            <a:ext cx="3910976" cy="279400"/>
          </a:xfrm>
        </p:spPr>
        <p:txBody>
          <a:bodyPr/>
          <a:lstStyle/>
          <a:p>
            <a:endParaRPr lang="tr-TR">
              <a:solidFill>
                <a:prstClr val="black"/>
              </a:solidFill>
            </a:endParaRPr>
          </a:p>
        </p:txBody>
      </p:sp>
      <p:sp>
        <p:nvSpPr>
          <p:cNvPr id="6" name="Slide Number Placeholder 5"/>
          <p:cNvSpPr>
            <a:spLocks noGrp="1"/>
          </p:cNvSpPr>
          <p:nvPr>
            <p:ph type="sldNum" sz="quarter" idx="12"/>
          </p:nvPr>
        </p:nvSpPr>
        <p:spPr>
          <a:xfrm>
            <a:off x="6717676" y="5037663"/>
            <a:ext cx="413375" cy="279400"/>
          </a:xfrm>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3380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81070" y="1041400"/>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7" name="Slide Number Placeholder 6"/>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3745644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977901" y="982132"/>
            <a:ext cx="7194549"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977901" y="4343400"/>
            <a:ext cx="7194549"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9800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256109" y="3352800"/>
            <a:ext cx="66294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971551" y="4343400"/>
            <a:ext cx="7207250"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
        <p:nvSpPr>
          <p:cNvPr id="14" name="TextBox 13"/>
          <p:cNvSpPr txBox="1"/>
          <p:nvPr/>
        </p:nvSpPr>
        <p:spPr>
          <a:xfrm>
            <a:off x="646510" y="879961"/>
            <a:ext cx="4572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5" name="TextBox 14"/>
          <p:cNvSpPr txBox="1"/>
          <p:nvPr/>
        </p:nvSpPr>
        <p:spPr>
          <a:xfrm>
            <a:off x="7950200" y="2827870"/>
            <a:ext cx="4572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3712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971551" y="4777381"/>
            <a:ext cx="720725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3564365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971551" y="3639312"/>
            <a:ext cx="7207251"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971551" y="4529667"/>
            <a:ext cx="7207251"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
        <p:nvSpPr>
          <p:cNvPr id="12" name="TextBox 11"/>
          <p:cNvSpPr txBox="1"/>
          <p:nvPr/>
        </p:nvSpPr>
        <p:spPr>
          <a:xfrm>
            <a:off x="646510" y="879961"/>
            <a:ext cx="4572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3" name="TextBox 12"/>
          <p:cNvSpPr txBox="1"/>
          <p:nvPr/>
        </p:nvSpPr>
        <p:spPr>
          <a:xfrm>
            <a:off x="7950200" y="2599261"/>
            <a:ext cx="4572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7114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971551" y="3630168"/>
            <a:ext cx="7207251"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971550" y="4470400"/>
            <a:ext cx="7207253"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9209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3957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982132"/>
            <a:ext cx="1418171"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71549" y="982132"/>
            <a:ext cx="5574769"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3063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2841206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5265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7" name="Slide Number Placeholder 6"/>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2534548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971550" y="3243263"/>
            <a:ext cx="3538728"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35503" y="3243263"/>
            <a:ext cx="3538728"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8" name="Footer Placeholder 7"/>
          <p:cNvSpPr>
            <a:spLocks noGrp="1"/>
          </p:cNvSpPr>
          <p:nvPr>
            <p:ph type="ftr" sz="quarter" idx="11"/>
          </p:nvPr>
        </p:nvSpPr>
        <p:spPr/>
        <p:txBody>
          <a:bodyPr/>
          <a:lstStyle/>
          <a:p>
            <a:endParaRPr lang="tr-TR">
              <a:solidFill>
                <a:prstClr val="black"/>
              </a:solidFill>
            </a:endParaRPr>
          </a:p>
        </p:txBody>
      </p:sp>
      <p:sp>
        <p:nvSpPr>
          <p:cNvPr id="9" name="Slide Number Placeholder 8"/>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8709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4" name="Footer Placeholder 3"/>
          <p:cNvSpPr>
            <a:spLocks noGrp="1"/>
          </p:cNvSpPr>
          <p:nvPr>
            <p:ph type="ftr" sz="quarter" idx="11"/>
          </p:nvPr>
        </p:nvSpPr>
        <p:spPr/>
        <p:txBody>
          <a:bodyPr/>
          <a:lstStyle/>
          <a:p>
            <a:endParaRPr lang="tr-TR">
              <a:solidFill>
                <a:prstClr val="black"/>
              </a:solidFill>
            </a:endParaRPr>
          </a:p>
        </p:txBody>
      </p:sp>
      <p:sp>
        <p:nvSpPr>
          <p:cNvPr id="5" name="Slide Number Placeholder 4"/>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517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3" name="Footer Placeholder 2"/>
          <p:cNvSpPr>
            <a:spLocks noGrp="1"/>
          </p:cNvSpPr>
          <p:nvPr>
            <p:ph type="ftr" sz="quarter" idx="11"/>
          </p:nvPr>
        </p:nvSpPr>
        <p:spPr/>
        <p:txBody>
          <a:bodyPr/>
          <a:lstStyle/>
          <a:p>
            <a:endParaRPr lang="tr-TR">
              <a:solidFill>
                <a:prstClr val="black"/>
              </a:solidFill>
            </a:endParaRPr>
          </a:p>
        </p:txBody>
      </p:sp>
      <p:sp>
        <p:nvSpPr>
          <p:cNvPr id="4" name="Slide Number Placeholder 3"/>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4143301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70359" y="1388534"/>
            <a:ext cx="2788841"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064001" y="982132"/>
            <a:ext cx="4102100"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970359" y="3031065"/>
            <a:ext cx="2788841"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7" name="Slide Number Placeholder 6"/>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2051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6071124"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7" name="Slide Number Placeholder 6"/>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3403886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3"/>
            <a:ext cx="7200897"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71551" y="2556932"/>
            <a:ext cx="7200897"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3"/>
          </p:nvPr>
        </p:nvSpPr>
        <p:spPr>
          <a:xfrm>
            <a:off x="971551" y="5969000"/>
            <a:ext cx="5479425"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solidFill>
                <a:prstClr val="black"/>
              </a:solidFill>
            </a:endParaRPr>
          </a:p>
        </p:txBody>
      </p:sp>
      <p:sp>
        <p:nvSpPr>
          <p:cNvPr id="6" name="Slide Number Placeholder 5"/>
          <p:cNvSpPr>
            <a:spLocks noGrp="1"/>
          </p:cNvSpPr>
          <p:nvPr>
            <p:ph type="sldNum" sz="quarter" idx="4"/>
          </p:nvPr>
        </p:nvSpPr>
        <p:spPr>
          <a:xfrm>
            <a:off x="7765426" y="5969000"/>
            <a:ext cx="40702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7196415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latin typeface="Garamond" panose="02020404030301010803" pitchFamily="18" charset="0"/>
              </a:rPr>
              <a:t>Din Sosyolojisi I</a:t>
            </a:r>
            <a:endParaRPr lang="tr-TR" dirty="0">
              <a:latin typeface="Garamond" panose="02020404030301010803" pitchFamily="18" charset="0"/>
            </a:endParaRPr>
          </a:p>
        </p:txBody>
      </p:sp>
      <p:sp>
        <p:nvSpPr>
          <p:cNvPr id="3" name="Alt Başlık 2"/>
          <p:cNvSpPr>
            <a:spLocks noGrp="1"/>
          </p:cNvSpPr>
          <p:nvPr>
            <p:ph type="subTitle" idx="1"/>
          </p:nvPr>
        </p:nvSpPr>
        <p:spPr/>
        <p:txBody>
          <a:bodyPr/>
          <a:lstStyle/>
          <a:p>
            <a:r>
              <a:rPr lang="tr-TR" dirty="0" smtClean="0">
                <a:latin typeface="Garamond" panose="02020404030301010803" pitchFamily="18" charset="0"/>
              </a:rPr>
              <a:t>Doç. Dr. İhsan ÇAPCIOĞLU</a:t>
            </a:r>
          </a:p>
          <a:p>
            <a:r>
              <a:rPr lang="tr-TR" dirty="0" smtClean="0">
                <a:latin typeface="Garamond" panose="02020404030301010803" pitchFamily="18" charset="0"/>
              </a:rPr>
              <a:t>7</a:t>
            </a:r>
            <a:r>
              <a:rPr lang="tr-TR" dirty="0" smtClean="0">
                <a:latin typeface="Garamond" panose="02020404030301010803" pitchFamily="18" charset="0"/>
              </a:rPr>
              <a:t>. </a:t>
            </a:r>
            <a:r>
              <a:rPr lang="tr-TR" dirty="0" smtClean="0">
                <a:latin typeface="Garamond" panose="02020404030301010803" pitchFamily="18" charset="0"/>
              </a:rPr>
              <a:t>Hafta: </a:t>
            </a:r>
            <a:r>
              <a:rPr lang="nn-NO" dirty="0"/>
              <a:t>Dini-sosyal gerçekliğin inşası </a:t>
            </a:r>
          </a:p>
          <a:p>
            <a:endParaRPr lang="tr-TR" dirty="0"/>
          </a:p>
        </p:txBody>
      </p:sp>
    </p:spTree>
    <p:extLst>
      <p:ext uri="{BB962C8B-B14F-4D97-AF65-F5344CB8AC3E}">
        <p14:creationId xmlns:p14="http://schemas.microsoft.com/office/powerpoint/2010/main" val="2338083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Dini-sosyal gerçekliğin inşası </a:t>
            </a:r>
          </a:p>
        </p:txBody>
      </p:sp>
      <p:sp>
        <p:nvSpPr>
          <p:cNvPr id="3" name="İçerik Yer Tutucusu 2"/>
          <p:cNvSpPr>
            <a:spLocks noGrp="1"/>
          </p:cNvSpPr>
          <p:nvPr>
            <p:ph idx="1"/>
          </p:nvPr>
        </p:nvSpPr>
        <p:spPr/>
        <p:txBody>
          <a:bodyPr/>
          <a:lstStyle/>
          <a:p>
            <a:r>
              <a:rPr lang="tr-TR" dirty="0"/>
              <a:t>Bu kitapta Berger, sosyolojinin nüfuz edici iç görüşüne rağmen bir pozisyonun hala dini bir inanç adına alınabilmekte olduğunu ve bir inancın ilahi olarak “aşkın hakikatler” meydana getirebildiğini tartışır. Berger, </a:t>
            </a:r>
            <a:r>
              <a:rPr lang="tr-TR" dirty="0" err="1"/>
              <a:t>The</a:t>
            </a:r>
            <a:r>
              <a:rPr lang="tr-TR" dirty="0"/>
              <a:t> </a:t>
            </a:r>
            <a:r>
              <a:rPr lang="tr-TR" dirty="0" err="1"/>
              <a:t>Heretical</a:t>
            </a:r>
            <a:r>
              <a:rPr lang="tr-TR" dirty="0"/>
              <a:t> </a:t>
            </a:r>
            <a:r>
              <a:rPr lang="tr-TR" dirty="0" err="1"/>
              <a:t>Imperative</a:t>
            </a:r>
            <a:r>
              <a:rPr lang="tr-TR" dirty="0"/>
              <a:t> (</a:t>
            </a:r>
            <a:r>
              <a:rPr lang="tr-TR" dirty="0" err="1"/>
              <a:t>Heretik</a:t>
            </a:r>
            <a:r>
              <a:rPr lang="tr-TR" dirty="0"/>
              <a:t> Zorunluluk, 1979) ve </a:t>
            </a:r>
            <a:r>
              <a:rPr lang="tr-TR" dirty="0" err="1"/>
              <a:t>The</a:t>
            </a:r>
            <a:r>
              <a:rPr lang="tr-TR" dirty="0"/>
              <a:t> </a:t>
            </a:r>
            <a:r>
              <a:rPr lang="tr-TR" dirty="0" err="1"/>
              <a:t>Precarious</a:t>
            </a:r>
            <a:r>
              <a:rPr lang="tr-TR" dirty="0"/>
              <a:t> </a:t>
            </a:r>
            <a:r>
              <a:rPr lang="tr-TR" dirty="0" err="1"/>
              <a:t>Vision</a:t>
            </a:r>
            <a:r>
              <a:rPr lang="tr-TR" dirty="0"/>
              <a:t> (Tehlikeli Tasavvur, 1961) isimli eserlerinde sosyolojiyle ilgili kendi kişisel Hristiyanlık inancını ortaya koymuştur. </a:t>
            </a:r>
          </a:p>
        </p:txBody>
      </p:sp>
    </p:spTree>
    <p:extLst>
      <p:ext uri="{BB962C8B-B14F-4D97-AF65-F5344CB8AC3E}">
        <p14:creationId xmlns:p14="http://schemas.microsoft.com/office/powerpoint/2010/main" val="1120385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Dini-sosyal gerçekliğin inşası </a:t>
            </a:r>
          </a:p>
        </p:txBody>
      </p:sp>
      <p:sp>
        <p:nvSpPr>
          <p:cNvPr id="3" name="İçerik Yer Tutucusu 2"/>
          <p:cNvSpPr>
            <a:spLocks noGrp="1"/>
          </p:cNvSpPr>
          <p:nvPr>
            <p:ph idx="1"/>
          </p:nvPr>
        </p:nvSpPr>
        <p:spPr/>
        <p:txBody>
          <a:bodyPr/>
          <a:lstStyle/>
          <a:p>
            <a:r>
              <a:rPr lang="tr-TR" dirty="0"/>
              <a:t>Muhakkak çoğu sosyolog, ikna edilmiş ateist ile samimi olarak inanan arasında bir yerdedir. Yukarıda </a:t>
            </a:r>
            <a:r>
              <a:rPr lang="tr-TR" dirty="0" err="1"/>
              <a:t>Collins’den</a:t>
            </a:r>
            <a:r>
              <a:rPr lang="tr-TR" dirty="0"/>
              <a:t> yaptığım alıntı bu iki uç noktanın temel yönelimini göstermesi bakımından manidardır. Burada dikkat çekici nokta dinin bizatihi tanrı merkezli veya soysal inşa olarak düşünülmesinden ziyade her iki telakkinin de kendi düşünce sistematikleri açısından bir bütün oluşturmasıdır. </a:t>
            </a:r>
          </a:p>
        </p:txBody>
      </p:sp>
    </p:spTree>
    <p:extLst>
      <p:ext uri="{BB962C8B-B14F-4D97-AF65-F5344CB8AC3E}">
        <p14:creationId xmlns:p14="http://schemas.microsoft.com/office/powerpoint/2010/main" val="145408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Dini-sosyal gerçekliğin inşası </a:t>
            </a:r>
          </a:p>
        </p:txBody>
      </p:sp>
      <p:sp>
        <p:nvSpPr>
          <p:cNvPr id="3" name="İçerik Yer Tutucusu 2"/>
          <p:cNvSpPr>
            <a:spLocks noGrp="1"/>
          </p:cNvSpPr>
          <p:nvPr>
            <p:ph idx="1"/>
          </p:nvPr>
        </p:nvSpPr>
        <p:spPr/>
        <p:txBody>
          <a:bodyPr/>
          <a:lstStyle/>
          <a:p>
            <a:r>
              <a:rPr lang="tr-TR" dirty="0"/>
              <a:t>Uç kutuplardan birisi için din konusundaki her şey ilahi orijinliyken, diğer kutup için beşeri orijinlidir. Fakat bu uç kutupların arasında bir ara formun olduğu da muhakkaktır. Örneğin, aşkın bir niteliğe sahip olan dinin “özü” ya da “</a:t>
            </a:r>
            <a:r>
              <a:rPr lang="tr-TR" dirty="0" err="1"/>
              <a:t>kaynağı”nın</a:t>
            </a:r>
            <a:r>
              <a:rPr lang="tr-TR" dirty="0"/>
              <a:t> ilahi olduğu düşünülebilir. </a:t>
            </a:r>
          </a:p>
        </p:txBody>
      </p:sp>
    </p:spTree>
    <p:extLst>
      <p:ext uri="{BB962C8B-B14F-4D97-AF65-F5344CB8AC3E}">
        <p14:creationId xmlns:p14="http://schemas.microsoft.com/office/powerpoint/2010/main" val="676053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Dini-sosyal gerçekliğin inşası </a:t>
            </a:r>
          </a:p>
        </p:txBody>
      </p:sp>
      <p:sp>
        <p:nvSpPr>
          <p:cNvPr id="3" name="İçerik Yer Tutucusu 2"/>
          <p:cNvSpPr>
            <a:spLocks noGrp="1"/>
          </p:cNvSpPr>
          <p:nvPr>
            <p:ph idx="1"/>
          </p:nvPr>
        </p:nvSpPr>
        <p:spPr/>
        <p:txBody>
          <a:bodyPr/>
          <a:lstStyle/>
          <a:p>
            <a:r>
              <a:rPr lang="tr-TR" dirty="0"/>
              <a:t>Yine dinin zahiri kısımları, sembolleri ya da çeşitli unsurları sosyal bir inşa olarak yorumlanabilirken, onun ayırt edici “kuvvetinin” ilahi, ezeli ve ebedi olduğuna inanılabilir; ancak bu kuvvet büyük oranda sosyal ve kültürel bir tezahür olarak karşımıza çıkmaktadır. </a:t>
            </a:r>
          </a:p>
        </p:txBody>
      </p:sp>
    </p:spTree>
    <p:extLst>
      <p:ext uri="{BB962C8B-B14F-4D97-AF65-F5344CB8AC3E}">
        <p14:creationId xmlns:p14="http://schemas.microsoft.com/office/powerpoint/2010/main" val="3674540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Dini-sosyal gerçekliğin inşası </a:t>
            </a:r>
          </a:p>
        </p:txBody>
      </p:sp>
      <p:sp>
        <p:nvSpPr>
          <p:cNvPr id="3" name="İçerik Yer Tutucusu 2"/>
          <p:cNvSpPr>
            <a:spLocks noGrp="1"/>
          </p:cNvSpPr>
          <p:nvPr>
            <p:ph idx="1"/>
          </p:nvPr>
        </p:nvSpPr>
        <p:spPr/>
        <p:txBody>
          <a:bodyPr/>
          <a:lstStyle/>
          <a:p>
            <a:r>
              <a:rPr lang="tr-TR" dirty="0"/>
              <a:t>Diğer bir ifadeyle, her iki yönelim de kabul edilebilir; dinin bazı özellikleri aşkın bir nitelik arz ederken sosyal yapıyla ilgili diğer özellikleri saf aşkın </a:t>
            </a:r>
            <a:r>
              <a:rPr lang="tr-TR" dirty="0" smtClean="0"/>
              <a:t>olmayabilir. Elbette</a:t>
            </a:r>
            <a:r>
              <a:rPr lang="tr-TR" dirty="0"/>
              <a:t>, hangisinin hangisini nasıl tayin ettiği konusundaki tartışma sonsuza kadar devam edecektir. </a:t>
            </a:r>
          </a:p>
        </p:txBody>
      </p:sp>
    </p:spTree>
    <p:extLst>
      <p:ext uri="{BB962C8B-B14F-4D97-AF65-F5344CB8AC3E}">
        <p14:creationId xmlns:p14="http://schemas.microsoft.com/office/powerpoint/2010/main" val="3716731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Dini-sosyal gerçekliğin inşası </a:t>
            </a:r>
          </a:p>
        </p:txBody>
      </p:sp>
      <p:sp>
        <p:nvSpPr>
          <p:cNvPr id="3" name="İçerik Yer Tutucusu 2"/>
          <p:cNvSpPr>
            <a:spLocks noGrp="1"/>
          </p:cNvSpPr>
          <p:nvPr>
            <p:ph idx="1"/>
          </p:nvPr>
        </p:nvSpPr>
        <p:spPr/>
        <p:txBody>
          <a:bodyPr/>
          <a:lstStyle/>
          <a:p>
            <a:r>
              <a:rPr lang="tr-TR" dirty="0"/>
              <a:t>Yukarıda ifade edildiği gibi, her iki kamptaki “fanatikler” orta yaklaşımı asla kabul edilebilir bulmayacaklardır. “Uç” sosyologlar temelde tanrı tanımaz bir yaklaşımla dinin sosyal bir inşa olduğunu ve aşkın bir varoluşu veya ilahi bir müdahaleyi destekleyecek deneysel veriler olmadığını ileri süreceklerdir. </a:t>
            </a:r>
          </a:p>
        </p:txBody>
      </p:sp>
    </p:spTree>
    <p:extLst>
      <p:ext uri="{BB962C8B-B14F-4D97-AF65-F5344CB8AC3E}">
        <p14:creationId xmlns:p14="http://schemas.microsoft.com/office/powerpoint/2010/main" val="3231833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Dini-sosyal gerçekliğin inşası </a:t>
            </a:r>
          </a:p>
        </p:txBody>
      </p:sp>
      <p:sp>
        <p:nvSpPr>
          <p:cNvPr id="3" name="İçerik Yer Tutucusu 2"/>
          <p:cNvSpPr>
            <a:spLocks noGrp="1"/>
          </p:cNvSpPr>
          <p:nvPr>
            <p:ph idx="1"/>
          </p:nvPr>
        </p:nvSpPr>
        <p:spPr/>
        <p:txBody>
          <a:bodyPr/>
          <a:lstStyle/>
          <a:p>
            <a:r>
              <a:rPr lang="tr-TR" dirty="0"/>
              <a:t>“Uç” dindarlar ise köktenci bir yaklaşımla yaşadıkları dini hayatı oluşturan gerçekliğin tamamıyla ilahi olduğunu, hiçbir şekilde toplumsal bir inşa sürecinin olmadığını ya da bunun çok az olduğunu iddia edeceklerdir. Fakat şaşırtıcı bir şekilde, bir yönüyle, uçları temsil eden sosyologların dini anlama bakımından aynı eğilimi benimsediği görülmektedir.</a:t>
            </a:r>
          </a:p>
        </p:txBody>
      </p:sp>
    </p:spTree>
    <p:extLst>
      <p:ext uri="{BB962C8B-B14F-4D97-AF65-F5344CB8AC3E}">
        <p14:creationId xmlns:p14="http://schemas.microsoft.com/office/powerpoint/2010/main" val="3561082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Dini-sosyal gerçekliğin inşası </a:t>
            </a:r>
          </a:p>
        </p:txBody>
      </p:sp>
      <p:sp>
        <p:nvSpPr>
          <p:cNvPr id="3" name="İçerik Yer Tutucusu 2"/>
          <p:cNvSpPr>
            <a:spLocks noGrp="1"/>
          </p:cNvSpPr>
          <p:nvPr>
            <p:ph idx="1"/>
          </p:nvPr>
        </p:nvSpPr>
        <p:spPr/>
        <p:txBody>
          <a:bodyPr>
            <a:normAutofit/>
          </a:bodyPr>
          <a:lstStyle/>
          <a:p>
            <a:r>
              <a:rPr lang="tr-TR" dirty="0"/>
              <a:t>Onlar derin entelektüel farklılıkların muhalif taraftarları olmaya devam edebilirler; ancak durum böyle olmayacaktır. </a:t>
            </a:r>
          </a:p>
        </p:txBody>
      </p:sp>
    </p:spTree>
    <p:extLst>
      <p:ext uri="{BB962C8B-B14F-4D97-AF65-F5344CB8AC3E}">
        <p14:creationId xmlns:p14="http://schemas.microsoft.com/office/powerpoint/2010/main" val="1569638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Dini-sosyal gerçekliğin inşası </a:t>
            </a:r>
          </a:p>
        </p:txBody>
      </p:sp>
      <p:sp>
        <p:nvSpPr>
          <p:cNvPr id="3" name="İçerik Yer Tutucusu 2"/>
          <p:cNvSpPr>
            <a:spLocks noGrp="1"/>
          </p:cNvSpPr>
          <p:nvPr>
            <p:ph idx="1"/>
          </p:nvPr>
        </p:nvSpPr>
        <p:spPr/>
        <p:txBody>
          <a:bodyPr/>
          <a:lstStyle/>
          <a:p>
            <a:r>
              <a:rPr lang="tr-TR" dirty="0"/>
              <a:t>Bununla birlikte tanrı tanımaz sosyologlar dinlerin yüzde yüzünü sosyal bir inşa olarak algılarken, köktenci yaklaşımı savunan sosyologlar, dinin yüzde doksan dokuzunu -kendi dinleri hariç diğer bütün dinleri- sosyal bir inşa olarak değerlendirmektedirler. </a:t>
            </a:r>
          </a:p>
        </p:txBody>
      </p:sp>
    </p:spTree>
    <p:extLst>
      <p:ext uri="{BB962C8B-B14F-4D97-AF65-F5344CB8AC3E}">
        <p14:creationId xmlns:p14="http://schemas.microsoft.com/office/powerpoint/2010/main" val="3960216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Dini-sosyal gerçekliğin inşası </a:t>
            </a:r>
          </a:p>
        </p:txBody>
      </p:sp>
      <p:sp>
        <p:nvSpPr>
          <p:cNvPr id="3" name="İçerik Yer Tutucusu 2"/>
          <p:cNvSpPr>
            <a:spLocks noGrp="1"/>
          </p:cNvSpPr>
          <p:nvPr>
            <p:ph idx="1"/>
          </p:nvPr>
        </p:nvSpPr>
        <p:spPr/>
        <p:txBody>
          <a:bodyPr/>
          <a:lstStyle/>
          <a:p>
            <a:r>
              <a:rPr lang="tr-TR" dirty="0"/>
              <a:t>Başka bir ifadeyle, derinden dindar olanların çoğunluğu sadece kendi dinleri hariç diğer tüm dinleri insan kaynaklı sayan bir anlayıştan hoşnut olabilirler. </a:t>
            </a:r>
          </a:p>
          <a:p>
            <a:endParaRPr lang="tr-TR" dirty="0"/>
          </a:p>
        </p:txBody>
      </p:sp>
    </p:spTree>
    <p:extLst>
      <p:ext uri="{BB962C8B-B14F-4D97-AF65-F5344CB8AC3E}">
        <p14:creationId xmlns:p14="http://schemas.microsoft.com/office/powerpoint/2010/main" val="3685055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Dini-sosyal </a:t>
            </a:r>
            <a:r>
              <a:rPr lang="tr-TR" dirty="0"/>
              <a:t>gerçekliğin inşası </a:t>
            </a:r>
          </a:p>
        </p:txBody>
      </p:sp>
      <p:sp>
        <p:nvSpPr>
          <p:cNvPr id="3" name="İçerik Yer Tutucusu 2"/>
          <p:cNvSpPr>
            <a:spLocks noGrp="1"/>
          </p:cNvSpPr>
          <p:nvPr>
            <p:ph idx="1"/>
          </p:nvPr>
        </p:nvSpPr>
        <p:spPr/>
        <p:txBody>
          <a:bodyPr>
            <a:normAutofit/>
          </a:bodyPr>
          <a:lstStyle/>
          <a:p>
            <a:r>
              <a:rPr lang="tr-TR" dirty="0"/>
              <a:t>Sosyolojik bakış açısı, dinin müthiş bir toplumsal inşa aracı olma potansiyeli taşıdığı gerçeğine kapı aralar. Dünyaya sosyolojik bakış açısıyla bakıldığında, şu sorgulamadan kaçınmak neredeyse imkansızdır</a:t>
            </a:r>
            <a:r>
              <a:rPr lang="tr-TR" dirty="0" smtClean="0"/>
              <a:t>:</a:t>
            </a:r>
            <a:endParaRPr lang="tr-TR" dirty="0"/>
          </a:p>
        </p:txBody>
      </p:sp>
    </p:spTree>
    <p:extLst>
      <p:ext uri="{BB962C8B-B14F-4D97-AF65-F5344CB8AC3E}">
        <p14:creationId xmlns:p14="http://schemas.microsoft.com/office/powerpoint/2010/main" val="162156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Dini-sosyal gerçekliğin inşası </a:t>
            </a:r>
          </a:p>
        </p:txBody>
      </p:sp>
      <p:sp>
        <p:nvSpPr>
          <p:cNvPr id="3" name="İçerik Yer Tutucusu 2"/>
          <p:cNvSpPr>
            <a:spLocks noGrp="1"/>
          </p:cNvSpPr>
          <p:nvPr>
            <p:ph idx="1"/>
          </p:nvPr>
        </p:nvSpPr>
        <p:spPr/>
        <p:txBody>
          <a:bodyPr/>
          <a:lstStyle/>
          <a:p>
            <a:r>
              <a:rPr lang="tr-TR" dirty="0"/>
              <a:t>Din, gerçekte “yukarılardan” alınan bir hakikat midir, yoksa insanoğlunun burada yaşayarak ürettiği bir şey midir? Geçen iki asır boyunca, sayısız sosyal teorisyen, dinin, ilahi/aşkın varlık için gerekli bir sonuç, tepki ya da cevap olmasının zorunluluğu konusunda şüphe içinde oldular. </a:t>
            </a:r>
          </a:p>
          <a:p>
            <a:endParaRPr lang="tr-TR" dirty="0"/>
          </a:p>
        </p:txBody>
      </p:sp>
    </p:spTree>
    <p:extLst>
      <p:ext uri="{BB962C8B-B14F-4D97-AF65-F5344CB8AC3E}">
        <p14:creationId xmlns:p14="http://schemas.microsoft.com/office/powerpoint/2010/main" val="3478173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Dini-sosyal gerçekliğin inşası </a:t>
            </a:r>
          </a:p>
        </p:txBody>
      </p:sp>
      <p:sp>
        <p:nvSpPr>
          <p:cNvPr id="3" name="İçerik Yer Tutucusu 2"/>
          <p:cNvSpPr>
            <a:spLocks noGrp="1"/>
          </p:cNvSpPr>
          <p:nvPr>
            <p:ph idx="1"/>
          </p:nvPr>
        </p:nvSpPr>
        <p:spPr/>
        <p:txBody>
          <a:bodyPr/>
          <a:lstStyle/>
          <a:p>
            <a:r>
              <a:rPr lang="tr-TR" dirty="0"/>
              <a:t>Dini, insan kültürünün doğal sonucu; psikolojik, sosyolojik, hatta nörolojik süreçlerin bir ürünü olarak tartıştılar (</a:t>
            </a:r>
            <a:r>
              <a:rPr lang="tr-TR" dirty="0" err="1"/>
              <a:t>Thower</a:t>
            </a:r>
            <a:r>
              <a:rPr lang="tr-TR" dirty="0"/>
              <a:t> 1999; </a:t>
            </a:r>
            <a:r>
              <a:rPr lang="tr-TR" dirty="0" err="1"/>
              <a:t>Turner</a:t>
            </a:r>
            <a:r>
              <a:rPr lang="tr-TR" dirty="0"/>
              <a:t> 1983; Hinde 1999; </a:t>
            </a:r>
            <a:r>
              <a:rPr lang="tr-TR" dirty="0" err="1"/>
              <a:t>Guthrie</a:t>
            </a:r>
            <a:r>
              <a:rPr lang="tr-TR" dirty="0"/>
              <a:t> 1993; </a:t>
            </a:r>
            <a:r>
              <a:rPr lang="tr-TR" dirty="0" err="1"/>
              <a:t>Shermen</a:t>
            </a:r>
            <a:r>
              <a:rPr lang="tr-TR" dirty="0"/>
              <a:t> 2000). Peter Berger’in (1967, 180) kabul ettiği gibi, “sosyolojik teori, kendi mantığından hareketle dini, insanların bir izdüşümü olarak görmelidir.” </a:t>
            </a:r>
          </a:p>
        </p:txBody>
      </p:sp>
    </p:spTree>
    <p:extLst>
      <p:ext uri="{BB962C8B-B14F-4D97-AF65-F5344CB8AC3E}">
        <p14:creationId xmlns:p14="http://schemas.microsoft.com/office/powerpoint/2010/main" val="4289941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Dini-sosyal gerçekliğin inşası </a:t>
            </a:r>
          </a:p>
        </p:txBody>
      </p:sp>
      <p:sp>
        <p:nvSpPr>
          <p:cNvPr id="3" name="İçerik Yer Tutucusu 2"/>
          <p:cNvSpPr>
            <a:spLocks noGrp="1"/>
          </p:cNvSpPr>
          <p:nvPr>
            <p:ph idx="1"/>
          </p:nvPr>
        </p:nvSpPr>
        <p:spPr/>
        <p:txBody>
          <a:bodyPr/>
          <a:lstStyle/>
          <a:p>
            <a:r>
              <a:rPr lang="tr-TR" dirty="0" err="1"/>
              <a:t>Benton</a:t>
            </a:r>
            <a:r>
              <a:rPr lang="tr-TR" dirty="0"/>
              <a:t> Johnson’un nadiren hatırlanan fakat mükemmel bir inceleme olan </a:t>
            </a:r>
            <a:r>
              <a:rPr lang="tr-TR" dirty="0" err="1"/>
              <a:t>Sociological</a:t>
            </a:r>
            <a:r>
              <a:rPr lang="tr-TR" dirty="0"/>
              <a:t> </a:t>
            </a:r>
            <a:r>
              <a:rPr lang="tr-TR" dirty="0" err="1"/>
              <a:t>Theory</a:t>
            </a:r>
            <a:r>
              <a:rPr lang="tr-TR" dirty="0"/>
              <a:t> </a:t>
            </a:r>
            <a:r>
              <a:rPr lang="tr-TR" dirty="0" err="1"/>
              <a:t>and</a:t>
            </a:r>
            <a:r>
              <a:rPr lang="tr-TR" dirty="0"/>
              <a:t> </a:t>
            </a:r>
            <a:r>
              <a:rPr lang="tr-TR" dirty="0" err="1"/>
              <a:t>Religious</a:t>
            </a:r>
            <a:r>
              <a:rPr lang="tr-TR" dirty="0"/>
              <a:t> </a:t>
            </a:r>
            <a:r>
              <a:rPr lang="tr-TR" dirty="0" err="1"/>
              <a:t>Truth</a:t>
            </a:r>
            <a:r>
              <a:rPr lang="tr-TR" dirty="0"/>
              <a:t> (Sosyolojik Teori ve Dini Hakikat, 1977) isimli eserinde, dinin sosyal bir inşa olabilmesinin dindar için açıkça kabul edilemez olduğu gerçeği derinlemesine tartışılmıştır. </a:t>
            </a:r>
          </a:p>
        </p:txBody>
      </p:sp>
    </p:spTree>
    <p:extLst>
      <p:ext uri="{BB962C8B-B14F-4D97-AF65-F5344CB8AC3E}">
        <p14:creationId xmlns:p14="http://schemas.microsoft.com/office/powerpoint/2010/main" val="4235660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Dini-sosyal gerçekliğin inşası </a:t>
            </a:r>
          </a:p>
        </p:txBody>
      </p:sp>
      <p:sp>
        <p:nvSpPr>
          <p:cNvPr id="3" name="İçerik Yer Tutucusu 2"/>
          <p:cNvSpPr>
            <a:spLocks noGrp="1"/>
          </p:cNvSpPr>
          <p:nvPr>
            <p:ph idx="1"/>
          </p:nvPr>
        </p:nvSpPr>
        <p:spPr/>
        <p:txBody>
          <a:bodyPr/>
          <a:lstStyle/>
          <a:p>
            <a:r>
              <a:rPr lang="tr-TR" dirty="0"/>
              <a:t>Dinin toplumsal inşa olduğu fikri, doğrusu tamamen iyi niyetli olmayan düşmanca bir öneri olarak telakki edilmiştir. Her şeye rağmen bu öneri, dini havayı yıkmaya yönelik bir tehdit oluşturmuştur. Aynı zamanda bu durum, sancılı bir sürecin de başlangıcı olmuştur. Sancılı süreç, dinin sosyolojik algılanışıyla dini algılanışı arasında gidip gelen tartışmalarla daha da keskinleşerek devam etmiştir. </a:t>
            </a:r>
          </a:p>
        </p:txBody>
      </p:sp>
    </p:spTree>
    <p:extLst>
      <p:ext uri="{BB962C8B-B14F-4D97-AF65-F5344CB8AC3E}">
        <p14:creationId xmlns:p14="http://schemas.microsoft.com/office/powerpoint/2010/main" val="3129556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Dini-sosyal gerçekliğin inşası </a:t>
            </a:r>
          </a:p>
        </p:txBody>
      </p:sp>
      <p:sp>
        <p:nvSpPr>
          <p:cNvPr id="3" name="İçerik Yer Tutucusu 2"/>
          <p:cNvSpPr>
            <a:spLocks noGrp="1"/>
          </p:cNvSpPr>
          <p:nvPr>
            <p:ph idx="1"/>
          </p:nvPr>
        </p:nvSpPr>
        <p:spPr/>
        <p:txBody>
          <a:bodyPr/>
          <a:lstStyle/>
          <a:p>
            <a:r>
              <a:rPr lang="tr-TR" dirty="0" err="1"/>
              <a:t>Randal</a:t>
            </a:r>
            <a:r>
              <a:rPr lang="tr-TR" dirty="0"/>
              <a:t> </a:t>
            </a:r>
            <a:r>
              <a:rPr lang="tr-TR" dirty="0" err="1"/>
              <a:t>Collins’e</a:t>
            </a:r>
            <a:r>
              <a:rPr lang="tr-TR" dirty="0"/>
              <a:t> (1992, 30) göre, “din konusunda alabileceğiniz iki aşikâr pozisyon vardır. Ya inanırsınız ya da inanmazsınız. Bu durumun da iki doğal sonucu olacaktır. Ya sosyolojiyle ilgili her şey aşkın bir hakikat tarafından </a:t>
            </a:r>
            <a:r>
              <a:rPr lang="tr-TR" dirty="0" err="1"/>
              <a:t>aşkınlaştırılır</a:t>
            </a:r>
            <a:r>
              <a:rPr lang="tr-TR" dirty="0"/>
              <a:t>; ya da bütün bunlar gerçekte var olmayan şeylerle ilgili mantıksız hurafeler olarak görülür.” </a:t>
            </a:r>
          </a:p>
        </p:txBody>
      </p:sp>
    </p:spTree>
    <p:extLst>
      <p:ext uri="{BB962C8B-B14F-4D97-AF65-F5344CB8AC3E}">
        <p14:creationId xmlns:p14="http://schemas.microsoft.com/office/powerpoint/2010/main" val="2115586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Dini-sosyal gerçekliğin inşası </a:t>
            </a:r>
          </a:p>
        </p:txBody>
      </p:sp>
      <p:sp>
        <p:nvSpPr>
          <p:cNvPr id="3" name="İçerik Yer Tutucusu 2"/>
          <p:cNvSpPr>
            <a:spLocks noGrp="1"/>
          </p:cNvSpPr>
          <p:nvPr>
            <p:ph idx="1"/>
          </p:nvPr>
        </p:nvSpPr>
        <p:spPr/>
        <p:txBody>
          <a:bodyPr/>
          <a:lstStyle/>
          <a:p>
            <a:r>
              <a:rPr lang="tr-TR" dirty="0"/>
              <a:t>Çoğu sosyolog genelde pek çok sosyal bilimcinin yaptığı gibi dine sorgulayıcı bir bakış açısıyla yaklaşır (</a:t>
            </a:r>
            <a:r>
              <a:rPr lang="tr-TR" dirty="0" err="1"/>
              <a:t>Wuthnow</a:t>
            </a:r>
            <a:r>
              <a:rPr lang="tr-TR" dirty="0"/>
              <a:t> 1989; </a:t>
            </a:r>
            <a:r>
              <a:rPr lang="tr-TR" dirty="0" err="1"/>
              <a:t>Thalheimer</a:t>
            </a:r>
            <a:r>
              <a:rPr lang="tr-TR" dirty="0"/>
              <a:t> 1973). Yine pek çok sosyolog dine iyi seviyede sosyal bir inşa olarak ya da kötü seviyede “mantıksız bir hurafe” olarak yaklaşma eğilimindedir. </a:t>
            </a:r>
          </a:p>
        </p:txBody>
      </p:sp>
    </p:spTree>
    <p:extLst>
      <p:ext uri="{BB962C8B-B14F-4D97-AF65-F5344CB8AC3E}">
        <p14:creationId xmlns:p14="http://schemas.microsoft.com/office/powerpoint/2010/main" val="2769819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Dini-sosyal gerçekliğin inşası </a:t>
            </a:r>
          </a:p>
        </p:txBody>
      </p:sp>
      <p:sp>
        <p:nvSpPr>
          <p:cNvPr id="3" name="İçerik Yer Tutucusu 2"/>
          <p:cNvSpPr>
            <a:spLocks noGrp="1"/>
          </p:cNvSpPr>
          <p:nvPr>
            <p:ph idx="1"/>
          </p:nvPr>
        </p:nvSpPr>
        <p:spPr/>
        <p:txBody>
          <a:bodyPr/>
          <a:lstStyle/>
          <a:p>
            <a:r>
              <a:rPr lang="tr-TR" dirty="0"/>
              <a:t>Ancak, yine de, hem dindar sosyologlar (</a:t>
            </a:r>
            <a:r>
              <a:rPr lang="tr-TR" dirty="0" err="1"/>
              <a:t>Fraser</a:t>
            </a:r>
            <a:r>
              <a:rPr lang="tr-TR" dirty="0"/>
              <a:t> ve </a:t>
            </a:r>
            <a:r>
              <a:rPr lang="tr-TR" dirty="0" err="1"/>
              <a:t>Campolo</a:t>
            </a:r>
            <a:r>
              <a:rPr lang="tr-TR" dirty="0"/>
              <a:t> 1992), hem de dindar din sosyologları olduğunu (Bakınız </a:t>
            </a:r>
            <a:r>
              <a:rPr lang="tr-TR" dirty="0" err="1"/>
              <a:t>Stark</a:t>
            </a:r>
            <a:r>
              <a:rPr lang="tr-TR" dirty="0"/>
              <a:t> ve </a:t>
            </a:r>
            <a:r>
              <a:rPr lang="tr-TR" dirty="0" err="1"/>
              <a:t>Finke</a:t>
            </a:r>
            <a:r>
              <a:rPr lang="tr-TR" dirty="0"/>
              <a:t> 2000) unutmamak gerekmektedir. Önde gelen din sosyologlarından biri olan Peter Berger bile, en azından A </a:t>
            </a:r>
            <a:r>
              <a:rPr lang="tr-TR" dirty="0" err="1"/>
              <a:t>Rumor</a:t>
            </a:r>
            <a:r>
              <a:rPr lang="tr-TR" dirty="0"/>
              <a:t> of </a:t>
            </a:r>
            <a:r>
              <a:rPr lang="tr-TR" dirty="0" err="1"/>
              <a:t>Angels</a:t>
            </a:r>
            <a:r>
              <a:rPr lang="tr-TR" dirty="0"/>
              <a:t> (Meleklerin Şayiası 1970) adlı kitabında ifade ettiği şekliyle dindar bir adamdır. </a:t>
            </a:r>
          </a:p>
        </p:txBody>
      </p:sp>
    </p:spTree>
    <p:extLst>
      <p:ext uri="{BB962C8B-B14F-4D97-AF65-F5344CB8AC3E}">
        <p14:creationId xmlns:p14="http://schemas.microsoft.com/office/powerpoint/2010/main" val="256962242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0</TotalTime>
  <Words>901</Words>
  <Application>Microsoft Office PowerPoint</Application>
  <PresentationFormat>Ekran Gösterisi (4:3)</PresentationFormat>
  <Paragraphs>39</Paragraphs>
  <Slides>19</Slides>
  <Notes>0</Notes>
  <HiddenSlides>0</HiddenSlides>
  <MMClips>0</MMClips>
  <ScaleCrop>false</ScaleCrop>
  <HeadingPairs>
    <vt:vector size="4" baseType="variant">
      <vt:variant>
        <vt:lpstr>Tema</vt:lpstr>
      </vt:variant>
      <vt:variant>
        <vt:i4>1</vt:i4>
      </vt:variant>
      <vt:variant>
        <vt:lpstr>Slayt Başlıkları</vt:lpstr>
      </vt:variant>
      <vt:variant>
        <vt:i4>19</vt:i4>
      </vt:variant>
    </vt:vector>
  </HeadingPairs>
  <TitlesOfParts>
    <vt:vector size="20" baseType="lpstr">
      <vt:lpstr>Organik</vt:lpstr>
      <vt:lpstr>Din Sosyolojisi I</vt:lpstr>
      <vt:lpstr>Dini-sosyal gerçekliğin inşası </vt:lpstr>
      <vt:lpstr>Dini-sosyal gerçekliğin inşası </vt:lpstr>
      <vt:lpstr>Dini-sosyal gerçekliğin inşası </vt:lpstr>
      <vt:lpstr>Dini-sosyal gerçekliğin inşası </vt:lpstr>
      <vt:lpstr>Dini-sosyal gerçekliğin inşası </vt:lpstr>
      <vt:lpstr>Dini-sosyal gerçekliğin inşası </vt:lpstr>
      <vt:lpstr>Dini-sosyal gerçekliğin inşası </vt:lpstr>
      <vt:lpstr>Dini-sosyal gerçekliğin inşası </vt:lpstr>
      <vt:lpstr>Dini-sosyal gerçekliğin inşası </vt:lpstr>
      <vt:lpstr>Dini-sosyal gerçekliğin inşası </vt:lpstr>
      <vt:lpstr>Dini-sosyal gerçekliğin inşası </vt:lpstr>
      <vt:lpstr>Dini-sosyal gerçekliğin inşası </vt:lpstr>
      <vt:lpstr>Dini-sosyal gerçekliğin inşası </vt:lpstr>
      <vt:lpstr>Dini-sosyal gerçekliğin inşası </vt:lpstr>
      <vt:lpstr>Dini-sosyal gerçekliğin inşası </vt:lpstr>
      <vt:lpstr>Dini-sosyal gerçekliğin inşası </vt:lpstr>
      <vt:lpstr>Dini-sosyal gerçekliğin inşası </vt:lpstr>
      <vt:lpstr>Dini-sosyal gerçekliğin inşası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 Sosyolojisi I</dc:title>
  <dc:creator>ihsan</dc:creator>
  <cp:lastModifiedBy>ihsan</cp:lastModifiedBy>
  <cp:revision>2</cp:revision>
  <dcterms:created xsi:type="dcterms:W3CDTF">2017-12-18T18:46:30Z</dcterms:created>
  <dcterms:modified xsi:type="dcterms:W3CDTF">2017-12-18T18:56:48Z</dcterms:modified>
</cp:coreProperties>
</file>