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55A03F5-3BBA-433B-9015-8034C9F4343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4054739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5A03F5-3BBA-433B-9015-8034C9F4343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1166278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5A03F5-3BBA-433B-9015-8034C9F4343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2095541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5A03F5-3BBA-433B-9015-8034C9F4343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1792472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55A03F5-3BBA-433B-9015-8034C9F4343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3632655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5A03F5-3BBA-433B-9015-8034C9F43436}"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2966488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5A03F5-3BBA-433B-9015-8034C9F43436}"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3166147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5A03F5-3BBA-433B-9015-8034C9F43436}"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3948528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5A03F5-3BBA-433B-9015-8034C9F43436}"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3236676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5A03F5-3BBA-433B-9015-8034C9F43436}"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501150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5A03F5-3BBA-433B-9015-8034C9F43436}"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D2544BE-F3CE-4B7B-95E6-1C3AE51B6943}" type="slidenum">
              <a:rPr lang="tr-TR" smtClean="0"/>
              <a:t>‹#›</a:t>
            </a:fld>
            <a:endParaRPr lang="tr-TR"/>
          </a:p>
        </p:txBody>
      </p:sp>
    </p:spTree>
    <p:extLst>
      <p:ext uri="{BB962C8B-B14F-4D97-AF65-F5344CB8AC3E}">
        <p14:creationId xmlns:p14="http://schemas.microsoft.com/office/powerpoint/2010/main" val="5925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5A03F5-3BBA-433B-9015-8034C9F43436}"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544BE-F3CE-4B7B-95E6-1C3AE51B6943}" type="slidenum">
              <a:rPr lang="tr-TR" smtClean="0"/>
              <a:t>‹#›</a:t>
            </a:fld>
            <a:endParaRPr lang="tr-TR"/>
          </a:p>
        </p:txBody>
      </p:sp>
    </p:spTree>
    <p:extLst>
      <p:ext uri="{BB962C8B-B14F-4D97-AF65-F5344CB8AC3E}">
        <p14:creationId xmlns:p14="http://schemas.microsoft.com/office/powerpoint/2010/main" val="3531760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845126"/>
            <a:ext cx="9144000" cy="1168545"/>
          </a:xfrm>
        </p:spPr>
        <p:txBody>
          <a:bodyPr>
            <a:normAutofit fontScale="90000"/>
          </a:bodyPr>
          <a:lstStyle/>
          <a:p>
            <a:r>
              <a:rPr lang="tr-TR" b="1" dirty="0"/>
              <a:t>Pierre </a:t>
            </a:r>
            <a:r>
              <a:rPr lang="tr-TR" b="1" dirty="0" err="1"/>
              <a:t>Corneille</a:t>
            </a:r>
            <a:r>
              <a:rPr lang="tr-TR" b="1" dirty="0"/>
              <a:t> (1606-1684)</a:t>
            </a:r>
            <a:r>
              <a:rPr lang="tr-TR" dirty="0"/>
              <a:t/>
            </a:r>
            <a:br>
              <a:rPr lang="tr-TR" dirty="0"/>
            </a:br>
            <a:endParaRPr lang="tr-TR" dirty="0"/>
          </a:p>
        </p:txBody>
      </p:sp>
      <p:sp>
        <p:nvSpPr>
          <p:cNvPr id="3" name="Alt Başlık 2"/>
          <p:cNvSpPr>
            <a:spLocks noGrp="1"/>
          </p:cNvSpPr>
          <p:nvPr>
            <p:ph type="subTitle" idx="1"/>
          </p:nvPr>
        </p:nvSpPr>
        <p:spPr>
          <a:xfrm>
            <a:off x="1524000" y="1620982"/>
            <a:ext cx="9144000" cy="3636818"/>
          </a:xfrm>
        </p:spPr>
        <p:txBody>
          <a:bodyPr/>
          <a:lstStyle/>
          <a:p>
            <a:pPr lvl="0"/>
            <a:r>
              <a:rPr lang="tr-TR"/>
              <a:t>Pierre Corneille’in Le Cid (1636-1637) Fransız oyun yazarlığında bir dönüm noktasıdır; oyun, eski ve yeni düşünceler arasındaki anlaşmazlığı netleştirir. Oyun büyük bir başarı kazanmasına rağmen birçok eleştirmen tarafından da saldırıya uğrar.</a:t>
            </a:r>
          </a:p>
        </p:txBody>
      </p:sp>
    </p:spTree>
    <p:extLst>
      <p:ext uri="{BB962C8B-B14F-4D97-AF65-F5344CB8AC3E}">
        <p14:creationId xmlns:p14="http://schemas.microsoft.com/office/powerpoint/2010/main" val="230732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5909" y="509443"/>
            <a:ext cx="10515600" cy="4351338"/>
          </a:xfrm>
        </p:spPr>
        <p:txBody>
          <a:bodyPr>
            <a:normAutofit lnSpcReduction="10000"/>
          </a:bodyPr>
          <a:lstStyle/>
          <a:p>
            <a:r>
              <a:rPr lang="tr-TR" b="1" dirty="0"/>
              <a:t>Le </a:t>
            </a:r>
            <a:r>
              <a:rPr lang="tr-TR" b="1" dirty="0" err="1"/>
              <a:t>Cid</a:t>
            </a:r>
            <a:endParaRPr lang="tr-TR" dirty="0"/>
          </a:p>
          <a:p>
            <a:r>
              <a:rPr lang="tr-TR" dirty="0"/>
              <a:t>Le </a:t>
            </a:r>
            <a:r>
              <a:rPr lang="tr-TR" dirty="0" err="1"/>
              <a:t>Cid</a:t>
            </a:r>
            <a:r>
              <a:rPr lang="tr-TR" dirty="0"/>
              <a:t> zaman karmaşık olayları ve sayısız olayın bir güne sıkıştırılmasıyla gerçeğe benzerlik ilkesini zorlarken, </a:t>
            </a:r>
            <a:r>
              <a:rPr lang="tr-TR" dirty="0" err="1"/>
              <a:t>Chiméné'in</a:t>
            </a:r>
            <a:r>
              <a:rPr lang="tr-TR" dirty="0"/>
              <a:t> yirmi dört saatten daha kısa bir süre önce babasını öldürmüş olan </a:t>
            </a:r>
            <a:r>
              <a:rPr lang="tr-TR" dirty="0" err="1"/>
              <a:t>Roderigue'yla</a:t>
            </a:r>
            <a:r>
              <a:rPr lang="tr-TR" dirty="0"/>
              <a:t> evlenmesi </a:t>
            </a:r>
            <a:r>
              <a:rPr lang="tr-TR" dirty="0" err="1"/>
              <a:t>neoklasik</a:t>
            </a:r>
            <a:r>
              <a:rPr lang="tr-TR" dirty="0"/>
              <a:t> ahlak anlayışını zedelediği düşünülür. Bunun yanında Le </a:t>
            </a:r>
            <a:r>
              <a:rPr lang="tr-TR" dirty="0" err="1"/>
              <a:t>Cid</a:t>
            </a:r>
            <a:r>
              <a:rPr lang="tr-TR" dirty="0"/>
              <a:t>, dönemin biçimsel kuralcılığının tersine, tragedya formunu zorlar ve mutlu sonla biter. Olay ve kişiler oldukça çeşitli; aşk konusunda pastoral ve lirik anlatı kullanırken, komik kişiler ekseninde komedyaya yaklaşır. </a:t>
            </a:r>
            <a:r>
              <a:rPr lang="tr-TR" dirty="0" err="1"/>
              <a:t>Marvin</a:t>
            </a:r>
            <a:r>
              <a:rPr lang="tr-TR" dirty="0"/>
              <a:t> </a:t>
            </a:r>
            <a:r>
              <a:rPr lang="tr-TR" dirty="0" err="1"/>
              <a:t>Carlson</a:t>
            </a:r>
            <a:r>
              <a:rPr lang="tr-TR" dirty="0"/>
              <a:t>, </a:t>
            </a:r>
            <a:r>
              <a:rPr lang="tr-TR" dirty="0" err="1"/>
              <a:t>Corneille’in</a:t>
            </a:r>
            <a:r>
              <a:rPr lang="tr-TR" dirty="0"/>
              <a:t> Le </a:t>
            </a:r>
            <a:r>
              <a:rPr lang="tr-TR" dirty="0" err="1"/>
              <a:t>Cid</a:t>
            </a:r>
            <a:r>
              <a:rPr lang="tr-TR" dirty="0"/>
              <a:t> oyunuyla kazandığı muazzam başarının rakip oyun yazarlarını kıskandırdığını ve ona yönelik saldırıların bundan da kaynaklandığını belirtir. </a:t>
            </a:r>
          </a:p>
        </p:txBody>
      </p:sp>
    </p:spTree>
    <p:extLst>
      <p:ext uri="{BB962C8B-B14F-4D97-AF65-F5344CB8AC3E}">
        <p14:creationId xmlns:p14="http://schemas.microsoft.com/office/powerpoint/2010/main" val="2443562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3509" y="578716"/>
            <a:ext cx="10515600" cy="4351338"/>
          </a:xfrm>
        </p:spPr>
        <p:txBody>
          <a:bodyPr/>
          <a:lstStyle/>
          <a:p>
            <a:r>
              <a:rPr lang="tr-TR"/>
              <a:t>Corneille bu saldırılara, yanıt vermeye tenezzül etmediğini belirterek, “Paris burjuvası… hiç Aristoteles okumadım, tiyatronun kuralları hakkında hiçbir şey bilmiyorum ama oyunları bana verdikleri zevke göre yargılıyorum” diye belirtir (Carlson, Tiyatro Teorileri, s.97). Carlson, Richelieu’nün Le Cid tartışmasını çözmek için Academie’ye sevk etmesi konusunda, Richelieu’nün Corneille’in cezalandırılması için dolaylı bir araç olarak kullandığı yönündeki yaygın fikre karşı, son dönemlerdeki araştırmaların bu görüşü yalanladığını, Richelieu’nün bu eylemi daha çok yeni kurduğu Academie’ye otorite kazandırmakla ilgilendiğini belirtir. </a:t>
            </a:r>
            <a:endParaRPr lang="tr-TR" dirty="0"/>
          </a:p>
        </p:txBody>
      </p:sp>
    </p:spTree>
    <p:extLst>
      <p:ext uri="{BB962C8B-B14F-4D97-AF65-F5344CB8AC3E}">
        <p14:creationId xmlns:p14="http://schemas.microsoft.com/office/powerpoint/2010/main" val="654244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8928" y="703407"/>
            <a:ext cx="10515600" cy="4351338"/>
          </a:xfrm>
        </p:spPr>
        <p:txBody>
          <a:bodyPr/>
          <a:lstStyle/>
          <a:p>
            <a:pPr lvl="0"/>
            <a:r>
              <a:rPr lang="tr-TR" dirty="0"/>
              <a:t>Bununla birlikte Le </a:t>
            </a:r>
            <a:r>
              <a:rPr lang="tr-TR" dirty="0" err="1"/>
              <a:t>Cid</a:t>
            </a:r>
            <a:r>
              <a:rPr lang="tr-TR" dirty="0"/>
              <a:t> oyununun Fransa’da </a:t>
            </a:r>
            <a:r>
              <a:rPr lang="tr-TR" dirty="0" err="1"/>
              <a:t>neoklasik</a:t>
            </a:r>
            <a:r>
              <a:rPr lang="tr-TR" dirty="0"/>
              <a:t> kurallarını sabitlediğini de söylemek gerekir. Daha ziyade bu tartışmada önemli olan “genel kamu bilincinde uyandırdığı </a:t>
            </a:r>
            <a:r>
              <a:rPr lang="tr-TR" dirty="0" err="1"/>
              <a:t>ilgi”dir</a:t>
            </a:r>
            <a:r>
              <a:rPr lang="tr-TR" dirty="0"/>
              <a:t>. Dram sanatının kuralları noktasındaki görüşler sadece birkaç uzmanın konusu olmaktan çıkarak sanatla ilgilenen herkes için ilgi kaynağı olur. Bu tartışmanın bir diğer önemli çıktısı ise Fransa’nın dram sanatının Avrupa’daki eleştirel merkezi olma konumunu kazanarak İtalya’nın yerini alması ve neredeyse sonraki yüz elli yıl süresince devam edecek olarak bir otorite haline gelmesidir. (</a:t>
            </a:r>
            <a:r>
              <a:rPr lang="tr-TR" dirty="0" err="1"/>
              <a:t>Carlson</a:t>
            </a:r>
            <a:r>
              <a:rPr lang="tr-TR" dirty="0"/>
              <a:t>, Tiyatro Teorileri, s.98-100)</a:t>
            </a:r>
          </a:p>
        </p:txBody>
      </p:sp>
    </p:spTree>
    <p:extLst>
      <p:ext uri="{BB962C8B-B14F-4D97-AF65-F5344CB8AC3E}">
        <p14:creationId xmlns:p14="http://schemas.microsoft.com/office/powerpoint/2010/main" val="1498730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8928" y="703406"/>
            <a:ext cx="10515600" cy="5544993"/>
          </a:xfrm>
        </p:spPr>
        <p:txBody>
          <a:bodyPr>
            <a:normAutofit fontScale="62500" lnSpcReduction="20000"/>
          </a:bodyPr>
          <a:lstStyle/>
          <a:p>
            <a:pPr indent="0" algn="just">
              <a:spcAft>
                <a:spcPts val="0"/>
              </a:spcAft>
              <a:buNone/>
            </a:pPr>
            <a:r>
              <a:rPr lang="tr-TR"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Pierre </a:t>
            </a:r>
            <a:r>
              <a:rPr lang="tr-TR" dirty="0" err="1"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Corneille</a:t>
            </a:r>
            <a:r>
              <a:rPr lang="tr-TR"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tr-TR" b="1"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 Le </a:t>
            </a:r>
            <a:r>
              <a:rPr lang="tr-TR" b="1" dirty="0" err="1"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Cid</a:t>
            </a:r>
            <a:r>
              <a:rPr lang="tr-TR" b="1"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b="1" dirty="0" err="1"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IV.Sahne</a:t>
            </a:r>
            <a:r>
              <a:rPr lang="tr-TR" b="1"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b="1" dirty="0" smtClean="0">
                <a:effectLst/>
                <a:latin typeface="Calibri" panose="020F0502020204030204" pitchFamily="34" charset="0"/>
                <a:ea typeface="Calibri" panose="020F0502020204030204" pitchFamily="34" charset="0"/>
                <a:cs typeface="Calibri" panose="020F0502020204030204" pitchFamily="34" charset="0"/>
              </a:rPr>
              <a:t>Don </a:t>
            </a:r>
            <a:r>
              <a:rPr lang="tr-TR" b="1" dirty="0" err="1" smtClean="0">
                <a:effectLst/>
                <a:latin typeface="Calibri" panose="020F0502020204030204" pitchFamily="34" charset="0"/>
                <a:ea typeface="Calibri" panose="020F0502020204030204" pitchFamily="34" charset="0"/>
                <a:cs typeface="Calibri" panose="020F0502020204030204" pitchFamily="34" charset="0"/>
              </a:rPr>
              <a:t>Rodrigue</a:t>
            </a:r>
            <a:r>
              <a:rPr lang="tr-TR" b="1" dirty="0" smtClean="0">
                <a:effectLst/>
                <a:latin typeface="Calibri" panose="020F0502020204030204" pitchFamily="34" charset="0"/>
                <a:ea typeface="Calibri" panose="020F0502020204030204" pitchFamily="34" charset="0"/>
                <a:cs typeface="Calibri" panose="020F0502020204030204" pitchFamily="34" charset="0"/>
              </a:rPr>
              <a:t>- </a:t>
            </a:r>
            <a:r>
              <a:rPr lang="tr-TR" dirty="0" smtClean="0">
                <a:effectLst/>
                <a:latin typeface="Calibri" panose="020F0502020204030204" pitchFamily="34" charset="0"/>
                <a:ea typeface="Calibri" panose="020F0502020204030204" pitchFamily="34" charset="0"/>
                <a:cs typeface="Calibri" panose="020F0502020204030204" pitchFamily="34" charset="0"/>
              </a:rPr>
              <a:t>Yaparım istediğin her şeyi</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Emrin olsun.</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Ama isterim ki,</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Acınacak hayatım, senin elinden son bulsun.</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Bekleme, sevgime rağmen,</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Bir korkak gibi</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Pişman olmamı yaptığım şeyden.</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Böyle ani bir coşkunun tamir edilemezdi neticesi.</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Ve bu, şerefsiz kılardı babamı,</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Utanca boğardı beni.</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Bilirsin eminim ki,</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Bir tokadı, insanın yüreğine nasıl dokunacağını.</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Bu hakaretten ben de aldım payımı.</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Aradım buna neden olanı,</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pPr indent="0" algn="just">
              <a:spcAft>
                <a:spcPts val="0"/>
              </a:spcAft>
              <a:buNone/>
            </a:pPr>
            <a:r>
              <a:rPr lang="tr-TR" dirty="0" smtClean="0">
                <a:effectLst/>
                <a:latin typeface="Calibri" panose="020F0502020204030204" pitchFamily="34" charset="0"/>
                <a:ea typeface="Calibri" panose="020F0502020204030204" pitchFamily="34" charset="0"/>
                <a:cs typeface="Calibri" panose="020F0502020204030204" pitchFamily="34" charset="0"/>
              </a:rPr>
              <a:t>Buldum, aldım intikamımı.</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684851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8928" y="703406"/>
            <a:ext cx="10515600" cy="5587665"/>
          </a:xfrm>
        </p:spPr>
        <p:txBody>
          <a:bodyPr>
            <a:normAutofit fontScale="62500" lnSpcReduction="20000"/>
          </a:bodyPr>
          <a:lstStyle/>
          <a:p>
            <a:pPr marL="0" indent="0">
              <a:buNone/>
            </a:pPr>
            <a:r>
              <a:rPr lang="tr-TR" dirty="0"/>
              <a:t>Kurtardım şerefimi ve babamı.</a:t>
            </a:r>
          </a:p>
          <a:p>
            <a:pPr marL="0" indent="0">
              <a:buNone/>
            </a:pPr>
            <a:r>
              <a:rPr lang="tr-TR" dirty="0"/>
              <a:t>Gerekirse, yine yapardım aynını,</a:t>
            </a:r>
          </a:p>
          <a:p>
            <a:pPr marL="0" indent="0">
              <a:buNone/>
            </a:pPr>
            <a:r>
              <a:rPr lang="tr-TR" dirty="0"/>
              <a:t>Aslına bakarsan, ne kendime, ne babama</a:t>
            </a:r>
          </a:p>
          <a:p>
            <a:pPr marL="0" indent="0">
              <a:buNone/>
            </a:pPr>
            <a:r>
              <a:rPr lang="tr-TR" dirty="0"/>
              <a:t>Sadece sana karşı verdim savaşımı.</a:t>
            </a:r>
          </a:p>
          <a:p>
            <a:pPr marL="0" indent="0">
              <a:buNone/>
            </a:pPr>
            <a:r>
              <a:rPr lang="tr-TR" dirty="0"/>
              <a:t>Bak da gör üzerimdeki kudretini:</a:t>
            </a:r>
          </a:p>
          <a:p>
            <a:pPr marL="0" indent="0">
              <a:buNone/>
            </a:pPr>
            <a:r>
              <a:rPr lang="tr-TR" dirty="0"/>
              <a:t>Böyle bir hakaret vardı ortada</a:t>
            </a:r>
          </a:p>
          <a:p>
            <a:pPr marL="0" indent="0">
              <a:buNone/>
            </a:pPr>
            <a:r>
              <a:rPr lang="tr-TR" dirty="0"/>
              <a:t>Yine de düşündüm, intikam alıp almamayı.</a:t>
            </a:r>
          </a:p>
          <a:p>
            <a:pPr marL="0" indent="0">
              <a:buNone/>
            </a:pPr>
            <a:r>
              <a:rPr lang="tr-TR" dirty="0"/>
              <a:t>Seni üzmek, ya da kabullenmek hakareti.</a:t>
            </a:r>
          </a:p>
          <a:p>
            <a:pPr marL="0" indent="0">
              <a:buNone/>
            </a:pPr>
            <a:r>
              <a:rPr lang="tr-TR" dirty="0"/>
              <a:t>Sonuçta benim kolum hızlı çıktı,</a:t>
            </a:r>
          </a:p>
          <a:p>
            <a:pPr marL="0" indent="0">
              <a:buNone/>
            </a:pPr>
            <a:r>
              <a:rPr lang="tr-TR" dirty="0"/>
              <a:t>Biliyorum çok fazla şiddet gösterdiğimi</a:t>
            </a:r>
          </a:p>
          <a:p>
            <a:pPr marL="0" indent="0">
              <a:buNone/>
            </a:pPr>
            <a:r>
              <a:rPr lang="tr-TR" dirty="0"/>
              <a:t>Ama güzelliğin oldu, bozan dengeyi.</a:t>
            </a:r>
          </a:p>
          <a:p>
            <a:pPr marL="0" indent="0">
              <a:buNone/>
            </a:pPr>
            <a:r>
              <a:rPr lang="tr-TR" dirty="0"/>
              <a:t>Şerefsiz bir adam, hak etmiyordu seni.</a:t>
            </a:r>
          </a:p>
          <a:p>
            <a:pPr marL="0" indent="0">
              <a:buNone/>
            </a:pPr>
            <a:r>
              <a:rPr lang="tr-TR" dirty="0"/>
              <a:t>Ruhunda sahip olduğum yere rağmen,</a:t>
            </a:r>
          </a:p>
          <a:p>
            <a:pPr marL="0" indent="0">
              <a:buNone/>
            </a:pPr>
            <a:r>
              <a:rPr lang="tr-TR" dirty="0"/>
              <a:t>Nefret edecekti benden, beni cömertçe seven.</a:t>
            </a:r>
          </a:p>
          <a:p>
            <a:pPr marL="0" indent="0">
              <a:buNone/>
            </a:pPr>
            <a:r>
              <a:rPr lang="tr-TR" dirty="0"/>
              <a:t>Aşkını dinlemek, itaat etmek sesine</a:t>
            </a:r>
          </a:p>
          <a:p>
            <a:pPr marL="0" indent="0">
              <a:buNone/>
            </a:pPr>
            <a:r>
              <a:rPr lang="tr-TR" dirty="0"/>
              <a:t>Kara çaldı seçimine,</a:t>
            </a:r>
          </a:p>
          <a:p>
            <a:pPr marL="0" indent="0">
              <a:buNone/>
            </a:pPr>
            <a:r>
              <a:rPr lang="tr-TR" dirty="0"/>
              <a:t>Alçaltırdı beni gözünde…</a:t>
            </a:r>
          </a:p>
          <a:p>
            <a:pPr marL="0" indent="0">
              <a:buNone/>
            </a:pPr>
            <a:endParaRPr lang="tr-TR" dirty="0"/>
          </a:p>
        </p:txBody>
      </p:sp>
    </p:spTree>
    <p:extLst>
      <p:ext uri="{BB962C8B-B14F-4D97-AF65-F5344CB8AC3E}">
        <p14:creationId xmlns:p14="http://schemas.microsoft.com/office/powerpoint/2010/main" val="435497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8928" y="703406"/>
            <a:ext cx="10515600" cy="5633385"/>
          </a:xfrm>
        </p:spPr>
        <p:txBody>
          <a:bodyPr>
            <a:normAutofit fontScale="77500" lnSpcReduction="20000"/>
          </a:bodyPr>
          <a:lstStyle/>
          <a:p>
            <a:pPr marL="0" indent="0">
              <a:buNone/>
            </a:pPr>
            <a:r>
              <a:rPr lang="tr-TR" dirty="0"/>
              <a:t>Tekrar söylüyorum, kulak ver bana:</a:t>
            </a:r>
          </a:p>
          <a:p>
            <a:pPr marL="0" indent="0">
              <a:buNone/>
            </a:pPr>
            <a:r>
              <a:rPr lang="tr-TR" dirty="0"/>
              <a:t>İçim yansa da,</a:t>
            </a:r>
          </a:p>
          <a:p>
            <a:pPr marL="0" indent="0">
              <a:buNone/>
            </a:pPr>
            <a:r>
              <a:rPr lang="tr-TR" dirty="0"/>
              <a:t>Son nefesime kadar söylerim defalarca:</a:t>
            </a:r>
          </a:p>
          <a:p>
            <a:pPr marL="0" indent="0">
              <a:buNone/>
            </a:pPr>
            <a:r>
              <a:rPr lang="tr-TR" dirty="0"/>
              <a:t>Acı verdim sana, </a:t>
            </a:r>
          </a:p>
          <a:p>
            <a:pPr marL="0" indent="0">
              <a:buNone/>
            </a:pPr>
            <a:r>
              <a:rPr lang="tr-TR" dirty="0"/>
              <a:t>Yapmalıydım ama</a:t>
            </a:r>
          </a:p>
          <a:p>
            <a:pPr marL="0" indent="0">
              <a:buNone/>
            </a:pPr>
            <a:r>
              <a:rPr lang="tr-TR" dirty="0"/>
              <a:t>Silmek için utancını ve layık olmak için aşkına.</a:t>
            </a:r>
          </a:p>
          <a:p>
            <a:pPr marL="0" indent="0">
              <a:buNone/>
            </a:pPr>
            <a:r>
              <a:rPr lang="tr-TR" dirty="0"/>
              <a:t>Borcumu ödedim onuruma ve babama.</a:t>
            </a:r>
          </a:p>
          <a:p>
            <a:pPr marL="0" indent="0">
              <a:buNone/>
            </a:pPr>
            <a:r>
              <a:rPr lang="tr-TR" dirty="0"/>
              <a:t>Eğer beni görüyorsan şimdi karşında</a:t>
            </a:r>
          </a:p>
          <a:p>
            <a:pPr marL="0" indent="0">
              <a:buNone/>
            </a:pPr>
            <a:r>
              <a:rPr lang="tr-TR" dirty="0"/>
              <a:t>Bu, kanımı sunmak içindir sana.</a:t>
            </a:r>
          </a:p>
          <a:p>
            <a:pPr marL="0" indent="0">
              <a:buNone/>
            </a:pPr>
            <a:r>
              <a:rPr lang="tr-TR" dirty="0"/>
              <a:t>Görevlerimden birini yaptım, şimdi ikincisinde sıra</a:t>
            </a:r>
          </a:p>
          <a:p>
            <a:pPr marL="0" indent="0">
              <a:buNone/>
            </a:pPr>
            <a:r>
              <a:rPr lang="tr-TR" dirty="0"/>
              <a:t>Biliyorum, ölmüş bir baba, </a:t>
            </a:r>
          </a:p>
          <a:p>
            <a:pPr marL="0" indent="0">
              <a:buNone/>
            </a:pPr>
            <a:r>
              <a:rPr lang="tr-TR" dirty="0"/>
              <a:t>Silah veriyor eline: namlusu dönük bana.</a:t>
            </a:r>
          </a:p>
          <a:p>
            <a:pPr marL="0" indent="0">
              <a:buNone/>
            </a:pPr>
            <a:r>
              <a:rPr lang="tr-TR" dirty="0"/>
              <a:t>Elinden alma istemiyorum kurbanını</a:t>
            </a:r>
          </a:p>
          <a:p>
            <a:pPr marL="0" indent="0">
              <a:buNone/>
            </a:pPr>
            <a:r>
              <a:rPr lang="tr-TR" dirty="0"/>
              <a:t>Haydi öldür cesurca,</a:t>
            </a:r>
          </a:p>
          <a:p>
            <a:pPr marL="0" indent="0">
              <a:buNone/>
            </a:pPr>
            <a:r>
              <a:rPr lang="tr-TR" dirty="0"/>
              <a:t>Babanın kanını akıtanı.” (Pierre </a:t>
            </a:r>
            <a:r>
              <a:rPr lang="tr-TR" dirty="0" err="1"/>
              <a:t>Corneille</a:t>
            </a:r>
            <a:r>
              <a:rPr lang="tr-TR" dirty="0"/>
              <a:t>, Le </a:t>
            </a:r>
            <a:r>
              <a:rPr lang="tr-TR" dirty="0" err="1"/>
              <a:t>Cid</a:t>
            </a:r>
            <a:r>
              <a:rPr lang="tr-TR" dirty="0"/>
              <a:t>, Çev., Gülay Oktar Ural, İstanbul: Mitos/Boyut, 2009, s.53,54)</a:t>
            </a:r>
          </a:p>
          <a:p>
            <a:pPr marL="0" indent="0">
              <a:buNone/>
            </a:pPr>
            <a:endParaRPr lang="tr-TR" dirty="0"/>
          </a:p>
        </p:txBody>
      </p:sp>
    </p:spTree>
    <p:extLst>
      <p:ext uri="{BB962C8B-B14F-4D97-AF65-F5344CB8AC3E}">
        <p14:creationId xmlns:p14="http://schemas.microsoft.com/office/powerpoint/2010/main" val="213253347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616</Words>
  <Application>Microsoft Office PowerPoint</Application>
  <PresentationFormat>Geniş ekran</PresentationFormat>
  <Paragraphs>55</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Pierre Corneille (1606-1684)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Pierre Corneille (1606-1684)</dc:title>
  <dc:creator>duygu toksoy</dc:creator>
  <cp:lastModifiedBy>duygu toksoy</cp:lastModifiedBy>
  <cp:revision>2</cp:revision>
  <dcterms:created xsi:type="dcterms:W3CDTF">2021-07-25T14:15:54Z</dcterms:created>
  <dcterms:modified xsi:type="dcterms:W3CDTF">2021-07-27T06:09:24Z</dcterms:modified>
</cp:coreProperties>
</file>