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1BABA0E-88FF-4084-BEB1-6AE477E55514}"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2110851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1BABA0E-88FF-4084-BEB1-6AE477E55514}"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1556875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1BABA0E-88FF-4084-BEB1-6AE477E55514}"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3864018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1BABA0E-88FF-4084-BEB1-6AE477E55514}"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2585332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41BABA0E-88FF-4084-BEB1-6AE477E55514}"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388716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1BABA0E-88FF-4084-BEB1-6AE477E55514}"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86816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1BABA0E-88FF-4084-BEB1-6AE477E55514}" type="datetimeFigureOut">
              <a:rPr lang="tr-TR" smtClean="0"/>
              <a:t>26.06.2019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1374104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1BABA0E-88FF-4084-BEB1-6AE477E55514}" type="datetimeFigureOut">
              <a:rPr lang="tr-TR" smtClean="0"/>
              <a:t>26.06.2019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76991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1BABA0E-88FF-4084-BEB1-6AE477E55514}" type="datetimeFigureOut">
              <a:rPr lang="tr-TR" smtClean="0"/>
              <a:t>26.06.2019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1567426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1BABA0E-88FF-4084-BEB1-6AE477E55514}"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248225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1BABA0E-88FF-4084-BEB1-6AE477E55514}"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554707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BABA0E-88FF-4084-BEB1-6AE477E55514}" type="datetimeFigureOut">
              <a:rPr lang="tr-TR" smtClean="0"/>
              <a:t>26.06.2019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BA32C-FDCC-484D-80DB-9D964567DFDF}" type="slidenum">
              <a:rPr lang="tr-TR" smtClean="0"/>
              <a:t>‹#›</a:t>
            </a:fld>
            <a:endParaRPr lang="tr-TR"/>
          </a:p>
        </p:txBody>
      </p:sp>
    </p:spTree>
    <p:extLst>
      <p:ext uri="{BB962C8B-B14F-4D97-AF65-F5344CB8AC3E}">
        <p14:creationId xmlns:p14="http://schemas.microsoft.com/office/powerpoint/2010/main" val="4192327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3739484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FA56CDC-C300-4ED4-BBDB-3FA3F032B951}" type="slidenum">
              <a:rPr lang="tr-TR"/>
              <a:pPr/>
              <a:t>10</a:t>
            </a:fld>
            <a:endParaRPr lang="tr-TR"/>
          </a:p>
        </p:txBody>
      </p:sp>
      <p:sp>
        <p:nvSpPr>
          <p:cNvPr id="23554" name="AutoShape 2"/>
          <p:cNvSpPr>
            <a:spLocks noGrp="1" noChangeArrowheads="1"/>
          </p:cNvSpPr>
          <p:nvPr>
            <p:ph type="title"/>
          </p:nvPr>
        </p:nvSpPr>
        <p:spPr/>
        <p:txBody>
          <a:bodyPr/>
          <a:lstStyle/>
          <a:p>
            <a:r>
              <a:rPr lang="tr-TR" b="0"/>
              <a:t>Max Weber’in Yetki Kuramı</a:t>
            </a:r>
          </a:p>
        </p:txBody>
      </p:sp>
      <p:sp>
        <p:nvSpPr>
          <p:cNvPr id="23555" name="Rectangle 3"/>
          <p:cNvSpPr>
            <a:spLocks noGrp="1" noChangeArrowheads="1"/>
          </p:cNvSpPr>
          <p:nvPr>
            <p:ph type="body" idx="1"/>
          </p:nvPr>
        </p:nvSpPr>
        <p:spPr/>
        <p:txBody>
          <a:bodyPr/>
          <a:lstStyle/>
          <a:p>
            <a:pPr>
              <a:lnSpc>
                <a:spcPct val="90000"/>
              </a:lnSpc>
              <a:buFont typeface="Wingdings" pitchFamily="2" charset="2"/>
              <a:buNone/>
            </a:pPr>
            <a:r>
              <a:rPr lang="tr-TR" sz="2400">
                <a:solidFill>
                  <a:srgbClr val="FF0000"/>
                </a:solidFill>
              </a:rPr>
              <a:t>	Max Weber yetkiyi “belli bir grubun belli bir kaynaktan çıkan emirlere itaat etme olasılığı” şeklinde tanımlamıştır.</a:t>
            </a:r>
            <a:endParaRPr lang="tr-TR" sz="2400" b="1">
              <a:solidFill>
                <a:srgbClr val="FF0000"/>
              </a:solidFill>
            </a:endParaRPr>
          </a:p>
          <a:p>
            <a:pPr>
              <a:lnSpc>
                <a:spcPct val="90000"/>
              </a:lnSpc>
            </a:pPr>
            <a:r>
              <a:rPr lang="tr-TR" sz="2400" b="1" u="sng">
                <a:solidFill>
                  <a:srgbClr val="FF0000"/>
                </a:solidFill>
                <a:effectLst>
                  <a:outerShdw blurRad="38100" dist="38100" dir="2700000" algn="tl">
                    <a:srgbClr val="C0C0C0"/>
                  </a:outerShdw>
                </a:effectLst>
              </a:rPr>
              <a:t>Geleneksel Yetki</a:t>
            </a:r>
            <a:r>
              <a:rPr lang="tr-TR" sz="2400" b="1"/>
              <a:t> : </a:t>
            </a:r>
            <a:r>
              <a:rPr lang="tr-TR" sz="2400"/>
              <a:t>Bu kişisel olup, doğuştan kazanılan statüye dayanır. Astların emirleri sadakatle yerine getirmeleri söz konusudur.</a:t>
            </a:r>
            <a:endParaRPr lang="tr-TR" sz="2400" b="1"/>
          </a:p>
          <a:p>
            <a:pPr>
              <a:lnSpc>
                <a:spcPct val="90000"/>
              </a:lnSpc>
            </a:pPr>
            <a:r>
              <a:rPr lang="tr-TR" sz="2400" b="1" u="sng">
                <a:solidFill>
                  <a:srgbClr val="FF0000"/>
                </a:solidFill>
                <a:effectLst>
                  <a:outerShdw blurRad="38100" dist="38100" dir="2700000" algn="tl">
                    <a:srgbClr val="C0C0C0"/>
                  </a:outerShdw>
                </a:effectLst>
              </a:rPr>
              <a:t>Karizmatik Yetki</a:t>
            </a:r>
            <a:r>
              <a:rPr lang="tr-TR" sz="2400" b="1"/>
              <a:t> :</a:t>
            </a:r>
            <a:r>
              <a:rPr lang="tr-TR" sz="2400"/>
              <a:t> Yine kişiseldir. Belli bir kişinin  olağanüstü kutsallığı, kahramanlığı veya örnek olacak özelliklerine dayanır.</a:t>
            </a:r>
            <a:endParaRPr lang="tr-TR" sz="2400" b="1"/>
          </a:p>
          <a:p>
            <a:pPr>
              <a:lnSpc>
                <a:spcPct val="90000"/>
              </a:lnSpc>
            </a:pPr>
            <a:r>
              <a:rPr lang="tr-TR" sz="2400" b="1" u="sng">
                <a:solidFill>
                  <a:srgbClr val="FF0000"/>
                </a:solidFill>
                <a:effectLst>
                  <a:outerShdw blurRad="38100" dist="38100" dir="2700000" algn="tl">
                    <a:srgbClr val="C0C0C0"/>
                  </a:outerShdw>
                </a:effectLst>
              </a:rPr>
              <a:t>Ussal Yetki</a:t>
            </a:r>
            <a:r>
              <a:rPr lang="tr-TR" sz="2400" b="1"/>
              <a:t> : </a:t>
            </a:r>
            <a:r>
              <a:rPr lang="tr-TR" sz="2400"/>
              <a:t>Bu yetki kuralların ilkesine dayanır. Bu yetki seçimle kazanılır. Ussallık temel ilkedir. </a:t>
            </a:r>
          </a:p>
        </p:txBody>
      </p:sp>
    </p:spTree>
    <p:extLst>
      <p:ext uri="{BB962C8B-B14F-4D97-AF65-F5344CB8AC3E}">
        <p14:creationId xmlns:p14="http://schemas.microsoft.com/office/powerpoint/2010/main" val="446649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0651C71E-490C-478C-A551-D60548D052AE}" type="slidenum">
              <a:rPr lang="tr-TR"/>
              <a:pPr/>
              <a:t>11</a:t>
            </a:fld>
            <a:endParaRPr lang="tr-TR"/>
          </a:p>
        </p:txBody>
      </p:sp>
      <p:sp>
        <p:nvSpPr>
          <p:cNvPr id="24578" name="AutoShape 2"/>
          <p:cNvSpPr>
            <a:spLocks noGrp="1" noChangeArrowheads="1"/>
          </p:cNvSpPr>
          <p:nvPr>
            <p:ph type="title"/>
          </p:nvPr>
        </p:nvSpPr>
        <p:spPr/>
        <p:txBody>
          <a:bodyPr/>
          <a:lstStyle/>
          <a:p>
            <a:r>
              <a:rPr lang="tr-TR" sz="3200" b="0"/>
              <a:t>NEOKLASİK YÖNETİM YAKLAŞIMI</a:t>
            </a:r>
          </a:p>
        </p:txBody>
      </p:sp>
      <p:sp>
        <p:nvSpPr>
          <p:cNvPr id="24579" name="Rectangle 3"/>
          <p:cNvSpPr>
            <a:spLocks noGrp="1" noChangeArrowheads="1"/>
          </p:cNvSpPr>
          <p:nvPr>
            <p:ph type="body" idx="1"/>
          </p:nvPr>
        </p:nvSpPr>
        <p:spPr/>
        <p:txBody>
          <a:bodyPr/>
          <a:lstStyle/>
          <a:p>
            <a:pPr>
              <a:lnSpc>
                <a:spcPct val="90000"/>
              </a:lnSpc>
            </a:pPr>
            <a:r>
              <a:rPr lang="tr-TR" sz="2400"/>
              <a:t>Neoklasik teori, </a:t>
            </a:r>
            <a:r>
              <a:rPr lang="tr-TR" sz="2400">
                <a:solidFill>
                  <a:srgbClr val="FF0000"/>
                </a:solidFill>
              </a:rPr>
              <a:t>insan unsuru üzerinde durmuş</a:t>
            </a:r>
            <a:r>
              <a:rPr lang="tr-TR" sz="2400"/>
              <a:t> klasik yönetimin ilkelerini reddetmek yerine eksik yönlerini tamamlamak için çalışmıştır. Bu doğrultuda ki görüşler klasik yaklaşımı sınamak için girişilen birtakım büyük çaplı deneylerden sonra oluşmuştur. </a:t>
            </a:r>
          </a:p>
          <a:p>
            <a:pPr>
              <a:lnSpc>
                <a:spcPct val="90000"/>
              </a:lnSpc>
            </a:pPr>
            <a:r>
              <a:rPr lang="tr-TR" sz="2400"/>
              <a:t>Neo-klasik yaklaşımın organizasyon konusunda yapmış olduğu en büyük katkı, </a:t>
            </a:r>
            <a:r>
              <a:rPr lang="tr-TR" sz="2400">
                <a:solidFill>
                  <a:srgbClr val="FF0000"/>
                </a:solidFill>
              </a:rPr>
              <a:t>organizasyon yapısı içinde insanın nasıl davrandığı ve neden o şekilde davrandığı ve yapı ile davranış arasındaki ilişkileri açıklamak olmuştur.</a:t>
            </a:r>
            <a:r>
              <a:rPr lang="tr-TR" sz="2400"/>
              <a:t> Yapılan deneylerin en önemlileri Hawthorne ve Harwood araştırmalarıdır. </a:t>
            </a:r>
          </a:p>
        </p:txBody>
      </p:sp>
    </p:spTree>
    <p:extLst>
      <p:ext uri="{BB962C8B-B14F-4D97-AF65-F5344CB8AC3E}">
        <p14:creationId xmlns:p14="http://schemas.microsoft.com/office/powerpoint/2010/main" val="2939846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7A41D6D-B720-4DC7-A578-788A43554759}" type="slidenum">
              <a:rPr lang="tr-TR"/>
              <a:pPr/>
              <a:t>12</a:t>
            </a:fld>
            <a:endParaRPr lang="tr-TR"/>
          </a:p>
        </p:txBody>
      </p:sp>
      <p:sp>
        <p:nvSpPr>
          <p:cNvPr id="26626" name="AutoShape 2"/>
          <p:cNvSpPr>
            <a:spLocks noGrp="1" noChangeArrowheads="1"/>
          </p:cNvSpPr>
          <p:nvPr>
            <p:ph type="title"/>
          </p:nvPr>
        </p:nvSpPr>
        <p:spPr/>
        <p:txBody>
          <a:bodyPr/>
          <a:lstStyle/>
          <a:p>
            <a:r>
              <a:rPr lang="tr-TR" b="0"/>
              <a:t>Hawthorne Araştırmaları</a:t>
            </a:r>
          </a:p>
        </p:txBody>
      </p:sp>
      <p:sp>
        <p:nvSpPr>
          <p:cNvPr id="26627" name="Rectangle 3"/>
          <p:cNvSpPr>
            <a:spLocks noGrp="1" noChangeArrowheads="1"/>
          </p:cNvSpPr>
          <p:nvPr>
            <p:ph type="body" idx="1"/>
          </p:nvPr>
        </p:nvSpPr>
        <p:spPr/>
        <p:txBody>
          <a:bodyPr/>
          <a:lstStyle/>
          <a:p>
            <a:endParaRPr lang="tr-TR" sz="2400"/>
          </a:p>
          <a:p>
            <a:r>
              <a:rPr lang="tr-TR" sz="2400"/>
              <a:t>1927-1932 arasında ABD’de Western Elektrik şirketinin hawthorne  tesislerinde, E. Mayo yönetiminde F.J. Roetlisberger ve W.J. Dickson gibi psikologların katıldığı, binlerce işçi üzerinde yıllarca süren bir araştırma yaptılar. Bu araştırmalar kapsamında üç temel deney yapıldı. “</a:t>
            </a:r>
            <a:r>
              <a:rPr lang="tr-TR" sz="2400">
                <a:solidFill>
                  <a:srgbClr val="FF0000"/>
                </a:solidFill>
              </a:rPr>
              <a:t>iş ortamının düzenlenmesi”</a:t>
            </a:r>
            <a:r>
              <a:rPr lang="tr-TR" sz="2400"/>
              <a:t> anlayışını gerçekten geçerli olup olmadığını test etmek istediler, fakat beklenenin tam tersi sonuçlar çıktı </a:t>
            </a:r>
          </a:p>
        </p:txBody>
      </p:sp>
    </p:spTree>
    <p:extLst>
      <p:ext uri="{BB962C8B-B14F-4D97-AF65-F5344CB8AC3E}">
        <p14:creationId xmlns:p14="http://schemas.microsoft.com/office/powerpoint/2010/main" val="1198285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B1B29742-7D12-4F71-9309-ABBF90470707}" type="slidenum">
              <a:rPr lang="tr-TR"/>
              <a:pPr/>
              <a:t>13</a:t>
            </a:fld>
            <a:endParaRPr lang="tr-TR"/>
          </a:p>
        </p:txBody>
      </p:sp>
      <p:sp>
        <p:nvSpPr>
          <p:cNvPr id="27650" name="AutoShape 2"/>
          <p:cNvSpPr>
            <a:spLocks noGrp="1" noChangeArrowheads="1"/>
          </p:cNvSpPr>
          <p:nvPr>
            <p:ph type="title"/>
          </p:nvPr>
        </p:nvSpPr>
        <p:spPr/>
        <p:txBody>
          <a:bodyPr/>
          <a:lstStyle/>
          <a:p>
            <a:r>
              <a:rPr lang="tr-TR" b="0"/>
              <a:t>Hawthorne Araştırmaları</a:t>
            </a:r>
          </a:p>
        </p:txBody>
      </p:sp>
      <p:sp>
        <p:nvSpPr>
          <p:cNvPr id="27651" name="Rectangle 3"/>
          <p:cNvSpPr>
            <a:spLocks noGrp="1" noChangeArrowheads="1"/>
          </p:cNvSpPr>
          <p:nvPr>
            <p:ph type="body" idx="1"/>
          </p:nvPr>
        </p:nvSpPr>
        <p:spPr/>
        <p:txBody>
          <a:bodyPr/>
          <a:lstStyle/>
          <a:p>
            <a:r>
              <a:rPr lang="tr-TR" b="1" i="1">
                <a:solidFill>
                  <a:srgbClr val="FF0000"/>
                </a:solidFill>
                <a:effectLst>
                  <a:outerShdw blurRad="38100" dist="38100" dir="2700000" algn="tl">
                    <a:srgbClr val="C0C0C0"/>
                  </a:outerShdw>
                </a:effectLst>
              </a:rPr>
              <a:t>1. Aşamada</a:t>
            </a:r>
            <a:r>
              <a:rPr lang="tr-TR" b="1" i="1"/>
              <a:t> ;</a:t>
            </a:r>
            <a:r>
              <a:rPr lang="tr-TR"/>
              <a:t> çalışmanın amacı, işyerini aydınlatmanın verimliliğe etkisini bulmaktı,</a:t>
            </a:r>
          </a:p>
          <a:p>
            <a:r>
              <a:rPr lang="tr-TR" b="1" i="1">
                <a:solidFill>
                  <a:srgbClr val="FF0000"/>
                </a:solidFill>
              </a:rPr>
              <a:t>2. Aşamada</a:t>
            </a:r>
            <a:r>
              <a:rPr lang="tr-TR" b="1" i="1"/>
              <a:t> ; </a:t>
            </a:r>
            <a:r>
              <a:rPr lang="tr-TR"/>
              <a:t>röle montaj odası deneyi olarak bilinmektedir : Yorgunluk ve dinlenmenin üretim üzerindeki etkileri </a:t>
            </a:r>
          </a:p>
          <a:p>
            <a:pPr>
              <a:buFont typeface="Wingdings" pitchFamily="2" charset="2"/>
              <a:buNone/>
            </a:pPr>
            <a:r>
              <a:rPr lang="tr-TR">
                <a:solidFill>
                  <a:srgbClr val="FF0000"/>
                </a:solidFill>
                <a:effectLst>
                  <a:outerShdw blurRad="38100" dist="38100" dir="2700000" algn="tl">
                    <a:srgbClr val="C0C0C0"/>
                  </a:outerShdw>
                </a:effectLst>
              </a:rPr>
              <a:t>“İnsan ilişkilerine uygun ortam sağlandığında üretim artışına sebep olacağı ortaya çıktı “</a:t>
            </a:r>
          </a:p>
        </p:txBody>
      </p:sp>
    </p:spTree>
    <p:extLst>
      <p:ext uri="{BB962C8B-B14F-4D97-AF65-F5344CB8AC3E}">
        <p14:creationId xmlns:p14="http://schemas.microsoft.com/office/powerpoint/2010/main" val="3133495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824CB57-9F8C-4BA7-A051-6DA8A1EDD471}" type="slidenum">
              <a:rPr lang="tr-TR"/>
              <a:pPr/>
              <a:t>14</a:t>
            </a:fld>
            <a:endParaRPr lang="tr-TR"/>
          </a:p>
        </p:txBody>
      </p:sp>
      <p:sp>
        <p:nvSpPr>
          <p:cNvPr id="28674" name="AutoShape 2"/>
          <p:cNvSpPr>
            <a:spLocks noGrp="1" noChangeArrowheads="1"/>
          </p:cNvSpPr>
          <p:nvPr>
            <p:ph type="title"/>
          </p:nvPr>
        </p:nvSpPr>
        <p:spPr/>
        <p:txBody>
          <a:bodyPr/>
          <a:lstStyle/>
          <a:p>
            <a:r>
              <a:rPr lang="tr-TR" b="0"/>
              <a:t>Hawthorne Araştırmaları</a:t>
            </a:r>
          </a:p>
        </p:txBody>
      </p:sp>
      <p:sp>
        <p:nvSpPr>
          <p:cNvPr id="28675" name="Rectangle 3"/>
          <p:cNvSpPr>
            <a:spLocks noGrp="1" noChangeArrowheads="1"/>
          </p:cNvSpPr>
          <p:nvPr>
            <p:ph type="body" idx="1"/>
          </p:nvPr>
        </p:nvSpPr>
        <p:spPr/>
        <p:txBody>
          <a:bodyPr/>
          <a:lstStyle/>
          <a:p>
            <a:r>
              <a:rPr lang="tr-TR" b="1" i="1">
                <a:solidFill>
                  <a:srgbClr val="FF0000"/>
                </a:solidFill>
                <a:effectLst>
                  <a:outerShdw blurRad="38100" dist="38100" dir="2700000" algn="tl">
                    <a:srgbClr val="C0C0C0"/>
                  </a:outerShdw>
                </a:effectLst>
              </a:rPr>
              <a:t>3. Aşamada</a:t>
            </a:r>
            <a:r>
              <a:rPr lang="tr-TR" b="1" i="1"/>
              <a:t> ; </a:t>
            </a:r>
            <a:r>
              <a:rPr lang="tr-TR"/>
              <a:t>elektrik aracının parçalarının takılmasına ilişkin deneyin bitmesinden sonra örgüt, iş görenlerle görüşmeyi amaçlayan bir program başlattı. Sonunda büyük bir bulgu yığını elde edildi. Bu </a:t>
            </a:r>
            <a:r>
              <a:rPr lang="tr-TR">
                <a:solidFill>
                  <a:srgbClr val="FF0000"/>
                </a:solidFill>
                <a:effectLst>
                  <a:outerShdw blurRad="38100" dist="38100" dir="2700000" algn="tl">
                    <a:srgbClr val="C0C0C0"/>
                  </a:outerShdw>
                </a:effectLst>
              </a:rPr>
              <a:t>görüşmelerde iş görenlerle ilişki kurmanın, onların tutumlarını etkilediğini gösterdi </a:t>
            </a:r>
          </a:p>
        </p:txBody>
      </p:sp>
    </p:spTree>
    <p:extLst>
      <p:ext uri="{BB962C8B-B14F-4D97-AF65-F5344CB8AC3E}">
        <p14:creationId xmlns:p14="http://schemas.microsoft.com/office/powerpoint/2010/main" val="2996593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280B418-94D3-492B-B492-2652094953F9}" type="slidenum">
              <a:rPr lang="tr-TR"/>
              <a:pPr/>
              <a:t>15</a:t>
            </a:fld>
            <a:endParaRPr lang="tr-TR"/>
          </a:p>
        </p:txBody>
      </p:sp>
      <p:sp>
        <p:nvSpPr>
          <p:cNvPr id="29698" name="AutoShape 2"/>
          <p:cNvSpPr>
            <a:spLocks noGrp="1" noChangeArrowheads="1"/>
          </p:cNvSpPr>
          <p:nvPr>
            <p:ph type="title"/>
          </p:nvPr>
        </p:nvSpPr>
        <p:spPr/>
        <p:txBody>
          <a:bodyPr/>
          <a:lstStyle/>
          <a:p>
            <a:r>
              <a:rPr lang="tr-TR" b="0"/>
              <a:t>Hawthorne Araştırmaları</a:t>
            </a:r>
          </a:p>
        </p:txBody>
      </p:sp>
      <p:sp>
        <p:nvSpPr>
          <p:cNvPr id="29699" name="Rectangle 3"/>
          <p:cNvSpPr>
            <a:spLocks noGrp="1" noChangeArrowheads="1"/>
          </p:cNvSpPr>
          <p:nvPr>
            <p:ph type="body" idx="1"/>
          </p:nvPr>
        </p:nvSpPr>
        <p:spPr/>
        <p:txBody>
          <a:bodyPr/>
          <a:lstStyle/>
          <a:p>
            <a:pPr>
              <a:lnSpc>
                <a:spcPct val="90000"/>
              </a:lnSpc>
            </a:pPr>
            <a:r>
              <a:rPr lang="tr-TR" sz="2400" b="1" i="1">
                <a:solidFill>
                  <a:srgbClr val="FF0000"/>
                </a:solidFill>
                <a:effectLst>
                  <a:outerShdw blurRad="38100" dist="38100" dir="2700000" algn="tl">
                    <a:srgbClr val="C0C0C0"/>
                  </a:outerShdw>
                </a:effectLst>
              </a:rPr>
              <a:t>4. Aşamada</a:t>
            </a:r>
            <a:r>
              <a:rPr lang="tr-TR" sz="2400" b="1" i="1"/>
              <a:t> ;</a:t>
            </a:r>
            <a:r>
              <a:rPr lang="tr-TR" sz="2400"/>
              <a:t> deneme elektrik teli bağlama eşliğinde yapıldı. Parça başına ücret sisteminin etkileri incelendi. Ustabaşının sıkı denetimi altındalardı. Grup beli bir standart oluşturdu ve herkes aynı sayıda üretim yapmaya başladı. Bunun daha altında yada üstünde üretim yapanlara grup baskı yapıyor, psikolojik cezalar veriliyordu. </a:t>
            </a:r>
            <a:r>
              <a:rPr lang="tr-TR" sz="2400">
                <a:solidFill>
                  <a:srgbClr val="FF0000"/>
                </a:solidFill>
                <a:effectLst>
                  <a:outerShdw blurRad="38100" dist="38100" dir="2700000" algn="tl">
                    <a:srgbClr val="C0C0C0"/>
                  </a:outerShdw>
                </a:effectLst>
              </a:rPr>
              <a:t>Bu grup için pekiştirici bir etken olarak para, sosyal kabul görmeden sonra geliyordu. Demek ki para, her zaman temel belirleyici olmuyordu </a:t>
            </a:r>
          </a:p>
        </p:txBody>
      </p:sp>
    </p:spTree>
    <p:extLst>
      <p:ext uri="{BB962C8B-B14F-4D97-AF65-F5344CB8AC3E}">
        <p14:creationId xmlns:p14="http://schemas.microsoft.com/office/powerpoint/2010/main" val="1841844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2E61207-8A3A-4CB8-B947-F1C5BC6DBBC4}" type="slidenum">
              <a:rPr lang="tr-TR"/>
              <a:pPr/>
              <a:t>16</a:t>
            </a:fld>
            <a:endParaRPr lang="tr-TR"/>
          </a:p>
        </p:txBody>
      </p:sp>
      <p:sp>
        <p:nvSpPr>
          <p:cNvPr id="30722" name="AutoShape 2"/>
          <p:cNvSpPr>
            <a:spLocks noGrp="1" noChangeArrowheads="1"/>
          </p:cNvSpPr>
          <p:nvPr>
            <p:ph type="title"/>
          </p:nvPr>
        </p:nvSpPr>
        <p:spPr/>
        <p:txBody>
          <a:bodyPr/>
          <a:lstStyle/>
          <a:p>
            <a:r>
              <a:rPr lang="tr-TR" b="0"/>
              <a:t>Hawthorne Araştırmaları</a:t>
            </a:r>
          </a:p>
        </p:txBody>
      </p:sp>
      <p:sp>
        <p:nvSpPr>
          <p:cNvPr id="30723" name="Rectangle 3"/>
          <p:cNvSpPr>
            <a:spLocks noGrp="1" noChangeArrowheads="1"/>
          </p:cNvSpPr>
          <p:nvPr>
            <p:ph type="body" idx="1"/>
          </p:nvPr>
        </p:nvSpPr>
        <p:spPr/>
        <p:txBody>
          <a:bodyPr/>
          <a:lstStyle/>
          <a:p>
            <a:pPr>
              <a:lnSpc>
                <a:spcPct val="90000"/>
              </a:lnSpc>
            </a:pPr>
            <a:r>
              <a:rPr lang="tr-TR" b="1" i="1">
                <a:solidFill>
                  <a:srgbClr val="FF0000"/>
                </a:solidFill>
                <a:effectLst>
                  <a:outerShdw blurRad="38100" dist="38100" dir="2700000" algn="tl">
                    <a:srgbClr val="C0C0C0"/>
                  </a:outerShdw>
                </a:effectLst>
              </a:rPr>
              <a:t>5. Aşamada;</a:t>
            </a:r>
            <a:r>
              <a:rPr lang="tr-TR"/>
              <a:t> ilk dört aşamada öğrenilenler üzerine kuruldu. Bu aşama  tümüyle iş gören ilişkileri üzerine yoğunlaştırıldı ve iş görenle görüşme biçimine dönüştü. Danışmanlar, iş görenleri sorunlarını tartışmak için cesaretlendirdiler. Sorunlarının tartışılmasından alınan sonuçlar, iş görenlerin örgüte uyumunda , ast üst ve yönetim ilişkilerinde kullanıldı </a:t>
            </a:r>
          </a:p>
        </p:txBody>
      </p:sp>
    </p:spTree>
    <p:extLst>
      <p:ext uri="{BB962C8B-B14F-4D97-AF65-F5344CB8AC3E}">
        <p14:creationId xmlns:p14="http://schemas.microsoft.com/office/powerpoint/2010/main" val="2510447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44A8397-5743-4EA1-BE58-20E2BECBF462}" type="slidenum">
              <a:rPr lang="tr-TR"/>
              <a:pPr/>
              <a:t>17</a:t>
            </a:fld>
            <a:endParaRPr lang="tr-TR"/>
          </a:p>
        </p:txBody>
      </p:sp>
      <p:sp>
        <p:nvSpPr>
          <p:cNvPr id="31746" name="AutoShape 2"/>
          <p:cNvSpPr>
            <a:spLocks noGrp="1" noChangeArrowheads="1"/>
          </p:cNvSpPr>
          <p:nvPr>
            <p:ph type="title"/>
          </p:nvPr>
        </p:nvSpPr>
        <p:spPr/>
        <p:txBody>
          <a:bodyPr/>
          <a:lstStyle/>
          <a:p>
            <a:r>
              <a:rPr lang="tr-TR" b="0"/>
              <a:t>Hawthorne Araştırmaları</a:t>
            </a:r>
          </a:p>
        </p:txBody>
      </p:sp>
      <p:sp>
        <p:nvSpPr>
          <p:cNvPr id="31747" name="Rectangle 3"/>
          <p:cNvSpPr>
            <a:spLocks noGrp="1" noChangeArrowheads="1"/>
          </p:cNvSpPr>
          <p:nvPr>
            <p:ph type="body" idx="1"/>
          </p:nvPr>
        </p:nvSpPr>
        <p:spPr/>
        <p:txBody>
          <a:bodyPr/>
          <a:lstStyle/>
          <a:p>
            <a:r>
              <a:rPr lang="tr-TR"/>
              <a:t>Bu araştırmanın sonuçları, </a:t>
            </a:r>
            <a:r>
              <a:rPr lang="tr-TR">
                <a:solidFill>
                  <a:srgbClr val="FF0000"/>
                </a:solidFill>
                <a:effectLst>
                  <a:outerShdw blurRad="38100" dist="38100" dir="2700000" algn="tl">
                    <a:srgbClr val="C0C0C0"/>
                  </a:outerShdw>
                </a:effectLst>
              </a:rPr>
              <a:t>yönetimde davranışçı yaklaşımın doğmasına yol açtı.</a:t>
            </a:r>
            <a:r>
              <a:rPr lang="tr-TR"/>
              <a:t> Gözlerini, örgüt içindeki insana diken araştırmacılar , </a:t>
            </a:r>
          </a:p>
          <a:p>
            <a:pPr lvl="1"/>
            <a:r>
              <a:rPr lang="tr-TR">
                <a:solidFill>
                  <a:srgbClr val="FF6600"/>
                </a:solidFill>
              </a:rPr>
              <a:t>insanların örgütten beklentileri, </a:t>
            </a:r>
          </a:p>
          <a:p>
            <a:pPr lvl="1"/>
            <a:r>
              <a:rPr lang="tr-TR">
                <a:solidFill>
                  <a:srgbClr val="FF6600"/>
                </a:solidFill>
              </a:rPr>
              <a:t>örgüt üyelerinin karşılıklı ilişkileri, çatışmaları, </a:t>
            </a:r>
          </a:p>
          <a:p>
            <a:pPr lvl="1"/>
            <a:r>
              <a:rPr lang="tr-TR">
                <a:solidFill>
                  <a:srgbClr val="FF6600"/>
                </a:solidFill>
              </a:rPr>
              <a:t>iş doyumu ve verim arasındaki ilişkiler,</a:t>
            </a:r>
          </a:p>
          <a:p>
            <a:pPr lvl="1"/>
            <a:r>
              <a:rPr lang="tr-TR">
                <a:solidFill>
                  <a:srgbClr val="FF6600"/>
                </a:solidFill>
              </a:rPr>
              <a:t>karar verme gibi konuları alana getirerek katkıda bulundular. </a:t>
            </a:r>
          </a:p>
        </p:txBody>
      </p:sp>
    </p:spTree>
    <p:extLst>
      <p:ext uri="{BB962C8B-B14F-4D97-AF65-F5344CB8AC3E}">
        <p14:creationId xmlns:p14="http://schemas.microsoft.com/office/powerpoint/2010/main" val="2983941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BB89C4D-5B53-4DEB-B288-6E1C24492C63}" type="slidenum">
              <a:rPr lang="tr-TR"/>
              <a:pPr/>
              <a:t>18</a:t>
            </a:fld>
            <a:endParaRPr lang="tr-TR"/>
          </a:p>
        </p:txBody>
      </p:sp>
      <p:sp>
        <p:nvSpPr>
          <p:cNvPr id="25602" name="AutoShape 2"/>
          <p:cNvSpPr>
            <a:spLocks noGrp="1" noChangeArrowheads="1"/>
          </p:cNvSpPr>
          <p:nvPr>
            <p:ph type="title"/>
          </p:nvPr>
        </p:nvSpPr>
        <p:spPr/>
        <p:txBody>
          <a:bodyPr/>
          <a:lstStyle/>
          <a:p>
            <a:r>
              <a:rPr lang="tr-TR" sz="3200">
                <a:solidFill>
                  <a:srgbClr val="FF0000"/>
                </a:solidFill>
              </a:rPr>
              <a:t>Neoklasik yaklaşımı benimseyen  örgüt veya yönetici</a:t>
            </a:r>
            <a:r>
              <a:rPr lang="tr-TR" sz="3200"/>
              <a:t>;</a:t>
            </a:r>
          </a:p>
        </p:txBody>
      </p:sp>
      <p:sp>
        <p:nvSpPr>
          <p:cNvPr id="25603" name="Rectangle 3"/>
          <p:cNvSpPr>
            <a:spLocks noGrp="1" noChangeArrowheads="1"/>
          </p:cNvSpPr>
          <p:nvPr>
            <p:ph type="body" idx="1"/>
          </p:nvPr>
        </p:nvSpPr>
        <p:spPr>
          <a:xfrm>
            <a:off x="179388" y="2362200"/>
            <a:ext cx="8964612" cy="3724275"/>
          </a:xfrm>
        </p:spPr>
        <p:txBody>
          <a:bodyPr/>
          <a:lstStyle/>
          <a:p>
            <a:pPr>
              <a:lnSpc>
                <a:spcPct val="90000"/>
              </a:lnSpc>
            </a:pPr>
            <a:r>
              <a:rPr lang="tr-TR" sz="2400"/>
              <a:t>normal bir insanın işini sevdiği ve işinden kaçmayacağını,</a:t>
            </a:r>
          </a:p>
          <a:p>
            <a:pPr>
              <a:lnSpc>
                <a:spcPct val="90000"/>
              </a:lnSpc>
            </a:pPr>
            <a:r>
              <a:rPr lang="tr-TR" sz="2400"/>
              <a:t>kişilerin kendi kendilerini kontrol edebileceklerini, sorumluluk almak isteyeceklerini, </a:t>
            </a:r>
          </a:p>
          <a:p>
            <a:pPr>
              <a:lnSpc>
                <a:spcPct val="90000"/>
              </a:lnSpc>
            </a:pPr>
            <a:r>
              <a:rPr lang="tr-TR" sz="2400"/>
              <a:t>kontrol ve cezanın tek yol olmadığını,</a:t>
            </a:r>
          </a:p>
          <a:p>
            <a:pPr>
              <a:lnSpc>
                <a:spcPct val="90000"/>
              </a:lnSpc>
            </a:pPr>
            <a:r>
              <a:rPr lang="tr-TR" sz="2400"/>
              <a:t>insanların yaratıcılık özelliklerine sahip olduğu  ve amaçlara ulaşmada ödüllerin (manevi) olmasının iyi sonuçlar vereceği gibi düşüncelerden hareket etmektedirler. </a:t>
            </a:r>
          </a:p>
          <a:p>
            <a:pPr>
              <a:lnSpc>
                <a:spcPct val="90000"/>
              </a:lnSpc>
            </a:pPr>
            <a:r>
              <a:rPr lang="tr-TR" sz="2400">
                <a:solidFill>
                  <a:srgbClr val="FF6600"/>
                </a:solidFill>
              </a:rPr>
              <a:t>Ancak bu yaklaşımda örgüt içindeki insan unsuruna fazla önem verilmesi, yöneticinin şefkatli bir baba olarak düşünülmesine vurdumduymaz, bırakın yapsınlar tipi liderlik özelliğinin görülmesine neden olmaktadır. </a:t>
            </a:r>
          </a:p>
        </p:txBody>
      </p:sp>
    </p:spTree>
    <p:extLst>
      <p:ext uri="{BB962C8B-B14F-4D97-AF65-F5344CB8AC3E}">
        <p14:creationId xmlns:p14="http://schemas.microsoft.com/office/powerpoint/2010/main" val="847546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ED70E27-5E46-4FBC-85D5-DD5CE8262F32}" type="slidenum">
              <a:rPr lang="tr-TR"/>
              <a:pPr/>
              <a:t>19</a:t>
            </a:fld>
            <a:endParaRPr lang="tr-TR"/>
          </a:p>
        </p:txBody>
      </p:sp>
      <p:sp>
        <p:nvSpPr>
          <p:cNvPr id="32770" name="AutoShape 2"/>
          <p:cNvSpPr>
            <a:spLocks noGrp="1" noChangeArrowheads="1"/>
          </p:cNvSpPr>
          <p:nvPr>
            <p:ph type="title"/>
          </p:nvPr>
        </p:nvSpPr>
        <p:spPr/>
        <p:txBody>
          <a:bodyPr/>
          <a:lstStyle/>
          <a:p>
            <a:r>
              <a:rPr lang="tr-TR" sz="3200" b="0">
                <a:solidFill>
                  <a:srgbClr val="FF0000"/>
                </a:solidFill>
                <a:effectLst>
                  <a:outerShdw blurRad="38100" dist="38100" dir="2700000" algn="tl">
                    <a:srgbClr val="C0C0C0"/>
                  </a:outerShdw>
                </a:effectLst>
              </a:rPr>
              <a:t>MODERN YÖNETİM YAKLAŞIMI</a:t>
            </a:r>
            <a:r>
              <a:rPr lang="tr-TR" sz="3200"/>
              <a:t> </a:t>
            </a:r>
          </a:p>
        </p:txBody>
      </p:sp>
      <p:sp>
        <p:nvSpPr>
          <p:cNvPr id="32771" name="Rectangle 3"/>
          <p:cNvSpPr>
            <a:spLocks noGrp="1" noChangeArrowheads="1"/>
          </p:cNvSpPr>
          <p:nvPr>
            <p:ph type="body" idx="1"/>
          </p:nvPr>
        </p:nvSpPr>
        <p:spPr/>
        <p:txBody>
          <a:bodyPr/>
          <a:lstStyle/>
          <a:p>
            <a:r>
              <a:rPr lang="tr-TR" sz="2400" b="1"/>
              <a:t>Sistem Yaklaşımı </a:t>
            </a:r>
          </a:p>
          <a:p>
            <a:r>
              <a:rPr lang="tr-TR" sz="2400"/>
              <a:t>Sistem yaklaşımı temelde olayları bütün halinde incelemeyi öngören bir düşünce tarzıdır. </a:t>
            </a:r>
            <a:r>
              <a:rPr lang="tr-TR" sz="2400">
                <a:solidFill>
                  <a:srgbClr val="FF0000"/>
                </a:solidFill>
              </a:rPr>
              <a:t>Sistem, birbiriyle ilişkili belirli parçalardan oluşan bir bütün olarak tanımlanabilir.</a:t>
            </a:r>
          </a:p>
          <a:p>
            <a:r>
              <a:rPr lang="tr-TR" sz="2400"/>
              <a:t>Başka bir ifadeyle sistem, </a:t>
            </a:r>
            <a:r>
              <a:rPr lang="tr-TR" sz="2400">
                <a:solidFill>
                  <a:srgbClr val="FF0000"/>
                </a:solidFill>
              </a:rPr>
              <a:t>birtakım küçük parçalardan oluşan, kendisi veya daha büyük bir sistemin ya da sistemlerin parçası olarak faaliyette bulunan bir bütündür.</a:t>
            </a:r>
          </a:p>
        </p:txBody>
      </p:sp>
    </p:spTree>
    <p:extLst>
      <p:ext uri="{BB962C8B-B14F-4D97-AF65-F5344CB8AC3E}">
        <p14:creationId xmlns:p14="http://schemas.microsoft.com/office/powerpoint/2010/main" val="2933927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85E47F6-A5EA-4890-929E-3ACA22691FB5}" type="slidenum">
              <a:rPr lang="tr-TR"/>
              <a:pPr/>
              <a:t>2</a:t>
            </a:fld>
            <a:endParaRPr lang="tr-TR"/>
          </a:p>
        </p:txBody>
      </p:sp>
      <p:sp>
        <p:nvSpPr>
          <p:cNvPr id="16386" name="AutoShape 2"/>
          <p:cNvSpPr>
            <a:spLocks noGrp="1" noChangeArrowheads="1"/>
          </p:cNvSpPr>
          <p:nvPr>
            <p:ph type="title"/>
          </p:nvPr>
        </p:nvSpPr>
        <p:spPr/>
        <p:txBody>
          <a:bodyPr/>
          <a:lstStyle/>
          <a:p>
            <a:r>
              <a:rPr lang="tr-TR" sz="3200" b="0"/>
              <a:t>Yönetim Süreçleri</a:t>
            </a:r>
            <a:br>
              <a:rPr lang="tr-TR" sz="3200" b="0"/>
            </a:br>
            <a:r>
              <a:rPr lang="tr-TR" sz="3200" b="0"/>
              <a:t>( Henri Fayol)</a:t>
            </a:r>
          </a:p>
        </p:txBody>
      </p:sp>
      <p:sp>
        <p:nvSpPr>
          <p:cNvPr id="16387" name="Rectangle 3"/>
          <p:cNvSpPr>
            <a:spLocks noGrp="1" noChangeArrowheads="1"/>
          </p:cNvSpPr>
          <p:nvPr>
            <p:ph type="body" idx="1"/>
          </p:nvPr>
        </p:nvSpPr>
        <p:spPr>
          <a:xfrm>
            <a:off x="0" y="1844675"/>
            <a:ext cx="9144000" cy="4537075"/>
          </a:xfrm>
        </p:spPr>
        <p:txBody>
          <a:bodyPr>
            <a:normAutofit lnSpcReduction="10000"/>
          </a:bodyPr>
          <a:lstStyle/>
          <a:p>
            <a:pPr marL="1752600" lvl="3" indent="-381000">
              <a:lnSpc>
                <a:spcPct val="80000"/>
              </a:lnSpc>
              <a:buFontTx/>
              <a:buNone/>
            </a:pPr>
            <a:endParaRPr lang="tr-TR" sz="1600"/>
          </a:p>
          <a:p>
            <a:pPr marL="609600" indent="-609600">
              <a:lnSpc>
                <a:spcPct val="80000"/>
              </a:lnSpc>
            </a:pPr>
            <a:endParaRPr lang="tr-TR" sz="2400"/>
          </a:p>
          <a:p>
            <a:pPr marL="609600" indent="-609600">
              <a:lnSpc>
                <a:spcPct val="80000"/>
              </a:lnSpc>
            </a:pPr>
            <a:r>
              <a:rPr lang="tr-TR" sz="2400"/>
              <a:t>Klasik yönetim yaklaşımında ikinci akıma öncülük eden Fayol, bir işletmedeki faaliyetleri </a:t>
            </a:r>
            <a:r>
              <a:rPr lang="tr-TR" sz="2400">
                <a:solidFill>
                  <a:srgbClr val="FF0000"/>
                </a:solidFill>
              </a:rPr>
              <a:t>örgütsel ve yönetimsel</a:t>
            </a:r>
            <a:r>
              <a:rPr lang="tr-TR" sz="2400"/>
              <a:t> olmak üzere iki grupta toplamıştır. </a:t>
            </a:r>
          </a:p>
          <a:p>
            <a:pPr marL="609600" indent="-609600">
              <a:lnSpc>
                <a:spcPct val="80000"/>
              </a:lnSpc>
            </a:pPr>
            <a:r>
              <a:rPr lang="tr-TR" sz="2400"/>
              <a:t>Yönetimi bir takım süreçler bütünü olarak gören ilk yazardır. Özellikle yönetim fonksiyonlarının üzerinde duran Fayol, her örgütsel faaliyette uygulanması gereken yönetim süreçlerini </a:t>
            </a:r>
            <a:r>
              <a:rPr lang="tr-TR" sz="2400">
                <a:solidFill>
                  <a:srgbClr val="FF0000"/>
                </a:solidFill>
              </a:rPr>
              <a:t>(POCCC),</a:t>
            </a:r>
          </a:p>
          <a:p>
            <a:pPr marL="609600" indent="-609600">
              <a:lnSpc>
                <a:spcPct val="80000"/>
              </a:lnSpc>
            </a:pPr>
            <a:r>
              <a:rPr lang="tr-TR" sz="2400"/>
              <a:t> planlama (</a:t>
            </a:r>
            <a:r>
              <a:rPr lang="tr-TR" sz="2400">
                <a:solidFill>
                  <a:srgbClr val="FF0000"/>
                </a:solidFill>
              </a:rPr>
              <a:t>p</a:t>
            </a:r>
            <a:r>
              <a:rPr lang="tr-TR" sz="2400"/>
              <a:t>lanning), </a:t>
            </a:r>
          </a:p>
          <a:p>
            <a:pPr marL="609600" indent="-609600">
              <a:lnSpc>
                <a:spcPct val="80000"/>
              </a:lnSpc>
            </a:pPr>
            <a:r>
              <a:rPr lang="tr-TR" sz="2400"/>
              <a:t>örgütleme (</a:t>
            </a:r>
            <a:r>
              <a:rPr lang="tr-TR" sz="2400">
                <a:solidFill>
                  <a:srgbClr val="FF0000"/>
                </a:solidFill>
              </a:rPr>
              <a:t>o</a:t>
            </a:r>
            <a:r>
              <a:rPr lang="tr-TR" sz="2400"/>
              <a:t>rganization), </a:t>
            </a:r>
          </a:p>
          <a:p>
            <a:pPr marL="609600" indent="-609600">
              <a:lnSpc>
                <a:spcPct val="80000"/>
              </a:lnSpc>
            </a:pPr>
            <a:r>
              <a:rPr lang="tr-TR" sz="2400"/>
              <a:t>emir verme (</a:t>
            </a:r>
            <a:r>
              <a:rPr lang="tr-TR" sz="2400">
                <a:solidFill>
                  <a:srgbClr val="FF0000"/>
                </a:solidFill>
              </a:rPr>
              <a:t>c</a:t>
            </a:r>
            <a:r>
              <a:rPr lang="tr-TR" sz="2400"/>
              <a:t>ommand), </a:t>
            </a:r>
          </a:p>
          <a:p>
            <a:pPr marL="609600" indent="-609600">
              <a:lnSpc>
                <a:spcPct val="80000"/>
              </a:lnSpc>
            </a:pPr>
            <a:r>
              <a:rPr lang="tr-TR" sz="2400"/>
              <a:t>eşgüdümleme (</a:t>
            </a:r>
            <a:r>
              <a:rPr lang="tr-TR" sz="2400">
                <a:solidFill>
                  <a:srgbClr val="FF0000"/>
                </a:solidFill>
              </a:rPr>
              <a:t>c</a:t>
            </a:r>
            <a:r>
              <a:rPr lang="tr-TR" sz="2400"/>
              <a:t>oodinating), </a:t>
            </a:r>
          </a:p>
          <a:p>
            <a:pPr marL="609600" indent="-609600">
              <a:lnSpc>
                <a:spcPct val="80000"/>
              </a:lnSpc>
            </a:pPr>
            <a:r>
              <a:rPr lang="tr-TR" sz="2400"/>
              <a:t>denetim (</a:t>
            </a:r>
            <a:r>
              <a:rPr lang="tr-TR" sz="2400">
                <a:solidFill>
                  <a:srgbClr val="FF0000"/>
                </a:solidFill>
              </a:rPr>
              <a:t>c</a:t>
            </a:r>
            <a:r>
              <a:rPr lang="tr-TR" sz="2400"/>
              <a:t>ontrol) şeklinde belirlemiştir..</a:t>
            </a:r>
            <a:r>
              <a:rPr lang="tr-TR" sz="1600"/>
              <a:t> </a:t>
            </a:r>
          </a:p>
        </p:txBody>
      </p:sp>
    </p:spTree>
    <p:extLst>
      <p:ext uri="{BB962C8B-B14F-4D97-AF65-F5344CB8AC3E}">
        <p14:creationId xmlns:p14="http://schemas.microsoft.com/office/powerpoint/2010/main" val="3350746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F6ED6EF-6577-47D1-B6C0-E84EB8A091FB}" type="slidenum">
              <a:rPr lang="tr-TR"/>
              <a:pPr/>
              <a:t>20</a:t>
            </a:fld>
            <a:endParaRPr lang="tr-TR"/>
          </a:p>
        </p:txBody>
      </p:sp>
      <p:sp>
        <p:nvSpPr>
          <p:cNvPr id="33794" name="AutoShape 2"/>
          <p:cNvSpPr>
            <a:spLocks noGrp="1" noChangeArrowheads="1"/>
          </p:cNvSpPr>
          <p:nvPr>
            <p:ph type="title"/>
          </p:nvPr>
        </p:nvSpPr>
        <p:spPr/>
        <p:txBody>
          <a:bodyPr/>
          <a:lstStyle/>
          <a:p>
            <a:r>
              <a:rPr lang="tr-TR"/>
              <a:t>Burada önemli olan</a:t>
            </a:r>
          </a:p>
        </p:txBody>
      </p:sp>
      <p:sp>
        <p:nvSpPr>
          <p:cNvPr id="33795" name="Rectangle 3"/>
          <p:cNvSpPr>
            <a:spLocks noGrp="1" noChangeArrowheads="1"/>
          </p:cNvSpPr>
          <p:nvPr>
            <p:ph type="body" idx="1"/>
          </p:nvPr>
        </p:nvSpPr>
        <p:spPr/>
        <p:txBody>
          <a:bodyPr/>
          <a:lstStyle/>
          <a:p>
            <a:pPr>
              <a:buFont typeface="Wingdings" pitchFamily="2" charset="2"/>
              <a:buNone/>
            </a:pPr>
            <a:r>
              <a:rPr lang="tr-TR"/>
              <a:t> 	</a:t>
            </a:r>
            <a:r>
              <a:rPr lang="tr-TR">
                <a:solidFill>
                  <a:srgbClr val="FF0000"/>
                </a:solidFill>
                <a:effectLst>
                  <a:outerShdw blurRad="38100" dist="38100" dir="2700000" algn="tl">
                    <a:srgbClr val="C0C0C0"/>
                  </a:outerShdw>
                </a:effectLst>
              </a:rPr>
              <a:t>Alt sistemlerin düzenli bir biçimde çalışmasıdır. Çünkü alt sistemlerden birinin bile düzensiz çalışması sistemi tümüyle olumsuz yönde etkileyebilecektir</a:t>
            </a:r>
            <a:r>
              <a:rPr lang="tr-TR"/>
              <a:t> </a:t>
            </a:r>
          </a:p>
        </p:txBody>
      </p:sp>
    </p:spTree>
    <p:extLst>
      <p:ext uri="{BB962C8B-B14F-4D97-AF65-F5344CB8AC3E}">
        <p14:creationId xmlns:p14="http://schemas.microsoft.com/office/powerpoint/2010/main" val="2780507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CDDA6C9-47AE-4D2B-9B58-C782B6503AC4}" type="slidenum">
              <a:rPr lang="tr-TR"/>
              <a:pPr/>
              <a:t>21</a:t>
            </a:fld>
            <a:endParaRPr lang="tr-TR"/>
          </a:p>
        </p:txBody>
      </p:sp>
      <p:sp>
        <p:nvSpPr>
          <p:cNvPr id="34818" name="AutoShape 2"/>
          <p:cNvSpPr>
            <a:spLocks noGrp="1" noChangeArrowheads="1"/>
          </p:cNvSpPr>
          <p:nvPr>
            <p:ph type="title"/>
          </p:nvPr>
        </p:nvSpPr>
        <p:spPr/>
        <p:txBody>
          <a:bodyPr/>
          <a:lstStyle/>
          <a:p>
            <a:r>
              <a:rPr lang="tr-TR" b="0"/>
              <a:t>Sistemin Özellikleri</a:t>
            </a:r>
          </a:p>
        </p:txBody>
      </p:sp>
      <p:sp>
        <p:nvSpPr>
          <p:cNvPr id="34819" name="Rectangle 3"/>
          <p:cNvSpPr>
            <a:spLocks noGrp="1" noChangeArrowheads="1"/>
          </p:cNvSpPr>
          <p:nvPr>
            <p:ph type="body" idx="1"/>
          </p:nvPr>
        </p:nvSpPr>
        <p:spPr/>
        <p:txBody>
          <a:bodyPr/>
          <a:lstStyle/>
          <a:p>
            <a:pPr>
              <a:lnSpc>
                <a:spcPct val="90000"/>
              </a:lnSpc>
            </a:pPr>
            <a:endParaRPr lang="tr-TR" sz="2400" b="1"/>
          </a:p>
          <a:p>
            <a:pPr>
              <a:lnSpc>
                <a:spcPct val="90000"/>
              </a:lnSpc>
            </a:pPr>
            <a:r>
              <a:rPr lang="tr-TR" sz="2400" b="1">
                <a:solidFill>
                  <a:srgbClr val="FF0000"/>
                </a:solidFill>
                <a:effectLst>
                  <a:outerShdw blurRad="38100" dist="38100" dir="2700000" algn="tl">
                    <a:srgbClr val="C0C0C0"/>
                  </a:outerShdw>
                </a:effectLst>
              </a:rPr>
              <a:t>1. Sistem – Alt Sistem</a:t>
            </a:r>
            <a:r>
              <a:rPr lang="tr-TR" sz="2400" b="1"/>
              <a:t> : </a:t>
            </a:r>
            <a:r>
              <a:rPr lang="tr-TR" sz="2400"/>
              <a:t>Sistem alt parçalardan oluşur. Bunlara alt sistem denir. İşletmeyi bir sistem olarak alırsak pazarlama, üretim, personel, finansman alt sistemdir. </a:t>
            </a:r>
          </a:p>
          <a:p>
            <a:pPr>
              <a:lnSpc>
                <a:spcPct val="90000"/>
              </a:lnSpc>
            </a:pPr>
            <a:r>
              <a:rPr lang="tr-TR" sz="2400" b="1"/>
              <a:t>2. </a:t>
            </a:r>
            <a:r>
              <a:rPr lang="tr-TR" sz="2400" b="1">
                <a:solidFill>
                  <a:srgbClr val="FF0000"/>
                </a:solidFill>
                <a:effectLst>
                  <a:outerShdw blurRad="38100" dist="38100" dir="2700000" algn="tl">
                    <a:srgbClr val="C0C0C0"/>
                  </a:outerShdw>
                </a:effectLst>
              </a:rPr>
              <a:t>Açık ve Kapalı Sistemler</a:t>
            </a:r>
            <a:r>
              <a:rPr lang="tr-TR" sz="2400" b="1"/>
              <a:t>: </a:t>
            </a:r>
            <a:r>
              <a:rPr lang="tr-TR" sz="2400"/>
              <a:t>Her sistem faaliyetlerini belirli bir çevrede yerine getirir. Eğer sistemin çevresi ile arasında enerji bilgi ve malzeme alışverişi varsa o sistem açık sistem olarak adlandırılır. Sistem ile çevresi arasında bu tür ilişkiler yoksa sistem kapalıdır. </a:t>
            </a:r>
          </a:p>
        </p:txBody>
      </p:sp>
    </p:spTree>
    <p:extLst>
      <p:ext uri="{BB962C8B-B14F-4D97-AF65-F5344CB8AC3E}">
        <p14:creationId xmlns:p14="http://schemas.microsoft.com/office/powerpoint/2010/main" val="2030955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bilgi Yer Tutucusu 4"/>
          <p:cNvSpPr>
            <a:spLocks noGrp="1"/>
          </p:cNvSpPr>
          <p:nvPr>
            <p:ph type="ftr" sz="quarter" idx="11"/>
          </p:nvPr>
        </p:nvSpPr>
        <p:spPr/>
        <p:txBody>
          <a:bodyPr/>
          <a:lstStyle/>
          <a:p>
            <a:r>
              <a:rPr lang="tr-TR"/>
              <a:t>Dr. Semiyha Dolaşır TUNCEL</a:t>
            </a:r>
          </a:p>
        </p:txBody>
      </p:sp>
      <p:sp>
        <p:nvSpPr>
          <p:cNvPr id="12" name="Slayt Numarası Yer Tutucusu 5"/>
          <p:cNvSpPr>
            <a:spLocks noGrp="1"/>
          </p:cNvSpPr>
          <p:nvPr>
            <p:ph type="sldNum" sz="quarter" idx="12"/>
          </p:nvPr>
        </p:nvSpPr>
        <p:spPr/>
        <p:txBody>
          <a:bodyPr/>
          <a:lstStyle/>
          <a:p>
            <a:fld id="{90884479-149E-487A-8EB6-5A622E40EB20}" type="slidenum">
              <a:rPr lang="tr-TR"/>
              <a:pPr/>
              <a:t>22</a:t>
            </a:fld>
            <a:endParaRPr lang="tr-TR"/>
          </a:p>
        </p:txBody>
      </p:sp>
      <p:sp>
        <p:nvSpPr>
          <p:cNvPr id="53251" name="Rectangle 3"/>
          <p:cNvSpPr>
            <a:spLocks noGrp="1" noChangeArrowheads="1"/>
          </p:cNvSpPr>
          <p:nvPr>
            <p:ph type="body" idx="1"/>
          </p:nvPr>
        </p:nvSpPr>
        <p:spPr>
          <a:xfrm>
            <a:off x="457200" y="1557338"/>
            <a:ext cx="8229600" cy="4568825"/>
          </a:xfrm>
        </p:spPr>
        <p:txBody>
          <a:bodyPr/>
          <a:lstStyle/>
          <a:p>
            <a:r>
              <a:rPr lang="tr-TR">
                <a:solidFill>
                  <a:srgbClr val="FF0000"/>
                </a:solidFill>
              </a:rPr>
              <a:t>AÇIK SİSTEMLER:</a:t>
            </a:r>
          </a:p>
          <a:p>
            <a:endParaRPr lang="tr-TR">
              <a:solidFill>
                <a:srgbClr val="FF0000"/>
              </a:solidFill>
            </a:endParaRPr>
          </a:p>
          <a:p>
            <a:pPr>
              <a:buFont typeface="Wingdings" pitchFamily="2" charset="2"/>
              <a:buNone/>
            </a:pPr>
            <a:r>
              <a:rPr lang="tr-TR" sz="2400">
                <a:solidFill>
                  <a:schemeClr val="folHlink"/>
                </a:solidFill>
              </a:rPr>
              <a:t>Malzeme		 girdiler	 dönüşüm	  çıktılar </a:t>
            </a:r>
          </a:p>
          <a:p>
            <a:pPr>
              <a:buFont typeface="Wingdings" pitchFamily="2" charset="2"/>
              <a:buNone/>
            </a:pPr>
            <a:r>
              <a:rPr lang="tr-TR" sz="2400">
                <a:solidFill>
                  <a:schemeClr val="folHlink"/>
                </a:solidFill>
              </a:rPr>
              <a:t>Enerji					 sistemi</a:t>
            </a:r>
          </a:p>
          <a:p>
            <a:pPr>
              <a:buFont typeface="Wingdings" pitchFamily="2" charset="2"/>
              <a:buNone/>
            </a:pPr>
            <a:r>
              <a:rPr lang="tr-TR" sz="2400">
                <a:solidFill>
                  <a:schemeClr val="folHlink"/>
                </a:solidFill>
              </a:rPr>
              <a:t>Bilgi		</a:t>
            </a:r>
          </a:p>
          <a:p>
            <a:pPr>
              <a:buFont typeface="Wingdings" pitchFamily="2" charset="2"/>
              <a:buNone/>
            </a:pPr>
            <a:endParaRPr lang="tr-TR" sz="2400">
              <a:solidFill>
                <a:schemeClr val="folHlink"/>
              </a:solidFill>
            </a:endParaRPr>
          </a:p>
          <a:p>
            <a:pPr>
              <a:buFont typeface="Wingdings" pitchFamily="2" charset="2"/>
              <a:buNone/>
            </a:pPr>
            <a:endParaRPr lang="tr-TR" sz="2400">
              <a:solidFill>
                <a:schemeClr val="folHlink"/>
              </a:solidFill>
            </a:endParaRPr>
          </a:p>
          <a:p>
            <a:pPr>
              <a:buFont typeface="Wingdings" pitchFamily="2" charset="2"/>
              <a:buNone/>
            </a:pPr>
            <a:endParaRPr lang="tr-TR" sz="2400">
              <a:solidFill>
                <a:schemeClr val="folHlink"/>
              </a:solidFill>
            </a:endParaRPr>
          </a:p>
          <a:p>
            <a:pPr>
              <a:buFont typeface="Wingdings" pitchFamily="2" charset="2"/>
              <a:buNone/>
            </a:pPr>
            <a:r>
              <a:rPr lang="tr-TR" sz="2400">
                <a:solidFill>
                  <a:schemeClr val="folHlink"/>
                </a:solidFill>
              </a:rPr>
              <a:t>					    Geri Besleme</a:t>
            </a:r>
          </a:p>
        </p:txBody>
      </p:sp>
      <p:sp>
        <p:nvSpPr>
          <p:cNvPr id="53252" name="Line 4"/>
          <p:cNvSpPr>
            <a:spLocks noChangeShapeType="1"/>
          </p:cNvSpPr>
          <p:nvPr/>
        </p:nvSpPr>
        <p:spPr bwMode="auto">
          <a:xfrm>
            <a:off x="2051050" y="3141663"/>
            <a:ext cx="1223963"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3" name="Text Box 5"/>
          <p:cNvSpPr txBox="1">
            <a:spLocks noChangeArrowheads="1"/>
          </p:cNvSpPr>
          <p:nvPr/>
        </p:nvSpPr>
        <p:spPr bwMode="auto">
          <a:xfrm>
            <a:off x="4211638" y="1484313"/>
            <a:ext cx="19446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atin typeface="Arial" charset="0"/>
            </a:endParaRPr>
          </a:p>
        </p:txBody>
      </p:sp>
      <p:sp>
        <p:nvSpPr>
          <p:cNvPr id="53254" name="Line 6"/>
          <p:cNvSpPr>
            <a:spLocks noChangeShapeType="1"/>
          </p:cNvSpPr>
          <p:nvPr/>
        </p:nvSpPr>
        <p:spPr bwMode="auto">
          <a:xfrm>
            <a:off x="4356100" y="2781300"/>
            <a:ext cx="792163"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5" name="Line 7"/>
          <p:cNvSpPr>
            <a:spLocks noChangeShapeType="1"/>
          </p:cNvSpPr>
          <p:nvPr/>
        </p:nvSpPr>
        <p:spPr bwMode="auto">
          <a:xfrm>
            <a:off x="6732588" y="2852738"/>
            <a:ext cx="360362"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6" name="Line 8"/>
          <p:cNvSpPr>
            <a:spLocks noChangeShapeType="1"/>
          </p:cNvSpPr>
          <p:nvPr/>
        </p:nvSpPr>
        <p:spPr bwMode="auto">
          <a:xfrm>
            <a:off x="7740650" y="3284538"/>
            <a:ext cx="0" cy="1584325"/>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7" name="Line 9"/>
          <p:cNvSpPr>
            <a:spLocks noChangeShapeType="1"/>
          </p:cNvSpPr>
          <p:nvPr/>
        </p:nvSpPr>
        <p:spPr bwMode="auto">
          <a:xfrm flipH="1">
            <a:off x="3779838" y="4868863"/>
            <a:ext cx="3960812"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8" name="Line 10"/>
          <p:cNvSpPr>
            <a:spLocks noChangeShapeType="1"/>
          </p:cNvSpPr>
          <p:nvPr/>
        </p:nvSpPr>
        <p:spPr bwMode="auto">
          <a:xfrm flipV="1">
            <a:off x="3779838" y="3429000"/>
            <a:ext cx="0" cy="14398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435073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D1370FB-3C79-4724-9A76-DE951AA70A71}" type="slidenum">
              <a:rPr lang="tr-TR"/>
              <a:pPr/>
              <a:t>23</a:t>
            </a:fld>
            <a:endParaRPr lang="tr-TR"/>
          </a:p>
        </p:txBody>
      </p:sp>
      <p:sp>
        <p:nvSpPr>
          <p:cNvPr id="35842" name="AutoShape 2"/>
          <p:cNvSpPr>
            <a:spLocks noGrp="1" noChangeArrowheads="1"/>
          </p:cNvSpPr>
          <p:nvPr>
            <p:ph type="title"/>
          </p:nvPr>
        </p:nvSpPr>
        <p:spPr/>
        <p:txBody>
          <a:bodyPr/>
          <a:lstStyle/>
          <a:p>
            <a:r>
              <a:rPr lang="tr-TR" b="0">
                <a:solidFill>
                  <a:srgbClr val="FF0000"/>
                </a:solidFill>
              </a:rPr>
              <a:t>Sistemin Özellikleri</a:t>
            </a:r>
          </a:p>
        </p:txBody>
      </p:sp>
      <p:sp>
        <p:nvSpPr>
          <p:cNvPr id="35843" name="Rectangle 3"/>
          <p:cNvSpPr>
            <a:spLocks noGrp="1" noChangeArrowheads="1"/>
          </p:cNvSpPr>
          <p:nvPr>
            <p:ph type="body" idx="1"/>
          </p:nvPr>
        </p:nvSpPr>
        <p:spPr/>
        <p:txBody>
          <a:bodyPr/>
          <a:lstStyle/>
          <a:p>
            <a:pPr>
              <a:lnSpc>
                <a:spcPct val="90000"/>
              </a:lnSpc>
            </a:pPr>
            <a:r>
              <a:rPr lang="tr-TR" sz="2000" b="1"/>
              <a:t>3. Entropi – Negatif Entropi : </a:t>
            </a:r>
            <a:r>
              <a:rPr lang="tr-TR" sz="2000"/>
              <a:t>Entropi sistemin düzensizliğe yönelişi kaynak değişimi imkanının yokluğu ve sonuçta ölümü diye tanımlanabilir. Kapalı sistemlerde entropi fazladır. Sistemde geri bildirim ilişkisi vardır. Açık sistemlerde sürekli bir girdi, çıktı ve geri besleme (feedback) akışı vardır. Sistemin çevreden aldığı girdiler bir süreç sonucunda çıktıya dönüşür. Geri besleme bu akışın istenilen düzeyde ve devamlı olması açısından bir bilgi ve veri akışını sağlar. </a:t>
            </a:r>
          </a:p>
          <a:p>
            <a:pPr>
              <a:lnSpc>
                <a:spcPct val="90000"/>
              </a:lnSpc>
            </a:pPr>
            <a:r>
              <a:rPr lang="tr-TR" sz="2000" b="1"/>
              <a:t>4. Eşit ve Aynı Sonuca Ulaşma : </a:t>
            </a:r>
            <a:r>
              <a:rPr lang="tr-TR" sz="2000"/>
              <a:t>Açık sistemlerin bir özelliğidir. Açık sistemlerde aynı sonuçlar değişik girdilerle veya değişik sürelerin kullanılmasıyla elde edilir. </a:t>
            </a:r>
          </a:p>
          <a:p>
            <a:pPr>
              <a:lnSpc>
                <a:spcPct val="90000"/>
              </a:lnSpc>
            </a:pPr>
            <a:endParaRPr lang="tr-TR" sz="2000"/>
          </a:p>
        </p:txBody>
      </p:sp>
    </p:spTree>
    <p:extLst>
      <p:ext uri="{BB962C8B-B14F-4D97-AF65-F5344CB8AC3E}">
        <p14:creationId xmlns:p14="http://schemas.microsoft.com/office/powerpoint/2010/main" val="3579867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01CA7060-BF31-4CF9-9C4F-9F99ADEB3002}" type="slidenum">
              <a:rPr lang="tr-TR"/>
              <a:pPr/>
              <a:t>24</a:t>
            </a:fld>
            <a:endParaRPr lang="tr-TR"/>
          </a:p>
        </p:txBody>
      </p:sp>
      <p:sp>
        <p:nvSpPr>
          <p:cNvPr id="36866" name="AutoShape 2"/>
          <p:cNvSpPr>
            <a:spLocks noGrp="1" noChangeArrowheads="1"/>
          </p:cNvSpPr>
          <p:nvPr>
            <p:ph type="title"/>
          </p:nvPr>
        </p:nvSpPr>
        <p:spPr/>
        <p:txBody>
          <a:bodyPr/>
          <a:lstStyle/>
          <a:p>
            <a:r>
              <a:rPr lang="tr-TR" b="0"/>
              <a:t>Sistem Yaklaşımı</a:t>
            </a:r>
          </a:p>
        </p:txBody>
      </p:sp>
      <p:sp>
        <p:nvSpPr>
          <p:cNvPr id="36867" name="Rectangle 3"/>
          <p:cNvSpPr>
            <a:spLocks noGrp="1" noChangeArrowheads="1"/>
          </p:cNvSpPr>
          <p:nvPr>
            <p:ph type="body" idx="1"/>
          </p:nvPr>
        </p:nvSpPr>
        <p:spPr>
          <a:xfrm>
            <a:off x="0" y="2362200"/>
            <a:ext cx="9144000" cy="3724275"/>
          </a:xfrm>
        </p:spPr>
        <p:txBody>
          <a:bodyPr/>
          <a:lstStyle/>
          <a:p>
            <a:pPr>
              <a:lnSpc>
                <a:spcPct val="90000"/>
              </a:lnSpc>
            </a:pPr>
            <a:r>
              <a:rPr lang="tr-TR" sz="2400">
                <a:solidFill>
                  <a:srgbClr val="FF0000"/>
                </a:solidFill>
              </a:rPr>
              <a:t>Bir organizasyon, sahip olduğu kaynaklar nedeniyle çevreye bağlıdır. Buna karşılık organizasyonun sağladığı ürünler (çıktılar) çevre tarafından değerlendirilir</a:t>
            </a:r>
            <a:r>
              <a:rPr lang="tr-TR" sz="2400"/>
              <a:t>. </a:t>
            </a:r>
          </a:p>
          <a:p>
            <a:pPr>
              <a:lnSpc>
                <a:spcPct val="90000"/>
              </a:lnSpc>
              <a:buFont typeface="Wingdings" pitchFamily="2" charset="2"/>
              <a:buNone/>
            </a:pPr>
            <a:r>
              <a:rPr lang="tr-TR" sz="2400"/>
              <a:t> </a:t>
            </a:r>
          </a:p>
          <a:p>
            <a:pPr>
              <a:lnSpc>
                <a:spcPct val="90000"/>
              </a:lnSpc>
            </a:pPr>
            <a:r>
              <a:rPr lang="tr-TR" sz="2400"/>
              <a:t>Bu, bir organizasyonu bünye içinde yer alan ve bünye tarafından kontrol edilen dinamik bir süreç olarak görmek yoluyla başarılır. Sistem yaklaşımının üzerinde önemle durduğu husus, eğer bir organizasyon değerli çıktılar üretemiyorsa onun varlığının nedeni yoktur. </a:t>
            </a:r>
          </a:p>
        </p:txBody>
      </p:sp>
    </p:spTree>
    <p:extLst>
      <p:ext uri="{BB962C8B-B14F-4D97-AF65-F5344CB8AC3E}">
        <p14:creationId xmlns:p14="http://schemas.microsoft.com/office/powerpoint/2010/main" val="38915175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B192979-A02E-4571-BA12-5DE77A4F3296}" type="slidenum">
              <a:rPr lang="tr-TR"/>
              <a:pPr/>
              <a:t>25</a:t>
            </a:fld>
            <a:endParaRPr lang="tr-TR"/>
          </a:p>
        </p:txBody>
      </p:sp>
      <p:sp>
        <p:nvSpPr>
          <p:cNvPr id="37890" name="AutoShape 2"/>
          <p:cNvSpPr>
            <a:spLocks noGrp="1" noChangeArrowheads="1"/>
          </p:cNvSpPr>
          <p:nvPr>
            <p:ph type="title"/>
          </p:nvPr>
        </p:nvSpPr>
        <p:spPr/>
        <p:txBody>
          <a:bodyPr/>
          <a:lstStyle/>
          <a:p>
            <a:r>
              <a:rPr lang="tr-TR" b="0">
                <a:solidFill>
                  <a:srgbClr val="FF0000"/>
                </a:solidFill>
              </a:rPr>
              <a:t>Durumsallık Yaklaşımı</a:t>
            </a:r>
            <a:r>
              <a:rPr lang="tr-TR"/>
              <a:t> </a:t>
            </a:r>
          </a:p>
        </p:txBody>
      </p:sp>
      <p:sp>
        <p:nvSpPr>
          <p:cNvPr id="37891" name="Rectangle 3"/>
          <p:cNvSpPr>
            <a:spLocks noGrp="1" noChangeArrowheads="1"/>
          </p:cNvSpPr>
          <p:nvPr>
            <p:ph type="body" idx="1"/>
          </p:nvPr>
        </p:nvSpPr>
        <p:spPr>
          <a:xfrm>
            <a:off x="250825" y="2362200"/>
            <a:ext cx="8642350" cy="3724275"/>
          </a:xfrm>
        </p:spPr>
        <p:txBody>
          <a:bodyPr/>
          <a:lstStyle/>
          <a:p>
            <a:pPr>
              <a:lnSpc>
                <a:spcPct val="90000"/>
              </a:lnSpc>
            </a:pPr>
            <a:r>
              <a:rPr lang="tr-TR" sz="2200"/>
              <a:t>Durumsallık yaklaşımına göre değişik durumlar ve koşullar yönetimde başarılı olmak için değişik kavram, teknik ve davranışları gerektirir. </a:t>
            </a:r>
          </a:p>
          <a:p>
            <a:pPr>
              <a:lnSpc>
                <a:spcPct val="90000"/>
              </a:lnSpc>
            </a:pPr>
            <a:r>
              <a:rPr lang="tr-TR" sz="2200"/>
              <a:t>Durumsallık yaklaşımı organizasyonu bir sistem olarak ele alır. </a:t>
            </a:r>
          </a:p>
          <a:p>
            <a:pPr>
              <a:lnSpc>
                <a:spcPct val="90000"/>
              </a:lnSpc>
            </a:pPr>
            <a:r>
              <a:rPr lang="tr-TR" sz="2200"/>
              <a:t>Durumsallık yaklaşımına göre organizasyonun nasıl olması gerektiği basit bir yönetsel sistem değildir.</a:t>
            </a:r>
          </a:p>
          <a:p>
            <a:pPr>
              <a:lnSpc>
                <a:spcPct val="90000"/>
              </a:lnSpc>
            </a:pPr>
            <a:r>
              <a:rPr lang="tr-TR" sz="2200"/>
              <a:t> Durumsallık yaklaşımı klasikler tarafından ileri sürülen her koşulda geçerli olan kurallar yerine duruma göre değişen koşulları dikkate alan bir yaklaşımdır.</a:t>
            </a:r>
          </a:p>
          <a:p>
            <a:pPr>
              <a:lnSpc>
                <a:spcPct val="90000"/>
              </a:lnSpc>
            </a:pPr>
            <a:r>
              <a:rPr lang="tr-TR" sz="2200">
                <a:solidFill>
                  <a:srgbClr val="FF0000"/>
                </a:solidFill>
                <a:effectLst>
                  <a:outerShdw blurRad="38100" dist="38100" dir="2700000" algn="tl">
                    <a:srgbClr val="C0C0C0"/>
                  </a:outerShdw>
                </a:effectLst>
              </a:rPr>
              <a:t>Durumsallık yaklaşımının temelini değişik durumlar ve koşullarda yönetimde başarılı olmak için değişik kavram, teknik ve davranışlar gerektiği oluşturur. </a:t>
            </a:r>
          </a:p>
        </p:txBody>
      </p:sp>
    </p:spTree>
    <p:extLst>
      <p:ext uri="{BB962C8B-B14F-4D97-AF65-F5344CB8AC3E}">
        <p14:creationId xmlns:p14="http://schemas.microsoft.com/office/powerpoint/2010/main" val="3293074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ltbilgi Yer Tutucusu 4"/>
          <p:cNvSpPr>
            <a:spLocks noGrp="1"/>
          </p:cNvSpPr>
          <p:nvPr>
            <p:ph type="ftr" sz="quarter" idx="11"/>
          </p:nvPr>
        </p:nvSpPr>
        <p:spPr/>
        <p:txBody>
          <a:bodyPr/>
          <a:lstStyle/>
          <a:p>
            <a:r>
              <a:rPr lang="tr-TR"/>
              <a:t>Dr. Semiyha Dolaşır TUNCEL</a:t>
            </a:r>
          </a:p>
        </p:txBody>
      </p:sp>
      <p:sp>
        <p:nvSpPr>
          <p:cNvPr id="11" name="Slayt Numarası Yer Tutucusu 5"/>
          <p:cNvSpPr>
            <a:spLocks noGrp="1"/>
          </p:cNvSpPr>
          <p:nvPr>
            <p:ph type="sldNum" sz="quarter" idx="12"/>
          </p:nvPr>
        </p:nvSpPr>
        <p:spPr/>
        <p:txBody>
          <a:bodyPr/>
          <a:lstStyle/>
          <a:p>
            <a:fld id="{1B5351B5-7E64-4C14-95F7-5B11A5423BB3}" type="slidenum">
              <a:rPr lang="tr-TR"/>
              <a:pPr/>
              <a:t>26</a:t>
            </a:fld>
            <a:endParaRPr lang="tr-TR"/>
          </a:p>
        </p:txBody>
      </p:sp>
      <p:sp>
        <p:nvSpPr>
          <p:cNvPr id="54275" name="Rectangle 3"/>
          <p:cNvSpPr>
            <a:spLocks noGrp="1" noChangeArrowheads="1"/>
          </p:cNvSpPr>
          <p:nvPr>
            <p:ph type="body" idx="1"/>
          </p:nvPr>
        </p:nvSpPr>
        <p:spPr>
          <a:xfrm>
            <a:off x="-36513" y="260350"/>
            <a:ext cx="9540876" cy="6264275"/>
          </a:xfrm>
        </p:spPr>
        <p:txBody>
          <a:bodyPr/>
          <a:lstStyle/>
          <a:p>
            <a:pPr>
              <a:lnSpc>
                <a:spcPct val="80000"/>
              </a:lnSpc>
            </a:pPr>
            <a:r>
              <a:rPr lang="tr-TR" sz="1400" b="1"/>
              <a:t>STRATEJİK YÖNETİM</a:t>
            </a:r>
            <a:r>
              <a:rPr lang="tr-TR" sz="1400"/>
              <a:t> : Bir örgütün ne yaptığını, varlık nedenini ve gelecekte ulaşmak istediği hedefleri ortaya koyan yönetim tekniğidir. </a:t>
            </a:r>
          </a:p>
          <a:p>
            <a:pPr>
              <a:lnSpc>
                <a:spcPct val="80000"/>
              </a:lnSpc>
            </a:pPr>
            <a:r>
              <a:rPr lang="tr-TR" sz="1400"/>
              <a:t>Temel amaçları;</a:t>
            </a:r>
          </a:p>
          <a:p>
            <a:pPr>
              <a:lnSpc>
                <a:spcPct val="80000"/>
              </a:lnSpc>
            </a:pPr>
            <a:r>
              <a:rPr lang="tr-TR" sz="1400"/>
              <a:t> -Okulun gelecekteki performansını artırmak</a:t>
            </a:r>
          </a:p>
          <a:p>
            <a:pPr>
              <a:lnSpc>
                <a:spcPct val="80000"/>
              </a:lnSpc>
            </a:pPr>
            <a:r>
              <a:rPr lang="tr-TR" sz="1400"/>
              <a:t> - Başarı ve verimliliğin yükseltilmesi</a:t>
            </a:r>
          </a:p>
          <a:p>
            <a:pPr>
              <a:lnSpc>
                <a:spcPct val="80000"/>
              </a:lnSpc>
            </a:pPr>
            <a:r>
              <a:rPr lang="tr-TR" sz="1400"/>
              <a:t>-Geleceğe Yönelik Vizyon oluşturma</a:t>
            </a:r>
            <a:endParaRPr lang="tr-TR" sz="1400" b="1"/>
          </a:p>
          <a:p>
            <a:pPr algn="ctr">
              <a:lnSpc>
                <a:spcPct val="80000"/>
              </a:lnSpc>
            </a:pPr>
            <a:r>
              <a:rPr lang="tr-TR" sz="1400" b="1"/>
              <a:t>STRATEJİK YÖNETİM ARAÇLARI</a:t>
            </a:r>
          </a:p>
          <a:p>
            <a:pPr algn="ctr">
              <a:lnSpc>
                <a:spcPct val="80000"/>
              </a:lnSpc>
              <a:buFont typeface="Wingdings" pitchFamily="2" charset="2"/>
              <a:buNone/>
            </a:pPr>
            <a:endParaRPr lang="tr-TR" sz="1400" b="1"/>
          </a:p>
          <a:p>
            <a:pPr>
              <a:lnSpc>
                <a:spcPct val="80000"/>
              </a:lnSpc>
            </a:pPr>
            <a:endParaRPr lang="tr-TR" sz="1400" b="1"/>
          </a:p>
          <a:p>
            <a:pPr>
              <a:lnSpc>
                <a:spcPct val="80000"/>
              </a:lnSpc>
            </a:pPr>
            <a:endParaRPr lang="tr-TR" sz="1400" b="1"/>
          </a:p>
          <a:p>
            <a:pPr>
              <a:lnSpc>
                <a:spcPct val="80000"/>
              </a:lnSpc>
            </a:pPr>
            <a:r>
              <a:rPr lang="tr-TR" sz="1400" b="1"/>
              <a:t>1- SWOT ANALİZİ</a:t>
            </a:r>
            <a:r>
              <a:rPr lang="tr-TR" sz="1400"/>
              <a:t>		</a:t>
            </a:r>
            <a:r>
              <a:rPr lang="tr-TR" sz="1400" b="1"/>
              <a:t>2- Vizyon Misyon Bildirileri	       3-Arama Konferansları</a:t>
            </a:r>
            <a:endParaRPr lang="tr-TR" sz="1400"/>
          </a:p>
          <a:p>
            <a:pPr>
              <a:lnSpc>
                <a:spcPct val="80000"/>
              </a:lnSpc>
            </a:pPr>
            <a:r>
              <a:rPr lang="tr-TR" sz="1400"/>
              <a:t> Strength ( Güçlü yönler)		 - İlke –amaçların yer aldığı</a:t>
            </a:r>
          </a:p>
          <a:p>
            <a:pPr>
              <a:lnSpc>
                <a:spcPct val="80000"/>
              </a:lnSpc>
            </a:pPr>
            <a:r>
              <a:rPr lang="tr-TR" sz="1400"/>
              <a:t>  Weakness ( Zayıf yönler)	  	 -vizyon bildirisi hazırlanır		Beyin fırtınası ile</a:t>
            </a:r>
          </a:p>
          <a:p>
            <a:pPr>
              <a:lnSpc>
                <a:spcPct val="80000"/>
              </a:lnSpc>
            </a:pPr>
            <a:r>
              <a:rPr lang="tr-TR" sz="1400"/>
              <a:t>  Oppurtunity (Fırsatlar)		 - Vizyona ulaşmada gerekli		ortak fikir üretme</a:t>
            </a:r>
          </a:p>
          <a:p>
            <a:pPr>
              <a:lnSpc>
                <a:spcPct val="80000"/>
              </a:lnSpc>
            </a:pPr>
            <a:r>
              <a:rPr lang="tr-TR" sz="1400"/>
              <a:t>  Threat (Tehlikeler)		   Misyonlar hazırlanır</a:t>
            </a:r>
          </a:p>
          <a:p>
            <a:pPr>
              <a:lnSpc>
                <a:spcPct val="80000"/>
              </a:lnSpc>
            </a:pPr>
            <a:r>
              <a:rPr lang="tr-TR" sz="1400"/>
              <a:t>    </a:t>
            </a:r>
          </a:p>
          <a:p>
            <a:pPr>
              <a:lnSpc>
                <a:spcPct val="80000"/>
              </a:lnSpc>
            </a:pPr>
            <a:r>
              <a:rPr lang="tr-TR" sz="1400"/>
              <a:t>İç Durum /Dış Durum analizi</a:t>
            </a:r>
          </a:p>
          <a:p>
            <a:pPr algn="ctr">
              <a:lnSpc>
                <a:spcPct val="80000"/>
              </a:lnSpc>
            </a:pPr>
            <a:br>
              <a:rPr lang="tr-TR" sz="1400"/>
            </a:br>
            <a:endParaRPr lang="tr-TR" sz="1400"/>
          </a:p>
          <a:p>
            <a:pPr algn="ctr">
              <a:lnSpc>
                <a:spcPct val="80000"/>
              </a:lnSpc>
            </a:pPr>
            <a:r>
              <a:rPr lang="tr-TR" sz="1400" b="1"/>
              <a:t>STRATEJİLERİN GELİŞTİRİLMESİ  VE </a:t>
            </a:r>
          </a:p>
          <a:p>
            <a:pPr algn="ctr">
              <a:lnSpc>
                <a:spcPct val="80000"/>
              </a:lnSpc>
              <a:buFont typeface="Wingdings" pitchFamily="2" charset="2"/>
              <a:buNone/>
            </a:pPr>
            <a:r>
              <a:rPr lang="tr-TR" sz="1400" b="1"/>
              <a:t>STRATEJİ PLANLAMA SÜRECİ  STRATEJİLERİN UYGULANMASI </a:t>
            </a:r>
            <a:endParaRPr lang="tr-TR" sz="1400"/>
          </a:p>
          <a:p>
            <a:pPr algn="ctr">
              <a:lnSpc>
                <a:spcPct val="80000"/>
              </a:lnSpc>
              <a:buFont typeface="Wingdings" pitchFamily="2" charset="2"/>
              <a:buNone/>
            </a:pPr>
            <a:r>
              <a:rPr lang="tr-TR" sz="1400"/>
              <a:t>(Stratejiler doğrultusunda üst yönetim aksiyon planları hazırlar)</a:t>
            </a:r>
          </a:p>
          <a:p>
            <a:pPr algn="ctr">
              <a:lnSpc>
                <a:spcPct val="80000"/>
              </a:lnSpc>
            </a:pPr>
            <a:endParaRPr lang="tr-TR" sz="1400" b="1"/>
          </a:p>
          <a:p>
            <a:pPr algn="ctr">
              <a:lnSpc>
                <a:spcPct val="80000"/>
              </a:lnSpc>
            </a:pPr>
            <a:r>
              <a:rPr lang="tr-TR" sz="1400" b="1"/>
              <a:t>DEĞERLENDİRME</a:t>
            </a:r>
            <a:endParaRPr lang="tr-TR" sz="1400"/>
          </a:p>
          <a:p>
            <a:pPr algn="ctr">
              <a:lnSpc>
                <a:spcPct val="80000"/>
              </a:lnSpc>
            </a:pPr>
            <a:r>
              <a:rPr lang="tr-TR" sz="1400"/>
              <a:t>	(Uygulama sonuçları gözden geçirilir gerekirse stratejik planlamada değişiklik yapılır)</a:t>
            </a:r>
          </a:p>
          <a:p>
            <a:pPr algn="ctr">
              <a:lnSpc>
                <a:spcPct val="80000"/>
              </a:lnSpc>
            </a:pPr>
            <a:r>
              <a:rPr lang="tr-TR" sz="1400"/>
              <a:t>					</a:t>
            </a:r>
          </a:p>
          <a:p>
            <a:pPr algn="ctr">
              <a:lnSpc>
                <a:spcPct val="80000"/>
              </a:lnSpc>
            </a:pPr>
            <a:r>
              <a:rPr lang="tr-TR" sz="1400"/>
              <a:t>	</a:t>
            </a:r>
            <a:r>
              <a:rPr lang="tr-TR" sz="1400" b="1"/>
              <a:t>STRATEJİK YÖNETİM SÜREÇLERİ</a:t>
            </a:r>
          </a:p>
        </p:txBody>
      </p:sp>
      <p:sp>
        <p:nvSpPr>
          <p:cNvPr id="54278" name="Line 6"/>
          <p:cNvSpPr>
            <a:spLocks noChangeShapeType="1"/>
          </p:cNvSpPr>
          <p:nvPr/>
        </p:nvSpPr>
        <p:spPr bwMode="auto">
          <a:xfrm>
            <a:off x="4787900" y="3573463"/>
            <a:ext cx="0" cy="2873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79" name="Line 7"/>
          <p:cNvSpPr>
            <a:spLocks noChangeShapeType="1"/>
          </p:cNvSpPr>
          <p:nvPr/>
        </p:nvSpPr>
        <p:spPr bwMode="auto">
          <a:xfrm flipH="1">
            <a:off x="7596188" y="3429000"/>
            <a:ext cx="576262" cy="3603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2" name="Line 10"/>
          <p:cNvSpPr>
            <a:spLocks noChangeShapeType="1"/>
          </p:cNvSpPr>
          <p:nvPr/>
        </p:nvSpPr>
        <p:spPr bwMode="auto">
          <a:xfrm>
            <a:off x="1403350" y="3429000"/>
            <a:ext cx="0" cy="2159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3" name="Line 11"/>
          <p:cNvSpPr>
            <a:spLocks noChangeShapeType="1"/>
          </p:cNvSpPr>
          <p:nvPr/>
        </p:nvSpPr>
        <p:spPr bwMode="auto">
          <a:xfrm>
            <a:off x="2700338" y="3860800"/>
            <a:ext cx="576262" cy="3603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4" name="Line 12"/>
          <p:cNvSpPr>
            <a:spLocks noChangeShapeType="1"/>
          </p:cNvSpPr>
          <p:nvPr/>
        </p:nvSpPr>
        <p:spPr bwMode="auto">
          <a:xfrm>
            <a:off x="4787900" y="4868863"/>
            <a:ext cx="0" cy="2873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5" name="Line 13"/>
          <p:cNvSpPr>
            <a:spLocks noChangeShapeType="1"/>
          </p:cNvSpPr>
          <p:nvPr/>
        </p:nvSpPr>
        <p:spPr bwMode="auto">
          <a:xfrm>
            <a:off x="4787900" y="5445125"/>
            <a:ext cx="0" cy="2873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214562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3013BA2-D8BA-45E4-A252-3513B9EFAA30}" type="slidenum">
              <a:rPr lang="tr-TR"/>
              <a:pPr/>
              <a:t>3</a:t>
            </a:fld>
            <a:endParaRPr lang="tr-TR"/>
          </a:p>
        </p:txBody>
      </p:sp>
      <p:sp>
        <p:nvSpPr>
          <p:cNvPr id="17410" name="AutoShape 2"/>
          <p:cNvSpPr>
            <a:spLocks noGrp="1" noChangeArrowheads="1"/>
          </p:cNvSpPr>
          <p:nvPr>
            <p:ph type="title"/>
          </p:nvPr>
        </p:nvSpPr>
        <p:spPr/>
        <p:txBody>
          <a:bodyPr/>
          <a:lstStyle/>
          <a:p>
            <a:r>
              <a:rPr lang="tr-TR" sz="3200" b="0"/>
              <a:t>Yönetim Süreçleri</a:t>
            </a:r>
          </a:p>
        </p:txBody>
      </p:sp>
      <p:sp>
        <p:nvSpPr>
          <p:cNvPr id="17411" name="Rectangle 3"/>
          <p:cNvSpPr>
            <a:spLocks noGrp="1" noChangeArrowheads="1"/>
          </p:cNvSpPr>
          <p:nvPr>
            <p:ph type="body" idx="1"/>
          </p:nvPr>
        </p:nvSpPr>
        <p:spPr/>
        <p:txBody>
          <a:bodyPr/>
          <a:lstStyle/>
          <a:p>
            <a:r>
              <a:rPr lang="tr-TR">
                <a:solidFill>
                  <a:srgbClr val="FF0000"/>
                </a:solidFill>
              </a:rPr>
              <a:t>Fayol, yönetim sürecini oluşturan bu fonksiyonların yöneticiler tarafından etkili bir şekilde kullanılması halinde başarı sağlanabileceğinden söz etmektedir</a:t>
            </a:r>
          </a:p>
        </p:txBody>
      </p:sp>
    </p:spTree>
    <p:extLst>
      <p:ext uri="{BB962C8B-B14F-4D97-AF65-F5344CB8AC3E}">
        <p14:creationId xmlns:p14="http://schemas.microsoft.com/office/powerpoint/2010/main" val="4011772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962EFA88-4B64-47EE-A5F5-DB01FF307400}" type="slidenum">
              <a:rPr lang="tr-TR"/>
              <a:pPr/>
              <a:t>4</a:t>
            </a:fld>
            <a:endParaRPr lang="tr-TR"/>
          </a:p>
        </p:txBody>
      </p:sp>
      <p:sp>
        <p:nvSpPr>
          <p:cNvPr id="18434" name="AutoShape 2"/>
          <p:cNvSpPr>
            <a:spLocks noGrp="1" noChangeArrowheads="1"/>
          </p:cNvSpPr>
          <p:nvPr>
            <p:ph type="title"/>
          </p:nvPr>
        </p:nvSpPr>
        <p:spPr/>
        <p:txBody>
          <a:bodyPr/>
          <a:lstStyle/>
          <a:p>
            <a:r>
              <a:rPr lang="tr-TR" sz="3200" b="0">
                <a:solidFill>
                  <a:srgbClr val="FF0000"/>
                </a:solidFill>
              </a:rPr>
              <a:t>Fayol işletmedeki olayları altı kısımda incelemiştir</a:t>
            </a:r>
            <a:r>
              <a:rPr lang="tr-TR" sz="3200" b="0"/>
              <a:t>:</a:t>
            </a:r>
          </a:p>
        </p:txBody>
      </p:sp>
      <p:sp>
        <p:nvSpPr>
          <p:cNvPr id="18435" name="Rectangle 3"/>
          <p:cNvSpPr>
            <a:spLocks noGrp="1" noChangeArrowheads="1"/>
          </p:cNvSpPr>
          <p:nvPr>
            <p:ph type="body" idx="1"/>
          </p:nvPr>
        </p:nvSpPr>
        <p:spPr/>
        <p:txBody>
          <a:bodyPr/>
          <a:lstStyle/>
          <a:p>
            <a:pPr>
              <a:lnSpc>
                <a:spcPct val="90000"/>
              </a:lnSpc>
            </a:pPr>
            <a:endParaRPr lang="tr-TR"/>
          </a:p>
          <a:p>
            <a:pPr>
              <a:lnSpc>
                <a:spcPct val="90000"/>
              </a:lnSpc>
            </a:pPr>
            <a:r>
              <a:rPr lang="tr-TR"/>
              <a:t>-  Teknik faaliyetler</a:t>
            </a:r>
            <a:endParaRPr lang="tr-TR" b="1"/>
          </a:p>
          <a:p>
            <a:pPr>
              <a:lnSpc>
                <a:spcPct val="90000"/>
              </a:lnSpc>
            </a:pPr>
            <a:r>
              <a:rPr lang="tr-TR" b="1"/>
              <a:t>-  </a:t>
            </a:r>
            <a:r>
              <a:rPr lang="tr-TR"/>
              <a:t>Ticari faaliyetler</a:t>
            </a:r>
            <a:endParaRPr lang="tr-TR" b="1"/>
          </a:p>
          <a:p>
            <a:pPr>
              <a:lnSpc>
                <a:spcPct val="90000"/>
              </a:lnSpc>
            </a:pPr>
            <a:r>
              <a:rPr lang="tr-TR" b="1"/>
              <a:t>-  </a:t>
            </a:r>
            <a:r>
              <a:rPr lang="tr-TR"/>
              <a:t>Finansal faaliyetler</a:t>
            </a:r>
            <a:endParaRPr lang="tr-TR" b="1"/>
          </a:p>
          <a:p>
            <a:pPr>
              <a:lnSpc>
                <a:spcPct val="90000"/>
              </a:lnSpc>
            </a:pPr>
            <a:r>
              <a:rPr lang="tr-TR" b="1"/>
              <a:t>-  </a:t>
            </a:r>
            <a:r>
              <a:rPr lang="tr-TR"/>
              <a:t>Emniyet faaliyetleri</a:t>
            </a:r>
          </a:p>
          <a:p>
            <a:pPr>
              <a:lnSpc>
                <a:spcPct val="90000"/>
              </a:lnSpc>
            </a:pPr>
            <a:r>
              <a:rPr lang="tr-TR"/>
              <a:t>-  Muhasebe faaliyetleri</a:t>
            </a:r>
          </a:p>
          <a:p>
            <a:pPr>
              <a:lnSpc>
                <a:spcPct val="90000"/>
              </a:lnSpc>
            </a:pPr>
            <a:r>
              <a:rPr lang="tr-TR"/>
              <a:t>-  Yönetim faaliyetleri</a:t>
            </a:r>
            <a:endParaRPr lang="tr-TR" b="1"/>
          </a:p>
        </p:txBody>
      </p:sp>
    </p:spTree>
    <p:extLst>
      <p:ext uri="{BB962C8B-B14F-4D97-AF65-F5344CB8AC3E}">
        <p14:creationId xmlns:p14="http://schemas.microsoft.com/office/powerpoint/2010/main" val="742706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D7BB81B-26A1-456E-A261-AC709EA483AA}" type="slidenum">
              <a:rPr lang="tr-TR"/>
              <a:pPr/>
              <a:t>5</a:t>
            </a:fld>
            <a:endParaRPr lang="tr-TR"/>
          </a:p>
        </p:txBody>
      </p:sp>
      <p:sp>
        <p:nvSpPr>
          <p:cNvPr id="19458" name="AutoShape 2"/>
          <p:cNvSpPr>
            <a:spLocks noGrp="1" noChangeArrowheads="1"/>
          </p:cNvSpPr>
          <p:nvPr>
            <p:ph type="title"/>
          </p:nvPr>
        </p:nvSpPr>
        <p:spPr/>
        <p:txBody>
          <a:bodyPr/>
          <a:lstStyle/>
          <a:p>
            <a:r>
              <a:rPr lang="tr-TR" b="0"/>
              <a:t>Fayol’un Yönetim İlkeleri</a:t>
            </a:r>
          </a:p>
        </p:txBody>
      </p:sp>
      <p:sp>
        <p:nvSpPr>
          <p:cNvPr id="19459" name="Rectangle 3"/>
          <p:cNvSpPr>
            <a:spLocks noGrp="1" noChangeArrowheads="1"/>
          </p:cNvSpPr>
          <p:nvPr>
            <p:ph type="body" idx="1"/>
          </p:nvPr>
        </p:nvSpPr>
        <p:spPr/>
        <p:txBody>
          <a:bodyPr/>
          <a:lstStyle/>
          <a:p>
            <a:pPr>
              <a:lnSpc>
                <a:spcPct val="80000"/>
              </a:lnSpc>
            </a:pPr>
            <a:endParaRPr lang="tr-TR" sz="2400"/>
          </a:p>
          <a:p>
            <a:pPr>
              <a:lnSpc>
                <a:spcPct val="80000"/>
              </a:lnSpc>
            </a:pPr>
            <a:r>
              <a:rPr lang="tr-TR" sz="2400" u="sng">
                <a:solidFill>
                  <a:srgbClr val="FF0000"/>
                </a:solidFill>
                <a:effectLst>
                  <a:outerShdw blurRad="38100" dist="38100" dir="2700000" algn="tl">
                    <a:srgbClr val="C0C0C0"/>
                  </a:outerShdw>
                </a:effectLst>
              </a:rPr>
              <a:t>İş bölümü</a:t>
            </a:r>
          </a:p>
          <a:p>
            <a:pPr>
              <a:lnSpc>
                <a:spcPct val="80000"/>
              </a:lnSpc>
            </a:pPr>
            <a:r>
              <a:rPr lang="tr-TR" sz="2400" u="sng">
                <a:solidFill>
                  <a:srgbClr val="FF0000"/>
                </a:solidFill>
                <a:effectLst>
                  <a:outerShdw blurRad="38100" dist="38100" dir="2700000" algn="tl">
                    <a:srgbClr val="C0C0C0"/>
                  </a:outerShdw>
                </a:effectLst>
              </a:rPr>
              <a:t>Yetki ve sorumluluk</a:t>
            </a:r>
            <a:r>
              <a:rPr lang="tr-TR" sz="2400"/>
              <a:t>:  Merkezi bir otoritenin olması</a:t>
            </a:r>
          </a:p>
          <a:p>
            <a:pPr>
              <a:lnSpc>
                <a:spcPct val="80000"/>
              </a:lnSpc>
            </a:pPr>
            <a:r>
              <a:rPr lang="tr-TR" sz="2400" u="sng">
                <a:solidFill>
                  <a:srgbClr val="FF0000"/>
                </a:solidFill>
                <a:effectLst>
                  <a:outerShdw blurRad="38100" dist="38100" dir="2700000" algn="tl">
                    <a:srgbClr val="C0C0C0"/>
                  </a:outerShdw>
                </a:effectLst>
              </a:rPr>
              <a:t>Disiplin</a:t>
            </a:r>
            <a:r>
              <a:rPr lang="tr-TR" sz="2400"/>
              <a:t>:  İşlerin uygun bir yöntemle yapılması</a:t>
            </a:r>
          </a:p>
          <a:p>
            <a:pPr>
              <a:lnSpc>
                <a:spcPct val="80000"/>
              </a:lnSpc>
            </a:pPr>
            <a:r>
              <a:rPr lang="tr-TR" sz="2400" u="sng">
                <a:solidFill>
                  <a:srgbClr val="FF0000"/>
                </a:solidFill>
                <a:effectLst>
                  <a:outerShdw blurRad="38100" dist="38100" dir="2700000" algn="tl">
                    <a:srgbClr val="C0C0C0"/>
                  </a:outerShdw>
                </a:effectLst>
              </a:rPr>
              <a:t>Komuta birliği</a:t>
            </a:r>
            <a:r>
              <a:rPr lang="tr-TR" sz="2400"/>
              <a:t>: Emirler tek merkezden yayılır.</a:t>
            </a:r>
          </a:p>
          <a:p>
            <a:pPr>
              <a:lnSpc>
                <a:spcPct val="80000"/>
              </a:lnSpc>
            </a:pPr>
            <a:r>
              <a:rPr lang="tr-TR" sz="2400" u="sng">
                <a:solidFill>
                  <a:srgbClr val="FF0000"/>
                </a:solidFill>
                <a:effectLst>
                  <a:outerShdw blurRad="38100" dist="38100" dir="2700000" algn="tl">
                    <a:srgbClr val="C0C0C0"/>
                  </a:outerShdw>
                </a:effectLst>
              </a:rPr>
              <a:t>Yönetimde amaç birliği</a:t>
            </a:r>
          </a:p>
          <a:p>
            <a:pPr>
              <a:lnSpc>
                <a:spcPct val="80000"/>
              </a:lnSpc>
            </a:pPr>
            <a:r>
              <a:rPr lang="tr-TR" sz="2400" u="sng">
                <a:solidFill>
                  <a:srgbClr val="FF0000"/>
                </a:solidFill>
                <a:effectLst>
                  <a:outerShdw blurRad="38100" dist="38100" dir="2700000" algn="tl">
                    <a:srgbClr val="C0C0C0"/>
                  </a:outerShdw>
                </a:effectLst>
              </a:rPr>
              <a:t>Genel çıkarların bireysel çıkarlara üstünlüğü</a:t>
            </a:r>
            <a:r>
              <a:rPr lang="tr-TR" sz="2400"/>
              <a:t>: Birey yok, örgüt var. Örgüt için iyi olan birey içinde iyidir.</a:t>
            </a:r>
          </a:p>
          <a:p>
            <a:pPr>
              <a:lnSpc>
                <a:spcPct val="80000"/>
              </a:lnSpc>
            </a:pPr>
            <a:r>
              <a:rPr lang="tr-TR" sz="2400" u="sng">
                <a:solidFill>
                  <a:srgbClr val="FF0000"/>
                </a:solidFill>
                <a:effectLst>
                  <a:outerShdw blurRad="38100" dist="38100" dir="2700000" algn="tl">
                    <a:srgbClr val="C0C0C0"/>
                  </a:outerShdw>
                </a:effectLst>
              </a:rPr>
              <a:t>İyi bir ödüllendirme</a:t>
            </a:r>
            <a:r>
              <a:rPr lang="tr-TR" sz="2400"/>
              <a:t>: En önemli nokta yine para.işe uygun ödeme yapılmalıdır.</a:t>
            </a:r>
          </a:p>
        </p:txBody>
      </p:sp>
    </p:spTree>
    <p:extLst>
      <p:ext uri="{BB962C8B-B14F-4D97-AF65-F5344CB8AC3E}">
        <p14:creationId xmlns:p14="http://schemas.microsoft.com/office/powerpoint/2010/main" val="3651846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44B77CE-5580-4812-93BF-DEDFDBDD6C01}" type="slidenum">
              <a:rPr lang="tr-TR"/>
              <a:pPr/>
              <a:t>6</a:t>
            </a:fld>
            <a:endParaRPr lang="tr-TR"/>
          </a:p>
        </p:txBody>
      </p:sp>
      <p:sp>
        <p:nvSpPr>
          <p:cNvPr id="20482" name="AutoShape 2"/>
          <p:cNvSpPr>
            <a:spLocks noGrp="1" noChangeArrowheads="1"/>
          </p:cNvSpPr>
          <p:nvPr>
            <p:ph type="title"/>
          </p:nvPr>
        </p:nvSpPr>
        <p:spPr/>
        <p:txBody>
          <a:bodyPr/>
          <a:lstStyle/>
          <a:p>
            <a:r>
              <a:rPr lang="tr-TR" b="0"/>
              <a:t>Fayol’un Yönetim İlkeleri</a:t>
            </a:r>
          </a:p>
        </p:txBody>
      </p:sp>
      <p:sp>
        <p:nvSpPr>
          <p:cNvPr id="20483" name="Rectangle 3"/>
          <p:cNvSpPr>
            <a:spLocks noGrp="1" noChangeArrowheads="1"/>
          </p:cNvSpPr>
          <p:nvPr>
            <p:ph type="body" idx="1"/>
          </p:nvPr>
        </p:nvSpPr>
        <p:spPr/>
        <p:txBody>
          <a:bodyPr/>
          <a:lstStyle/>
          <a:p>
            <a:pPr>
              <a:lnSpc>
                <a:spcPct val="90000"/>
              </a:lnSpc>
            </a:pPr>
            <a:r>
              <a:rPr lang="tr-TR" sz="2400" u="sng">
                <a:solidFill>
                  <a:srgbClr val="FF0000"/>
                </a:solidFill>
                <a:effectLst>
                  <a:outerShdw blurRad="38100" dist="38100" dir="2700000" algn="tl">
                    <a:srgbClr val="C0C0C0"/>
                  </a:outerShdw>
                </a:effectLst>
              </a:rPr>
              <a:t>Merkeziyetçilik</a:t>
            </a:r>
          </a:p>
          <a:p>
            <a:pPr>
              <a:lnSpc>
                <a:spcPct val="90000"/>
              </a:lnSpc>
            </a:pPr>
            <a:r>
              <a:rPr lang="tr-TR" sz="2400" u="sng">
                <a:solidFill>
                  <a:srgbClr val="FF0000"/>
                </a:solidFill>
                <a:effectLst>
                  <a:outerShdw blurRad="38100" dist="38100" dir="2700000" algn="tl">
                    <a:srgbClr val="C0C0C0"/>
                  </a:outerShdw>
                </a:effectLst>
              </a:rPr>
              <a:t>Hiyerarşik kanal</a:t>
            </a:r>
            <a:r>
              <a:rPr lang="tr-TR" sz="2400"/>
              <a:t>. İşler, makamlar dizini çerçevesinde yürüsün. Hat-kurmay (line-staff). Dikey tip örgütlenme gerektirir.</a:t>
            </a:r>
          </a:p>
          <a:p>
            <a:pPr>
              <a:lnSpc>
                <a:spcPct val="90000"/>
              </a:lnSpc>
            </a:pPr>
            <a:r>
              <a:rPr lang="tr-TR" sz="2400" u="sng">
                <a:solidFill>
                  <a:srgbClr val="FF0000"/>
                </a:solidFill>
                <a:effectLst>
                  <a:outerShdw blurRad="38100" dist="38100" dir="2700000" algn="tl">
                    <a:srgbClr val="C0C0C0"/>
                  </a:outerShdw>
                </a:effectLst>
              </a:rPr>
              <a:t>Sistem</a:t>
            </a:r>
            <a:r>
              <a:rPr lang="tr-TR" sz="2400"/>
              <a:t>.İşler belirli bir düzen ve bütünlük içinde yapılmalıdır.</a:t>
            </a:r>
          </a:p>
          <a:p>
            <a:pPr>
              <a:lnSpc>
                <a:spcPct val="90000"/>
              </a:lnSpc>
            </a:pPr>
            <a:r>
              <a:rPr lang="tr-TR" sz="2400" u="sng">
                <a:solidFill>
                  <a:srgbClr val="FF0000"/>
                </a:solidFill>
                <a:effectLst>
                  <a:outerShdw blurRad="38100" dist="38100" dir="2700000" algn="tl">
                    <a:srgbClr val="C0C0C0"/>
                  </a:outerShdw>
                </a:effectLst>
              </a:rPr>
              <a:t>Eşitlik, adalet</a:t>
            </a:r>
            <a:r>
              <a:rPr lang="tr-TR" sz="2400"/>
              <a:t>. Adam kayırma yok.</a:t>
            </a:r>
          </a:p>
          <a:p>
            <a:pPr>
              <a:lnSpc>
                <a:spcPct val="90000"/>
              </a:lnSpc>
            </a:pPr>
            <a:r>
              <a:rPr lang="tr-TR" sz="2400" u="sng">
                <a:solidFill>
                  <a:srgbClr val="FF0000"/>
                </a:solidFill>
                <a:effectLst>
                  <a:outerShdw blurRad="38100" dist="38100" dir="2700000" algn="tl">
                    <a:srgbClr val="C0C0C0"/>
                  </a:outerShdw>
                </a:effectLst>
              </a:rPr>
              <a:t>Kararlılık.</a:t>
            </a:r>
            <a:r>
              <a:rPr lang="tr-TR" sz="2400"/>
              <a:t>personel kararlılığı.</a:t>
            </a:r>
          </a:p>
          <a:p>
            <a:pPr>
              <a:lnSpc>
                <a:spcPct val="90000"/>
              </a:lnSpc>
            </a:pPr>
            <a:r>
              <a:rPr lang="tr-TR" sz="2400" u="sng">
                <a:solidFill>
                  <a:srgbClr val="FF0000"/>
                </a:solidFill>
                <a:effectLst>
                  <a:outerShdw blurRad="38100" dist="38100" dir="2700000" algn="tl">
                    <a:srgbClr val="C0C0C0"/>
                  </a:outerShdw>
                </a:effectLst>
              </a:rPr>
              <a:t>Girişim (intiative)</a:t>
            </a:r>
            <a:r>
              <a:rPr lang="tr-TR" sz="2400"/>
              <a:t> Özellikle yöneticiler inisiyatif kullanmalı.</a:t>
            </a:r>
          </a:p>
          <a:p>
            <a:pPr>
              <a:lnSpc>
                <a:spcPct val="90000"/>
              </a:lnSpc>
            </a:pPr>
            <a:r>
              <a:rPr lang="tr-TR" sz="2400" u="sng">
                <a:solidFill>
                  <a:srgbClr val="FF0000"/>
                </a:solidFill>
                <a:effectLst>
                  <a:outerShdw blurRad="38100" dist="38100" dir="2700000" algn="tl">
                    <a:srgbClr val="C0C0C0"/>
                  </a:outerShdw>
                </a:effectLst>
              </a:rPr>
              <a:t>Birlik duygusu</a:t>
            </a:r>
            <a:r>
              <a:rPr lang="tr-TR" sz="2400"/>
              <a:t>. Çalışanların örgüt amaçları doğrultusunda motive edilmesi gerekir</a:t>
            </a:r>
            <a:r>
              <a:rPr lang="tr-TR" sz="2000"/>
              <a:t>. </a:t>
            </a:r>
          </a:p>
          <a:p>
            <a:pPr>
              <a:lnSpc>
                <a:spcPct val="90000"/>
              </a:lnSpc>
            </a:pPr>
            <a:endParaRPr lang="tr-TR" sz="2000"/>
          </a:p>
          <a:p>
            <a:pPr>
              <a:lnSpc>
                <a:spcPct val="90000"/>
              </a:lnSpc>
            </a:pPr>
            <a:endParaRPr lang="tr-TR" sz="2000"/>
          </a:p>
        </p:txBody>
      </p:sp>
    </p:spTree>
    <p:extLst>
      <p:ext uri="{BB962C8B-B14F-4D97-AF65-F5344CB8AC3E}">
        <p14:creationId xmlns:p14="http://schemas.microsoft.com/office/powerpoint/2010/main" val="290960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D3A5797-E15E-4067-B3B1-CBB08E2AE19A}" type="slidenum">
              <a:rPr lang="tr-TR"/>
              <a:pPr/>
              <a:t>7</a:t>
            </a:fld>
            <a:endParaRPr lang="tr-TR"/>
          </a:p>
        </p:txBody>
      </p:sp>
      <p:sp>
        <p:nvSpPr>
          <p:cNvPr id="21506" name="AutoShape 2"/>
          <p:cNvSpPr>
            <a:spLocks noGrp="1" noChangeArrowheads="1"/>
          </p:cNvSpPr>
          <p:nvPr>
            <p:ph type="title"/>
          </p:nvPr>
        </p:nvSpPr>
        <p:spPr/>
        <p:txBody>
          <a:bodyPr/>
          <a:lstStyle/>
          <a:p>
            <a:r>
              <a:rPr lang="tr-TR" b="0">
                <a:solidFill>
                  <a:srgbClr val="FF0000"/>
                </a:solidFill>
              </a:rPr>
              <a:t>Bürokratik Model (Max Weber)</a:t>
            </a:r>
          </a:p>
        </p:txBody>
      </p:sp>
      <p:sp>
        <p:nvSpPr>
          <p:cNvPr id="21507" name="Rectangle 3"/>
          <p:cNvSpPr>
            <a:spLocks noGrp="1" noChangeArrowheads="1"/>
          </p:cNvSpPr>
          <p:nvPr>
            <p:ph type="body" idx="1"/>
          </p:nvPr>
        </p:nvSpPr>
        <p:spPr/>
        <p:txBody>
          <a:bodyPr/>
          <a:lstStyle/>
          <a:p>
            <a:r>
              <a:rPr lang="tr-TR"/>
              <a:t>Bürokrasi sözcüğü başlangıçta, örgütün işleyiş sisteminin belli kurallarla yapılandırılması amacıyla kullanılmıştır. </a:t>
            </a:r>
          </a:p>
          <a:p>
            <a:pPr>
              <a:buFont typeface="Wingdings" pitchFamily="2" charset="2"/>
              <a:buNone/>
            </a:pPr>
            <a:endParaRPr lang="tr-TR"/>
          </a:p>
          <a:p>
            <a:r>
              <a:rPr lang="tr-TR"/>
              <a:t>Bürokrasi yaklaşımının öncüsü olan Max Weber, geliştirmiş olduğu ideal bürokrasi modeli ile olması gereken yönetim düşüncesinden söz etmiştir. </a:t>
            </a:r>
          </a:p>
        </p:txBody>
      </p:sp>
    </p:spTree>
    <p:extLst>
      <p:ext uri="{BB962C8B-B14F-4D97-AF65-F5344CB8AC3E}">
        <p14:creationId xmlns:p14="http://schemas.microsoft.com/office/powerpoint/2010/main" val="2176776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89E7F36-74BD-4857-9F8B-8FD6005732E9}" type="slidenum">
              <a:rPr lang="tr-TR"/>
              <a:pPr/>
              <a:t>8</a:t>
            </a:fld>
            <a:endParaRPr lang="tr-TR"/>
          </a:p>
        </p:txBody>
      </p:sp>
      <p:sp>
        <p:nvSpPr>
          <p:cNvPr id="22530" name="AutoShape 2"/>
          <p:cNvSpPr>
            <a:spLocks noGrp="1" noChangeArrowheads="1"/>
          </p:cNvSpPr>
          <p:nvPr>
            <p:ph type="title"/>
          </p:nvPr>
        </p:nvSpPr>
        <p:spPr/>
        <p:txBody>
          <a:bodyPr/>
          <a:lstStyle/>
          <a:p>
            <a:r>
              <a:rPr lang="tr-TR" sz="3200" b="0"/>
              <a:t>Böyle bir bürokrasinin beş temel özelliği vardır:</a:t>
            </a:r>
          </a:p>
        </p:txBody>
      </p:sp>
      <p:sp>
        <p:nvSpPr>
          <p:cNvPr id="22531" name="Rectangle 3"/>
          <p:cNvSpPr>
            <a:spLocks noGrp="1" noChangeArrowheads="1"/>
          </p:cNvSpPr>
          <p:nvPr>
            <p:ph type="body" idx="1"/>
          </p:nvPr>
        </p:nvSpPr>
        <p:spPr/>
        <p:txBody>
          <a:bodyPr/>
          <a:lstStyle/>
          <a:p>
            <a:pPr>
              <a:lnSpc>
                <a:spcPct val="80000"/>
              </a:lnSpc>
            </a:pPr>
            <a:endParaRPr lang="tr-TR" sz="1600" b="1"/>
          </a:p>
          <a:p>
            <a:pPr>
              <a:lnSpc>
                <a:spcPct val="80000"/>
              </a:lnSpc>
            </a:pPr>
            <a:r>
              <a:rPr lang="tr-TR" sz="1600" b="1"/>
              <a:t> </a:t>
            </a:r>
            <a:r>
              <a:rPr lang="tr-TR" sz="2400" b="1" u="sng">
                <a:solidFill>
                  <a:srgbClr val="FF0000"/>
                </a:solidFill>
                <a:effectLst>
                  <a:outerShdw blurRad="38100" dist="38100" dir="2700000" algn="tl">
                    <a:srgbClr val="C0C0C0"/>
                  </a:outerShdw>
                </a:effectLst>
              </a:rPr>
              <a:t>İleri Bir iş Bölümü</a:t>
            </a:r>
            <a:r>
              <a:rPr lang="tr-TR" sz="2400" b="1"/>
              <a:t>        :   </a:t>
            </a:r>
            <a:r>
              <a:rPr lang="tr-TR" sz="2400"/>
              <a:t>Uzmanlaşmayı getirir.</a:t>
            </a:r>
          </a:p>
          <a:p>
            <a:pPr>
              <a:lnSpc>
                <a:spcPct val="80000"/>
              </a:lnSpc>
              <a:buFont typeface="Wingdings" pitchFamily="2" charset="2"/>
              <a:buNone/>
            </a:pPr>
            <a:endParaRPr lang="tr-TR" sz="2400" b="1"/>
          </a:p>
          <a:p>
            <a:pPr>
              <a:lnSpc>
                <a:spcPct val="80000"/>
              </a:lnSpc>
            </a:pPr>
            <a:r>
              <a:rPr lang="tr-TR" sz="2400" b="1"/>
              <a:t> </a:t>
            </a:r>
            <a:r>
              <a:rPr lang="tr-TR" sz="2400" u="sng">
                <a:solidFill>
                  <a:srgbClr val="FF0000"/>
                </a:solidFill>
                <a:effectLst>
                  <a:outerShdw blurRad="38100" dist="38100" dir="2700000" algn="tl">
                    <a:srgbClr val="C0C0C0"/>
                  </a:outerShdw>
                </a:effectLst>
              </a:rPr>
              <a:t>Merkezi Bir Otorite</a:t>
            </a:r>
            <a:r>
              <a:rPr lang="tr-TR" sz="2400" b="1"/>
              <a:t>  :</a:t>
            </a:r>
            <a:r>
              <a:rPr lang="tr-TR" sz="2400"/>
              <a:t> İş bölümü sonucu parçalanmış işlerin birbirlerini tamamlayıcı olmaları açısından bir eşgüdümde gerekir. Bu eş güdüm de ancak merkezi bir otorite tarafından yapılır. Hiyerarşik bir yapı şarttır.</a:t>
            </a:r>
          </a:p>
          <a:p>
            <a:pPr>
              <a:lnSpc>
                <a:spcPct val="80000"/>
              </a:lnSpc>
              <a:buFont typeface="Wingdings" pitchFamily="2" charset="2"/>
              <a:buNone/>
            </a:pPr>
            <a:endParaRPr lang="tr-TR" sz="2400" b="1"/>
          </a:p>
          <a:p>
            <a:pPr>
              <a:lnSpc>
                <a:spcPct val="80000"/>
              </a:lnSpc>
            </a:pPr>
            <a:r>
              <a:rPr lang="tr-TR" sz="2400" b="1"/>
              <a:t> </a:t>
            </a:r>
            <a:r>
              <a:rPr lang="tr-TR" sz="2400" b="1" u="sng">
                <a:solidFill>
                  <a:srgbClr val="FF0000"/>
                </a:solidFill>
                <a:effectLst>
                  <a:outerShdw blurRad="38100" dist="38100" dir="2700000" algn="tl">
                    <a:srgbClr val="C0C0C0"/>
                  </a:outerShdw>
                </a:effectLst>
              </a:rPr>
              <a:t>Akılcı Personel Yönetimi</a:t>
            </a:r>
            <a:r>
              <a:rPr lang="tr-TR" sz="2400" b="1"/>
              <a:t> : </a:t>
            </a:r>
            <a:r>
              <a:rPr lang="tr-TR" sz="2400"/>
              <a:t>İnsanlar yapacakları işin gereklerine sahip olup olmadıklarına göre seçilmeli ve yeteneklerine göre işlerde çalıştırılmalı.</a:t>
            </a:r>
            <a:endParaRPr lang="tr-TR" sz="2400" b="1"/>
          </a:p>
          <a:p>
            <a:pPr>
              <a:lnSpc>
                <a:spcPct val="80000"/>
              </a:lnSpc>
              <a:buFont typeface="Wingdings" pitchFamily="2" charset="2"/>
              <a:buNone/>
            </a:pPr>
            <a:endParaRPr lang="tr-TR" sz="2400"/>
          </a:p>
        </p:txBody>
      </p:sp>
    </p:spTree>
    <p:extLst>
      <p:ext uri="{BB962C8B-B14F-4D97-AF65-F5344CB8AC3E}">
        <p14:creationId xmlns:p14="http://schemas.microsoft.com/office/powerpoint/2010/main" val="2610206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9CEA6AC-AFD5-438C-84BF-C867E6196C21}" type="slidenum">
              <a:rPr lang="tr-TR"/>
              <a:pPr/>
              <a:t>9</a:t>
            </a:fld>
            <a:endParaRPr lang="tr-TR"/>
          </a:p>
        </p:txBody>
      </p:sp>
      <p:sp>
        <p:nvSpPr>
          <p:cNvPr id="201730" name="AutoShape 2"/>
          <p:cNvSpPr>
            <a:spLocks noGrp="1" noChangeArrowheads="1"/>
          </p:cNvSpPr>
          <p:nvPr>
            <p:ph type="title"/>
          </p:nvPr>
        </p:nvSpPr>
        <p:spPr/>
        <p:txBody>
          <a:bodyPr/>
          <a:lstStyle/>
          <a:p>
            <a:r>
              <a:rPr lang="tr-TR" sz="3200" b="0"/>
              <a:t>Böyle bir bürokrasinin beş temel özelliği vardır:</a:t>
            </a:r>
          </a:p>
        </p:txBody>
      </p:sp>
      <p:sp>
        <p:nvSpPr>
          <p:cNvPr id="201731" name="Rectangle 3"/>
          <p:cNvSpPr>
            <a:spLocks noGrp="1" noChangeArrowheads="1"/>
          </p:cNvSpPr>
          <p:nvPr>
            <p:ph type="body" idx="1"/>
          </p:nvPr>
        </p:nvSpPr>
        <p:spPr>
          <a:xfrm>
            <a:off x="250825" y="2362200"/>
            <a:ext cx="8893175" cy="3946525"/>
          </a:xfrm>
        </p:spPr>
        <p:txBody>
          <a:bodyPr/>
          <a:lstStyle/>
          <a:p>
            <a:pPr>
              <a:lnSpc>
                <a:spcPct val="80000"/>
              </a:lnSpc>
            </a:pPr>
            <a:r>
              <a:rPr lang="tr-TR" sz="2400" b="1" u="sng">
                <a:solidFill>
                  <a:srgbClr val="FF0000"/>
                </a:solidFill>
                <a:effectLst>
                  <a:outerShdw blurRad="38100" dist="38100" dir="2700000" algn="tl">
                    <a:srgbClr val="C0C0C0"/>
                  </a:outerShdw>
                </a:effectLst>
              </a:rPr>
              <a:t>Amaç ve Beklentilerde Açıklık</a:t>
            </a:r>
            <a:r>
              <a:rPr lang="tr-TR" sz="2400" b="1"/>
              <a:t>: </a:t>
            </a:r>
            <a:r>
              <a:rPr lang="tr-TR" sz="2400"/>
              <a:t>Hem personel ile hem de müşterilerle ilişkilerde somut ve açık davranmalı ve yansızlık, nesnelli duygusal olmama esas alınmalıdır. Örgütün bireylerden neler beklediğinin bireylerce bilinmesi gerekir. Bu karmaşıklığı önler, yetki ve sorumluluk almalarını belirler. Açık ve seçik olarak kimin ne yaptığını, yapacağının belirlenmesi gerekir.</a:t>
            </a:r>
            <a:endParaRPr lang="tr-TR" sz="2400" b="1"/>
          </a:p>
          <a:p>
            <a:pPr>
              <a:lnSpc>
                <a:spcPct val="80000"/>
              </a:lnSpc>
            </a:pPr>
            <a:r>
              <a:rPr lang="tr-TR" sz="2400" b="1"/>
              <a:t> </a:t>
            </a:r>
            <a:r>
              <a:rPr lang="tr-TR" sz="2400" b="1" u="sng">
                <a:solidFill>
                  <a:srgbClr val="FF0000"/>
                </a:solidFill>
                <a:effectLst>
                  <a:outerShdw blurRad="38100" dist="38100" dir="2700000" algn="tl">
                    <a:srgbClr val="C0C0C0"/>
                  </a:outerShdw>
                </a:effectLst>
              </a:rPr>
              <a:t>Yazılı Kurallar</a:t>
            </a:r>
            <a:r>
              <a:rPr lang="tr-TR" sz="2400" b="1"/>
              <a:t> :</a:t>
            </a:r>
            <a:r>
              <a:rPr lang="tr-TR" sz="2400"/>
              <a:t> Yasa, yönetmelik ve yazılı kurallar olmalı, işler bunların çerçevesinde yapılmalıdır. Örgütün amaçları ve her bireyin görevi yazılı olarak belirlenmelidir. İyi bir kayıt ve dosyalama sisteminin geliştirilmesi gerekir. Her personel ve iş için kayıt tutulması ve dosyalanması gerekir</a:t>
            </a:r>
            <a:r>
              <a:rPr lang="tr-TR" sz="2000"/>
              <a:t>. </a:t>
            </a:r>
          </a:p>
          <a:p>
            <a:pPr>
              <a:lnSpc>
                <a:spcPct val="80000"/>
              </a:lnSpc>
            </a:pPr>
            <a:endParaRPr lang="tr-TR" sz="2000"/>
          </a:p>
        </p:txBody>
      </p:sp>
    </p:spTree>
    <p:extLst>
      <p:ext uri="{BB962C8B-B14F-4D97-AF65-F5344CB8AC3E}">
        <p14:creationId xmlns:p14="http://schemas.microsoft.com/office/powerpoint/2010/main" val="202125605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1569</Words>
  <Application>Microsoft Office PowerPoint</Application>
  <PresentationFormat>Ekran Gösterisi (4:3)</PresentationFormat>
  <Paragraphs>194</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Calibri</vt:lpstr>
      <vt:lpstr>Wingdings</vt:lpstr>
      <vt:lpstr>Ofis Teması</vt:lpstr>
      <vt:lpstr>BEDEN EĞİTİMİNDE YÖNETİM VE ORGANİZASYON</vt:lpstr>
      <vt:lpstr>Yönetim Süreçleri ( Henri Fayol)</vt:lpstr>
      <vt:lpstr>Yönetim Süreçleri</vt:lpstr>
      <vt:lpstr>Fayol işletmedeki olayları altı kısımda incelemiştir:</vt:lpstr>
      <vt:lpstr>Fayol’un Yönetim İlkeleri</vt:lpstr>
      <vt:lpstr>Fayol’un Yönetim İlkeleri</vt:lpstr>
      <vt:lpstr>Bürokratik Model (Max Weber)</vt:lpstr>
      <vt:lpstr>Böyle bir bürokrasinin beş temel özelliği vardır:</vt:lpstr>
      <vt:lpstr>Böyle bir bürokrasinin beş temel özelliği vardır:</vt:lpstr>
      <vt:lpstr>Max Weber’in Yetki Kuramı</vt:lpstr>
      <vt:lpstr>NEOKLASİK YÖNETİM YAKLAŞIMI</vt:lpstr>
      <vt:lpstr>Hawthorne Araştırmaları</vt:lpstr>
      <vt:lpstr>Hawthorne Araştırmaları</vt:lpstr>
      <vt:lpstr>Hawthorne Araştırmaları</vt:lpstr>
      <vt:lpstr>Hawthorne Araştırmaları</vt:lpstr>
      <vt:lpstr>Hawthorne Araştırmaları</vt:lpstr>
      <vt:lpstr>Hawthorne Araştırmaları</vt:lpstr>
      <vt:lpstr>Neoklasik yaklaşımı benimseyen  örgüt veya yönetici;</vt:lpstr>
      <vt:lpstr>MODERN YÖNETİM YAKLAŞIMI </vt:lpstr>
      <vt:lpstr>Burada önemli olan</vt:lpstr>
      <vt:lpstr>Sistemin Özellikleri</vt:lpstr>
      <vt:lpstr>PowerPoint Sunusu</vt:lpstr>
      <vt:lpstr>Sistemin Özellikleri</vt:lpstr>
      <vt:lpstr>Sistem Yaklaşımı</vt:lpstr>
      <vt:lpstr>Durumsallık Yaklaşımı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Damla Güler</cp:lastModifiedBy>
  <cp:revision>1</cp:revision>
  <dcterms:created xsi:type="dcterms:W3CDTF">2017-11-30T11:53:00Z</dcterms:created>
  <dcterms:modified xsi:type="dcterms:W3CDTF">2019-06-26T17:32:34Z</dcterms:modified>
</cp:coreProperties>
</file>