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1330" y="-8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25.12.2019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25.12.2019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25.12.2019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25.12.2019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25.12.2019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25.12.2019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25.12.2019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25.12.2019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25.12.2019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25.12.2019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25.12.2019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25.12.2019</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3" name="İçerik Yer Tutucusu 2"/>
          <p:cNvSpPr>
            <a:spLocks noGrp="1"/>
          </p:cNvSpPr>
          <p:nvPr>
            <p:ph idx="1"/>
          </p:nvPr>
        </p:nvSpPr>
        <p:spPr/>
        <p:txBody>
          <a:bodyPr/>
          <a:lstStyle/>
          <a:p>
            <a:pPr marL="0" indent="0">
              <a:buFont typeface="Arial" charset="0"/>
              <a:buNone/>
            </a:pPr>
            <a:endParaRPr lang="tr-TR" altLang="tr-TR" dirty="0" smtClean="0"/>
          </a:p>
          <a:p>
            <a:pPr marL="0" indent="0">
              <a:buFont typeface="Arial" charset="0"/>
              <a:buNone/>
            </a:pPr>
            <a:endParaRPr lang="tr-TR" altLang="tr-TR" dirty="0" smtClean="0"/>
          </a:p>
          <a:p>
            <a:pPr marL="0" indent="0" algn="ctr">
              <a:buFont typeface="Arial" charset="0"/>
              <a:buNone/>
            </a:pPr>
            <a:r>
              <a:rPr lang="tr-TR" altLang="tr-TR" dirty="0" smtClean="0"/>
              <a:t>XI. </a:t>
            </a:r>
            <a:r>
              <a:rPr lang="tr-TR" altLang="tr-TR" dirty="0" smtClean="0"/>
              <a:t>HAFTA</a:t>
            </a:r>
          </a:p>
          <a:p>
            <a:pPr marL="0" indent="0" algn="ctr">
              <a:buFont typeface="Arial" charset="0"/>
              <a:buNone/>
            </a:pPr>
            <a:r>
              <a:rPr lang="tr-TR" altLang="tr-TR" dirty="0" smtClean="0"/>
              <a:t>PAY KAVRAMI VE SPK’NIN PAY TEBLİĞİ</a:t>
            </a:r>
            <a:endParaRPr lang="tr-TR" altLang="tr-TR" dirty="0" smtClean="0"/>
          </a:p>
        </p:txBody>
      </p:sp>
      <p:sp>
        <p:nvSpPr>
          <p:cNvPr id="87044" name="Altbilgi Yer Tutucusu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700">
                <a:solidFill>
                  <a:schemeClr val="tx1"/>
                </a:solidFill>
                <a:latin typeface="Verdana" pitchFamily="34" charset="0"/>
                <a:cs typeface="Arial" charset="0"/>
              </a:defRPr>
            </a:lvl1pPr>
            <a:lvl2pPr marL="742950" indent="-285750">
              <a:defRPr sz="1700">
                <a:solidFill>
                  <a:schemeClr val="tx1"/>
                </a:solidFill>
                <a:latin typeface="Verdana" pitchFamily="34" charset="0"/>
                <a:cs typeface="Arial" charset="0"/>
              </a:defRPr>
            </a:lvl2pPr>
            <a:lvl3pPr marL="1143000" indent="-228600">
              <a:defRPr sz="1700">
                <a:solidFill>
                  <a:schemeClr val="tx1"/>
                </a:solidFill>
                <a:latin typeface="Verdana" pitchFamily="34" charset="0"/>
                <a:cs typeface="Arial" charset="0"/>
              </a:defRPr>
            </a:lvl3pPr>
            <a:lvl4pPr marL="1600200" indent="-228600">
              <a:defRPr sz="1700">
                <a:solidFill>
                  <a:schemeClr val="tx1"/>
                </a:solidFill>
                <a:latin typeface="Verdana" pitchFamily="34" charset="0"/>
                <a:cs typeface="Arial" charset="0"/>
              </a:defRPr>
            </a:lvl4pPr>
            <a:lvl5pPr marL="2057400" indent="-228600">
              <a:defRPr sz="1700">
                <a:solidFill>
                  <a:schemeClr val="tx1"/>
                </a:solidFill>
                <a:latin typeface="Verdana" pitchFamily="34" charset="0"/>
                <a:cs typeface="Arial" charset="0"/>
              </a:defRPr>
            </a:lvl5pPr>
            <a:lvl6pPr marL="2514600" indent="-228600" eaLnBrk="0" fontAlgn="base" hangingPunct="0">
              <a:spcBef>
                <a:spcPct val="0"/>
              </a:spcBef>
              <a:spcAft>
                <a:spcPct val="0"/>
              </a:spcAft>
              <a:defRPr sz="1700">
                <a:solidFill>
                  <a:schemeClr val="tx1"/>
                </a:solidFill>
                <a:latin typeface="Verdana" pitchFamily="34" charset="0"/>
                <a:cs typeface="Arial" charset="0"/>
              </a:defRPr>
            </a:lvl6pPr>
            <a:lvl7pPr marL="2971800" indent="-228600" eaLnBrk="0" fontAlgn="base" hangingPunct="0">
              <a:spcBef>
                <a:spcPct val="0"/>
              </a:spcBef>
              <a:spcAft>
                <a:spcPct val="0"/>
              </a:spcAft>
              <a:defRPr sz="1700">
                <a:solidFill>
                  <a:schemeClr val="tx1"/>
                </a:solidFill>
                <a:latin typeface="Verdana" pitchFamily="34" charset="0"/>
                <a:cs typeface="Arial" charset="0"/>
              </a:defRPr>
            </a:lvl7pPr>
            <a:lvl8pPr marL="3429000" indent="-228600" eaLnBrk="0" fontAlgn="base" hangingPunct="0">
              <a:spcBef>
                <a:spcPct val="0"/>
              </a:spcBef>
              <a:spcAft>
                <a:spcPct val="0"/>
              </a:spcAft>
              <a:defRPr sz="1700">
                <a:solidFill>
                  <a:schemeClr val="tx1"/>
                </a:solidFill>
                <a:latin typeface="Verdana" pitchFamily="34" charset="0"/>
                <a:cs typeface="Arial" charset="0"/>
              </a:defRPr>
            </a:lvl8pPr>
            <a:lvl9pPr marL="3886200" indent="-228600" eaLnBrk="0" fontAlgn="base" hangingPunct="0">
              <a:spcBef>
                <a:spcPct val="0"/>
              </a:spcBef>
              <a:spcAft>
                <a:spcPct val="0"/>
              </a:spcAft>
              <a:defRPr sz="1700">
                <a:solidFill>
                  <a:schemeClr val="tx1"/>
                </a:solidFill>
                <a:latin typeface="Verdana" pitchFamily="34" charset="0"/>
                <a:cs typeface="Arial" charset="0"/>
              </a:defRPr>
            </a:lvl9pPr>
          </a:lstStyle>
          <a:p>
            <a:r>
              <a:rPr lang="tr-TR" altLang="tr-TR" sz="1200">
                <a:solidFill>
                  <a:srgbClr val="898989"/>
                </a:solidFill>
              </a:rPr>
              <a:t>Arş. Gör. Gökhan AYDOĞAN</a:t>
            </a:r>
          </a:p>
        </p:txBody>
      </p:sp>
      <p:sp>
        <p:nvSpPr>
          <p:cNvPr id="87045" name="Slayt Numarası Yer Tutucusu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700">
                <a:solidFill>
                  <a:schemeClr val="tx1"/>
                </a:solidFill>
                <a:latin typeface="Verdana" pitchFamily="34" charset="0"/>
                <a:cs typeface="Arial" charset="0"/>
              </a:defRPr>
            </a:lvl1pPr>
            <a:lvl2pPr marL="742950" indent="-285750">
              <a:defRPr sz="1700">
                <a:solidFill>
                  <a:schemeClr val="tx1"/>
                </a:solidFill>
                <a:latin typeface="Verdana" pitchFamily="34" charset="0"/>
                <a:cs typeface="Arial" charset="0"/>
              </a:defRPr>
            </a:lvl2pPr>
            <a:lvl3pPr marL="1143000" indent="-228600">
              <a:defRPr sz="1700">
                <a:solidFill>
                  <a:schemeClr val="tx1"/>
                </a:solidFill>
                <a:latin typeface="Verdana" pitchFamily="34" charset="0"/>
                <a:cs typeface="Arial" charset="0"/>
              </a:defRPr>
            </a:lvl3pPr>
            <a:lvl4pPr marL="1600200" indent="-228600">
              <a:defRPr sz="1700">
                <a:solidFill>
                  <a:schemeClr val="tx1"/>
                </a:solidFill>
                <a:latin typeface="Verdana" pitchFamily="34" charset="0"/>
                <a:cs typeface="Arial" charset="0"/>
              </a:defRPr>
            </a:lvl4pPr>
            <a:lvl5pPr marL="2057400" indent="-228600">
              <a:defRPr sz="1700">
                <a:solidFill>
                  <a:schemeClr val="tx1"/>
                </a:solidFill>
                <a:latin typeface="Verdana" pitchFamily="34" charset="0"/>
                <a:cs typeface="Arial" charset="0"/>
              </a:defRPr>
            </a:lvl5pPr>
            <a:lvl6pPr marL="2514600" indent="-228600" eaLnBrk="0" fontAlgn="base" hangingPunct="0">
              <a:spcBef>
                <a:spcPct val="0"/>
              </a:spcBef>
              <a:spcAft>
                <a:spcPct val="0"/>
              </a:spcAft>
              <a:defRPr sz="1700">
                <a:solidFill>
                  <a:schemeClr val="tx1"/>
                </a:solidFill>
                <a:latin typeface="Verdana" pitchFamily="34" charset="0"/>
                <a:cs typeface="Arial" charset="0"/>
              </a:defRPr>
            </a:lvl6pPr>
            <a:lvl7pPr marL="2971800" indent="-228600" eaLnBrk="0" fontAlgn="base" hangingPunct="0">
              <a:spcBef>
                <a:spcPct val="0"/>
              </a:spcBef>
              <a:spcAft>
                <a:spcPct val="0"/>
              </a:spcAft>
              <a:defRPr sz="1700">
                <a:solidFill>
                  <a:schemeClr val="tx1"/>
                </a:solidFill>
                <a:latin typeface="Verdana" pitchFamily="34" charset="0"/>
                <a:cs typeface="Arial" charset="0"/>
              </a:defRPr>
            </a:lvl7pPr>
            <a:lvl8pPr marL="3429000" indent="-228600" eaLnBrk="0" fontAlgn="base" hangingPunct="0">
              <a:spcBef>
                <a:spcPct val="0"/>
              </a:spcBef>
              <a:spcAft>
                <a:spcPct val="0"/>
              </a:spcAft>
              <a:defRPr sz="1700">
                <a:solidFill>
                  <a:schemeClr val="tx1"/>
                </a:solidFill>
                <a:latin typeface="Verdana" pitchFamily="34" charset="0"/>
                <a:cs typeface="Arial" charset="0"/>
              </a:defRPr>
            </a:lvl8pPr>
            <a:lvl9pPr marL="3886200" indent="-228600" eaLnBrk="0" fontAlgn="base" hangingPunct="0">
              <a:spcBef>
                <a:spcPct val="0"/>
              </a:spcBef>
              <a:spcAft>
                <a:spcPct val="0"/>
              </a:spcAft>
              <a:defRPr sz="1700">
                <a:solidFill>
                  <a:schemeClr val="tx1"/>
                </a:solidFill>
                <a:latin typeface="Verdana" pitchFamily="34" charset="0"/>
                <a:cs typeface="Arial" charset="0"/>
              </a:defRPr>
            </a:lvl9pPr>
          </a:lstStyle>
          <a:p>
            <a:fld id="{220012C7-F739-48EC-8347-EECB00DEAF46}" type="slidenum">
              <a:rPr lang="tr-TR" altLang="tr-TR" sz="1200">
                <a:solidFill>
                  <a:srgbClr val="898989"/>
                </a:solidFill>
              </a:rPr>
              <a:pPr/>
              <a:t>1</a:t>
            </a:fld>
            <a:endParaRPr lang="tr-TR" altLang="tr-TR" sz="1200">
              <a:solidFill>
                <a:srgbClr val="898989"/>
              </a:solidFill>
            </a:endParaRPr>
          </a:p>
        </p:txBody>
      </p:sp>
    </p:spTree>
    <p:extLst>
      <p:ext uri="{BB962C8B-B14F-4D97-AF65-F5344CB8AC3E}">
        <p14:creationId xmlns:p14="http://schemas.microsoft.com/office/powerpoint/2010/main" val="24947763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2 İçerik Yer Tutucusu"/>
          <p:cNvSpPr>
            <a:spLocks noGrp="1"/>
          </p:cNvSpPr>
          <p:nvPr>
            <p:ph idx="1"/>
          </p:nvPr>
        </p:nvSpPr>
        <p:spPr>
          <a:xfrm>
            <a:off x="539750" y="885825"/>
            <a:ext cx="7848600" cy="5472113"/>
          </a:xfrm>
        </p:spPr>
        <p:txBody>
          <a:bodyPr/>
          <a:lstStyle/>
          <a:p>
            <a:pPr algn="just">
              <a:lnSpc>
                <a:spcPct val="130000"/>
              </a:lnSpc>
            </a:pPr>
            <a:r>
              <a:rPr lang="tr-TR" altLang="tr-TR" sz="2400" smtClean="0"/>
              <a:t>Bilindiği üzere, </a:t>
            </a:r>
            <a:r>
              <a:rPr lang="tr-TR" altLang="tr-TR" sz="2400" b="1" smtClean="0"/>
              <a:t>anonim şirket</a:t>
            </a:r>
            <a:r>
              <a:rPr lang="tr-TR" altLang="tr-TR" sz="2400" smtClean="0"/>
              <a:t>, </a:t>
            </a:r>
            <a:r>
              <a:rPr lang="tr-TR" altLang="tr-TR" sz="2400" i="1" smtClean="0"/>
              <a:t>“</a:t>
            </a:r>
            <a:r>
              <a:rPr lang="tr-TR" altLang="tr-TR" sz="2400" b="1" i="1" smtClean="0"/>
              <a:t>sermayesi belirli </a:t>
            </a:r>
            <a:r>
              <a:rPr lang="tr-TR" altLang="tr-TR" sz="2400" i="1" smtClean="0"/>
              <a:t>ve </a:t>
            </a:r>
            <a:r>
              <a:rPr lang="tr-TR" altLang="tr-TR" sz="2400" b="1" i="1" smtClean="0"/>
              <a:t>paylara bölünmüş olan</a:t>
            </a:r>
            <a:r>
              <a:rPr lang="tr-TR" altLang="tr-TR" sz="2400" i="1" smtClean="0"/>
              <a:t>, borçlarından dolayı yalnız malvarlığıyla sorumlu bulunan şirkettir” </a:t>
            </a:r>
            <a:r>
              <a:rPr lang="tr-TR" altLang="tr-TR" sz="2400" smtClean="0"/>
              <a:t>(TTK m. 329/1). </a:t>
            </a:r>
          </a:p>
          <a:p>
            <a:pPr algn="just">
              <a:lnSpc>
                <a:spcPct val="130000"/>
              </a:lnSpc>
            </a:pPr>
            <a:endParaRPr lang="tr-TR" altLang="tr-TR" sz="2400" smtClean="0"/>
          </a:p>
          <a:p>
            <a:pPr algn="just">
              <a:lnSpc>
                <a:spcPct val="130000"/>
              </a:lnSpc>
            </a:pPr>
            <a:r>
              <a:rPr lang="tr-TR" altLang="tr-TR" sz="2400" smtClean="0"/>
              <a:t>“İhraç” kavramını “pay” açısından ele aldığımızda;</a:t>
            </a:r>
          </a:p>
          <a:p>
            <a:pPr lvl="1" algn="just">
              <a:lnSpc>
                <a:spcPct val="130000"/>
              </a:lnSpc>
            </a:pPr>
            <a:r>
              <a:rPr lang="tr-TR" altLang="tr-TR" sz="2000" smtClean="0"/>
              <a:t>Mevcut payların ihracı</a:t>
            </a:r>
          </a:p>
          <a:p>
            <a:pPr lvl="1" algn="just">
              <a:lnSpc>
                <a:spcPct val="130000"/>
              </a:lnSpc>
              <a:buFont typeface="Arial" charset="0"/>
              <a:buNone/>
            </a:pPr>
            <a:r>
              <a:rPr lang="tr-TR" altLang="tr-TR" sz="2000" smtClean="0"/>
              <a:t>	ya da </a:t>
            </a:r>
          </a:p>
          <a:p>
            <a:pPr lvl="1" algn="just">
              <a:lnSpc>
                <a:spcPct val="130000"/>
              </a:lnSpc>
            </a:pPr>
            <a:r>
              <a:rPr lang="tr-TR" altLang="tr-TR" sz="2000" smtClean="0"/>
              <a:t>Sermaye artırımıyla oluşturulacak yeni payların ihracı</a:t>
            </a:r>
          </a:p>
          <a:p>
            <a:pPr lvl="1" algn="just">
              <a:lnSpc>
                <a:spcPct val="130000"/>
              </a:lnSpc>
              <a:buFont typeface="Arial" charset="0"/>
              <a:buNone/>
            </a:pPr>
            <a:r>
              <a:rPr lang="tr-TR" altLang="tr-TR" sz="2000" smtClean="0"/>
              <a:t>gündeme gelir.</a:t>
            </a:r>
          </a:p>
          <a:p>
            <a:endParaRPr lang="tr-TR" altLang="tr-TR" sz="2200" smtClean="0"/>
          </a:p>
        </p:txBody>
      </p:sp>
      <p:sp>
        <p:nvSpPr>
          <p:cNvPr id="96259"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DA816036-744B-4A36-80C8-2265519FE6F6}" type="slidenum">
              <a:rPr lang="tr-TR" altLang="tr-TR" sz="1200">
                <a:latin typeface="Verdana" pitchFamily="34" charset="0"/>
              </a:rPr>
              <a:pPr>
                <a:spcBef>
                  <a:spcPct val="0"/>
                </a:spcBef>
                <a:buFontTx/>
                <a:buNone/>
              </a:pPr>
              <a:t>10</a:t>
            </a:fld>
            <a:endParaRPr lang="tr-TR" altLang="tr-TR" sz="1200">
              <a:latin typeface="Verdana" pitchFamily="34" charset="0"/>
            </a:endParaRPr>
          </a:p>
        </p:txBody>
      </p:sp>
      <p:sp>
        <p:nvSpPr>
          <p:cNvPr id="96260" name="Altbilgi Yer Tutucusu 2"/>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tr-TR" altLang="tr-TR" sz="1200">
                <a:solidFill>
                  <a:srgbClr val="898989"/>
                </a:solidFill>
                <a:latin typeface="Verdana" pitchFamily="34" charset="0"/>
                <a:cs typeface="Arial" charset="0"/>
              </a:rPr>
              <a:t>Arş. Gör. Gökhan Aydoğan</a:t>
            </a:r>
          </a:p>
        </p:txBody>
      </p:sp>
    </p:spTree>
    <p:extLst>
      <p:ext uri="{BB962C8B-B14F-4D97-AF65-F5344CB8AC3E}">
        <p14:creationId xmlns:p14="http://schemas.microsoft.com/office/powerpoint/2010/main" val="284775792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1 Başlık"/>
          <p:cNvSpPr>
            <a:spLocks noGrp="1"/>
          </p:cNvSpPr>
          <p:nvPr>
            <p:ph type="title"/>
          </p:nvPr>
        </p:nvSpPr>
        <p:spPr/>
        <p:txBody>
          <a:bodyPr>
            <a:normAutofit fontScale="90000"/>
          </a:bodyPr>
          <a:lstStyle/>
          <a:p>
            <a:r>
              <a:rPr lang="tr-TR" altLang="tr-TR" sz="3600" b="1" smtClean="0"/>
              <a:t>Sermaye Artırımı Yollarının Değişik Açılardan Sınıflandırılması</a:t>
            </a:r>
          </a:p>
        </p:txBody>
      </p:sp>
      <p:sp>
        <p:nvSpPr>
          <p:cNvPr id="97283" name="2 İçerik Yer Tutucusu"/>
          <p:cNvSpPr>
            <a:spLocks noGrp="1"/>
          </p:cNvSpPr>
          <p:nvPr>
            <p:ph idx="1"/>
          </p:nvPr>
        </p:nvSpPr>
        <p:spPr>
          <a:xfrm>
            <a:off x="827088" y="1628775"/>
            <a:ext cx="7859712" cy="4845050"/>
          </a:xfrm>
        </p:spPr>
        <p:txBody>
          <a:bodyPr/>
          <a:lstStyle/>
          <a:p>
            <a:pPr>
              <a:buFont typeface="Wingdings" pitchFamily="2" charset="2"/>
              <a:buNone/>
            </a:pPr>
            <a:r>
              <a:rPr lang="tr-TR" altLang="tr-TR" sz="2000" smtClean="0"/>
              <a:t>Sermaye artırımı değişik yönlerden tasniflere tabi tutulabilir.</a:t>
            </a:r>
          </a:p>
          <a:p>
            <a:r>
              <a:rPr lang="tr-TR" altLang="tr-TR" sz="2000" b="1" smtClean="0"/>
              <a:t>Kaynağa Göre Yapılan Ayrım;</a:t>
            </a:r>
          </a:p>
          <a:p>
            <a:pPr lvl="1"/>
            <a:r>
              <a:rPr lang="tr-TR" altLang="tr-TR" sz="2000" smtClean="0"/>
              <a:t>Dış Kaynaklardan Sermaye Artırımı</a:t>
            </a:r>
          </a:p>
          <a:p>
            <a:pPr lvl="1">
              <a:buFont typeface="Wingdings" pitchFamily="2" charset="2"/>
              <a:buNone/>
            </a:pPr>
            <a:r>
              <a:rPr lang="tr-TR" altLang="tr-TR" sz="1800" smtClean="0"/>
              <a:t>	(Yeni sermaye konularak yapılan artırım)</a:t>
            </a:r>
          </a:p>
          <a:p>
            <a:pPr lvl="1"/>
            <a:r>
              <a:rPr lang="tr-TR" altLang="tr-TR" sz="2000" smtClean="0"/>
              <a:t>İç Kaynaklardan Sermaye Artırımı </a:t>
            </a:r>
          </a:p>
          <a:p>
            <a:pPr lvl="1">
              <a:buFont typeface="Wingdings" pitchFamily="2" charset="2"/>
              <a:buNone/>
            </a:pPr>
            <a:r>
              <a:rPr lang="tr-TR" altLang="tr-TR" sz="2000" smtClean="0"/>
              <a:t>	</a:t>
            </a:r>
            <a:r>
              <a:rPr lang="tr-TR" altLang="tr-TR" sz="1800" smtClean="0"/>
              <a:t>(Şirketin İç Kaynaklarının sermayeye eklenmesi)</a:t>
            </a:r>
          </a:p>
          <a:p>
            <a:pPr lvl="1"/>
            <a:r>
              <a:rPr lang="tr-TR" altLang="tr-TR" sz="2000" smtClean="0"/>
              <a:t>Eski payların itibari değerlerinin yükseltilmesi yolu ile artırım</a:t>
            </a:r>
          </a:p>
          <a:p>
            <a:pPr lvl="1"/>
            <a:endParaRPr lang="tr-TR" altLang="tr-TR" sz="2000" smtClean="0"/>
          </a:p>
          <a:p>
            <a:r>
              <a:rPr lang="tr-TR" altLang="tr-TR" sz="2000" b="1" smtClean="0"/>
              <a:t>Şekli Kriterler Yönünden Yapılan Ayrım </a:t>
            </a:r>
          </a:p>
          <a:p>
            <a:pPr lvl="1"/>
            <a:r>
              <a:rPr lang="tr-TR" altLang="tr-TR" sz="2000" smtClean="0"/>
              <a:t>Ani Yolla Sermaye Artırımı</a:t>
            </a:r>
          </a:p>
          <a:p>
            <a:pPr lvl="1"/>
            <a:r>
              <a:rPr lang="tr-TR" altLang="tr-TR" sz="2000" smtClean="0"/>
              <a:t>Tedrici Yolla Sermaye Artırımı</a:t>
            </a:r>
          </a:p>
          <a:p>
            <a:pPr lvl="1"/>
            <a:r>
              <a:rPr lang="tr-TR" altLang="tr-TR" sz="2000" smtClean="0"/>
              <a:t>Ayni Sermaye Artırımı</a:t>
            </a:r>
          </a:p>
          <a:p>
            <a:pPr lvl="1"/>
            <a:r>
              <a:rPr lang="tr-TR" altLang="tr-TR" sz="2000" smtClean="0"/>
              <a:t>Şarta Bağlı Sermaye Artırımı</a:t>
            </a:r>
          </a:p>
          <a:p>
            <a:pPr lvl="1">
              <a:buFont typeface="Wingdings" pitchFamily="2" charset="2"/>
              <a:buNone/>
            </a:pPr>
            <a:endParaRPr lang="tr-TR" altLang="tr-TR" sz="2000" smtClean="0"/>
          </a:p>
          <a:p>
            <a:pPr lvl="1">
              <a:buFont typeface="Wingdings" pitchFamily="2" charset="2"/>
              <a:buNone/>
            </a:pPr>
            <a:endParaRPr lang="tr-TR" altLang="tr-TR" sz="2000" b="1" smtClean="0"/>
          </a:p>
          <a:p>
            <a:pPr lvl="1">
              <a:buFont typeface="Wingdings" pitchFamily="2" charset="2"/>
              <a:buNone/>
            </a:pPr>
            <a:endParaRPr lang="tr-TR" altLang="tr-TR" sz="2000" smtClean="0"/>
          </a:p>
        </p:txBody>
      </p:sp>
      <p:sp>
        <p:nvSpPr>
          <p:cNvPr id="97284"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CE794E80-8609-434F-AB51-AC594BA79544}" type="slidenum">
              <a:rPr lang="tr-TR" altLang="tr-TR" sz="1200">
                <a:latin typeface="Verdana" pitchFamily="34" charset="0"/>
              </a:rPr>
              <a:pPr>
                <a:spcBef>
                  <a:spcPct val="0"/>
                </a:spcBef>
                <a:buFontTx/>
                <a:buNone/>
              </a:pPr>
              <a:t>11</a:t>
            </a:fld>
            <a:endParaRPr lang="tr-TR" altLang="tr-TR" sz="1200">
              <a:latin typeface="Verdana" pitchFamily="34" charset="0"/>
            </a:endParaRPr>
          </a:p>
        </p:txBody>
      </p:sp>
      <p:sp>
        <p:nvSpPr>
          <p:cNvPr id="97285" name="Altbilgi Yer Tutucusu 2"/>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tr-TR" altLang="tr-TR" sz="1200">
                <a:solidFill>
                  <a:srgbClr val="898989"/>
                </a:solidFill>
                <a:latin typeface="Verdana" pitchFamily="34" charset="0"/>
                <a:cs typeface="Arial" charset="0"/>
              </a:rPr>
              <a:t>Arş. Gör. Gökhan Aydoğan</a:t>
            </a:r>
          </a:p>
        </p:txBody>
      </p:sp>
    </p:spTree>
    <p:extLst>
      <p:ext uri="{BB962C8B-B14F-4D97-AF65-F5344CB8AC3E}">
        <p14:creationId xmlns:p14="http://schemas.microsoft.com/office/powerpoint/2010/main" val="202488596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İçerik Yer Tutucusu 2"/>
          <p:cNvSpPr>
            <a:spLocks noGrp="1"/>
          </p:cNvSpPr>
          <p:nvPr>
            <p:ph idx="1"/>
          </p:nvPr>
        </p:nvSpPr>
        <p:spPr>
          <a:xfrm>
            <a:off x="1827213" y="1700213"/>
            <a:ext cx="5489575" cy="2444750"/>
          </a:xfrm>
        </p:spPr>
        <p:txBody>
          <a:bodyPr/>
          <a:lstStyle/>
          <a:p>
            <a:pPr marL="0" indent="0" algn="ctr">
              <a:buFont typeface="Arial" charset="0"/>
              <a:buNone/>
            </a:pPr>
            <a:endParaRPr lang="tr-TR" altLang="tr-TR" sz="4800" i="1" smtClean="0"/>
          </a:p>
          <a:p>
            <a:pPr marL="0" indent="0" algn="ctr">
              <a:buFont typeface="Arial" charset="0"/>
              <a:buNone/>
            </a:pPr>
            <a:r>
              <a:rPr lang="tr-TR" altLang="tr-TR" sz="6000" i="1" smtClean="0"/>
              <a:t>PAY TEBLİĞİ</a:t>
            </a:r>
          </a:p>
        </p:txBody>
      </p:sp>
      <p:sp>
        <p:nvSpPr>
          <p:cNvPr id="88067" name="Slayt Numarası Yer Tutucusu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48FBD9E7-1C48-4DAE-BABC-6E6161DF2D36}" type="slidenum">
              <a:rPr lang="tr-TR" altLang="tr-TR" sz="1200">
                <a:solidFill>
                  <a:srgbClr val="898989"/>
                </a:solidFill>
                <a:latin typeface="Verdana" pitchFamily="34" charset="0"/>
              </a:rPr>
              <a:pPr>
                <a:spcBef>
                  <a:spcPct val="0"/>
                </a:spcBef>
                <a:buFontTx/>
                <a:buNone/>
              </a:pPr>
              <a:t>2</a:t>
            </a:fld>
            <a:endParaRPr lang="tr-TR" altLang="tr-TR" sz="1200">
              <a:solidFill>
                <a:srgbClr val="898989"/>
              </a:solidFill>
              <a:latin typeface="Verdana" pitchFamily="34" charset="0"/>
            </a:endParaRPr>
          </a:p>
        </p:txBody>
      </p:sp>
      <p:sp>
        <p:nvSpPr>
          <p:cNvPr id="88068" name="Altbilgi Yer Tutucusu 5"/>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tr-TR" altLang="tr-TR" sz="1200">
                <a:solidFill>
                  <a:srgbClr val="898989"/>
                </a:solidFill>
                <a:latin typeface="Verdana" pitchFamily="34" charset="0"/>
                <a:cs typeface="Arial" charset="0"/>
              </a:rPr>
              <a:t>Arş. Gör. Gökhan Aydoğan</a:t>
            </a:r>
          </a:p>
        </p:txBody>
      </p:sp>
    </p:spTree>
    <p:extLst>
      <p:ext uri="{BB962C8B-B14F-4D97-AF65-F5344CB8AC3E}">
        <p14:creationId xmlns:p14="http://schemas.microsoft.com/office/powerpoint/2010/main" val="13295547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1 Başlık"/>
          <p:cNvSpPr>
            <a:spLocks noGrp="1"/>
          </p:cNvSpPr>
          <p:nvPr>
            <p:ph type="title"/>
          </p:nvPr>
        </p:nvSpPr>
        <p:spPr>
          <a:xfrm>
            <a:off x="457200" y="44450"/>
            <a:ext cx="8229600" cy="647700"/>
          </a:xfrm>
        </p:spPr>
        <p:txBody>
          <a:bodyPr>
            <a:normAutofit fontScale="90000"/>
          </a:bodyPr>
          <a:lstStyle/>
          <a:p>
            <a:r>
              <a:rPr lang="tr-TR" altLang="tr-TR" b="1" smtClean="0"/>
              <a:t>Tebliğ’e Sistematik Bakış</a:t>
            </a:r>
          </a:p>
        </p:txBody>
      </p:sp>
      <p:sp>
        <p:nvSpPr>
          <p:cNvPr id="89091" name="2 İçerik Yer Tutucusu"/>
          <p:cNvSpPr>
            <a:spLocks noGrp="1"/>
          </p:cNvSpPr>
          <p:nvPr>
            <p:ph idx="1"/>
          </p:nvPr>
        </p:nvSpPr>
        <p:spPr>
          <a:xfrm>
            <a:off x="438150" y="769938"/>
            <a:ext cx="8248650" cy="5586412"/>
          </a:xfrm>
        </p:spPr>
        <p:txBody>
          <a:bodyPr>
            <a:normAutofit lnSpcReduction="10000"/>
          </a:bodyPr>
          <a:lstStyle/>
          <a:p>
            <a:pPr algn="ctr">
              <a:buFont typeface="Wingdings" pitchFamily="2" charset="2"/>
              <a:buNone/>
            </a:pPr>
            <a:r>
              <a:rPr lang="tr-TR" altLang="tr-TR" sz="1900" smtClean="0"/>
              <a:t>Birinci Bölüm</a:t>
            </a:r>
          </a:p>
          <a:p>
            <a:pPr algn="ctr">
              <a:buFont typeface="Wingdings" pitchFamily="2" charset="2"/>
              <a:buNone/>
            </a:pPr>
            <a:r>
              <a:rPr lang="tr-TR" altLang="tr-TR" sz="1900" smtClean="0"/>
              <a:t>Amaç, Kapsam, Tanım Ve Kısaltmalar</a:t>
            </a:r>
          </a:p>
          <a:p>
            <a:pPr algn="ctr">
              <a:buFont typeface="Wingdings" pitchFamily="2" charset="2"/>
              <a:buNone/>
            </a:pPr>
            <a:endParaRPr lang="tr-TR" altLang="tr-TR" sz="1900" smtClean="0"/>
          </a:p>
          <a:p>
            <a:pPr algn="ctr">
              <a:buFont typeface="Wingdings" pitchFamily="2" charset="2"/>
              <a:buNone/>
            </a:pPr>
            <a:r>
              <a:rPr lang="tr-TR" altLang="tr-TR" sz="1900" smtClean="0"/>
              <a:t>İkinci Bölüm</a:t>
            </a:r>
          </a:p>
          <a:p>
            <a:pPr algn="ctr">
              <a:buFont typeface="Wingdings" pitchFamily="2" charset="2"/>
              <a:buNone/>
            </a:pPr>
            <a:r>
              <a:rPr lang="tr-TR" altLang="tr-TR" sz="1900" smtClean="0"/>
              <a:t>Halka Açık Olmayan Ortaklıkların Paylarının 		     	  </a:t>
            </a:r>
          </a:p>
          <a:p>
            <a:pPr algn="ctr">
              <a:buFont typeface="Wingdings" pitchFamily="2" charset="2"/>
              <a:buNone/>
            </a:pPr>
            <a:r>
              <a:rPr lang="tr-TR" altLang="tr-TR" sz="1900" smtClean="0"/>
              <a:t>İlk Halka Arzı</a:t>
            </a:r>
          </a:p>
          <a:p>
            <a:pPr algn="ctr">
              <a:buFont typeface="Wingdings" pitchFamily="2" charset="2"/>
              <a:buNone/>
            </a:pPr>
            <a:endParaRPr lang="tr-TR" altLang="tr-TR" sz="1900" smtClean="0"/>
          </a:p>
          <a:p>
            <a:pPr algn="ctr">
              <a:buFont typeface="Wingdings" pitchFamily="2" charset="2"/>
              <a:buNone/>
            </a:pPr>
            <a:r>
              <a:rPr lang="tr-TR" altLang="tr-TR" sz="1900" smtClean="0"/>
              <a:t>Üçüncü Bölüm</a:t>
            </a:r>
          </a:p>
          <a:p>
            <a:pPr algn="ctr">
              <a:buFont typeface="Wingdings" pitchFamily="2" charset="2"/>
              <a:buNone/>
            </a:pPr>
            <a:r>
              <a:rPr lang="tr-TR" altLang="tr-TR" sz="1900" smtClean="0"/>
              <a:t>Halka Açılma Sonrasında Uyulacak Esaslar</a:t>
            </a:r>
          </a:p>
          <a:p>
            <a:pPr algn="ctr">
              <a:buFont typeface="Wingdings" pitchFamily="2" charset="2"/>
              <a:buNone/>
            </a:pPr>
            <a:endParaRPr lang="tr-TR" altLang="tr-TR" sz="1900" smtClean="0"/>
          </a:p>
          <a:p>
            <a:pPr algn="ctr">
              <a:buFont typeface="Wingdings" pitchFamily="2" charset="2"/>
              <a:buNone/>
            </a:pPr>
            <a:r>
              <a:rPr lang="tr-TR" altLang="tr-TR" sz="1900" smtClean="0"/>
              <a:t>Dördüncü Bölüm</a:t>
            </a:r>
          </a:p>
          <a:p>
            <a:pPr algn="ctr">
              <a:buFont typeface="Wingdings" pitchFamily="2" charset="2"/>
              <a:buNone/>
            </a:pPr>
            <a:r>
              <a:rPr lang="tr-TR" altLang="tr-TR" sz="1900" smtClean="0"/>
              <a:t>Halka Açık Ortaklıkların Bedelli Sermaye Artırımları ve</a:t>
            </a:r>
          </a:p>
          <a:p>
            <a:pPr algn="ctr">
              <a:buFont typeface="Wingdings" pitchFamily="2" charset="2"/>
              <a:buNone/>
            </a:pPr>
            <a:r>
              <a:rPr lang="tr-TR" altLang="tr-TR" sz="1900" smtClean="0"/>
              <a:t>Ortakların Mevcut Paylarının Satışı</a:t>
            </a:r>
          </a:p>
          <a:p>
            <a:pPr algn="ctr">
              <a:buFont typeface="Wingdings" pitchFamily="2" charset="2"/>
              <a:buNone/>
            </a:pPr>
            <a:endParaRPr lang="tr-TR" altLang="tr-TR" sz="1900" smtClean="0"/>
          </a:p>
          <a:p>
            <a:pPr algn="ctr">
              <a:buFont typeface="Wingdings" pitchFamily="2" charset="2"/>
              <a:buNone/>
            </a:pPr>
            <a:r>
              <a:rPr lang="tr-TR" altLang="tr-TR" sz="1900" smtClean="0"/>
              <a:t>Beşinci Bölüm   : Özel Nitelikli Sermaye Artırımları İle </a:t>
            </a:r>
          </a:p>
          <a:p>
            <a:pPr algn="ctr">
              <a:buFont typeface="Wingdings" pitchFamily="2" charset="2"/>
              <a:buNone/>
            </a:pPr>
            <a:r>
              <a:rPr lang="tr-TR" altLang="tr-TR" sz="1900" smtClean="0"/>
              <a:t>Sermaye Azaltımları</a:t>
            </a:r>
          </a:p>
        </p:txBody>
      </p:sp>
      <p:sp>
        <p:nvSpPr>
          <p:cNvPr id="89092"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03F4A1B3-3E58-4FDE-8518-17E7DF7CDEB0}" type="slidenum">
              <a:rPr lang="tr-TR" altLang="tr-TR" sz="1200">
                <a:latin typeface="Verdana" pitchFamily="34" charset="0"/>
              </a:rPr>
              <a:pPr>
                <a:spcBef>
                  <a:spcPct val="0"/>
                </a:spcBef>
                <a:buFontTx/>
                <a:buNone/>
              </a:pPr>
              <a:t>3</a:t>
            </a:fld>
            <a:endParaRPr lang="tr-TR" altLang="tr-TR" sz="1200">
              <a:latin typeface="Verdana" pitchFamily="34" charset="0"/>
            </a:endParaRPr>
          </a:p>
        </p:txBody>
      </p:sp>
      <p:sp>
        <p:nvSpPr>
          <p:cNvPr id="89093" name="Altbilgi Yer Tutucusu 2"/>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tr-TR" altLang="tr-TR" sz="1200">
                <a:solidFill>
                  <a:srgbClr val="898989"/>
                </a:solidFill>
                <a:latin typeface="Verdana" pitchFamily="34" charset="0"/>
                <a:cs typeface="Arial" charset="0"/>
              </a:rPr>
              <a:t>Arş. Gör. Gökhan Aydoğan</a:t>
            </a:r>
          </a:p>
        </p:txBody>
      </p:sp>
    </p:spTree>
    <p:extLst>
      <p:ext uri="{BB962C8B-B14F-4D97-AF65-F5344CB8AC3E}">
        <p14:creationId xmlns:p14="http://schemas.microsoft.com/office/powerpoint/2010/main" val="41895254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Unvan 1"/>
          <p:cNvSpPr>
            <a:spLocks noGrp="1"/>
          </p:cNvSpPr>
          <p:nvPr>
            <p:ph type="title"/>
          </p:nvPr>
        </p:nvSpPr>
        <p:spPr/>
        <p:txBody>
          <a:bodyPr/>
          <a:lstStyle/>
          <a:p>
            <a:r>
              <a:rPr lang="tr-TR" altLang="tr-TR" sz="4000" b="1" smtClean="0"/>
              <a:t>Pay Tebliği / Öne Çıkan Düzenlemeler</a:t>
            </a:r>
          </a:p>
        </p:txBody>
      </p:sp>
      <p:sp>
        <p:nvSpPr>
          <p:cNvPr id="90115" name="İçerik Yer Tutucusu 2"/>
          <p:cNvSpPr>
            <a:spLocks noGrp="1"/>
          </p:cNvSpPr>
          <p:nvPr>
            <p:ph idx="1"/>
          </p:nvPr>
        </p:nvSpPr>
        <p:spPr>
          <a:xfrm>
            <a:off x="457200" y="1417638"/>
            <a:ext cx="8229600" cy="5180012"/>
          </a:xfrm>
        </p:spPr>
        <p:txBody>
          <a:bodyPr/>
          <a:lstStyle/>
          <a:p>
            <a:pPr>
              <a:lnSpc>
                <a:spcPct val="150000"/>
              </a:lnSpc>
            </a:pPr>
            <a:r>
              <a:rPr lang="tr-TR" altLang="tr-TR" sz="2000" smtClean="0"/>
              <a:t>Madde 1 – Amaç</a:t>
            </a:r>
          </a:p>
          <a:p>
            <a:pPr>
              <a:lnSpc>
                <a:spcPct val="150000"/>
              </a:lnSpc>
            </a:pPr>
            <a:r>
              <a:rPr lang="tr-TR" altLang="tr-TR" sz="2000" smtClean="0"/>
              <a:t>Madde 2 – Kapsam </a:t>
            </a:r>
          </a:p>
          <a:p>
            <a:pPr>
              <a:lnSpc>
                <a:spcPct val="150000"/>
              </a:lnSpc>
            </a:pPr>
            <a:r>
              <a:rPr lang="tr-TR" altLang="tr-TR" sz="2000" smtClean="0"/>
              <a:t>Madde 4 – Tanımlar</a:t>
            </a:r>
          </a:p>
          <a:p>
            <a:pPr>
              <a:lnSpc>
                <a:spcPct val="150000"/>
              </a:lnSpc>
            </a:pPr>
            <a:r>
              <a:rPr lang="tr-TR" altLang="tr-TR" sz="2000" smtClean="0"/>
              <a:t>Madde 5 – Halka açık olmayan ortaklıkların paylarının ilk halka arzı öncesi uyulacak ön şartlar</a:t>
            </a:r>
          </a:p>
          <a:p>
            <a:pPr>
              <a:lnSpc>
                <a:spcPct val="150000"/>
              </a:lnSpc>
            </a:pPr>
            <a:r>
              <a:rPr lang="tr-TR" altLang="tr-TR" sz="2000" smtClean="0"/>
              <a:t>Madde 7 – Halka  açık olmayan ortaklıkların paylarının sermaye artırımı yoluyla halka arzı </a:t>
            </a:r>
          </a:p>
          <a:p>
            <a:pPr>
              <a:lnSpc>
                <a:spcPct val="150000"/>
              </a:lnSpc>
            </a:pPr>
            <a:r>
              <a:rPr lang="tr-TR" altLang="tr-TR" sz="2000" smtClean="0"/>
              <a:t>Madde 20, 21 – Ön Talep Toplama</a:t>
            </a:r>
          </a:p>
          <a:p>
            <a:pPr>
              <a:lnSpc>
                <a:spcPct val="150000"/>
              </a:lnSpc>
            </a:pPr>
            <a:r>
              <a:rPr lang="tr-TR" altLang="tr-TR" sz="2000" smtClean="0"/>
              <a:t>Madde 22 – Yeni Pay Alma Haklarının Kullandırılması</a:t>
            </a:r>
          </a:p>
          <a:p>
            <a:pPr>
              <a:lnSpc>
                <a:spcPct val="150000"/>
              </a:lnSpc>
            </a:pPr>
            <a:r>
              <a:rPr lang="tr-TR" altLang="tr-TR" sz="2000" smtClean="0"/>
              <a:t>Madde 24 – Ek pay satışı</a:t>
            </a:r>
          </a:p>
        </p:txBody>
      </p:sp>
      <p:sp>
        <p:nvSpPr>
          <p:cNvPr id="90116" name="Slayt Numarası Yer Tutucusu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E5BD4BAB-267A-46E2-B784-B3149A82713D}" type="slidenum">
              <a:rPr lang="tr-TR" altLang="tr-TR" sz="1200">
                <a:solidFill>
                  <a:srgbClr val="898989"/>
                </a:solidFill>
                <a:latin typeface="Verdana" pitchFamily="34" charset="0"/>
              </a:rPr>
              <a:pPr>
                <a:spcBef>
                  <a:spcPct val="0"/>
                </a:spcBef>
                <a:buFontTx/>
                <a:buNone/>
              </a:pPr>
              <a:t>4</a:t>
            </a:fld>
            <a:endParaRPr lang="tr-TR" altLang="tr-TR" sz="1200">
              <a:solidFill>
                <a:srgbClr val="898989"/>
              </a:solidFill>
              <a:latin typeface="Verdana" pitchFamily="34" charset="0"/>
            </a:endParaRPr>
          </a:p>
        </p:txBody>
      </p:sp>
      <p:sp>
        <p:nvSpPr>
          <p:cNvPr id="90117" name="Altbilgi Yer Tutucusu 5"/>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tr-TR" altLang="tr-TR" sz="1200">
                <a:solidFill>
                  <a:srgbClr val="898989"/>
                </a:solidFill>
                <a:latin typeface="Verdana" pitchFamily="34" charset="0"/>
                <a:cs typeface="Arial" charset="0"/>
              </a:rPr>
              <a:t>Arş. Gör. Gökhan Aydoğan</a:t>
            </a:r>
          </a:p>
        </p:txBody>
      </p:sp>
    </p:spTree>
    <p:extLst>
      <p:ext uri="{BB962C8B-B14F-4D97-AF65-F5344CB8AC3E}">
        <p14:creationId xmlns:p14="http://schemas.microsoft.com/office/powerpoint/2010/main" val="25523460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İçerik Yer Tutucusu 2"/>
          <p:cNvSpPr>
            <a:spLocks noGrp="1"/>
          </p:cNvSpPr>
          <p:nvPr>
            <p:ph idx="1"/>
          </p:nvPr>
        </p:nvSpPr>
        <p:spPr>
          <a:xfrm>
            <a:off x="611188" y="549275"/>
            <a:ext cx="8075612" cy="5576888"/>
          </a:xfrm>
        </p:spPr>
        <p:txBody>
          <a:bodyPr/>
          <a:lstStyle/>
          <a:p>
            <a:endParaRPr lang="tr-TR" altLang="tr-TR" b="1" smtClean="0"/>
          </a:p>
          <a:p>
            <a:endParaRPr lang="tr-TR" altLang="tr-TR" b="1" smtClean="0"/>
          </a:p>
          <a:p>
            <a:r>
              <a:rPr lang="tr-TR" altLang="tr-TR" b="1" smtClean="0"/>
              <a:t>Amaç</a:t>
            </a:r>
            <a:endParaRPr lang="tr-TR" altLang="tr-TR" smtClean="0"/>
          </a:p>
          <a:p>
            <a:pPr>
              <a:buFont typeface="Arial" charset="0"/>
              <a:buNone/>
            </a:pPr>
            <a:r>
              <a:rPr lang="tr-TR" altLang="tr-TR" b="1" smtClean="0"/>
              <a:t>MADDE 1 –</a:t>
            </a:r>
            <a:r>
              <a:rPr lang="tr-TR" altLang="tr-TR" smtClean="0"/>
              <a:t> (1) Bu Tebliğin amacı, paylar ile pay benzeri menkul kıymetlerin 6/12/2012 tarihli ve 6362 sayılı Sermaye Piyasası Kanunu çerçevesinde ihracına ilişkin usul ve esasları düzenlemektir.</a:t>
            </a:r>
          </a:p>
          <a:p>
            <a:endParaRPr lang="tr-TR" altLang="tr-TR" sz="2400" smtClean="0"/>
          </a:p>
        </p:txBody>
      </p:sp>
      <p:sp>
        <p:nvSpPr>
          <p:cNvPr id="91139" name="Slayt Numarası Yer Tutucusu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957F663E-02BC-45CE-9584-C9FFCCF6CE4A}" type="slidenum">
              <a:rPr lang="tr-TR" altLang="tr-TR" sz="1200">
                <a:solidFill>
                  <a:srgbClr val="898989"/>
                </a:solidFill>
                <a:latin typeface="Verdana" pitchFamily="34" charset="0"/>
              </a:rPr>
              <a:pPr>
                <a:spcBef>
                  <a:spcPct val="0"/>
                </a:spcBef>
                <a:buFontTx/>
                <a:buNone/>
              </a:pPr>
              <a:t>5</a:t>
            </a:fld>
            <a:endParaRPr lang="tr-TR" altLang="tr-TR" sz="1200">
              <a:solidFill>
                <a:srgbClr val="898989"/>
              </a:solidFill>
              <a:latin typeface="Verdana" pitchFamily="34" charset="0"/>
            </a:endParaRPr>
          </a:p>
        </p:txBody>
      </p:sp>
      <p:sp>
        <p:nvSpPr>
          <p:cNvPr id="91140" name="Altbilgi Yer Tutucusu 7"/>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tr-TR" altLang="tr-TR" sz="1200">
                <a:solidFill>
                  <a:srgbClr val="898989"/>
                </a:solidFill>
                <a:latin typeface="Verdana" pitchFamily="34" charset="0"/>
                <a:cs typeface="Arial" charset="0"/>
              </a:rPr>
              <a:t>Arş. Gör. Gökhan Aydoğan</a:t>
            </a:r>
          </a:p>
        </p:txBody>
      </p:sp>
    </p:spTree>
    <p:extLst>
      <p:ext uri="{BB962C8B-B14F-4D97-AF65-F5344CB8AC3E}">
        <p14:creationId xmlns:p14="http://schemas.microsoft.com/office/powerpoint/2010/main" val="36165254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İçerik Yer Tutucusu 2"/>
          <p:cNvSpPr>
            <a:spLocks noGrp="1"/>
          </p:cNvSpPr>
          <p:nvPr>
            <p:ph idx="1"/>
          </p:nvPr>
        </p:nvSpPr>
        <p:spPr>
          <a:xfrm>
            <a:off x="179388" y="115888"/>
            <a:ext cx="8856662" cy="6605587"/>
          </a:xfrm>
        </p:spPr>
        <p:txBody>
          <a:bodyPr/>
          <a:lstStyle/>
          <a:p>
            <a:pPr marL="0" indent="0">
              <a:buFont typeface="Arial" charset="0"/>
              <a:buNone/>
            </a:pPr>
            <a:r>
              <a:rPr lang="tr-TR" altLang="tr-TR" sz="1700" b="1" smtClean="0"/>
              <a:t>Kapsam</a:t>
            </a:r>
            <a:endParaRPr lang="tr-TR" altLang="tr-TR" sz="1700" smtClean="0"/>
          </a:p>
          <a:p>
            <a:pPr marL="0" indent="0">
              <a:buFont typeface="Arial" charset="0"/>
              <a:buNone/>
            </a:pPr>
            <a:r>
              <a:rPr lang="tr-TR" altLang="tr-TR" sz="1700" b="1" smtClean="0"/>
              <a:t>MADDE 2 –</a:t>
            </a:r>
            <a:r>
              <a:rPr lang="tr-TR" altLang="tr-TR" sz="1700" smtClean="0"/>
              <a:t> (1) Özelleştirme kapsamındaki ortaklıklar da dahil olmak üzere ortaklıkların ve/veya halka arz edenlerin aşağıda belirtilen işlemler için Kurula başvurması zorunludur.</a:t>
            </a:r>
          </a:p>
          <a:p>
            <a:pPr marL="0" indent="0">
              <a:buFont typeface="Arial" charset="0"/>
              <a:buNone/>
            </a:pPr>
            <a:r>
              <a:rPr lang="tr-TR" altLang="tr-TR" sz="1700" smtClean="0"/>
              <a:t>a) Halka açık olmayan ortaklıkların ortaklarının mevcut paylarının veya bu ortaklıklarca sermaye artırımı suretiyle çıkarılacak payların halka arzı,</a:t>
            </a:r>
          </a:p>
          <a:p>
            <a:pPr marL="0" indent="0">
              <a:buFont typeface="Arial" charset="0"/>
              <a:buNone/>
            </a:pPr>
            <a:r>
              <a:rPr lang="tr-TR" altLang="tr-TR" sz="1700" smtClean="0"/>
              <a:t>b) Halka açık ortaklıkların ortaklarının mevcut paylarının veya bu ortaklıklarca sermaye artırımı suretiyle çıkarılacak payların halka arzı,</a:t>
            </a:r>
          </a:p>
          <a:p>
            <a:pPr marL="0" indent="0">
              <a:buFont typeface="Arial" charset="0"/>
              <a:buNone/>
            </a:pPr>
            <a:r>
              <a:rPr lang="tr-TR" altLang="tr-TR" sz="1700" smtClean="0"/>
              <a:t>c) Halka açık ortaklıkların sermaye artırımı suretiyle çıkarılacak paylarının halka arz edilmeksizin satışı,</a:t>
            </a:r>
          </a:p>
          <a:p>
            <a:pPr marL="0" indent="0">
              <a:buFont typeface="Arial" charset="0"/>
              <a:buNone/>
            </a:pPr>
            <a:r>
              <a:rPr lang="tr-TR" altLang="tr-TR" sz="1700" smtClean="0"/>
              <a:t>ç) Halka açık ortaklıkların şarta bağlı sermaye artırımı,</a:t>
            </a:r>
          </a:p>
          <a:p>
            <a:pPr marL="0" indent="0">
              <a:buFont typeface="Arial" charset="0"/>
              <a:buNone/>
            </a:pPr>
            <a:r>
              <a:rPr lang="tr-TR" altLang="tr-TR" sz="1700" smtClean="0"/>
              <a:t>d) Halka açık ortaklıkların sermaye azaltımı,</a:t>
            </a:r>
          </a:p>
          <a:p>
            <a:pPr marL="0" indent="0">
              <a:buFont typeface="Arial" charset="0"/>
              <a:buNone/>
            </a:pPr>
            <a:r>
              <a:rPr lang="tr-TR" altLang="tr-TR" sz="1700" smtClean="0"/>
              <a:t>e) Pay sahibi sayısının beş yüzü aşması nedeniyle payları halka arz olunmuş sayılan ortaklıkların halka açık ortaklık statüsüne kavuştuğunun Kurulca onaylanması,</a:t>
            </a:r>
          </a:p>
          <a:p>
            <a:pPr marL="0" indent="0">
              <a:buFont typeface="Arial" charset="0"/>
              <a:buNone/>
            </a:pPr>
            <a:r>
              <a:rPr lang="tr-TR" altLang="tr-TR" sz="1700" smtClean="0"/>
              <a:t>f) Payları borsada işlem görmeyen halka açık ortaklıkların paylarının borsada işlem görmesi,</a:t>
            </a:r>
          </a:p>
          <a:p>
            <a:pPr marL="0" indent="0">
              <a:buFont typeface="Arial" charset="0"/>
              <a:buNone/>
            </a:pPr>
            <a:r>
              <a:rPr lang="tr-TR" altLang="tr-TR" sz="1700" smtClean="0"/>
              <a:t>g) GİP’te işlem görecek ortaklıkların sermaye artırımı suretiyle çıkarılacak paylarının halka arzı,</a:t>
            </a:r>
          </a:p>
          <a:p>
            <a:pPr marL="0" indent="0">
              <a:buFont typeface="Arial" charset="0"/>
              <a:buNone/>
            </a:pPr>
            <a:r>
              <a:rPr lang="tr-TR" altLang="tr-TR" sz="1700" smtClean="0"/>
              <a:t>ğ) Halka açık ortaklıkların kar payından ve iç kaynaklardan karşılanacak sermaye artırımı,</a:t>
            </a:r>
          </a:p>
          <a:p>
            <a:pPr marL="0" indent="0">
              <a:buFont typeface="Arial" charset="0"/>
              <a:buNone/>
            </a:pPr>
            <a:r>
              <a:rPr lang="tr-TR" altLang="tr-TR" sz="1700" smtClean="0"/>
              <a:t>h) Pay benzeri menkul kıymetlerin ihraç edilmesi.</a:t>
            </a:r>
          </a:p>
          <a:p>
            <a:pPr marL="0" indent="0">
              <a:buFont typeface="Arial" charset="0"/>
              <a:buNone/>
            </a:pPr>
            <a:r>
              <a:rPr lang="tr-TR" altLang="tr-TR" sz="1700" smtClean="0"/>
              <a:t>(2) Halka açık olmayan ortaklıkların ortaklarının mevcut paylarının veya bu ortaklıklarca sermaye artırımı yoluyla çıkarılacak payların halka arz edilmeksizin satışı bu Tebliğ hükümlerine tabi değildir.</a:t>
            </a:r>
          </a:p>
          <a:p>
            <a:pPr marL="0" indent="0">
              <a:buFont typeface="Arial" charset="0"/>
              <a:buNone/>
            </a:pPr>
            <a:r>
              <a:rPr lang="tr-TR" altLang="tr-TR" sz="1800" smtClean="0"/>
              <a:t>(3)……………...</a:t>
            </a:r>
          </a:p>
          <a:p>
            <a:pPr marL="0" indent="0">
              <a:buFont typeface="Arial" charset="0"/>
              <a:buNone/>
            </a:pPr>
            <a:r>
              <a:rPr lang="tr-TR" altLang="tr-TR" sz="1800" smtClean="0"/>
              <a:t>(4)………………</a:t>
            </a:r>
          </a:p>
        </p:txBody>
      </p:sp>
      <p:sp>
        <p:nvSpPr>
          <p:cNvPr id="92163" name="Slayt Numarası Yer Tutucusu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963129B2-8732-4F47-AFBD-A41C1ED2D850}" type="slidenum">
              <a:rPr lang="tr-TR" altLang="tr-TR" sz="1200">
                <a:solidFill>
                  <a:srgbClr val="898989"/>
                </a:solidFill>
                <a:latin typeface="Verdana" pitchFamily="34" charset="0"/>
              </a:rPr>
              <a:pPr>
                <a:spcBef>
                  <a:spcPct val="0"/>
                </a:spcBef>
                <a:buFontTx/>
                <a:buNone/>
              </a:pPr>
              <a:t>6</a:t>
            </a:fld>
            <a:endParaRPr lang="tr-TR" altLang="tr-TR" sz="1200">
              <a:solidFill>
                <a:srgbClr val="898989"/>
              </a:solidFill>
              <a:latin typeface="Verdana" pitchFamily="34" charset="0"/>
            </a:endParaRPr>
          </a:p>
        </p:txBody>
      </p:sp>
      <p:sp>
        <p:nvSpPr>
          <p:cNvPr id="92164" name="Altbilgi Yer Tutucusu 5"/>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tr-TR" altLang="tr-TR" sz="1200">
                <a:solidFill>
                  <a:srgbClr val="898989"/>
                </a:solidFill>
                <a:latin typeface="Verdana" pitchFamily="34" charset="0"/>
                <a:cs typeface="Arial" charset="0"/>
              </a:rPr>
              <a:t>Arş. Gör. Gökhan Aydoğan</a:t>
            </a:r>
          </a:p>
        </p:txBody>
      </p:sp>
    </p:spTree>
    <p:extLst>
      <p:ext uri="{BB962C8B-B14F-4D97-AF65-F5344CB8AC3E}">
        <p14:creationId xmlns:p14="http://schemas.microsoft.com/office/powerpoint/2010/main" val="7107883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İçerik Yer Tutucusu 2"/>
          <p:cNvSpPr>
            <a:spLocks noGrp="1"/>
          </p:cNvSpPr>
          <p:nvPr>
            <p:ph idx="1"/>
          </p:nvPr>
        </p:nvSpPr>
        <p:spPr>
          <a:xfrm>
            <a:off x="457200" y="404813"/>
            <a:ext cx="8435975" cy="5951537"/>
          </a:xfrm>
        </p:spPr>
        <p:txBody>
          <a:bodyPr/>
          <a:lstStyle/>
          <a:p>
            <a:pPr marL="0" indent="0">
              <a:buFont typeface="Arial" charset="0"/>
              <a:buNone/>
            </a:pPr>
            <a:r>
              <a:rPr lang="tr-TR" altLang="tr-TR" sz="2400" b="1" smtClean="0"/>
              <a:t>Tanımlar </a:t>
            </a:r>
          </a:p>
          <a:p>
            <a:pPr marL="0" indent="0">
              <a:buFont typeface="Arial" charset="0"/>
              <a:buNone/>
            </a:pPr>
            <a:r>
              <a:rPr lang="tr-TR" altLang="tr-TR" sz="2400" b="1" smtClean="0"/>
              <a:t>MADDE 4 : </a:t>
            </a:r>
          </a:p>
          <a:p>
            <a:pPr marL="0" indent="0">
              <a:buFont typeface="Arial" charset="0"/>
              <a:buNone/>
            </a:pPr>
            <a:r>
              <a:rPr lang="tr-TR" altLang="tr-TR" sz="1800" smtClean="0"/>
              <a:t>…………..</a:t>
            </a:r>
          </a:p>
          <a:p>
            <a:pPr marL="0" indent="0">
              <a:buFont typeface="Arial" charset="0"/>
              <a:buNone/>
            </a:pPr>
            <a:r>
              <a:rPr lang="tr-TR" altLang="tr-TR" sz="1800" smtClean="0"/>
              <a:t>k) </a:t>
            </a:r>
            <a:r>
              <a:rPr lang="tr-TR" altLang="tr-TR" sz="2400" b="1" smtClean="0"/>
              <a:t>Katılma intifa senedi (KİS): </a:t>
            </a:r>
            <a:r>
              <a:rPr lang="tr-TR" altLang="tr-TR" sz="1800" smtClean="0"/>
              <a:t>Ortaklıklar tarafından nakit karşılığı satılmak üzere ihraç edilen, net kardan pay alma, tasfiye sonucunda kalan tutara katılma veya halka açık olmayan ortaklık tarafından yeni çıkarılacak payları alma hakkı tanıyan pay benzeri menkul kıymetleri,</a:t>
            </a:r>
          </a:p>
          <a:p>
            <a:pPr marL="0" indent="0">
              <a:buFont typeface="Arial" charset="0"/>
              <a:buNone/>
            </a:pPr>
            <a:r>
              <a:rPr lang="tr-TR" altLang="tr-TR" sz="1800" smtClean="0"/>
              <a:t>……..</a:t>
            </a:r>
          </a:p>
          <a:p>
            <a:pPr marL="0" indent="0">
              <a:buFont typeface="Arial" charset="0"/>
              <a:buNone/>
            </a:pPr>
            <a:r>
              <a:rPr lang="tr-TR" altLang="tr-TR" sz="1800" smtClean="0"/>
              <a:t>p)</a:t>
            </a:r>
            <a:r>
              <a:rPr lang="tr-TR" altLang="tr-TR" sz="2400" b="1" smtClean="0"/>
              <a:t> Pay: </a:t>
            </a:r>
            <a:r>
              <a:rPr lang="tr-TR" altLang="tr-TR" sz="1800" smtClean="0"/>
              <a:t>Ortaklığın sermayesini temsil eden ve sahibine ortaklık hakkı veren menkul kıymeti,</a:t>
            </a:r>
          </a:p>
          <a:p>
            <a:pPr marL="0" indent="0">
              <a:buFont typeface="Arial" charset="0"/>
              <a:buNone/>
            </a:pPr>
            <a:r>
              <a:rPr lang="tr-TR" altLang="tr-TR" sz="1800" smtClean="0"/>
              <a:t>……..</a:t>
            </a:r>
          </a:p>
          <a:p>
            <a:pPr marL="0" indent="0">
              <a:buFont typeface="Arial" charset="0"/>
              <a:buNone/>
            </a:pPr>
            <a:r>
              <a:rPr lang="tr-TR" altLang="tr-TR" sz="1800" smtClean="0"/>
              <a:t>r) </a:t>
            </a:r>
            <a:r>
              <a:rPr lang="tr-TR" altLang="tr-TR" sz="2400" b="1" smtClean="0"/>
              <a:t>Pay benzeri menkul kıymetler: </a:t>
            </a:r>
            <a:r>
              <a:rPr lang="tr-TR" altLang="tr-TR" sz="1800" smtClean="0"/>
              <a:t>Sermayede temsil edilmesi zorunlu olmayan, sabit bir getiri taahhüdü barındırmayan, pay sahipliği haklarından birini ya da bir kısmını veren ve bu nitelikte olduğu Kurulca belirlenen menkul kıymetleri,</a:t>
            </a:r>
          </a:p>
          <a:p>
            <a:pPr marL="0" indent="0">
              <a:buFont typeface="Arial" charset="0"/>
              <a:buNone/>
            </a:pPr>
            <a:r>
              <a:rPr lang="tr-TR" altLang="tr-TR" sz="1800" smtClean="0"/>
              <a:t>.........</a:t>
            </a:r>
          </a:p>
          <a:p>
            <a:pPr marL="0" indent="0">
              <a:buFont typeface="Arial" charset="0"/>
              <a:buNone/>
            </a:pPr>
            <a:endParaRPr lang="tr-TR" altLang="tr-TR" sz="1800" smtClean="0"/>
          </a:p>
        </p:txBody>
      </p:sp>
      <p:sp>
        <p:nvSpPr>
          <p:cNvPr id="93187" name="Slayt Numarası Yer Tutucusu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98CDD2EB-5ABF-4199-B785-36E85EA54F83}" type="slidenum">
              <a:rPr lang="tr-TR" altLang="tr-TR" sz="1200">
                <a:solidFill>
                  <a:srgbClr val="898989"/>
                </a:solidFill>
                <a:latin typeface="Verdana" pitchFamily="34" charset="0"/>
              </a:rPr>
              <a:pPr>
                <a:spcBef>
                  <a:spcPct val="0"/>
                </a:spcBef>
                <a:buFontTx/>
                <a:buNone/>
              </a:pPr>
              <a:t>7</a:t>
            </a:fld>
            <a:endParaRPr lang="tr-TR" altLang="tr-TR" sz="1200">
              <a:solidFill>
                <a:srgbClr val="898989"/>
              </a:solidFill>
              <a:latin typeface="Verdana" pitchFamily="34" charset="0"/>
            </a:endParaRPr>
          </a:p>
        </p:txBody>
      </p:sp>
      <p:sp>
        <p:nvSpPr>
          <p:cNvPr id="93188" name="Altbilgi Yer Tutucusu 5"/>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tr-TR" altLang="tr-TR" sz="1200">
                <a:solidFill>
                  <a:srgbClr val="898989"/>
                </a:solidFill>
                <a:latin typeface="Verdana" pitchFamily="34" charset="0"/>
                <a:cs typeface="Arial" charset="0"/>
              </a:rPr>
              <a:t>Arş. Gör. Gökhan Aydoğan</a:t>
            </a:r>
          </a:p>
        </p:txBody>
      </p:sp>
    </p:spTree>
    <p:extLst>
      <p:ext uri="{BB962C8B-B14F-4D97-AF65-F5344CB8AC3E}">
        <p14:creationId xmlns:p14="http://schemas.microsoft.com/office/powerpoint/2010/main" val="22185888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1 Başlık"/>
          <p:cNvSpPr>
            <a:spLocks noGrp="1"/>
          </p:cNvSpPr>
          <p:nvPr>
            <p:ph type="title"/>
          </p:nvPr>
        </p:nvSpPr>
        <p:spPr/>
        <p:txBody>
          <a:bodyPr/>
          <a:lstStyle/>
          <a:p>
            <a:r>
              <a:rPr lang="tr-TR" altLang="tr-TR" b="1" smtClean="0"/>
              <a:t>Halka Açılma Kavramı</a:t>
            </a:r>
          </a:p>
        </p:txBody>
      </p:sp>
      <p:sp>
        <p:nvSpPr>
          <p:cNvPr id="94211" name="2 İçerik Yer Tutucusu"/>
          <p:cNvSpPr>
            <a:spLocks noGrp="1"/>
          </p:cNvSpPr>
          <p:nvPr>
            <p:ph idx="1"/>
          </p:nvPr>
        </p:nvSpPr>
        <p:spPr>
          <a:xfrm>
            <a:off x="457200" y="1773238"/>
            <a:ext cx="8229600" cy="4679950"/>
          </a:xfrm>
        </p:spPr>
        <p:txBody>
          <a:bodyPr/>
          <a:lstStyle/>
          <a:p>
            <a:pPr>
              <a:buFont typeface="Wingdings" pitchFamily="2" charset="2"/>
              <a:buNone/>
            </a:pPr>
            <a:r>
              <a:rPr lang="tr-TR" altLang="tr-TR" sz="2200" b="1" smtClean="0"/>
              <a:t>Pay Tebliği</a:t>
            </a:r>
          </a:p>
          <a:p>
            <a:pPr algn="just">
              <a:buFont typeface="Wingdings" pitchFamily="2" charset="2"/>
              <a:buNone/>
            </a:pPr>
            <a:r>
              <a:rPr lang="tr-TR" altLang="tr-TR" sz="2200" b="1" smtClean="0"/>
              <a:t>m. 4/1(f) = m. 4/1.f = m. 4.1.f</a:t>
            </a:r>
          </a:p>
          <a:p>
            <a:pPr algn="just">
              <a:buFont typeface="Wingdings" pitchFamily="2" charset="2"/>
              <a:buNone/>
            </a:pPr>
            <a:r>
              <a:rPr lang="tr-TR" altLang="tr-TR" sz="2200" b="1" smtClean="0"/>
              <a:t>Halka Açılma: </a:t>
            </a:r>
            <a:r>
              <a:rPr lang="tr-TR" altLang="tr-TR" sz="2200" smtClean="0"/>
              <a:t>“Halka açık olmayan bir ortaklığın halka açık ortaklık statüsünü kazanmasını” ifade eder.</a:t>
            </a:r>
          </a:p>
          <a:p>
            <a:pPr algn="just">
              <a:buFont typeface="Wingdings" pitchFamily="2" charset="2"/>
              <a:buNone/>
            </a:pPr>
            <a:endParaRPr lang="tr-TR" altLang="tr-TR" sz="2200" smtClean="0"/>
          </a:p>
          <a:p>
            <a:pPr algn="just">
              <a:buFont typeface="Wingdings" pitchFamily="2" charset="2"/>
              <a:buNone/>
            </a:pPr>
            <a:r>
              <a:rPr lang="tr-TR" altLang="tr-TR" sz="2200" smtClean="0"/>
              <a:t>Halka Açılma kavramı “halka arz” kavramı ile karıştırılmamalıdır</a:t>
            </a:r>
            <a:r>
              <a:rPr lang="tr-TR" altLang="tr-TR" sz="2500" smtClean="0"/>
              <a:t>.</a:t>
            </a:r>
            <a:endParaRPr lang="tr-TR" altLang="tr-TR" sz="2100" smtClean="0"/>
          </a:p>
          <a:p>
            <a:pPr lvl="1" algn="just"/>
            <a:r>
              <a:rPr lang="tr-TR" altLang="tr-TR" sz="1700" smtClean="0"/>
              <a:t>İkinci vd. halka arzların halka açılma anlamına gelmemesi.</a:t>
            </a:r>
          </a:p>
          <a:p>
            <a:pPr lvl="1" algn="just"/>
            <a:r>
              <a:rPr lang="tr-TR" altLang="tr-TR" sz="1700" smtClean="0"/>
              <a:t>Halka arz varsayımı halka arz olunmuş sayılma sonucunu doğurur ancak halka açılma anlamı taşımaz.</a:t>
            </a:r>
          </a:p>
          <a:p>
            <a:pPr lvl="1" algn="just"/>
            <a:r>
              <a:rPr lang="tr-TR" altLang="tr-TR" sz="1700" smtClean="0"/>
              <a:t>Pay dışındaki sermaye piyasası araçlarının halka arzı halka açılma sonucunu doğurmaz.</a:t>
            </a:r>
          </a:p>
        </p:txBody>
      </p:sp>
      <p:sp>
        <p:nvSpPr>
          <p:cNvPr id="94212"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2C89915D-67E8-49FF-831A-47E0974D0CA6}" type="slidenum">
              <a:rPr lang="tr-TR" altLang="tr-TR" sz="1200">
                <a:latin typeface="Verdana" pitchFamily="34" charset="0"/>
              </a:rPr>
              <a:pPr>
                <a:spcBef>
                  <a:spcPct val="0"/>
                </a:spcBef>
                <a:buFontTx/>
                <a:buNone/>
              </a:pPr>
              <a:t>8</a:t>
            </a:fld>
            <a:endParaRPr lang="tr-TR" altLang="tr-TR" sz="1200">
              <a:latin typeface="Verdana" pitchFamily="34" charset="0"/>
            </a:endParaRPr>
          </a:p>
        </p:txBody>
      </p:sp>
      <p:sp>
        <p:nvSpPr>
          <p:cNvPr id="94213" name="Altbilgi Yer Tutucusu 2"/>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tr-TR" altLang="tr-TR" sz="1200">
                <a:solidFill>
                  <a:srgbClr val="898989"/>
                </a:solidFill>
                <a:latin typeface="Verdana" pitchFamily="34" charset="0"/>
                <a:cs typeface="Arial" charset="0"/>
              </a:rPr>
              <a:t>Arş. Gör. Gökhan Aydoğan</a:t>
            </a:r>
          </a:p>
        </p:txBody>
      </p:sp>
    </p:spTree>
    <p:extLst>
      <p:ext uri="{BB962C8B-B14F-4D97-AF65-F5344CB8AC3E}">
        <p14:creationId xmlns:p14="http://schemas.microsoft.com/office/powerpoint/2010/main" val="40360086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Başlık 1"/>
          <p:cNvSpPr>
            <a:spLocks noGrp="1"/>
          </p:cNvSpPr>
          <p:nvPr>
            <p:ph type="title"/>
          </p:nvPr>
        </p:nvSpPr>
        <p:spPr/>
        <p:txBody>
          <a:bodyPr/>
          <a:lstStyle/>
          <a:p>
            <a:r>
              <a:rPr lang="tr-TR" altLang="tr-TR" sz="4000" b="1" smtClean="0"/>
              <a:t>Çok Önemli Bir Gereklilik...</a:t>
            </a:r>
          </a:p>
        </p:txBody>
      </p:sp>
      <p:sp>
        <p:nvSpPr>
          <p:cNvPr id="95235" name="İçerik Yer Tutucusu 2"/>
          <p:cNvSpPr>
            <a:spLocks noGrp="1"/>
          </p:cNvSpPr>
          <p:nvPr>
            <p:ph idx="1"/>
          </p:nvPr>
        </p:nvSpPr>
        <p:spPr>
          <a:xfrm>
            <a:off x="457200" y="1916113"/>
            <a:ext cx="8229600" cy="4210050"/>
          </a:xfrm>
        </p:spPr>
        <p:txBody>
          <a:bodyPr/>
          <a:lstStyle/>
          <a:p>
            <a:pPr marL="0" indent="0">
              <a:buFont typeface="Arial" charset="0"/>
              <a:buNone/>
            </a:pPr>
            <a:r>
              <a:rPr lang="tr-TR" altLang="tr-TR" sz="2000" b="1" smtClean="0"/>
              <a:t>Halka açık olmayan ortaklıkların paylarının ilk halka arzı öncesi uyulacak ön şartlar</a:t>
            </a:r>
            <a:endParaRPr lang="tr-TR" altLang="tr-TR" sz="2000" smtClean="0"/>
          </a:p>
          <a:p>
            <a:pPr marL="0" indent="0">
              <a:buFont typeface="Arial" charset="0"/>
              <a:buNone/>
            </a:pPr>
            <a:r>
              <a:rPr lang="tr-TR" altLang="tr-TR" sz="2000" b="1" smtClean="0"/>
              <a:t>MADDE 5 –</a:t>
            </a:r>
            <a:r>
              <a:rPr lang="tr-TR" altLang="tr-TR" sz="2000" smtClean="0"/>
              <a:t> (1) Payları ilk defa halka arz edilecek ortaklıkların </a:t>
            </a:r>
            <a:r>
              <a:rPr lang="tr-TR" altLang="tr-TR" sz="2000" b="1" smtClean="0">
                <a:solidFill>
                  <a:srgbClr val="FF0000"/>
                </a:solidFill>
              </a:rPr>
              <a:t>mevcut ödenmiş ya da çıkarılmış sermayelerinin tamamının ödenmiş olması zorunludur. </a:t>
            </a:r>
            <a:r>
              <a:rPr lang="tr-TR" altLang="tr-TR" sz="2000" smtClean="0"/>
              <a:t>Bu ortaklıkların ödenmiş ya da çıkarılmış sermayesinde başvuru tarihinden önceki iki yıl içinde, mevzuatın izin verdiği fonlar hariç olmak üzere, varlıkların gerçeğe uygun değere taşınması suretiyle oluşan değer artış fonları ve benzeri fonlar bulunamaz.</a:t>
            </a:r>
          </a:p>
          <a:p>
            <a:pPr marL="0" indent="0">
              <a:buFont typeface="Arial" charset="0"/>
              <a:buNone/>
            </a:pPr>
            <a:r>
              <a:rPr lang="tr-TR" altLang="tr-TR" sz="2000" smtClean="0"/>
              <a:t>.....</a:t>
            </a:r>
          </a:p>
        </p:txBody>
      </p:sp>
      <p:sp>
        <p:nvSpPr>
          <p:cNvPr id="95236" name="Altbilgi Yer Tutucusu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tr-TR" altLang="tr-TR" sz="1200">
                <a:solidFill>
                  <a:srgbClr val="898989"/>
                </a:solidFill>
                <a:latin typeface="Verdana" pitchFamily="34" charset="0"/>
                <a:cs typeface="Arial" charset="0"/>
              </a:rPr>
              <a:t>Arş. Gör. Gökhan Aydoğan</a:t>
            </a:r>
          </a:p>
        </p:txBody>
      </p:sp>
      <p:sp>
        <p:nvSpPr>
          <p:cNvPr id="95237" name="Slayt Numarası Yer Tutucusu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C195A99D-2037-41A0-9783-513C070358F7}" type="slidenum">
              <a:rPr lang="tr-TR" altLang="tr-TR" sz="1200">
                <a:solidFill>
                  <a:srgbClr val="898989"/>
                </a:solidFill>
                <a:latin typeface="Verdana" pitchFamily="34" charset="0"/>
              </a:rPr>
              <a:pPr>
                <a:spcBef>
                  <a:spcPct val="0"/>
                </a:spcBef>
                <a:buFontTx/>
                <a:buNone/>
              </a:pPr>
              <a:t>9</a:t>
            </a:fld>
            <a:endParaRPr lang="tr-TR" altLang="tr-TR" sz="1200">
              <a:solidFill>
                <a:srgbClr val="898989"/>
              </a:solidFill>
              <a:latin typeface="Verdana" pitchFamily="34" charset="0"/>
            </a:endParaRPr>
          </a:p>
        </p:txBody>
      </p:sp>
    </p:spTree>
    <p:extLst>
      <p:ext uri="{BB962C8B-B14F-4D97-AF65-F5344CB8AC3E}">
        <p14:creationId xmlns:p14="http://schemas.microsoft.com/office/powerpoint/2010/main" val="347427873"/>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747</Words>
  <Application>Microsoft Office PowerPoint</Application>
  <PresentationFormat>Ekran Gösterisi (4:3)</PresentationFormat>
  <Paragraphs>117</Paragraphs>
  <Slides>11</Slides>
  <Notes>0</Notes>
  <HiddenSlides>0</HiddenSlides>
  <MMClips>0</MMClips>
  <ScaleCrop>false</ScaleCrop>
  <HeadingPairs>
    <vt:vector size="4" baseType="variant">
      <vt:variant>
        <vt:lpstr>Tema</vt:lpstr>
      </vt:variant>
      <vt:variant>
        <vt:i4>1</vt:i4>
      </vt:variant>
      <vt:variant>
        <vt:lpstr>Slayt Başlıkları</vt:lpstr>
      </vt:variant>
      <vt:variant>
        <vt:i4>11</vt:i4>
      </vt:variant>
    </vt:vector>
  </HeadingPairs>
  <TitlesOfParts>
    <vt:vector size="12" baseType="lpstr">
      <vt:lpstr>Ofis Teması</vt:lpstr>
      <vt:lpstr>PowerPoint Sunusu</vt:lpstr>
      <vt:lpstr>PowerPoint Sunusu</vt:lpstr>
      <vt:lpstr>Tebliğ’e Sistematik Bakış</vt:lpstr>
      <vt:lpstr>Pay Tebliği / Öne Çıkan Düzenlemeler</vt:lpstr>
      <vt:lpstr>PowerPoint Sunusu</vt:lpstr>
      <vt:lpstr>PowerPoint Sunusu</vt:lpstr>
      <vt:lpstr>PowerPoint Sunusu</vt:lpstr>
      <vt:lpstr>Halka Açılma Kavramı</vt:lpstr>
      <vt:lpstr>Çok Önemli Bir Gereklilik...</vt:lpstr>
      <vt:lpstr>PowerPoint Sunusu</vt:lpstr>
      <vt:lpstr>Sermaye Artırımı Yollarının Değişik Açılardan Sınıflandırılması</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KORKUT OZKORKUT</dc:creator>
  <cp:lastModifiedBy>KORKUT OZKORKUT</cp:lastModifiedBy>
  <cp:revision>1</cp:revision>
  <dcterms:created xsi:type="dcterms:W3CDTF">2019-12-25T15:27:59Z</dcterms:created>
  <dcterms:modified xsi:type="dcterms:W3CDTF">2019-12-25T16:11:05Z</dcterms:modified>
</cp:coreProperties>
</file>