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7"/>
  </p:notesMasterIdLst>
  <p:handoutMasterIdLst>
    <p:handoutMasterId r:id="rId18"/>
  </p:handoutMasterIdLst>
  <p:sldIdLst>
    <p:sldId id="265" r:id="rId5"/>
    <p:sldId id="268" r:id="rId6"/>
    <p:sldId id="269" r:id="rId7"/>
    <p:sldId id="270" r:id="rId8"/>
    <p:sldId id="273" r:id="rId9"/>
    <p:sldId id="274" r:id="rId10"/>
    <p:sldId id="275" r:id="rId11"/>
    <p:sldId id="276" r:id="rId12"/>
    <p:sldId id="277" r:id="rId13"/>
    <p:sldId id="278" r:id="rId14"/>
    <p:sldId id="279" r:id="rId15"/>
    <p:sldId id="280" r:id="rId1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DFEAC2-31C5-4E20-8392-90B3ACECF82B}" type="datetime1">
              <a:rPr lang="tr-TR" smtClean="0"/>
              <a:t>29.01.2020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tr-TR" smtClean="0"/>
              <a:t>‹#›</a:t>
            </a:fld>
            <a:endParaRPr lang="tr-T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0D7EAE-6B40-42B4-9C34-6BA0B13E0324}" type="datetime1">
              <a:rPr lang="tr-TR" noProof="0" smtClean="0"/>
              <a:t>29.01.2020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tr-TR" noProof="0" smtClean="0"/>
              <a:t>‹#›</a:t>
            </a:fld>
            <a:endParaRPr lang="tr-T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a:t>
            </a:fld>
            <a:endParaRPr lang="tr-TR" dirty="0"/>
          </a:p>
        </p:txBody>
      </p:sp>
    </p:spTree>
    <p:extLst>
      <p:ext uri="{BB962C8B-B14F-4D97-AF65-F5344CB8AC3E}">
        <p14:creationId xmlns:p14="http://schemas.microsoft.com/office/powerpoint/2010/main" val="409459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393700" y="692150"/>
            <a:ext cx="6070600" cy="3416300"/>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54131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393700" y="692150"/>
            <a:ext cx="6070600" cy="3416300"/>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135472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93700" y="692150"/>
            <a:ext cx="6070600" cy="3416300"/>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111772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393700" y="692150"/>
            <a:ext cx="6070600" cy="3416300"/>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184223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93700" y="692150"/>
            <a:ext cx="6070600" cy="3416300"/>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4097470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93700" y="692150"/>
            <a:ext cx="6070600" cy="3416300"/>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Helvetica" panose="020B0604020202020204" pitchFamily="34" charset="0"/>
            </a:endParaRPr>
          </a:p>
        </p:txBody>
      </p:sp>
    </p:spTree>
    <p:extLst>
      <p:ext uri="{BB962C8B-B14F-4D97-AF65-F5344CB8AC3E}">
        <p14:creationId xmlns:p14="http://schemas.microsoft.com/office/powerpoint/2010/main" val="860073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rtl="0">
              <a:defRPr sz="600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pPr rtl="0"/>
            <a:fld id="{04C94E88-F1F8-4CAB-9F29-9B03A1C10A31}"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1825625"/>
            <a:ext cx="9791700" cy="4351338"/>
          </a:xfrm>
        </p:spPr>
        <p:txBody>
          <a:bodyPr vert="eaVert" rtlCol="0"/>
          <a:lstStyle>
            <a:lvl1pPr marL="0" marR="0" indent="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Asıl metin stillerini düzenlemek için tıklatın</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İkinci düzey</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Üçüncü düzey</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Dördüncü düzey</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AB5EF780-D8D0-49CD-835A-B5D244B8054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365125"/>
            <a:ext cx="7010400" cy="5811838"/>
          </a:xfrm>
        </p:spPr>
        <p:txBody>
          <a:bodyPr vert="eaVert"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F4D95DCC-1E7A-4E1F-9CCC-D117988B022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8885324-8F32-4C80-A359-D3A8C5DB7931}"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1D21EFAB-5A3E-4A81-B1B7-3E6936263CB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241658" y="1709738"/>
            <a:ext cx="10105791" cy="2862262"/>
          </a:xfrm>
        </p:spPr>
        <p:txBody>
          <a:bodyPr rtlCol="0" anchor="b"/>
          <a:lstStyle>
            <a:lvl1pPr rtl="0">
              <a:defRPr sz="6000"/>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27C1D2FD-63FB-47C0-929B-561F88D39C7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İçerik Yer Tutucus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Tarih Yer Tutucusu 4"/>
          <p:cNvSpPr>
            <a:spLocks noGrp="1"/>
          </p:cNvSpPr>
          <p:nvPr>
            <p:ph type="dt" sz="half" idx="10"/>
          </p:nvPr>
        </p:nvSpPr>
        <p:spPr/>
        <p:txBody>
          <a:bodyPr rtlCol="0"/>
          <a:lstStyle/>
          <a:p>
            <a:pPr rtl="0"/>
            <a:fld id="{F5140FE2-8244-4E8C-89F6-A069EF214C54}"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324100" y="274638"/>
            <a:ext cx="9023350" cy="1143000"/>
          </a:xfrm>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Metin Yer Tutucusu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7" name="Tarih Yer Tutucusu 6"/>
          <p:cNvSpPr>
            <a:spLocks noGrp="1"/>
          </p:cNvSpPr>
          <p:nvPr>
            <p:ph type="dt" sz="half" idx="10"/>
          </p:nvPr>
        </p:nvSpPr>
        <p:spPr/>
        <p:txBody>
          <a:bodyPr rtlCol="0"/>
          <a:lstStyle/>
          <a:p>
            <a:pPr rtl="0"/>
            <a:fld id="{4BF57108-5D1B-4AF3-A09D-3E9B51DD64F9}" type="datetime1">
              <a:rPr lang="tr-TR" noProof="0" smtClean="0"/>
              <a:t>29.01.2020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44DF5B11-2220-4957-B834-D72A7A6865A5}" type="datetime1">
              <a:rPr lang="tr-TR" noProof="0" smtClean="0"/>
              <a:t>29.01.2020</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Slayt Numarası Yer Tutucusu 4"/>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96C8F7A0-535A-4EF9-8CED-F049CF164F43}" type="datetime1">
              <a:rPr lang="tr-TR" noProof="0" smtClean="0"/>
              <a:t>29.01.2020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Slayt Numarası Yer Tutucusu 3"/>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3705B58F-6C21-4971-B0FC-C86C7EDDE00A}"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E913516-4ACF-42A6-85AA-BE881FC0FF15}"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tr-TR" dirty="0" smtClean="0"/>
              <a:t>Asıl başlık stili için tıklatın</a:t>
            </a:r>
            <a:endParaRPr lang="tr-TR" noProof="0" dirty="0"/>
          </a:p>
        </p:txBody>
      </p:sp>
      <p:sp>
        <p:nvSpPr>
          <p:cNvPr id="3" name="Metin Yer Tutucusu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tr-TR"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FA9B00F-A425-434F-A181-0B307C38ADD4}" type="datetime1">
              <a:rPr lang="tr-TR" noProof="0" smtClean="0"/>
              <a:t>29.01.2020</a:t>
            </a:fld>
            <a:endParaRPr lang="tr-TR" noProof="0"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tr-TR" noProof="0" dirty="0" smtClean="0"/>
              <a:t>Alt bilgi ekleme</a:t>
            </a:r>
            <a:endParaRPr lang="tr-TR" noProof="0" dirty="0"/>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tr-TR" noProof="0" smtClean="0"/>
              <a:pPr/>
              <a:t>‹#›</a:t>
            </a:fld>
            <a:endParaRPr lang="tr-T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05308" y="680792"/>
            <a:ext cx="10899820" cy="2387600"/>
          </a:xfrm>
        </p:spPr>
        <p:txBody>
          <a:bodyPr rtlCol="0"/>
          <a:lstStyle/>
          <a:p>
            <a:pPr rtl="0"/>
            <a:r>
              <a:rPr lang="tr-TR" dirty="0" smtClean="0"/>
              <a:t>BIO 206 </a:t>
            </a:r>
            <a:br>
              <a:rPr lang="tr-TR" dirty="0" smtClean="0"/>
            </a:br>
            <a:r>
              <a:rPr lang="tr-TR" dirty="0" smtClean="0"/>
              <a:t>PLANT MORPHOLOGY</a:t>
            </a:r>
            <a:endParaRPr lang="tr-TR" dirty="0"/>
          </a:p>
        </p:txBody>
      </p:sp>
      <p:sp>
        <p:nvSpPr>
          <p:cNvPr id="3" name="Alt Başlık 2"/>
          <p:cNvSpPr>
            <a:spLocks noGrp="1"/>
          </p:cNvSpPr>
          <p:nvPr>
            <p:ph type="subTitle" idx="1"/>
          </p:nvPr>
        </p:nvSpPr>
        <p:spPr>
          <a:xfrm>
            <a:off x="1330817" y="3808099"/>
            <a:ext cx="9144000" cy="1655762"/>
          </a:xfrm>
        </p:spPr>
        <p:txBody>
          <a:bodyPr rtlCol="0">
            <a:normAutofit fontScale="92500" lnSpcReduction="20000"/>
          </a:bodyPr>
          <a:lstStyle/>
          <a:p>
            <a:pPr rtl="0"/>
            <a:r>
              <a:rPr lang="tr-TR" sz="3200" b="1" dirty="0" smtClean="0"/>
              <a:t>LECTURE NOTES</a:t>
            </a:r>
          </a:p>
          <a:p>
            <a:pPr rtl="0"/>
            <a:r>
              <a:rPr lang="tr-TR" sz="3200" b="1" dirty="0"/>
              <a:t>9</a:t>
            </a:r>
            <a:r>
              <a:rPr lang="tr-TR" sz="3200" b="1" dirty="0" smtClean="0"/>
              <a:t>th WEEK</a:t>
            </a:r>
          </a:p>
          <a:p>
            <a:pPr rtl="0"/>
            <a:endParaRPr lang="tr-TR" dirty="0"/>
          </a:p>
          <a:p>
            <a:pPr rtl="0"/>
            <a:r>
              <a:rPr lang="tr-TR" dirty="0" smtClean="0"/>
              <a:t>DR. AYDAN ACAR ŞAHİN</a:t>
            </a:r>
            <a:endParaRPr lang="tr-TR"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566712" y="153038"/>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58371" name="Text Box 3"/>
          <p:cNvSpPr txBox="1">
            <a:spLocks noChangeArrowheads="1"/>
          </p:cNvSpPr>
          <p:nvPr/>
        </p:nvSpPr>
        <p:spPr bwMode="auto">
          <a:xfrm>
            <a:off x="3012487" y="5941063"/>
            <a:ext cx="619560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Stipular Spine - </a:t>
            </a:r>
            <a:r>
              <a:rPr lang="en-US" altLang="en-US" sz="2400" i="1">
                <a:solidFill>
                  <a:schemeClr val="bg2"/>
                </a:solidFill>
              </a:rPr>
              <a:t>Euphorbia</a:t>
            </a:r>
            <a:r>
              <a:rPr lang="en-US" altLang="en-US" sz="2400">
                <a:solidFill>
                  <a:schemeClr val="bg2"/>
                </a:solidFill>
              </a:rPr>
              <a:t> spp. (Euphorbiaceae)</a:t>
            </a:r>
            <a:endParaRPr lang="en-US" altLang="en-US" sz="4400">
              <a:solidFill>
                <a:schemeClr val="tx2"/>
              </a:solidFill>
            </a:endParaRP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9144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88903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4566712" y="226063"/>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60419" name="Text Box 3"/>
          <p:cNvSpPr txBox="1">
            <a:spLocks noChangeArrowheads="1"/>
          </p:cNvSpPr>
          <p:nvPr/>
        </p:nvSpPr>
        <p:spPr bwMode="auto">
          <a:xfrm>
            <a:off x="2077024" y="5941063"/>
            <a:ext cx="808875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Petiolar Spine - </a:t>
            </a:r>
            <a:r>
              <a:rPr lang="en-US" altLang="en-US" sz="2400" i="1">
                <a:solidFill>
                  <a:schemeClr val="bg2"/>
                </a:solidFill>
              </a:rPr>
              <a:t>Fouquieria</a:t>
            </a:r>
            <a:r>
              <a:rPr lang="en-US" altLang="en-US" sz="2400">
                <a:solidFill>
                  <a:schemeClr val="bg2"/>
                </a:solidFill>
              </a:rPr>
              <a:t> </a:t>
            </a:r>
            <a:r>
              <a:rPr lang="en-US" altLang="en-US" sz="2400" i="1">
                <a:solidFill>
                  <a:schemeClr val="bg2"/>
                </a:solidFill>
              </a:rPr>
              <a:t>splendens</a:t>
            </a:r>
            <a:r>
              <a:rPr lang="en-US" altLang="en-US" sz="2400">
                <a:solidFill>
                  <a:schemeClr val="bg2"/>
                </a:solidFill>
              </a:rPr>
              <a:t> Ocotillo (Fouquieriaceae)</a:t>
            </a:r>
            <a:endParaRPr lang="en-US" altLang="en-US" sz="4400">
              <a:solidFill>
                <a:schemeClr val="tx2"/>
              </a:solidFill>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l="17949"/>
          <a:stretch>
            <a:fillRect/>
          </a:stretch>
        </p:blipFill>
        <p:spPr bwMode="auto">
          <a:xfrm>
            <a:off x="5943600" y="992188"/>
            <a:ext cx="487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p:cNvPicPr>
            <a:picLocks noChangeAspect="1" noChangeArrowheads="1"/>
          </p:cNvPicPr>
          <p:nvPr/>
        </p:nvPicPr>
        <p:blipFill>
          <a:blip r:embed="rId4">
            <a:extLst>
              <a:ext uri="{28A0092B-C50C-407E-A947-70E740481C1C}">
                <a14:useLocalDpi xmlns:a14="http://schemas.microsoft.com/office/drawing/2010/main" val="0"/>
              </a:ext>
            </a:extLst>
          </a:blip>
          <a:srcRect b="13513"/>
          <a:stretch>
            <a:fillRect/>
          </a:stretch>
        </p:blipFill>
        <p:spPr bwMode="auto">
          <a:xfrm>
            <a:off x="1524000" y="990600"/>
            <a:ext cx="4572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p:cNvPicPr>
            <a:picLocks noChangeAspect="1" noChangeArrowheads="1"/>
          </p:cNvPicPr>
          <p:nvPr/>
        </p:nvPicPr>
        <p:blipFill>
          <a:blip r:embed="rId5">
            <a:extLst>
              <a:ext uri="{28A0092B-C50C-407E-A947-70E740481C1C}">
                <a14:useLocalDpi xmlns:a14="http://schemas.microsoft.com/office/drawing/2010/main" val="0"/>
              </a:ext>
            </a:extLst>
          </a:blip>
          <a:srcRect t="13846" b="19231"/>
          <a:stretch>
            <a:fillRect/>
          </a:stretch>
        </p:blipFill>
        <p:spPr bwMode="auto">
          <a:xfrm>
            <a:off x="1524000" y="3200400"/>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0150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66712" y="153038"/>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62467" name="Text Box 3"/>
          <p:cNvSpPr txBox="1">
            <a:spLocks noChangeArrowheads="1"/>
          </p:cNvSpPr>
          <p:nvPr/>
        </p:nvSpPr>
        <p:spPr bwMode="auto">
          <a:xfrm>
            <a:off x="3288202" y="5941063"/>
            <a:ext cx="564417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Leaf Spine (arising from areole) - Cactaceae</a:t>
            </a:r>
            <a:endParaRPr lang="en-US" altLang="en-US" sz="4400">
              <a:solidFill>
                <a:schemeClr val="tx2"/>
              </a:solidFill>
            </a:endParaRP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62063"/>
            <a:ext cx="586740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20431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21309" y="220809"/>
            <a:ext cx="6948753" cy="643943"/>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tr-TR" b="1" cap="none" dirty="0" smtClean="0">
                <a:solidFill>
                  <a:schemeClr val="accent6">
                    <a:lumMod val="50000"/>
                  </a:schemeClr>
                </a:solidFill>
                <a:latin typeface="Times New Roman" panose="02020603050405020304" pitchFamily="18" charset="0"/>
                <a:cs typeface="Times New Roman" panose="02020603050405020304" pitchFamily="18" charset="0"/>
              </a:rPr>
              <a:t>LEAF MODIFICATIONS</a:t>
            </a:r>
            <a:endParaRPr lang="tr-TR" b="1" cap="none"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sz="quarter" idx="4294967295"/>
          </p:nvPr>
        </p:nvSpPr>
        <p:spPr>
          <a:xfrm>
            <a:off x="151547" y="2245974"/>
            <a:ext cx="5412126" cy="2995727"/>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200" cap="none" dirty="0">
                <a:latin typeface="Times New Roman" panose="02020603050405020304" pitchFamily="18" charset="0"/>
                <a:cs typeface="Times New Roman" panose="02020603050405020304" pitchFamily="18" charset="0"/>
              </a:rPr>
              <a:t>For many species each bud has one or more protective external bud scales varying among species in size, number, shape, color, pubescence and arrangement, often resulting in a distinctive appearance.</a:t>
            </a:r>
            <a:endParaRPr lang="tr-TR" sz="2200" cap="none" dirty="0" smtClean="0">
              <a:latin typeface="Times New Roman" panose="02020603050405020304" pitchFamily="18" charset="0"/>
              <a:cs typeface="Times New Roman" panose="02020603050405020304" pitchFamily="18" charset="0"/>
            </a:endParaRPr>
          </a:p>
          <a:p>
            <a:pPr algn="just"/>
            <a:r>
              <a:rPr lang="tr-TR" sz="2200" cap="none" dirty="0" err="1" smtClean="0">
                <a:latin typeface="Times New Roman" panose="02020603050405020304" pitchFamily="18" charset="0"/>
                <a:cs typeface="Times New Roman" panose="02020603050405020304" pitchFamily="18" charset="0"/>
              </a:rPr>
              <a:t>sp</a:t>
            </a:r>
            <a:r>
              <a:rPr lang="tr-TR" sz="2200"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Aesculus</a:t>
            </a:r>
            <a:r>
              <a:rPr lang="tr-TR" sz="2200" i="1"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hippocastanum</a:t>
            </a:r>
            <a:r>
              <a:rPr lang="tr-TR" sz="2200" i="1" cap="none" dirty="0" smtClean="0">
                <a:latin typeface="Times New Roman" panose="02020603050405020304" pitchFamily="18" charset="0"/>
                <a:cs typeface="Times New Roman" panose="02020603050405020304" pitchFamily="18" charset="0"/>
              </a:rPr>
              <a:t> </a:t>
            </a:r>
            <a:r>
              <a:rPr lang="tr-TR" sz="2200" cap="none" dirty="0" smtClean="0">
                <a:latin typeface="Times New Roman" panose="02020603050405020304" pitchFamily="18" charset="0"/>
                <a:cs typeface="Times New Roman" panose="02020603050405020304" pitchFamily="18" charset="0"/>
              </a:rPr>
              <a:t>(At kestanesi) </a:t>
            </a:r>
            <a:endParaRPr lang="tr-TR" sz="2200" cap="none" dirty="0">
              <a:latin typeface="Times New Roman" panose="02020603050405020304" pitchFamily="18" charset="0"/>
              <a:cs typeface="Times New Roman" panose="02020603050405020304" pitchFamily="18" charset="0"/>
            </a:endParaRPr>
          </a:p>
        </p:txBody>
      </p:sp>
      <p:sp>
        <p:nvSpPr>
          <p:cNvPr id="6" name="Metin kutusu 5"/>
          <p:cNvSpPr txBox="1"/>
          <p:nvPr/>
        </p:nvSpPr>
        <p:spPr>
          <a:xfrm>
            <a:off x="2621309" y="1195158"/>
            <a:ext cx="6948752"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800" b="1" dirty="0">
                <a:solidFill>
                  <a:schemeClr val="accent6">
                    <a:lumMod val="50000"/>
                  </a:schemeClr>
                </a:solidFill>
                <a:latin typeface="Times New Roman" panose="02020603050405020304" pitchFamily="18" charset="0"/>
                <a:cs typeface="Times New Roman" panose="02020603050405020304" pitchFamily="18" charset="0"/>
              </a:rPr>
              <a:t>1. </a:t>
            </a:r>
            <a:r>
              <a:rPr lang="tr-TR" sz="2800" b="1" dirty="0" smtClean="0">
                <a:solidFill>
                  <a:schemeClr val="accent6">
                    <a:lumMod val="50000"/>
                  </a:schemeClr>
                </a:solidFill>
                <a:latin typeface="Times New Roman" panose="02020603050405020304" pitchFamily="18" charset="0"/>
                <a:cs typeface="Times New Roman" panose="02020603050405020304" pitchFamily="18" charset="0"/>
              </a:rPr>
              <a:t>BUD SCALES</a:t>
            </a:r>
            <a:endParaRPr lang="tr-TR" sz="28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7" name="Resim 6"/>
          <p:cNvPicPr>
            <a:picLocks noChangeAspect="1"/>
          </p:cNvPicPr>
          <p:nvPr/>
        </p:nvPicPr>
        <p:blipFill>
          <a:blip r:embed="rId2"/>
          <a:stretch>
            <a:fillRect/>
          </a:stretch>
        </p:blipFill>
        <p:spPr>
          <a:xfrm>
            <a:off x="6725155" y="2039911"/>
            <a:ext cx="4794075" cy="2640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a:picLocks noChangeAspect="1"/>
          </p:cNvPicPr>
          <p:nvPr/>
        </p:nvPicPr>
        <p:blipFill>
          <a:blip r:embed="rId3"/>
          <a:stretch>
            <a:fillRect/>
          </a:stretch>
        </p:blipFill>
        <p:spPr>
          <a:xfrm>
            <a:off x="6787921" y="4982100"/>
            <a:ext cx="1256398" cy="1526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4"/>
          <a:stretch>
            <a:fillRect/>
          </a:stretch>
        </p:blipFill>
        <p:spPr>
          <a:xfrm>
            <a:off x="8515467" y="4982099"/>
            <a:ext cx="1213453" cy="1526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5"/>
          <a:stretch>
            <a:fillRect/>
          </a:stretch>
        </p:blipFill>
        <p:spPr>
          <a:xfrm>
            <a:off x="10200068" y="4982098"/>
            <a:ext cx="1381928" cy="1526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6112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373487" y="2118809"/>
            <a:ext cx="6387922" cy="3650926"/>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200" cap="none" dirty="0">
                <a:latin typeface="Times New Roman" panose="02020603050405020304" pitchFamily="18" charset="0"/>
                <a:cs typeface="Times New Roman" panose="02020603050405020304" pitchFamily="18" charset="0"/>
              </a:rPr>
              <a:t>In this type the leaves become wholly or partially modified into sharp pointed structures known as spines. This modification helps the plant to cut down transpiration and also protects the plants against the attacks of grazing animals</a:t>
            </a:r>
            <a:r>
              <a:rPr lang="en-US" sz="2200" cap="none" dirty="0" smtClean="0">
                <a:latin typeface="Times New Roman" panose="02020603050405020304" pitchFamily="18" charset="0"/>
                <a:cs typeface="Times New Roman" panose="02020603050405020304" pitchFamily="18" charset="0"/>
              </a:rPr>
              <a:t>.</a:t>
            </a:r>
            <a:endParaRPr lang="tr-TR" sz="2200" cap="none" dirty="0" smtClean="0">
              <a:latin typeface="Times New Roman" panose="02020603050405020304" pitchFamily="18" charset="0"/>
              <a:cs typeface="Times New Roman" panose="02020603050405020304" pitchFamily="18" charset="0"/>
            </a:endParaRPr>
          </a:p>
          <a:p>
            <a:pPr algn="just"/>
            <a:r>
              <a:rPr lang="tr-TR" sz="2200" cap="none" dirty="0" err="1" smtClean="0">
                <a:latin typeface="Times New Roman" panose="02020603050405020304" pitchFamily="18" charset="0"/>
                <a:cs typeface="Times New Roman" panose="02020603050405020304" pitchFamily="18" charset="0"/>
              </a:rPr>
              <a:t>sp</a:t>
            </a:r>
            <a:r>
              <a:rPr lang="tr-TR" sz="2200"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Opuntia</a:t>
            </a:r>
            <a:r>
              <a:rPr lang="tr-TR" sz="2200" i="1"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ficus-indica</a:t>
            </a:r>
            <a:r>
              <a:rPr lang="tr-TR" sz="2200" cap="none" dirty="0" smtClean="0">
                <a:latin typeface="Times New Roman" panose="02020603050405020304" pitchFamily="18" charset="0"/>
                <a:cs typeface="Times New Roman" panose="02020603050405020304" pitchFamily="18" charset="0"/>
              </a:rPr>
              <a:t> / </a:t>
            </a:r>
            <a:r>
              <a:rPr lang="tr-TR" sz="2200" cap="none" dirty="0" err="1" smtClean="0">
                <a:latin typeface="Times New Roman" panose="02020603050405020304" pitchFamily="18" charset="0"/>
                <a:cs typeface="Times New Roman" panose="02020603050405020304" pitchFamily="18" charset="0"/>
              </a:rPr>
              <a:t>Cactus</a:t>
            </a:r>
            <a:r>
              <a:rPr lang="tr-TR" sz="2200" cap="none" dirty="0" smtClean="0">
                <a:latin typeface="Times New Roman" panose="02020603050405020304" pitchFamily="18" charset="0"/>
                <a:cs typeface="Times New Roman" panose="02020603050405020304" pitchFamily="18" charset="0"/>
              </a:rPr>
              <a:t> sp. </a:t>
            </a:r>
            <a:endParaRPr lang="tr-TR" sz="2200" cap="none" dirty="0">
              <a:latin typeface="Times New Roman" panose="02020603050405020304" pitchFamily="18" charset="0"/>
              <a:cs typeface="Times New Roman" panose="02020603050405020304" pitchFamily="18" charset="0"/>
            </a:endParaRPr>
          </a:p>
        </p:txBody>
      </p:sp>
      <p:sp>
        <p:nvSpPr>
          <p:cNvPr id="4" name="Unvan 3"/>
          <p:cNvSpPr txBox="1">
            <a:spLocks noGrp="1"/>
          </p:cNvSpPr>
          <p:nvPr>
            <p:ph type="title"/>
          </p:nvPr>
        </p:nvSpPr>
        <p:spPr>
          <a:xfrm>
            <a:off x="4468969" y="796411"/>
            <a:ext cx="3422114" cy="4801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2. LEAF SPINES</a:t>
            </a:r>
            <a:endParaRPr lang="tr-TR" sz="2800" b="1" cap="none"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7044743" y="1964498"/>
            <a:ext cx="487680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78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347731" y="1179521"/>
            <a:ext cx="4391694" cy="5298552"/>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p>
            <a:pPr algn="just"/>
            <a:r>
              <a:rPr lang="en-US" sz="2200" cap="none" dirty="0">
                <a:latin typeface="Times New Roman" panose="02020603050405020304" pitchFamily="18" charset="0"/>
                <a:cs typeface="Times New Roman" panose="02020603050405020304" pitchFamily="18" charset="0"/>
              </a:rPr>
              <a:t>They are differentiated fleshy and thick leaves to store water and nutrients.</a:t>
            </a:r>
          </a:p>
          <a:p>
            <a:pPr algn="just"/>
            <a:r>
              <a:rPr lang="en-US" sz="2200" cap="none" dirty="0">
                <a:latin typeface="Times New Roman" panose="02020603050405020304" pitchFamily="18" charset="0"/>
                <a:cs typeface="Times New Roman" panose="02020603050405020304" pitchFamily="18" charset="0"/>
              </a:rPr>
              <a:t>In the leaves of such plants that live in arid and salt regions, there is a large amount of vacuole-free, </a:t>
            </a:r>
            <a:r>
              <a:rPr lang="en-US" sz="2200" cap="none" dirty="0" err="1" smtClean="0">
                <a:latin typeface="Times New Roman" panose="02020603050405020304" pitchFamily="18" charset="0"/>
                <a:cs typeface="Times New Roman" panose="02020603050405020304" pitchFamily="18" charset="0"/>
              </a:rPr>
              <a:t>Paranchymatic</a:t>
            </a:r>
            <a:r>
              <a:rPr lang="en-US" sz="2200" cap="none" dirty="0" smtClean="0">
                <a:latin typeface="Times New Roman" panose="02020603050405020304" pitchFamily="18" charset="0"/>
                <a:cs typeface="Times New Roman" panose="02020603050405020304" pitchFamily="18" charset="0"/>
              </a:rPr>
              <a:t> </a:t>
            </a:r>
            <a:r>
              <a:rPr lang="en-US" sz="2200" cap="none" dirty="0">
                <a:latin typeface="Times New Roman" panose="02020603050405020304" pitchFamily="18" charset="0"/>
                <a:cs typeface="Times New Roman" panose="02020603050405020304" pitchFamily="18" charset="0"/>
              </a:rPr>
              <a:t>cells </a:t>
            </a:r>
            <a:r>
              <a:rPr lang="tr-TR" sz="2200" cap="none" dirty="0" err="1" smtClean="0">
                <a:latin typeface="Times New Roman" panose="02020603050405020304" pitchFamily="18" charset="0"/>
                <a:cs typeface="Times New Roman" panose="02020603050405020304" pitchFamily="18" charset="0"/>
              </a:rPr>
              <a:t>with</a:t>
            </a:r>
            <a:r>
              <a:rPr lang="en-US" sz="2200" cap="none" dirty="0" smtClean="0">
                <a:latin typeface="Times New Roman" panose="02020603050405020304" pitchFamily="18" charset="0"/>
                <a:cs typeface="Times New Roman" panose="02020603050405020304" pitchFamily="18" charset="0"/>
              </a:rPr>
              <a:t> </a:t>
            </a:r>
            <a:r>
              <a:rPr lang="en-US" sz="2200" cap="none" dirty="0">
                <a:latin typeface="Times New Roman" panose="02020603050405020304" pitchFamily="18" charset="0"/>
                <a:cs typeface="Times New Roman" panose="02020603050405020304" pitchFamily="18" charset="0"/>
              </a:rPr>
              <a:t>chlorophyll</a:t>
            </a:r>
            <a:r>
              <a:rPr lang="en-US" sz="2200" cap="none" dirty="0" smtClean="0">
                <a:latin typeface="Times New Roman" panose="02020603050405020304" pitchFamily="18" charset="0"/>
                <a:cs typeface="Times New Roman" panose="02020603050405020304" pitchFamily="18" charset="0"/>
              </a:rPr>
              <a:t>.</a:t>
            </a:r>
            <a:endParaRPr lang="tr-TR" sz="2200" cap="none" dirty="0" smtClean="0">
              <a:latin typeface="Times New Roman" panose="02020603050405020304" pitchFamily="18" charset="0"/>
              <a:cs typeface="Times New Roman" panose="02020603050405020304" pitchFamily="18" charset="0"/>
            </a:endParaRPr>
          </a:p>
          <a:p>
            <a:pPr algn="just"/>
            <a:r>
              <a:rPr lang="tr-TR" sz="2200" cap="none" dirty="0" err="1" smtClean="0">
                <a:latin typeface="Times New Roman" panose="02020603050405020304" pitchFamily="18" charset="0"/>
                <a:cs typeface="Times New Roman" panose="02020603050405020304" pitchFamily="18" charset="0"/>
              </a:rPr>
              <a:t>sp</a:t>
            </a:r>
            <a:r>
              <a:rPr lang="tr-TR" sz="2200"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Sedum</a:t>
            </a:r>
            <a:r>
              <a:rPr lang="tr-TR" sz="2200" cap="none" dirty="0" smtClean="0">
                <a:latin typeface="Times New Roman" panose="02020603050405020304" pitchFamily="18" charset="0"/>
                <a:cs typeface="Times New Roman" panose="02020603050405020304" pitchFamily="18" charset="0"/>
              </a:rPr>
              <a:t> (damkoruğu), </a:t>
            </a:r>
            <a:r>
              <a:rPr lang="tr-TR" sz="2200" i="1" cap="none" dirty="0" err="1">
                <a:latin typeface="Times New Roman" panose="02020603050405020304" pitchFamily="18" charset="0"/>
                <a:cs typeface="Times New Roman" panose="02020603050405020304" pitchFamily="18" charset="0"/>
              </a:rPr>
              <a:t>A</a:t>
            </a:r>
            <a:r>
              <a:rPr lang="tr-TR" sz="2200" i="1" cap="none" dirty="0" err="1" smtClean="0">
                <a:latin typeface="Times New Roman" panose="02020603050405020304" pitchFamily="18" charset="0"/>
                <a:cs typeface="Times New Roman" panose="02020603050405020304" pitchFamily="18" charset="0"/>
              </a:rPr>
              <a:t>llium</a:t>
            </a:r>
            <a:r>
              <a:rPr lang="tr-TR" sz="2200" i="1" cap="none" dirty="0" smtClean="0">
                <a:latin typeface="Times New Roman" panose="02020603050405020304" pitchFamily="18" charset="0"/>
                <a:cs typeface="Times New Roman" panose="02020603050405020304" pitchFamily="18" charset="0"/>
              </a:rPr>
              <a:t> </a:t>
            </a:r>
            <a:r>
              <a:rPr lang="tr-TR" sz="2200" i="1" cap="none" dirty="0" err="1" smtClean="0">
                <a:latin typeface="Times New Roman" panose="02020603050405020304" pitchFamily="18" charset="0"/>
                <a:cs typeface="Times New Roman" panose="02020603050405020304" pitchFamily="18" charset="0"/>
              </a:rPr>
              <a:t>cepa</a:t>
            </a:r>
            <a:r>
              <a:rPr lang="tr-TR" sz="2200" cap="none" dirty="0" smtClean="0">
                <a:latin typeface="Times New Roman" panose="02020603050405020304" pitchFamily="18" charset="0"/>
                <a:cs typeface="Times New Roman" panose="02020603050405020304" pitchFamily="18" charset="0"/>
              </a:rPr>
              <a:t> (</a:t>
            </a:r>
            <a:r>
              <a:rPr lang="tr-TR" sz="2200" cap="none" dirty="0" err="1" smtClean="0">
                <a:latin typeface="Times New Roman" panose="02020603050405020304" pitchFamily="18" charset="0"/>
                <a:cs typeface="Times New Roman" panose="02020603050405020304" pitchFamily="18" charset="0"/>
              </a:rPr>
              <a:t>kurusoğan</a:t>
            </a:r>
            <a:r>
              <a:rPr lang="tr-TR" sz="2200" cap="none" dirty="0" smtClean="0">
                <a:latin typeface="Times New Roman" panose="02020603050405020304" pitchFamily="18" charset="0"/>
                <a:cs typeface="Times New Roman" panose="02020603050405020304" pitchFamily="18" charset="0"/>
              </a:rPr>
              <a:t>) </a:t>
            </a:r>
            <a:endParaRPr lang="tr-TR" sz="2200" cap="none" dirty="0">
              <a:latin typeface="Times New Roman" panose="02020603050405020304" pitchFamily="18" charset="0"/>
              <a:cs typeface="Times New Roman" panose="02020603050405020304" pitchFamily="18" charset="0"/>
            </a:endParaRPr>
          </a:p>
        </p:txBody>
      </p:sp>
      <p:sp>
        <p:nvSpPr>
          <p:cNvPr id="4" name="Unvan 3"/>
          <p:cNvSpPr txBox="1">
            <a:spLocks noGrp="1"/>
          </p:cNvSpPr>
          <p:nvPr>
            <p:ph type="title"/>
          </p:nvPr>
        </p:nvSpPr>
        <p:spPr>
          <a:xfrm>
            <a:off x="2975020" y="344218"/>
            <a:ext cx="6220496" cy="4801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3. STORAGE, SUCCULENT, FLESHY</a:t>
            </a:r>
            <a:endParaRPr lang="tr-TR" sz="2800" b="1" cap="none"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5333907" y="1179521"/>
            <a:ext cx="2714183" cy="2385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stretch>
            <a:fillRect/>
          </a:stretch>
        </p:blipFill>
        <p:spPr>
          <a:xfrm>
            <a:off x="5333907" y="4275486"/>
            <a:ext cx="2529710" cy="1813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succulent SEDUM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439" y="1772254"/>
            <a:ext cx="3491246" cy="3239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9242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72558" y="2136058"/>
            <a:ext cx="5390468" cy="3479442"/>
          </a:xfrm>
          <a:prstGeom prst="rect">
            <a:avLst/>
          </a:prstGeom>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2400" cap="none" dirty="0">
                <a:latin typeface="Times New Roman" panose="02020603050405020304" pitchFamily="18" charset="0"/>
                <a:cs typeface="Times New Roman" panose="02020603050405020304" pitchFamily="18" charset="0"/>
              </a:rPr>
              <a:t>The leaves of plants like the </a:t>
            </a:r>
            <a:r>
              <a:rPr lang="en-US" sz="2400" cap="none" dirty="0" err="1">
                <a:latin typeface="Times New Roman" panose="02020603050405020304" pitchFamily="18" charset="0"/>
                <a:cs typeface="Times New Roman" panose="02020603050405020304" pitchFamily="18" charset="0"/>
              </a:rPr>
              <a:t>bryophyllum</a:t>
            </a:r>
            <a:r>
              <a:rPr lang="en-US" sz="2400" cap="none" dirty="0">
                <a:latin typeface="Times New Roman" panose="02020603050405020304" pitchFamily="18" charset="0"/>
                <a:cs typeface="Times New Roman" panose="02020603050405020304" pitchFamily="18" charset="0"/>
              </a:rPr>
              <a:t>, begonia, and African violet can produce new </a:t>
            </a:r>
            <a:r>
              <a:rPr lang="en-US" sz="2400" cap="none" dirty="0" smtClean="0">
                <a:latin typeface="Times New Roman" panose="02020603050405020304" pitchFamily="18" charset="0"/>
                <a:cs typeface="Times New Roman" panose="02020603050405020304" pitchFamily="18" charset="0"/>
              </a:rPr>
              <a:t>plants</a:t>
            </a:r>
            <a:r>
              <a:rPr lang="tr-TR"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with</a:t>
            </a:r>
            <a:r>
              <a:rPr lang="tr-TR"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their</a:t>
            </a:r>
            <a:r>
              <a:rPr lang="tr-TR"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small</a:t>
            </a:r>
            <a:r>
              <a:rPr lang="tr-TR"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leaves</a:t>
            </a:r>
            <a:r>
              <a:rPr lang="tr-TR" sz="2400" cap="none" dirty="0" smtClean="0">
                <a:latin typeface="Times New Roman" panose="02020603050405020304" pitchFamily="18" charset="0"/>
                <a:cs typeface="Times New Roman" panose="02020603050405020304" pitchFamily="18" charset="0"/>
              </a:rPr>
              <a:t> on </a:t>
            </a:r>
            <a:r>
              <a:rPr lang="tr-TR" sz="2400" cap="none" dirty="0" err="1" smtClean="0">
                <a:latin typeface="Times New Roman" panose="02020603050405020304" pitchFamily="18" charset="0"/>
                <a:cs typeface="Times New Roman" panose="02020603050405020304" pitchFamily="18" charset="0"/>
              </a:rPr>
              <a:t>the</a:t>
            </a:r>
            <a:r>
              <a:rPr lang="tr-TR"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edge</a:t>
            </a:r>
            <a:r>
              <a:rPr lang="tr-TR" sz="2400" cap="none" dirty="0" smtClean="0">
                <a:latin typeface="Times New Roman" panose="02020603050405020304" pitchFamily="18" charset="0"/>
                <a:cs typeface="Times New Roman" panose="02020603050405020304" pitchFamily="18" charset="0"/>
              </a:rPr>
              <a:t> of </a:t>
            </a:r>
            <a:r>
              <a:rPr lang="tr-TR" sz="2400" cap="none" dirty="0" err="1" smtClean="0">
                <a:latin typeface="Times New Roman" panose="02020603050405020304" pitchFamily="18" charset="0"/>
                <a:cs typeface="Times New Roman" panose="02020603050405020304" pitchFamily="18" charset="0"/>
              </a:rPr>
              <a:t>the</a:t>
            </a:r>
            <a:r>
              <a:rPr lang="tr-TR" sz="2400" cap="none" dirty="0" smtClean="0">
                <a:latin typeface="Times New Roman" panose="02020603050405020304" pitchFamily="18" charset="0"/>
                <a:cs typeface="Times New Roman" panose="02020603050405020304" pitchFamily="18" charset="0"/>
              </a:rPr>
              <a:t> main </a:t>
            </a:r>
            <a:r>
              <a:rPr lang="tr-TR" sz="2400" cap="none" dirty="0" err="1" smtClean="0">
                <a:latin typeface="Times New Roman" panose="02020603050405020304" pitchFamily="18" charset="0"/>
                <a:cs typeface="Times New Roman" panose="02020603050405020304" pitchFamily="18" charset="0"/>
              </a:rPr>
              <a:t>leaf</a:t>
            </a:r>
            <a:r>
              <a:rPr lang="en-US" sz="2400" cap="none" dirty="0" smtClean="0">
                <a:latin typeface="Times New Roman" panose="02020603050405020304" pitchFamily="18" charset="0"/>
                <a:cs typeface="Times New Roman" panose="02020603050405020304" pitchFamily="18" charset="0"/>
              </a:rPr>
              <a:t>.</a:t>
            </a:r>
            <a:endParaRPr lang="en-US" sz="2400" cap="none" dirty="0">
              <a:latin typeface="Times New Roman" panose="02020603050405020304" pitchFamily="18" charset="0"/>
              <a:cs typeface="Times New Roman" panose="02020603050405020304" pitchFamily="18" charset="0"/>
            </a:endParaRPr>
          </a:p>
          <a:p>
            <a:pPr algn="just"/>
            <a:r>
              <a:rPr lang="en-US" sz="2400" cap="none" dirty="0">
                <a:latin typeface="Times New Roman" panose="02020603050405020304" pitchFamily="18" charset="0"/>
                <a:cs typeface="Times New Roman" panose="02020603050405020304" pitchFamily="18" charset="0"/>
              </a:rPr>
              <a:t>Such leaves are often thick and fleshy.</a:t>
            </a:r>
            <a:r>
              <a:rPr lang="tr-TR" sz="2400" cap="none" dirty="0" smtClean="0">
                <a:latin typeface="Times New Roman" panose="02020603050405020304" pitchFamily="18" charset="0"/>
                <a:cs typeface="Times New Roman" panose="02020603050405020304" pitchFamily="18" charset="0"/>
              </a:rPr>
              <a:t> </a:t>
            </a:r>
          </a:p>
          <a:p>
            <a:pPr algn="just"/>
            <a:r>
              <a:rPr lang="tr-TR" sz="2400" cap="none" dirty="0" err="1" smtClean="0">
                <a:latin typeface="Times New Roman" panose="02020603050405020304" pitchFamily="18" charset="0"/>
                <a:cs typeface="Times New Roman" panose="02020603050405020304" pitchFamily="18" charset="0"/>
              </a:rPr>
              <a:t>sp</a:t>
            </a:r>
            <a:r>
              <a:rPr lang="tr-TR" sz="2400" cap="none" dirty="0" smtClean="0">
                <a:latin typeface="Times New Roman" panose="02020603050405020304" pitchFamily="18" charset="0"/>
                <a:cs typeface="Times New Roman" panose="02020603050405020304" pitchFamily="18" charset="0"/>
              </a:rPr>
              <a:t>; </a:t>
            </a:r>
            <a:r>
              <a:rPr lang="tr-TR" sz="2400" i="1" cap="none" dirty="0" err="1" smtClean="0">
                <a:latin typeface="Times New Roman" panose="02020603050405020304" pitchFamily="18" charset="0"/>
                <a:cs typeface="Times New Roman" panose="02020603050405020304" pitchFamily="18" charset="0"/>
              </a:rPr>
              <a:t>Bryophyllum</a:t>
            </a:r>
            <a:r>
              <a:rPr lang="tr-TR" sz="2400" cap="none" dirty="0" smtClean="0">
                <a:latin typeface="Times New Roman" panose="02020603050405020304" pitchFamily="18" charset="0"/>
                <a:cs typeface="Times New Roman" panose="02020603050405020304" pitchFamily="18" charset="0"/>
              </a:rPr>
              <a:t> sp.</a:t>
            </a:r>
            <a:endParaRPr lang="tr-TR" sz="2400" cap="none" dirty="0">
              <a:latin typeface="Times New Roman" panose="02020603050405020304" pitchFamily="18" charset="0"/>
              <a:cs typeface="Times New Roman" panose="02020603050405020304" pitchFamily="18" charset="0"/>
            </a:endParaRPr>
          </a:p>
        </p:txBody>
      </p:sp>
      <p:sp>
        <p:nvSpPr>
          <p:cNvPr id="4" name="Unvan 3"/>
          <p:cNvSpPr txBox="1">
            <a:spLocks noGrp="1"/>
          </p:cNvSpPr>
          <p:nvPr>
            <p:ph type="title"/>
          </p:nvPr>
        </p:nvSpPr>
        <p:spPr>
          <a:xfrm>
            <a:off x="2325862" y="696043"/>
            <a:ext cx="469312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800" b="1" dirty="0">
                <a:solidFill>
                  <a:schemeClr val="accent6">
                    <a:lumMod val="50000"/>
                  </a:schemeClr>
                </a:solidFill>
                <a:latin typeface="Times New Roman" panose="02020603050405020304" pitchFamily="18" charset="0"/>
                <a:cs typeface="Times New Roman" panose="02020603050405020304" pitchFamily="18" charset="0"/>
              </a:rPr>
              <a:t>4</a:t>
            </a:r>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 </a:t>
            </a:r>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REPRODUCTIVE LEAF</a:t>
            </a:r>
            <a:endParaRPr lang="tr-TR" sz="2800" b="1" cap="none"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8766218" y="2851360"/>
            <a:ext cx="3198255" cy="2048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stretch>
            <a:fillRect/>
          </a:stretch>
        </p:blipFill>
        <p:spPr>
          <a:xfrm>
            <a:off x="7235779" y="349531"/>
            <a:ext cx="3904446" cy="2132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a:stretch>
            <a:fillRect/>
          </a:stretch>
        </p:blipFill>
        <p:spPr>
          <a:xfrm>
            <a:off x="5795493" y="3418490"/>
            <a:ext cx="2648921" cy="2914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861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92862" y="2370035"/>
            <a:ext cx="4958993" cy="2771579"/>
          </a:xfrm>
          <a:prstGeom prst="rect">
            <a:avLst/>
          </a:prstGeom>
        </p:spPr>
        <p:txBody>
          <a:bodyPr>
            <a:normAutofit/>
          </a:bodyPr>
          <a:lstStyle/>
          <a:p>
            <a:pPr algn="just"/>
            <a:r>
              <a:rPr lang="en-US" sz="2400" cap="none" dirty="0">
                <a:latin typeface="Times New Roman" panose="02020603050405020304" pitchFamily="18" charset="0"/>
                <a:cs typeface="Times New Roman" panose="02020603050405020304" pitchFamily="18" charset="0"/>
              </a:rPr>
              <a:t>The metamorphose of the true leaves forms </a:t>
            </a:r>
            <a:r>
              <a:rPr lang="en-US" sz="2400" cap="none" dirty="0" err="1" smtClean="0">
                <a:latin typeface="Times New Roman" panose="02020603050405020304" pitchFamily="18" charset="0"/>
                <a:cs typeface="Times New Roman" panose="02020603050405020304" pitchFamily="18" charset="0"/>
              </a:rPr>
              <a:t>flo</a:t>
            </a:r>
            <a:r>
              <a:rPr lang="tr-TR" sz="2400" cap="none" dirty="0" err="1" smtClean="0">
                <a:latin typeface="Times New Roman" panose="02020603050405020304" pitchFamily="18" charset="0"/>
                <a:cs typeface="Times New Roman" panose="02020603050405020304" pitchFamily="18" charset="0"/>
              </a:rPr>
              <a:t>ral</a:t>
            </a:r>
            <a:r>
              <a:rPr lang="en-US" sz="2400" cap="none" dirty="0" smtClean="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leaves </a:t>
            </a:r>
            <a:r>
              <a:rPr lang="en-US" sz="2400" cap="none" dirty="0" smtClean="0">
                <a:latin typeface="Times New Roman" panose="02020603050405020304" pitchFamily="18" charset="0"/>
                <a:cs typeface="Times New Roman" panose="02020603050405020304" pitchFamily="18" charset="0"/>
              </a:rPr>
              <a:t>(</a:t>
            </a:r>
            <a:r>
              <a:rPr lang="tr-TR" sz="2400" cap="none" dirty="0" err="1" smtClean="0">
                <a:latin typeface="Times New Roman" panose="02020603050405020304" pitchFamily="18" charset="0"/>
                <a:cs typeface="Times New Roman" panose="02020603050405020304" pitchFamily="18" charset="0"/>
              </a:rPr>
              <a:t>sepale</a:t>
            </a:r>
            <a:r>
              <a:rPr lang="en-US" sz="2400" cap="none" dirty="0" smtClean="0">
                <a:latin typeface="Times New Roman" panose="02020603050405020304" pitchFamily="18" charset="0"/>
                <a:cs typeface="Times New Roman" panose="02020603050405020304" pitchFamily="18" charset="0"/>
              </a:rPr>
              <a:t>, </a:t>
            </a:r>
            <a:r>
              <a:rPr lang="tr-TR" sz="2400" cap="none" dirty="0" err="1" smtClean="0">
                <a:latin typeface="Times New Roman" panose="02020603050405020304" pitchFamily="18" charset="0"/>
                <a:cs typeface="Times New Roman" panose="02020603050405020304" pitchFamily="18" charset="0"/>
              </a:rPr>
              <a:t>petale</a:t>
            </a:r>
            <a:r>
              <a:rPr lang="tr-TR" sz="2400" cap="none" dirty="0" smtClean="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bra</a:t>
            </a:r>
            <a:r>
              <a:rPr lang="tr-TR" sz="2400" cap="none" dirty="0" err="1" smtClean="0">
                <a:latin typeface="Times New Roman" panose="02020603050405020304" pitchFamily="18" charset="0"/>
                <a:cs typeface="Times New Roman" panose="02020603050405020304" pitchFamily="18" charset="0"/>
              </a:rPr>
              <a:t>ct</a:t>
            </a:r>
            <a:r>
              <a:rPr lang="en-US" sz="2400" cap="none" dirty="0" smtClean="0">
                <a:latin typeface="Times New Roman" panose="02020603050405020304" pitchFamily="18" charset="0"/>
                <a:cs typeface="Times New Roman" panose="02020603050405020304" pitchFamily="18" charset="0"/>
              </a:rPr>
              <a:t>e</a:t>
            </a:r>
            <a:r>
              <a:rPr lang="en-US" sz="2400" cap="none" dirty="0">
                <a:latin typeface="Times New Roman" panose="02020603050405020304" pitchFamily="18" charset="0"/>
                <a:cs typeface="Times New Roman" panose="02020603050405020304" pitchFamily="18" charset="0"/>
              </a:rPr>
              <a:t>, </a:t>
            </a:r>
            <a:r>
              <a:rPr lang="en-US" sz="2400" cap="none" dirty="0" smtClean="0">
                <a:latin typeface="Times New Roman" panose="02020603050405020304" pitchFamily="18" charset="0"/>
                <a:cs typeface="Times New Roman" panose="02020603050405020304" pitchFamily="18" charset="0"/>
              </a:rPr>
              <a:t>bra</a:t>
            </a:r>
            <a:r>
              <a:rPr lang="tr-TR" sz="2400" cap="none" dirty="0" smtClean="0">
                <a:latin typeface="Times New Roman" panose="02020603050405020304" pitchFamily="18" charset="0"/>
                <a:cs typeface="Times New Roman" panose="02020603050405020304" pitchFamily="18" charset="0"/>
              </a:rPr>
              <a:t>c</a:t>
            </a:r>
            <a:r>
              <a:rPr lang="en-US" sz="2400" cap="none" dirty="0" err="1" smtClean="0">
                <a:latin typeface="Times New Roman" panose="02020603050405020304" pitchFamily="18" charset="0"/>
                <a:cs typeface="Times New Roman" panose="02020603050405020304" pitchFamily="18" charset="0"/>
              </a:rPr>
              <a:t>teol</a:t>
            </a:r>
            <a:r>
              <a:rPr lang="en-US" sz="2400" cap="none" dirty="0">
                <a:latin typeface="Times New Roman" panose="02020603050405020304" pitchFamily="18" charset="0"/>
                <a:cs typeface="Times New Roman" panose="02020603050405020304" pitchFamily="18" charset="0"/>
              </a:rPr>
              <a:t>, etc.) and male-female organs (microsporophyll, </a:t>
            </a:r>
            <a:r>
              <a:rPr lang="en-US" sz="2400" cap="none" dirty="0" err="1" smtClean="0">
                <a:latin typeface="Times New Roman" panose="02020603050405020304" pitchFamily="18" charset="0"/>
                <a:cs typeface="Times New Roman" panose="02020603050405020304" pitchFamily="18" charset="0"/>
              </a:rPr>
              <a:t>megasporoph</a:t>
            </a:r>
            <a:r>
              <a:rPr lang="tr-TR" sz="2400" cap="none" smtClean="0">
                <a:latin typeface="Times New Roman" panose="02020603050405020304" pitchFamily="18" charset="0"/>
                <a:cs typeface="Times New Roman" panose="02020603050405020304" pitchFamily="18" charset="0"/>
              </a:rPr>
              <a:t>yl</a:t>
            </a:r>
            <a:r>
              <a:rPr lang="en-US" sz="2400" cap="none" smtClean="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that play a role in sexual reproduction</a:t>
            </a:r>
            <a:r>
              <a:rPr lang="tr-TR" sz="2400" cap="none" dirty="0" smtClean="0">
                <a:latin typeface="Times New Roman" panose="02020603050405020304" pitchFamily="18" charset="0"/>
                <a:cs typeface="Times New Roman" panose="02020603050405020304" pitchFamily="18" charset="0"/>
              </a:rPr>
              <a:t>.</a:t>
            </a:r>
          </a:p>
          <a:p>
            <a:pPr algn="just"/>
            <a:endParaRPr lang="tr-TR" sz="2400" cap="none" dirty="0">
              <a:latin typeface="Times New Roman" panose="02020603050405020304" pitchFamily="18" charset="0"/>
              <a:cs typeface="Times New Roman" panose="02020603050405020304" pitchFamily="18" charset="0"/>
            </a:endParaRPr>
          </a:p>
        </p:txBody>
      </p:sp>
      <p:sp>
        <p:nvSpPr>
          <p:cNvPr id="4" name="Unvan 3"/>
          <p:cNvSpPr txBox="1">
            <a:spLocks noGrp="1"/>
          </p:cNvSpPr>
          <p:nvPr>
            <p:ph type="title"/>
          </p:nvPr>
        </p:nvSpPr>
        <p:spPr>
          <a:xfrm>
            <a:off x="4481221" y="1051965"/>
            <a:ext cx="3306203"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2800" b="1" dirty="0">
                <a:solidFill>
                  <a:schemeClr val="accent6">
                    <a:lumMod val="50000"/>
                  </a:schemeClr>
                </a:solidFill>
                <a:latin typeface="Times New Roman" panose="02020603050405020304" pitchFamily="18" charset="0"/>
                <a:cs typeface="Times New Roman" panose="02020603050405020304" pitchFamily="18" charset="0"/>
              </a:rPr>
              <a:t>5</a:t>
            </a:r>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 </a:t>
            </a:r>
            <a:r>
              <a:rPr lang="tr-TR" sz="2800" b="1" cap="none" dirty="0" err="1" smtClean="0">
                <a:solidFill>
                  <a:schemeClr val="accent6">
                    <a:lumMod val="50000"/>
                  </a:schemeClr>
                </a:solidFill>
                <a:latin typeface="Times New Roman" panose="02020603050405020304" pitchFamily="18" charset="0"/>
                <a:cs typeface="Times New Roman" panose="02020603050405020304" pitchFamily="18" charset="0"/>
              </a:rPr>
              <a:t>Floral</a:t>
            </a:r>
            <a:r>
              <a:rPr lang="tr-TR" sz="2800" b="1" cap="none" dirty="0" smtClean="0">
                <a:solidFill>
                  <a:schemeClr val="accent6">
                    <a:lumMod val="50000"/>
                  </a:schemeClr>
                </a:solidFill>
                <a:latin typeface="Times New Roman" panose="02020603050405020304" pitchFamily="18" charset="0"/>
                <a:cs typeface="Times New Roman" panose="02020603050405020304" pitchFamily="18" charset="0"/>
              </a:rPr>
              <a:t> </a:t>
            </a:r>
            <a:r>
              <a:rPr lang="tr-TR" sz="2800" b="1" cap="none" dirty="0" err="1" smtClean="0">
                <a:solidFill>
                  <a:schemeClr val="accent6">
                    <a:lumMod val="50000"/>
                  </a:schemeClr>
                </a:solidFill>
                <a:latin typeface="Times New Roman" panose="02020603050405020304" pitchFamily="18" charset="0"/>
                <a:cs typeface="Times New Roman" panose="02020603050405020304" pitchFamily="18" charset="0"/>
              </a:rPr>
              <a:t>leaves</a:t>
            </a:r>
            <a:endParaRPr lang="tr-TR" sz="2800" b="1" cap="none"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5144718" y="2350862"/>
            <a:ext cx="3656191" cy="2809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a:stretch>
            <a:fillRect/>
          </a:stretch>
        </p:blipFill>
        <p:spPr>
          <a:xfrm>
            <a:off x="8986635" y="1853441"/>
            <a:ext cx="310515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44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4566712" y="226063"/>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52227" name="Text Box 3"/>
          <p:cNvSpPr txBox="1">
            <a:spLocks noChangeArrowheads="1"/>
          </p:cNvSpPr>
          <p:nvPr/>
        </p:nvSpPr>
        <p:spPr bwMode="auto">
          <a:xfrm>
            <a:off x="1971060" y="4874263"/>
            <a:ext cx="193322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Bract (flower)</a:t>
            </a:r>
            <a:endParaRPr lang="en-US" altLang="en-US" sz="4400">
              <a:solidFill>
                <a:schemeClr val="tx2"/>
              </a:solidFill>
            </a:endParaRP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l="9804" r="7843"/>
          <a:stretch>
            <a:fillRect/>
          </a:stretch>
        </p:blipFill>
        <p:spPr bwMode="auto">
          <a:xfrm>
            <a:off x="1524000" y="1357313"/>
            <a:ext cx="320040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p:cNvPicPr>
            <a:picLocks noChangeAspect="1" noChangeArrowheads="1"/>
          </p:cNvPicPr>
          <p:nvPr/>
        </p:nvPicPr>
        <p:blipFill>
          <a:blip r:embed="rId4">
            <a:extLst>
              <a:ext uri="{28A0092B-C50C-407E-A947-70E740481C1C}">
                <a14:useLocalDpi xmlns:a14="http://schemas.microsoft.com/office/drawing/2010/main" val="0"/>
              </a:ext>
            </a:extLst>
          </a:blip>
          <a:srcRect t="592"/>
          <a:stretch>
            <a:fillRect/>
          </a:stretch>
        </p:blipFill>
        <p:spPr bwMode="auto">
          <a:xfrm>
            <a:off x="4724400" y="1374775"/>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9"/>
          <p:cNvPicPr>
            <a:picLocks noChangeAspect="1" noChangeArrowheads="1"/>
          </p:cNvPicPr>
          <p:nvPr/>
        </p:nvPicPr>
        <p:blipFill>
          <a:blip r:embed="rId5">
            <a:extLst>
              <a:ext uri="{28A0092B-C50C-407E-A947-70E740481C1C}">
                <a14:useLocalDpi xmlns:a14="http://schemas.microsoft.com/office/drawing/2010/main" val="0"/>
              </a:ext>
            </a:extLst>
          </a:blip>
          <a:srcRect l="16666" r="16667"/>
          <a:stretch>
            <a:fillRect/>
          </a:stretch>
        </p:blipFill>
        <p:spPr bwMode="auto">
          <a:xfrm>
            <a:off x="8505826" y="1374775"/>
            <a:ext cx="2162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10"/>
          <p:cNvSpPr txBox="1">
            <a:spLocks noChangeArrowheads="1"/>
          </p:cNvSpPr>
          <p:nvPr/>
        </p:nvSpPr>
        <p:spPr bwMode="auto">
          <a:xfrm>
            <a:off x="5881876" y="4874263"/>
            <a:ext cx="127438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Epicalyx</a:t>
            </a:r>
            <a:endParaRPr lang="en-US" altLang="en-US" sz="4400">
              <a:solidFill>
                <a:schemeClr val="tx2"/>
              </a:solidFill>
            </a:endParaRPr>
          </a:p>
        </p:txBody>
      </p:sp>
      <p:sp>
        <p:nvSpPr>
          <p:cNvPr id="52232" name="Text Box 11"/>
          <p:cNvSpPr txBox="1">
            <a:spLocks noChangeArrowheads="1"/>
          </p:cNvSpPr>
          <p:nvPr/>
        </p:nvSpPr>
        <p:spPr bwMode="auto">
          <a:xfrm>
            <a:off x="8620317" y="4874263"/>
            <a:ext cx="143789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Bud Scale</a:t>
            </a:r>
            <a:endParaRPr lang="en-US" altLang="en-US" sz="4400">
              <a:solidFill>
                <a:schemeClr val="tx2"/>
              </a:solidFill>
            </a:endParaRPr>
          </a:p>
        </p:txBody>
      </p:sp>
    </p:spTree>
    <p:extLst>
      <p:ext uri="{BB962C8B-B14F-4D97-AF65-F5344CB8AC3E}">
        <p14:creationId xmlns:p14="http://schemas.microsoft.com/office/powerpoint/2010/main" val="32246087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6"/>
          <p:cNvSpPr txBox="1">
            <a:spLocks noChangeArrowheads="1"/>
          </p:cNvSpPr>
          <p:nvPr/>
        </p:nvSpPr>
        <p:spPr bwMode="auto">
          <a:xfrm>
            <a:off x="4566712" y="153038"/>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54275" name="Text Box 7"/>
          <p:cNvSpPr txBox="1">
            <a:spLocks noChangeArrowheads="1"/>
          </p:cNvSpPr>
          <p:nvPr/>
        </p:nvSpPr>
        <p:spPr bwMode="auto">
          <a:xfrm>
            <a:off x="3913382" y="5941063"/>
            <a:ext cx="439222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Phyllode - </a:t>
            </a:r>
            <a:r>
              <a:rPr lang="en-US" altLang="en-US" sz="2400" i="1">
                <a:solidFill>
                  <a:schemeClr val="bg2"/>
                </a:solidFill>
              </a:rPr>
              <a:t>Acacia</a:t>
            </a:r>
            <a:r>
              <a:rPr lang="en-US" altLang="en-US" sz="2400">
                <a:solidFill>
                  <a:schemeClr val="bg2"/>
                </a:solidFill>
              </a:rPr>
              <a:t> spp. (Fabaceae)</a:t>
            </a:r>
            <a:endParaRPr lang="en-US" altLang="en-US" sz="4400">
              <a:solidFill>
                <a:schemeClr val="tx2"/>
              </a:solidFill>
            </a:endParaRPr>
          </a:p>
        </p:txBody>
      </p:sp>
      <p:pic>
        <p:nvPicPr>
          <p:cNvPr id="542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0198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43000"/>
            <a:ext cx="4648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93861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566712" y="153038"/>
            <a:ext cx="27156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t>Leaf Structural Type</a:t>
            </a:r>
            <a:endParaRPr lang="en-US" altLang="en-US" sz="4400">
              <a:solidFill>
                <a:schemeClr val="tx2"/>
              </a:solidFill>
            </a:endParaRPr>
          </a:p>
        </p:txBody>
      </p:sp>
      <p:sp>
        <p:nvSpPr>
          <p:cNvPr id="56323" name="Text Box 3"/>
          <p:cNvSpPr txBox="1">
            <a:spLocks noChangeArrowheads="1"/>
          </p:cNvSpPr>
          <p:nvPr/>
        </p:nvSpPr>
        <p:spPr bwMode="auto">
          <a:xfrm>
            <a:off x="4186235" y="5941063"/>
            <a:ext cx="38417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nchor="ctr">
            <a:spAutoFit/>
          </a:bodyPr>
          <a:lstStyle>
            <a:lvl1pPr>
              <a:spcBef>
                <a:spcPct val="20000"/>
              </a:spcBef>
              <a:buClr>
                <a:schemeClr val="tx2"/>
              </a:buClr>
              <a:buSzPct val="75000"/>
              <a:buFont typeface="Monotype Sorts" charset="2"/>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lr>
                <a:schemeClr val="folHlink"/>
              </a:buClr>
              <a:buSzPct val="75000"/>
              <a:buFont typeface="Monotype Sorts" charset="2"/>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lr>
                <a:schemeClr val="tx2"/>
              </a:buClr>
              <a:buSzPct val="65000"/>
              <a:buFont typeface="Monotype Sorts" charset="2"/>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lr>
                <a:schemeClr val="tx1"/>
              </a:buClr>
              <a:buSzPct val="100000"/>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panose="02020603050405020304" pitchFamily="18" charset="0"/>
                <a:ea typeface="MS PGothic" panose="020B0600070205080204" pitchFamily="34" charset="-128"/>
              </a:defRPr>
            </a:lvl9pPr>
          </a:lstStyle>
          <a:p>
            <a:pPr algn="ctr">
              <a:spcBef>
                <a:spcPct val="0"/>
              </a:spcBef>
              <a:buClrTx/>
              <a:buSzTx/>
              <a:buFontTx/>
              <a:buNone/>
            </a:pPr>
            <a:r>
              <a:rPr lang="en-US" altLang="en-US" sz="2400">
                <a:solidFill>
                  <a:schemeClr val="bg2"/>
                </a:solidFill>
              </a:rPr>
              <a:t>Tendril - </a:t>
            </a:r>
            <a:r>
              <a:rPr lang="en-US" altLang="en-US" sz="2400" i="1">
                <a:solidFill>
                  <a:schemeClr val="bg2"/>
                </a:solidFill>
              </a:rPr>
              <a:t>Lathyrus</a:t>
            </a:r>
            <a:r>
              <a:rPr lang="en-US" altLang="en-US" sz="2400">
                <a:solidFill>
                  <a:schemeClr val="bg2"/>
                </a:solidFill>
              </a:rPr>
              <a:t> (Fabaceae)</a:t>
            </a:r>
            <a:endParaRPr lang="en-US" altLang="en-US" sz="4400">
              <a:solidFill>
                <a:schemeClr val="tx2"/>
              </a:solidFill>
            </a:endParaRP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63601"/>
            <a:ext cx="62484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2656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ulutlar tasarım şablo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9_TF03460508" id="{7961A5F8-AD37-46E5-B777-83CDBC30EA30}" vid="{87683579-34D0-4B0D-9A12-F5DF2215978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40262f94-9f35-4ac3-9a90-690165a166b7"/>
    <ds:schemaRef ds:uri="http://purl.org/dc/terms/"/>
    <ds:schemaRef ds:uri="http://www.w3.org/XML/1998/namespace"/>
    <ds:schemaRef ds:uri="a4f35948-e619-41b3-aa29-22878b09cfd2"/>
    <ds:schemaRef ds:uri="http://schemas.openxmlformats.org/package/2006/metadata/core-properties"/>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Bulutlar tasarım slaytları</Template>
  <TotalTime>186</TotalTime>
  <Words>329</Words>
  <Application>Microsoft Office PowerPoint</Application>
  <PresentationFormat>Geniş ekran</PresentationFormat>
  <Paragraphs>37</Paragraphs>
  <Slides>12</Slides>
  <Notes>7</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12</vt:i4>
      </vt:variant>
    </vt:vector>
  </HeadingPairs>
  <TitlesOfParts>
    <vt:vector size="20" baseType="lpstr">
      <vt:lpstr>MS PGothic</vt:lpstr>
      <vt:lpstr>Arial</vt:lpstr>
      <vt:lpstr>Calibri</vt:lpstr>
      <vt:lpstr>Cambria</vt:lpstr>
      <vt:lpstr>Helvetica</vt:lpstr>
      <vt:lpstr>Times</vt:lpstr>
      <vt:lpstr>Times New Roman</vt:lpstr>
      <vt:lpstr>Bulutlar tasarım şablonu</vt:lpstr>
      <vt:lpstr>BIO 206  PLANT MORPHOLOGY</vt:lpstr>
      <vt:lpstr>LEAF MODIFICATIONS</vt:lpstr>
      <vt:lpstr>2. LEAF SPINES</vt:lpstr>
      <vt:lpstr>3. STORAGE, SUCCULENT, FLESHY</vt:lpstr>
      <vt:lpstr>4. REPRODUCTIVE LEAF</vt:lpstr>
      <vt:lpstr>5. Floral leaves</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206  PLANT MORPHOLOGY</dc:title>
  <dc:creator>aydan acar</dc:creator>
  <cp:lastModifiedBy>aydan acar</cp:lastModifiedBy>
  <cp:revision>13</cp:revision>
  <dcterms:created xsi:type="dcterms:W3CDTF">2020-01-28T17:23:05Z</dcterms:created>
  <dcterms:modified xsi:type="dcterms:W3CDTF">2020-01-29T06:46:42Z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