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Alifatik ve Aromatik Bileşikler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44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Organik maddelerin tümü, </a:t>
            </a:r>
            <a:r>
              <a:rPr lang="tr-TR" b="1" dirty="0"/>
              <a:t>alifatik bileşikler </a:t>
            </a:r>
            <a:r>
              <a:rPr lang="tr-TR" dirty="0"/>
              <a:t>ve </a:t>
            </a:r>
            <a:r>
              <a:rPr lang="tr-TR" b="1" dirty="0"/>
              <a:t>aromatik bileşikler </a:t>
            </a:r>
            <a:r>
              <a:rPr lang="tr-TR" dirty="0"/>
              <a:t>olarak </a:t>
            </a:r>
            <a:r>
              <a:rPr lang="tr-TR" dirty="0" smtClean="0"/>
              <a:t>iki </a:t>
            </a:r>
            <a:r>
              <a:rPr lang="tr-TR" dirty="0"/>
              <a:t>sınıfa ayrılırlar.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b="1" dirty="0" smtClean="0"/>
              <a:t>Alifatik </a:t>
            </a:r>
            <a:r>
              <a:rPr lang="tr-TR" b="1" dirty="0"/>
              <a:t>bileşikler </a:t>
            </a:r>
            <a:endParaRPr lang="tr-TR" dirty="0"/>
          </a:p>
          <a:p>
            <a:r>
              <a:rPr lang="tr-TR" dirty="0"/>
              <a:t>M</a:t>
            </a:r>
            <a:r>
              <a:rPr lang="tr-TR" dirty="0" smtClean="0"/>
              <a:t>olekül </a:t>
            </a:r>
            <a:r>
              <a:rPr lang="tr-TR" dirty="0"/>
              <a:t>yapılarında, çeşitli atomların birbirlerine </a:t>
            </a:r>
            <a:r>
              <a:rPr lang="tr-TR" dirty="0" err="1"/>
              <a:t>kovalent</a:t>
            </a:r>
            <a:r>
              <a:rPr lang="tr-TR" dirty="0"/>
              <a:t> bağlanarak oluşmuş düz veya dallanmış zincir şeklinde iskelet içeren organik bileşikler ve </a:t>
            </a:r>
            <a:r>
              <a:rPr lang="tr-TR" dirty="0" smtClean="0"/>
              <a:t>türevleridir. </a:t>
            </a:r>
            <a:endParaRPr lang="tr-TR" dirty="0"/>
          </a:p>
          <a:p>
            <a:r>
              <a:rPr lang="tr-TR" dirty="0"/>
              <a:t>Alifatik bileşiklerin yalnızca karbon ( C ) ve hidrojen (H) atomlarından oluşan </a:t>
            </a:r>
            <a:r>
              <a:rPr lang="tr-TR" dirty="0" smtClean="0"/>
              <a:t>bir </a:t>
            </a:r>
            <a:r>
              <a:rPr lang="tr-TR" dirty="0"/>
              <a:t>grubu </a:t>
            </a:r>
            <a:r>
              <a:rPr lang="tr-TR" b="1" dirty="0"/>
              <a:t>hidrokarbonlar </a:t>
            </a:r>
            <a:r>
              <a:rPr lang="tr-TR" dirty="0"/>
              <a:t>olarak </a:t>
            </a:r>
            <a:r>
              <a:rPr lang="tr-TR" dirty="0" smtClean="0"/>
              <a:t>isimlendirilir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827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</a:t>
            </a:r>
            <a:r>
              <a:rPr lang="tr-TR" b="1" dirty="0" smtClean="0"/>
              <a:t>oymuş hidrokarbonlar</a:t>
            </a:r>
            <a:r>
              <a:rPr lang="tr-TR" dirty="0" smtClean="0"/>
              <a:t> </a:t>
            </a:r>
            <a:r>
              <a:rPr lang="tr-TR" dirty="0"/>
              <a:t>grubunda molekül iskeleti, birbirlerine </a:t>
            </a:r>
            <a:r>
              <a:rPr lang="tr-TR" b="1" dirty="0" smtClean="0"/>
              <a:t>C</a:t>
            </a:r>
            <a:r>
              <a:rPr lang="tr-TR" dirty="0"/>
              <a:t>-</a:t>
            </a:r>
            <a:r>
              <a:rPr lang="tr-TR" b="1" dirty="0" smtClean="0"/>
              <a:t>C </a:t>
            </a:r>
            <a:r>
              <a:rPr lang="tr-TR" dirty="0"/>
              <a:t>tek bağları </a:t>
            </a:r>
            <a:r>
              <a:rPr lang="tr-TR" dirty="0" smtClean="0"/>
              <a:t>aracılığı ile</a:t>
            </a:r>
            <a:r>
              <a:rPr lang="tr-TR" dirty="0" smtClean="0"/>
              <a:t> </a:t>
            </a:r>
            <a:r>
              <a:rPr lang="tr-TR" dirty="0"/>
              <a:t>bağlanmış ve diğer </a:t>
            </a:r>
            <a:r>
              <a:rPr lang="tr-TR" dirty="0" smtClean="0"/>
              <a:t>bağlar </a:t>
            </a:r>
            <a:r>
              <a:rPr lang="tr-TR" dirty="0"/>
              <a:t>hidrojen (H) </a:t>
            </a:r>
            <a:r>
              <a:rPr lang="tr-TR" dirty="0" smtClean="0"/>
              <a:t>atomlarının yer aldığı </a:t>
            </a:r>
            <a:r>
              <a:rPr lang="tr-TR" dirty="0"/>
              <a:t>karbon </a:t>
            </a:r>
            <a:r>
              <a:rPr lang="tr-TR" dirty="0" smtClean="0"/>
              <a:t> </a:t>
            </a:r>
            <a:r>
              <a:rPr lang="tr-TR" dirty="0"/>
              <a:t>atomlarından oluşmuştur.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274" y="4149142"/>
            <a:ext cx="6067425" cy="147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2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 </a:t>
            </a:r>
            <a:r>
              <a:rPr lang="tr-TR" dirty="0"/>
              <a:t>D</a:t>
            </a:r>
            <a:r>
              <a:rPr lang="tr-TR" b="1" dirty="0" smtClean="0"/>
              <a:t>oymamış </a:t>
            </a:r>
            <a:r>
              <a:rPr lang="tr-TR" b="1" dirty="0"/>
              <a:t>hidrokarbonlar </a:t>
            </a:r>
            <a:r>
              <a:rPr lang="tr-TR" dirty="0" smtClean="0"/>
              <a:t>grubunda, </a:t>
            </a:r>
            <a:r>
              <a:rPr lang="tr-TR" dirty="0"/>
              <a:t>molekül iskeletinde birbirlerine </a:t>
            </a:r>
            <a:r>
              <a:rPr lang="tr-TR" b="1" dirty="0" smtClean="0"/>
              <a:t>C</a:t>
            </a:r>
            <a:r>
              <a:rPr lang="tr-TR" dirty="0" smtClean="0"/>
              <a:t>-</a:t>
            </a:r>
            <a:r>
              <a:rPr lang="tr-TR" b="1" dirty="0" smtClean="0"/>
              <a:t>C </a:t>
            </a:r>
            <a:r>
              <a:rPr lang="tr-TR" dirty="0"/>
              <a:t>tek bağları vasıtasıyla bağlanmış karbon </a:t>
            </a:r>
            <a:r>
              <a:rPr lang="tr-TR" dirty="0" smtClean="0"/>
              <a:t>atomlarının </a:t>
            </a:r>
            <a:r>
              <a:rPr lang="tr-TR" dirty="0" err="1" smtClean="0"/>
              <a:t>yanısıra</a:t>
            </a:r>
            <a:r>
              <a:rPr lang="tr-TR" dirty="0" smtClean="0"/>
              <a:t> birbirlerine </a:t>
            </a:r>
            <a:r>
              <a:rPr lang="tr-TR" b="1" dirty="0"/>
              <a:t>C</a:t>
            </a:r>
            <a:r>
              <a:rPr lang="tr-TR" dirty="0"/>
              <a:t>=</a:t>
            </a:r>
            <a:r>
              <a:rPr lang="tr-TR" b="1" dirty="0"/>
              <a:t>C </a:t>
            </a:r>
            <a:r>
              <a:rPr lang="tr-TR" dirty="0"/>
              <a:t>çift </a:t>
            </a:r>
            <a:r>
              <a:rPr lang="tr-TR" dirty="0" smtClean="0"/>
              <a:t>bağlar </a:t>
            </a:r>
            <a:r>
              <a:rPr lang="tr-TR" dirty="0"/>
              <a:t>ve hatta </a:t>
            </a:r>
            <a:r>
              <a:rPr lang="tr-TR" b="1" dirty="0"/>
              <a:t>C</a:t>
            </a:r>
            <a:r>
              <a:rPr lang="tr-TR" dirty="0"/>
              <a:t>≡</a:t>
            </a:r>
            <a:r>
              <a:rPr lang="tr-TR" b="1" dirty="0"/>
              <a:t>C </a:t>
            </a:r>
            <a:r>
              <a:rPr lang="tr-TR" dirty="0"/>
              <a:t>üçlü </a:t>
            </a:r>
            <a:r>
              <a:rPr lang="tr-TR" dirty="0" smtClean="0"/>
              <a:t>bağlar kullanılarak eklenmiş </a:t>
            </a:r>
            <a:r>
              <a:rPr lang="tr-TR" dirty="0"/>
              <a:t>karbon ( C ) atomları da bulunur. </a:t>
            </a:r>
          </a:p>
        </p:txBody>
      </p:sp>
    </p:spTree>
    <p:extLst>
      <p:ext uri="{BB962C8B-B14F-4D97-AF65-F5344CB8AC3E}">
        <p14:creationId xmlns:p14="http://schemas.microsoft.com/office/powerpoint/2010/main" val="2296773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Hidrokarbonlara bağlı </a:t>
            </a:r>
            <a:r>
              <a:rPr lang="tr-TR" dirty="0"/>
              <a:t>hidrojen (H) atomları </a:t>
            </a:r>
            <a:r>
              <a:rPr lang="tr-TR" dirty="0" smtClean="0"/>
              <a:t>ayrılabilir. B</a:t>
            </a:r>
            <a:r>
              <a:rPr lang="tr-TR" dirty="0" smtClean="0"/>
              <a:t>unların </a:t>
            </a:r>
            <a:r>
              <a:rPr lang="tr-TR" dirty="0"/>
              <a:t>yerine fonksiyonel gruplar </a:t>
            </a:r>
            <a:r>
              <a:rPr lang="tr-TR" dirty="0" smtClean="0"/>
              <a:t>adı altında</a:t>
            </a:r>
            <a:r>
              <a:rPr lang="tr-TR" dirty="0" smtClean="0"/>
              <a:t> </a:t>
            </a:r>
            <a:r>
              <a:rPr lang="tr-TR" dirty="0"/>
              <a:t>ve moleküle spesifik kimyasal özelliklerini veren atom veya atom grupları </a:t>
            </a:r>
            <a:r>
              <a:rPr lang="tr-TR" dirty="0" smtClean="0"/>
              <a:t>eklenerek, </a:t>
            </a:r>
            <a:r>
              <a:rPr lang="tr-TR" dirty="0"/>
              <a:t>sınırsız çeşitlilikte organik </a:t>
            </a:r>
            <a:r>
              <a:rPr lang="tr-TR" dirty="0" smtClean="0"/>
              <a:t>bileşikler sentezlenebilir. </a:t>
            </a:r>
            <a:endParaRPr lang="tr-TR" dirty="0"/>
          </a:p>
          <a:p>
            <a:r>
              <a:rPr lang="tr-TR" dirty="0"/>
              <a:t>Hidrokarbonlarda </a:t>
            </a:r>
            <a:r>
              <a:rPr lang="tr-TR" dirty="0" smtClean="0"/>
              <a:t>karbon atomuna bağlı hidrojen </a:t>
            </a:r>
            <a:r>
              <a:rPr lang="tr-TR" dirty="0"/>
              <a:t>(H) atomlarından </a:t>
            </a:r>
            <a:r>
              <a:rPr lang="tr-TR" dirty="0" err="1" smtClean="0"/>
              <a:t>birinsi</a:t>
            </a:r>
            <a:r>
              <a:rPr lang="tr-TR" dirty="0" smtClean="0"/>
              <a:t> ayrıldığında </a:t>
            </a:r>
            <a:r>
              <a:rPr lang="tr-TR" dirty="0"/>
              <a:t>geri kalan kısım, </a:t>
            </a:r>
            <a:r>
              <a:rPr lang="tr-TR" b="1" dirty="0"/>
              <a:t>radikal (kök) </a:t>
            </a:r>
            <a:r>
              <a:rPr lang="tr-TR" dirty="0"/>
              <a:t>olarak tanımlanır ve kısaca </a:t>
            </a:r>
            <a:r>
              <a:rPr lang="tr-TR" b="1" dirty="0"/>
              <a:t>R </a:t>
            </a:r>
            <a:r>
              <a:rPr lang="tr-TR" dirty="0"/>
              <a:t>olarak gösterilir. Örneğin en basit hidrokarbon olan metan (CH</a:t>
            </a:r>
            <a:r>
              <a:rPr lang="tr-TR" baseline="30000" dirty="0"/>
              <a:t>4</a:t>
            </a:r>
            <a:r>
              <a:rPr lang="tr-TR" dirty="0"/>
              <a:t>) bileşiğinde karbon atomuna bağlı hidrojenlerden biri çıkacak olursa geriye metil (−CH</a:t>
            </a:r>
            <a:r>
              <a:rPr lang="tr-TR" baseline="30000" dirty="0"/>
              <a:t>3</a:t>
            </a:r>
            <a:r>
              <a:rPr lang="tr-TR" dirty="0"/>
              <a:t>) </a:t>
            </a:r>
            <a:r>
              <a:rPr lang="tr-TR" dirty="0" smtClean="0"/>
              <a:t>radikali </a:t>
            </a:r>
            <a:r>
              <a:rPr lang="tr-TR" dirty="0"/>
              <a:t>kalır. </a:t>
            </a:r>
          </a:p>
        </p:txBody>
      </p:sp>
    </p:spTree>
    <p:extLst>
      <p:ext uri="{BB962C8B-B14F-4D97-AF65-F5344CB8AC3E}">
        <p14:creationId xmlns:p14="http://schemas.microsoft.com/office/powerpoint/2010/main" val="212636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Hidrokarbon ve hidrokarbon türevi </a:t>
            </a:r>
            <a:r>
              <a:rPr lang="tr-TR" dirty="0" smtClean="0"/>
              <a:t>alifatik bileşiklerin  sınıfları aşağıdadır: </a:t>
            </a:r>
            <a:endParaRPr lang="tr-TR" dirty="0"/>
          </a:p>
          <a:p>
            <a:r>
              <a:rPr lang="tr-TR" dirty="0"/>
              <a:t>1) Alkanlar (parafin hidrokarbonlar, doymuş hidrokarbonlar) </a:t>
            </a:r>
          </a:p>
          <a:p>
            <a:r>
              <a:rPr lang="tr-TR" dirty="0"/>
              <a:t>2) </a:t>
            </a:r>
            <a:r>
              <a:rPr lang="tr-TR" dirty="0" err="1"/>
              <a:t>Alkenler</a:t>
            </a:r>
            <a:r>
              <a:rPr lang="tr-TR" dirty="0"/>
              <a:t> (etilen hidrokarbonlar, olefinler) </a:t>
            </a:r>
          </a:p>
          <a:p>
            <a:r>
              <a:rPr lang="tr-TR" dirty="0"/>
              <a:t>3) Alkinler (asetilen hidrokarbonlar, asetilenler) </a:t>
            </a:r>
          </a:p>
          <a:p>
            <a:r>
              <a:rPr lang="tr-TR" dirty="0"/>
              <a:t>4) Organik halojen bileşikleri </a:t>
            </a:r>
          </a:p>
          <a:p>
            <a:r>
              <a:rPr lang="tr-TR" dirty="0"/>
              <a:t>5) Alkoller </a:t>
            </a:r>
          </a:p>
          <a:p>
            <a:r>
              <a:rPr lang="tr-TR" dirty="0"/>
              <a:t>6) Eterler </a:t>
            </a:r>
          </a:p>
          <a:p>
            <a:r>
              <a:rPr lang="tr-TR" dirty="0"/>
              <a:t>7) Karbonil bileşikleri (aldehit ve ketonlar)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85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8) Karboksilik asitler </a:t>
            </a:r>
          </a:p>
          <a:p>
            <a:r>
              <a:rPr lang="tr-TR" dirty="0"/>
              <a:t>9) Alifatik aminler ve </a:t>
            </a:r>
            <a:r>
              <a:rPr lang="tr-TR" dirty="0" err="1"/>
              <a:t>nitroalkanlar</a:t>
            </a:r>
            <a:r>
              <a:rPr lang="tr-TR" dirty="0"/>
              <a:t> </a:t>
            </a:r>
          </a:p>
          <a:p>
            <a:r>
              <a:rPr lang="tr-TR" dirty="0"/>
              <a:t>10) Organik kükürt, fosfor ve silisyum bileşikleri </a:t>
            </a:r>
          </a:p>
          <a:p>
            <a:r>
              <a:rPr lang="tr-TR" dirty="0"/>
              <a:t>11) Karbonik asidin organik türevleri </a:t>
            </a:r>
          </a:p>
          <a:p>
            <a:r>
              <a:rPr lang="tr-TR" dirty="0"/>
              <a:t>12) Birden çok fonksiyonel grubu olan organik bileşikler </a:t>
            </a:r>
          </a:p>
          <a:p>
            <a:r>
              <a:rPr lang="tr-TR" dirty="0"/>
              <a:t>Alkanlar, doymuş hidrokarbonlardır. </a:t>
            </a:r>
            <a:r>
              <a:rPr lang="tr-TR" dirty="0" err="1"/>
              <a:t>Alkenler</a:t>
            </a:r>
            <a:r>
              <a:rPr lang="tr-TR" dirty="0"/>
              <a:t> ve </a:t>
            </a:r>
            <a:r>
              <a:rPr lang="tr-TR" dirty="0" err="1"/>
              <a:t>alkinler</a:t>
            </a:r>
            <a:r>
              <a:rPr lang="tr-TR" dirty="0"/>
              <a:t> doymamış hidrokarbonlardır. Diğer alifatik bileşikler hidrokarbon türevleri olarak kabul edilirler. </a:t>
            </a:r>
          </a:p>
        </p:txBody>
      </p:sp>
    </p:spTree>
    <p:extLst>
      <p:ext uri="{BB962C8B-B14F-4D97-AF65-F5344CB8AC3E}">
        <p14:creationId xmlns:p14="http://schemas.microsoft.com/office/powerpoint/2010/main" val="144992249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21</TotalTime>
  <Words>324</Words>
  <Application>Microsoft Office PowerPoint</Application>
  <PresentationFormat>Geniş ekran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Atlas</vt:lpstr>
      <vt:lpstr>Alifatik ve Aromatik Bileşikler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Alifatik ve Aromatik Bileşikler</dc:title>
  <dc:creator>Berrin Salmanoglu</dc:creator>
  <cp:lastModifiedBy>Berrin Salmanoglu</cp:lastModifiedBy>
  <cp:revision>3</cp:revision>
  <dcterms:created xsi:type="dcterms:W3CDTF">2019-12-05T08:18:07Z</dcterms:created>
  <dcterms:modified xsi:type="dcterms:W3CDTF">2019-12-05T08:39:56Z</dcterms:modified>
</cp:coreProperties>
</file>