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72FD4B-A96F-4ACC-BF85-73504D0B8380}" type="datetimeFigureOut">
              <a:rPr lang="tr-TR" smtClean="0"/>
              <a:t>17.09.2020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B4797F-AC95-43F8-917C-E758E4FD5DF3}" type="slidenum">
              <a:rPr lang="tr-TR" smtClean="0"/>
              <a:t>‹#›</a:t>
            </a:fld>
            <a:endParaRPr lang="tr-TR"/>
          </a:p>
        </p:txBody>
      </p:sp>
    </p:spTree>
    <p:extLst>
      <p:ext uri="{BB962C8B-B14F-4D97-AF65-F5344CB8AC3E}">
        <p14:creationId xmlns:p14="http://schemas.microsoft.com/office/powerpoint/2010/main" val="2287230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3436A1A7-673F-4F4C-AB88-1EEB11F28FB9}" type="datetimeFigureOut">
              <a:rPr lang="tr-TR" smtClean="0"/>
              <a:t>17.09.2020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F01D794-8707-4F71-A889-AC348F5CF782}" type="slidenum">
              <a:rPr lang="tr-TR" smtClean="0"/>
              <a:t>‹#›</a:t>
            </a:fld>
            <a:endParaRPr lang="tr-TR"/>
          </a:p>
        </p:txBody>
      </p:sp>
    </p:spTree>
    <p:extLst>
      <p:ext uri="{BB962C8B-B14F-4D97-AF65-F5344CB8AC3E}">
        <p14:creationId xmlns:p14="http://schemas.microsoft.com/office/powerpoint/2010/main" val="334978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436A1A7-673F-4F4C-AB88-1EEB11F28FB9}" type="datetimeFigureOut">
              <a:rPr lang="tr-TR" smtClean="0"/>
              <a:t>17.09.2020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F01D794-8707-4F71-A889-AC348F5CF782}" type="slidenum">
              <a:rPr lang="tr-TR" smtClean="0"/>
              <a:t>‹#›</a:t>
            </a:fld>
            <a:endParaRPr lang="tr-TR"/>
          </a:p>
        </p:txBody>
      </p:sp>
    </p:spTree>
    <p:extLst>
      <p:ext uri="{BB962C8B-B14F-4D97-AF65-F5344CB8AC3E}">
        <p14:creationId xmlns:p14="http://schemas.microsoft.com/office/powerpoint/2010/main" val="1007818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436A1A7-673F-4F4C-AB88-1EEB11F28FB9}" type="datetimeFigureOut">
              <a:rPr lang="tr-TR" smtClean="0"/>
              <a:t>17.09.2020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F01D794-8707-4F71-A889-AC348F5CF782}" type="slidenum">
              <a:rPr lang="tr-TR" smtClean="0"/>
              <a:t>‹#›</a:t>
            </a:fld>
            <a:endParaRPr lang="tr-TR"/>
          </a:p>
        </p:txBody>
      </p:sp>
    </p:spTree>
    <p:extLst>
      <p:ext uri="{BB962C8B-B14F-4D97-AF65-F5344CB8AC3E}">
        <p14:creationId xmlns:p14="http://schemas.microsoft.com/office/powerpoint/2010/main" val="2722593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150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Unvan 1"/>
          <p:cNvSpPr>
            <a:spLocks noGrp="1"/>
          </p:cNvSpPr>
          <p:nvPr>
            <p:ph type="title"/>
          </p:nvPr>
        </p:nvSpPr>
        <p:spPr>
          <a:xfrm>
            <a:off x="914400" y="609600"/>
            <a:ext cx="103632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914400" y="1981200"/>
            <a:ext cx="5080000" cy="4114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97600" y="1981200"/>
            <a:ext cx="5080000" cy="1981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97600" y="4114800"/>
            <a:ext cx="5080000" cy="1981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p:txBody>
          <a:bodyPr/>
          <a:lstStyle>
            <a:lvl1pPr>
              <a:defRPr/>
            </a:lvl1pPr>
          </a:lstStyle>
          <a:p>
            <a:pPr>
              <a:defRPr/>
            </a:pPr>
            <a:endParaRPr lang="en-US" altLang="tr-TR"/>
          </a:p>
        </p:txBody>
      </p:sp>
      <p:sp>
        <p:nvSpPr>
          <p:cNvPr id="7" name="Rectangle 5"/>
          <p:cNvSpPr>
            <a:spLocks noGrp="1" noChangeArrowheads="1"/>
          </p:cNvSpPr>
          <p:nvPr>
            <p:ph type="ftr" sz="quarter" idx="11"/>
          </p:nvPr>
        </p:nvSpPr>
        <p:spPr/>
        <p:txBody>
          <a:bodyPr/>
          <a:lstStyle>
            <a:lvl1pPr>
              <a:defRPr/>
            </a:lvl1pPr>
          </a:lstStyle>
          <a:p>
            <a:pPr>
              <a:defRPr/>
            </a:pPr>
            <a:endParaRPr lang="en-US" altLang="tr-TR"/>
          </a:p>
        </p:txBody>
      </p:sp>
      <p:sp>
        <p:nvSpPr>
          <p:cNvPr id="8" name="Rectangle 6"/>
          <p:cNvSpPr>
            <a:spLocks noGrp="1" noChangeArrowheads="1"/>
          </p:cNvSpPr>
          <p:nvPr>
            <p:ph type="sldNum" sz="quarter" idx="12"/>
          </p:nvPr>
        </p:nvSpPr>
        <p:spPr/>
        <p:txBody>
          <a:bodyPr/>
          <a:lstStyle>
            <a:lvl1pPr>
              <a:defRPr/>
            </a:lvl1pPr>
          </a:lstStyle>
          <a:p>
            <a:pPr>
              <a:defRPr/>
            </a:pPr>
            <a:fld id="{646F0FBC-24C0-4402-B832-DCF6ED343E8B}" type="slidenum">
              <a:rPr lang="en-US" altLang="tr-TR"/>
              <a:pPr>
                <a:defRPr/>
              </a:pPr>
              <a:t>‹#›</a:t>
            </a:fld>
            <a:endParaRPr lang="en-US" altLang="tr-TR"/>
          </a:p>
        </p:txBody>
      </p:sp>
    </p:spTree>
    <p:extLst>
      <p:ext uri="{BB962C8B-B14F-4D97-AF65-F5344CB8AC3E}">
        <p14:creationId xmlns:p14="http://schemas.microsoft.com/office/powerpoint/2010/main" val="3061535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436A1A7-673F-4F4C-AB88-1EEB11F28FB9}" type="datetimeFigureOut">
              <a:rPr lang="tr-TR" smtClean="0"/>
              <a:t>17.09.2020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F01D794-8707-4F71-A889-AC348F5CF782}" type="slidenum">
              <a:rPr lang="tr-TR" smtClean="0"/>
              <a:t>‹#›</a:t>
            </a:fld>
            <a:endParaRPr lang="tr-TR"/>
          </a:p>
        </p:txBody>
      </p:sp>
    </p:spTree>
    <p:extLst>
      <p:ext uri="{BB962C8B-B14F-4D97-AF65-F5344CB8AC3E}">
        <p14:creationId xmlns:p14="http://schemas.microsoft.com/office/powerpoint/2010/main" val="163595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3436A1A7-673F-4F4C-AB88-1EEB11F28FB9}" type="datetimeFigureOut">
              <a:rPr lang="tr-TR" smtClean="0"/>
              <a:t>17.09.2020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F01D794-8707-4F71-A889-AC348F5CF782}" type="slidenum">
              <a:rPr lang="tr-TR" smtClean="0"/>
              <a:t>‹#›</a:t>
            </a:fld>
            <a:endParaRPr lang="tr-TR"/>
          </a:p>
        </p:txBody>
      </p:sp>
    </p:spTree>
    <p:extLst>
      <p:ext uri="{BB962C8B-B14F-4D97-AF65-F5344CB8AC3E}">
        <p14:creationId xmlns:p14="http://schemas.microsoft.com/office/powerpoint/2010/main" val="3043274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436A1A7-673F-4F4C-AB88-1EEB11F28FB9}" type="datetimeFigureOut">
              <a:rPr lang="tr-TR" smtClean="0"/>
              <a:t>17.09.2020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F01D794-8707-4F71-A889-AC348F5CF782}" type="slidenum">
              <a:rPr lang="tr-TR" smtClean="0"/>
              <a:t>‹#›</a:t>
            </a:fld>
            <a:endParaRPr lang="tr-TR"/>
          </a:p>
        </p:txBody>
      </p:sp>
    </p:spTree>
    <p:extLst>
      <p:ext uri="{BB962C8B-B14F-4D97-AF65-F5344CB8AC3E}">
        <p14:creationId xmlns:p14="http://schemas.microsoft.com/office/powerpoint/2010/main" val="171491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436A1A7-673F-4F4C-AB88-1EEB11F28FB9}" type="datetimeFigureOut">
              <a:rPr lang="tr-TR" smtClean="0"/>
              <a:t>17.09.2020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F01D794-8707-4F71-A889-AC348F5CF782}" type="slidenum">
              <a:rPr lang="tr-TR" smtClean="0"/>
              <a:t>‹#›</a:t>
            </a:fld>
            <a:endParaRPr lang="tr-TR"/>
          </a:p>
        </p:txBody>
      </p:sp>
    </p:spTree>
    <p:extLst>
      <p:ext uri="{BB962C8B-B14F-4D97-AF65-F5344CB8AC3E}">
        <p14:creationId xmlns:p14="http://schemas.microsoft.com/office/powerpoint/2010/main" val="151538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436A1A7-673F-4F4C-AB88-1EEB11F28FB9}" type="datetimeFigureOut">
              <a:rPr lang="tr-TR" smtClean="0"/>
              <a:t>17.09.2020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F01D794-8707-4F71-A889-AC348F5CF782}" type="slidenum">
              <a:rPr lang="tr-TR" smtClean="0"/>
              <a:t>‹#›</a:t>
            </a:fld>
            <a:endParaRPr lang="tr-TR"/>
          </a:p>
        </p:txBody>
      </p:sp>
    </p:spTree>
    <p:extLst>
      <p:ext uri="{BB962C8B-B14F-4D97-AF65-F5344CB8AC3E}">
        <p14:creationId xmlns:p14="http://schemas.microsoft.com/office/powerpoint/2010/main" val="1124121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436A1A7-673F-4F4C-AB88-1EEB11F28FB9}" type="datetimeFigureOut">
              <a:rPr lang="tr-TR" smtClean="0"/>
              <a:t>17.09.2020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F01D794-8707-4F71-A889-AC348F5CF782}" type="slidenum">
              <a:rPr lang="tr-TR" smtClean="0"/>
              <a:t>‹#›</a:t>
            </a:fld>
            <a:endParaRPr lang="tr-TR"/>
          </a:p>
        </p:txBody>
      </p:sp>
    </p:spTree>
    <p:extLst>
      <p:ext uri="{BB962C8B-B14F-4D97-AF65-F5344CB8AC3E}">
        <p14:creationId xmlns:p14="http://schemas.microsoft.com/office/powerpoint/2010/main" val="3532092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3436A1A7-673F-4F4C-AB88-1EEB11F28FB9}" type="datetimeFigureOut">
              <a:rPr lang="tr-TR" smtClean="0"/>
              <a:t>17.09.2020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F01D794-8707-4F71-A889-AC348F5CF782}" type="slidenum">
              <a:rPr lang="tr-TR" smtClean="0"/>
              <a:t>‹#›</a:t>
            </a:fld>
            <a:endParaRPr lang="tr-TR"/>
          </a:p>
        </p:txBody>
      </p:sp>
    </p:spTree>
    <p:extLst>
      <p:ext uri="{BB962C8B-B14F-4D97-AF65-F5344CB8AC3E}">
        <p14:creationId xmlns:p14="http://schemas.microsoft.com/office/powerpoint/2010/main" val="204126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3436A1A7-673F-4F4C-AB88-1EEB11F28FB9}" type="datetimeFigureOut">
              <a:rPr lang="tr-TR" smtClean="0"/>
              <a:t>17.09.2020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F01D794-8707-4F71-A889-AC348F5CF782}" type="slidenum">
              <a:rPr lang="tr-TR" smtClean="0"/>
              <a:t>‹#›</a:t>
            </a:fld>
            <a:endParaRPr lang="tr-TR"/>
          </a:p>
        </p:txBody>
      </p:sp>
    </p:spTree>
    <p:extLst>
      <p:ext uri="{BB962C8B-B14F-4D97-AF65-F5344CB8AC3E}">
        <p14:creationId xmlns:p14="http://schemas.microsoft.com/office/powerpoint/2010/main" val="1748069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6A1A7-673F-4F4C-AB88-1EEB11F28FB9}" type="datetimeFigureOut">
              <a:rPr lang="tr-TR" smtClean="0"/>
              <a:t>17.09.2020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01D794-8707-4F71-A889-AC348F5CF782}" type="slidenum">
              <a:rPr lang="tr-TR" smtClean="0"/>
              <a:t>‹#›</a:t>
            </a:fld>
            <a:endParaRPr lang="tr-TR"/>
          </a:p>
        </p:txBody>
      </p:sp>
    </p:spTree>
    <p:extLst>
      <p:ext uri="{BB962C8B-B14F-4D97-AF65-F5344CB8AC3E}">
        <p14:creationId xmlns:p14="http://schemas.microsoft.com/office/powerpoint/2010/main" val="4118269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Content Placeholder 2"/>
          <p:cNvSpPr>
            <a:spLocks noGrp="1"/>
          </p:cNvSpPr>
          <p:nvPr>
            <p:ph idx="1"/>
          </p:nvPr>
        </p:nvSpPr>
        <p:spPr>
          <a:xfrm>
            <a:off x="1754188" y="1292226"/>
            <a:ext cx="6711950" cy="2595563"/>
          </a:xfrm>
        </p:spPr>
        <p:txBody>
          <a:bodyPr/>
          <a:lstStyle/>
          <a:p>
            <a:pPr algn="just"/>
            <a:r>
              <a:rPr lang="tr-TR" altLang="tr-TR" sz="2100"/>
              <a:t>Baklagil bitkilerinin köklerinde ortak yaşayan Rbizobium bakterilerinin simbiyotik azot fiksasyonu, araştırıcılar tarafından en fazla incelenen biyolojik azot fiksasyonu olayıdır. Bu olayda bakteri konukçu bitkiye indirgenmiş azotu, konukçu bitkide bakteriye çözünebilir karbonatları temin etmekte ve azot fiksasyonu konukçu bitkinin köklerinde oluşan yumrucuklarda gerçekleşmektedir. </a:t>
            </a:r>
          </a:p>
          <a:p>
            <a:pPr algn="just"/>
            <a:endParaRPr lang="tr-TR" altLang="tr-TR" sz="2100"/>
          </a:p>
        </p:txBody>
      </p:sp>
    </p:spTree>
    <p:extLst>
      <p:ext uri="{BB962C8B-B14F-4D97-AF65-F5344CB8AC3E}">
        <p14:creationId xmlns:p14="http://schemas.microsoft.com/office/powerpoint/2010/main" val="974572046"/>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1866900" y="1090613"/>
            <a:ext cx="7061200" cy="577850"/>
          </a:xfrm>
        </p:spPr>
        <p:txBody>
          <a:bodyPr/>
          <a:lstStyle/>
          <a:p>
            <a:r>
              <a:rPr lang="tr-TR" altLang="tr-TR" sz="1800" b="1"/>
              <a:t>Simbiyotik Azot Bakterilerinin Oluşturduğu Yumrucukların Yapısı</a:t>
            </a:r>
            <a:endParaRPr lang="tr-TR" altLang="tr-TR" sz="1800"/>
          </a:p>
        </p:txBody>
      </p:sp>
      <p:sp>
        <p:nvSpPr>
          <p:cNvPr id="3" name="Content Placeholder 2"/>
          <p:cNvSpPr>
            <a:spLocks noGrp="1"/>
          </p:cNvSpPr>
          <p:nvPr>
            <p:ph idx="1"/>
          </p:nvPr>
        </p:nvSpPr>
        <p:spPr>
          <a:xfrm>
            <a:off x="1985964" y="1711326"/>
            <a:ext cx="6448425" cy="1566863"/>
          </a:xfrm>
        </p:spPr>
        <p:txBody>
          <a:bodyPr>
            <a:normAutofit/>
          </a:bodyPr>
          <a:lstStyle/>
          <a:p>
            <a:pPr marL="0" indent="0" algn="just">
              <a:buNone/>
              <a:defRPr/>
            </a:pPr>
            <a:r>
              <a:rPr lang="tr-TR" sz="1500" dirty="0"/>
              <a:t>Baklagillerin azot </a:t>
            </a:r>
            <a:r>
              <a:rPr lang="tr-TR" sz="1500" dirty="0" err="1"/>
              <a:t>fiksasyonu</a:t>
            </a:r>
            <a:r>
              <a:rPr lang="tr-TR" sz="1500" dirty="0"/>
              <a:t> yumrucuk oluşumuyla başlar. Topraktaki rhizobia bakterileri kökleri istila eder ve korteks hücreleri bünyesinde çoğalırlar. Bitki, bakteri için gerekli olan tüm besin ve enerjiyi sağlar. Enfeksiyondan birkaç hafta sonra küçük yumrucuklar çıplak gözle görülebilir. Baklagil türü ve çimlenme şartlarına bağlı olarak, arazide, küçük yumrucuklar ekildikten 2-3 hafta sonra görülebilirler.</a:t>
            </a:r>
          </a:p>
          <a:p>
            <a:pPr algn="just">
              <a:defRPr/>
            </a:pPr>
            <a:endParaRPr lang="tr-TR" sz="1500" dirty="0"/>
          </a:p>
        </p:txBody>
      </p:sp>
      <p:pic>
        <p:nvPicPr>
          <p:cNvPr id="117764" name="Resim 3"/>
          <p:cNvPicPr>
            <a:picLocks noChangeAspect="1" noChangeArrowheads="1"/>
          </p:cNvPicPr>
          <p:nvPr/>
        </p:nvPicPr>
        <p:blipFill>
          <a:blip r:embed="rId2">
            <a:extLst>
              <a:ext uri="{28A0092B-C50C-407E-A947-70E740481C1C}">
                <a14:useLocalDpi xmlns:a14="http://schemas.microsoft.com/office/drawing/2010/main" val="0"/>
              </a:ext>
            </a:extLst>
          </a:blip>
          <a:srcRect l="-2" r="-1218" b="11018"/>
          <a:stretch>
            <a:fillRect/>
          </a:stretch>
        </p:blipFill>
        <p:spPr bwMode="auto">
          <a:xfrm>
            <a:off x="2476500" y="3321051"/>
            <a:ext cx="2489200"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68964" y="3321051"/>
            <a:ext cx="2422525"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681396"/>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Content Placeholder 2"/>
          <p:cNvSpPr>
            <a:spLocks noGrp="1"/>
          </p:cNvSpPr>
          <p:nvPr>
            <p:ph idx="1"/>
          </p:nvPr>
        </p:nvSpPr>
        <p:spPr>
          <a:xfrm>
            <a:off x="2019300" y="1431926"/>
            <a:ext cx="6446838" cy="1463675"/>
          </a:xfrm>
        </p:spPr>
        <p:txBody>
          <a:bodyPr/>
          <a:lstStyle/>
          <a:p>
            <a:pPr algn="just"/>
            <a:r>
              <a:rPr lang="tr-TR" altLang="tr-TR" sz="1500"/>
              <a:t>Yumrucuklar genç ve azot fikse edemeyecek durumda ise içleri genellikle beyaz veya gridir. Yumrucukların boyutu büyüdükçe, azot fiksasyonunun başladığının göstergesi olarak rengi, aşamalı olarak pembeye veya kırmızımsı renklere döner. Pembe veya kırmızı rengi bakterilerdeki oksijen akışını kontrol eden leghemoglobin (kandaki hemoglobinin benzeri) verir.</a:t>
            </a:r>
          </a:p>
          <a:p>
            <a:pPr algn="just"/>
            <a:endParaRPr lang="tr-TR" altLang="tr-TR" sz="1500"/>
          </a:p>
        </p:txBody>
      </p:sp>
      <p:pic>
        <p:nvPicPr>
          <p:cNvPr id="118787" name="Resim 4"/>
          <p:cNvPicPr>
            <a:picLocks noChangeAspect="1" noChangeArrowheads="1"/>
          </p:cNvPicPr>
          <p:nvPr/>
        </p:nvPicPr>
        <p:blipFill>
          <a:blip r:embed="rId2">
            <a:extLst>
              <a:ext uri="{28A0092B-C50C-407E-A947-70E740481C1C}">
                <a14:useLocalDpi xmlns:a14="http://schemas.microsoft.com/office/drawing/2010/main" val="0"/>
              </a:ext>
            </a:extLst>
          </a:blip>
          <a:srcRect b="13821"/>
          <a:stretch>
            <a:fillRect/>
          </a:stretch>
        </p:blipFill>
        <p:spPr bwMode="auto">
          <a:xfrm>
            <a:off x="3975101" y="2992438"/>
            <a:ext cx="2339975"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3207508"/>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Content Placeholder 2"/>
          <p:cNvSpPr>
            <a:spLocks noGrp="1"/>
          </p:cNvSpPr>
          <p:nvPr>
            <p:ph idx="1"/>
          </p:nvPr>
        </p:nvSpPr>
        <p:spPr>
          <a:xfrm>
            <a:off x="2032000" y="1581151"/>
            <a:ext cx="6446838" cy="1217613"/>
          </a:xfrm>
        </p:spPr>
        <p:txBody>
          <a:bodyPr/>
          <a:lstStyle/>
          <a:p>
            <a:pPr algn="just"/>
            <a:r>
              <a:rPr lang="tr-TR" altLang="tr-TR" sz="1500"/>
              <a:t>Yonca gibi çok yıllık birçok bitkideki nodüllerin her biri genellikle 1.25 cm’den küçük çapta ve parmağa benzer şekildedir. Yetişkin nodüller bir merkez kitlenin (avuç içi) ve çıkıntılı parçaların (parmaklar) olduğu ele benzer bir şekli andırır.</a:t>
            </a:r>
          </a:p>
          <a:p>
            <a:pPr algn="just"/>
            <a:endParaRPr lang="tr-TR" altLang="tr-TR" sz="1500"/>
          </a:p>
        </p:txBody>
      </p:sp>
      <p:pic>
        <p:nvPicPr>
          <p:cNvPr id="11981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98964" y="2863850"/>
            <a:ext cx="1925637"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9520294"/>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Content Placeholder 2"/>
          <p:cNvSpPr>
            <a:spLocks noGrp="1"/>
          </p:cNvSpPr>
          <p:nvPr>
            <p:ph idx="1"/>
          </p:nvPr>
        </p:nvSpPr>
        <p:spPr>
          <a:xfrm>
            <a:off x="2032000" y="1484313"/>
            <a:ext cx="6446838" cy="3903662"/>
          </a:xfrm>
        </p:spPr>
        <p:txBody>
          <a:bodyPr/>
          <a:lstStyle/>
          <a:p>
            <a:pPr algn="just"/>
            <a:r>
              <a:rPr lang="tr-TR" altLang="tr-TR" sz="1800"/>
              <a:t>Artık azot fikse edemeyen baklagil yumrucukları genellikle yeşile döner ve bitki tarafından dışarı atılabilir. Büyüme mevsiminin ortasında pembe ve kırmızı nodüller ağır basmalıdır. Eğer beyaz, gri veya yeşil yumrucuklar baskınsa, rhizobia bakteri ailesinin etkili olmadığı, bitkide besin maddeleri eksik veya başka bitkinin baskısının sonucu olarak azot fiksasyonu az gerçekleşiyor demektir.</a:t>
            </a:r>
          </a:p>
        </p:txBody>
      </p:sp>
    </p:spTree>
    <p:extLst>
      <p:ext uri="{BB962C8B-B14F-4D97-AF65-F5344CB8AC3E}">
        <p14:creationId xmlns:p14="http://schemas.microsoft.com/office/powerpoint/2010/main" val="2986044690"/>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2032000" y="1376363"/>
            <a:ext cx="6446838" cy="779462"/>
          </a:xfrm>
        </p:spPr>
        <p:txBody>
          <a:bodyPr/>
          <a:lstStyle/>
          <a:p>
            <a:pPr algn="ctr"/>
            <a:r>
              <a:rPr lang="tr-TR" altLang="tr-TR" sz="1800" b="1"/>
              <a:t>AZOT FİKSASYONU İÇİN BAKLAGİLLERE BAKTERİ AŞILAMASI</a:t>
            </a:r>
            <a:endParaRPr lang="tr-TR" altLang="tr-TR" sz="1800"/>
          </a:p>
        </p:txBody>
      </p:sp>
      <p:sp>
        <p:nvSpPr>
          <p:cNvPr id="121859" name="Content Placeholder 2"/>
          <p:cNvSpPr>
            <a:spLocks noGrp="1"/>
          </p:cNvSpPr>
          <p:nvPr>
            <p:ph idx="1"/>
          </p:nvPr>
        </p:nvSpPr>
        <p:spPr>
          <a:xfrm>
            <a:off x="2032000" y="2335213"/>
            <a:ext cx="6446838" cy="3052762"/>
          </a:xfrm>
        </p:spPr>
        <p:txBody>
          <a:bodyPr/>
          <a:lstStyle/>
          <a:p>
            <a:pPr algn="just"/>
            <a:r>
              <a:rPr lang="tr-TR" altLang="tr-TR" sz="1800"/>
              <a:t>Aşılama, genç bitkide yumrucuk oluşum şansını arttırmak amacıyla tohum yatağını o bitkiye özgü, azot bağlama yeteneği yüksek olan yeterli miktarda bakteriyle bulaştırmaktır. Bakteri aşılaması tohuma ve toprağa aşılama şeklinde iki şekilde yapılmaktadır. </a:t>
            </a:r>
          </a:p>
          <a:p>
            <a:pPr algn="just"/>
            <a:endParaRPr lang="tr-TR" altLang="tr-TR" smtClean="0"/>
          </a:p>
        </p:txBody>
      </p:sp>
    </p:spTree>
    <p:extLst>
      <p:ext uri="{BB962C8B-B14F-4D97-AF65-F5344CB8AC3E}">
        <p14:creationId xmlns:p14="http://schemas.microsoft.com/office/powerpoint/2010/main" val="1217287026"/>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2032000" y="1314450"/>
            <a:ext cx="6446838" cy="528638"/>
          </a:xfrm>
        </p:spPr>
        <p:txBody>
          <a:bodyPr>
            <a:normAutofit fontScale="90000"/>
          </a:bodyPr>
          <a:lstStyle/>
          <a:p>
            <a:r>
              <a:rPr lang="tr-TR" altLang="tr-TR" b="1" smtClean="0"/>
              <a:t>Baklagillerde Bakteri Aşılaması</a:t>
            </a:r>
            <a:endParaRPr lang="tr-TR" altLang="tr-TR" smtClean="0"/>
          </a:p>
        </p:txBody>
      </p:sp>
      <p:sp>
        <p:nvSpPr>
          <p:cNvPr id="122883" name="Content Placeholder 2"/>
          <p:cNvSpPr>
            <a:spLocks noGrp="1"/>
          </p:cNvSpPr>
          <p:nvPr>
            <p:ph idx="1"/>
          </p:nvPr>
        </p:nvSpPr>
        <p:spPr>
          <a:xfrm>
            <a:off x="2032000" y="2006601"/>
            <a:ext cx="6446838" cy="3381375"/>
          </a:xfrm>
        </p:spPr>
        <p:txBody>
          <a:bodyPr/>
          <a:lstStyle/>
          <a:p>
            <a:pPr marL="0" indent="0">
              <a:buNone/>
            </a:pPr>
            <a:r>
              <a:rPr lang="tr-TR" altLang="tr-TR" sz="1800" b="1">
                <a:solidFill>
                  <a:srgbClr val="FFFF00"/>
                </a:solidFill>
              </a:rPr>
              <a:t>1- Doğrudan toprak uygulaması ; </a:t>
            </a:r>
          </a:p>
          <a:p>
            <a:pPr marL="0" indent="0" algn="just">
              <a:buNone/>
            </a:pPr>
            <a:r>
              <a:rPr lang="tr-TR" altLang="tr-TR" sz="1800"/>
              <a:t>Toprağa aşılama, baklagil çeşidinin daha önce yetiştiği bir tarlanın 15-20 cm.lik derinliğinden alınan toprağın bitkinin ilk kez yetişeceği tarlaya dağıtılması şeklinde olmaktadır. Ancak, bu yolla bir dekar alanın aşılanması için 400 kg toprağa ihtiyaç duyulmaktadır. Bu ise hem pahalıya mal olmakta hem de taşınan toprakla birlikte hastalık ve zararlılar ile yabancı ot tohumlarının da taşınma riski söz konusu olmaktadır. </a:t>
            </a:r>
          </a:p>
        </p:txBody>
      </p:sp>
    </p:spTree>
    <p:extLst>
      <p:ext uri="{BB962C8B-B14F-4D97-AF65-F5344CB8AC3E}">
        <p14:creationId xmlns:p14="http://schemas.microsoft.com/office/powerpoint/2010/main" val="1616198080"/>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tr-TR" altLang="tr-TR" b="1" smtClean="0"/>
              <a:t>Baklagillerde Bakteri Aşılaması</a:t>
            </a:r>
            <a:endParaRPr lang="tr-TR" altLang="tr-TR" smtClean="0"/>
          </a:p>
        </p:txBody>
      </p:sp>
      <p:sp>
        <p:nvSpPr>
          <p:cNvPr id="3" name="Content Placeholder 2"/>
          <p:cNvSpPr>
            <a:spLocks noGrp="1"/>
          </p:cNvSpPr>
          <p:nvPr>
            <p:ph idx="1"/>
          </p:nvPr>
        </p:nvSpPr>
        <p:spPr>
          <a:xfrm>
            <a:off x="2032000" y="1997075"/>
            <a:ext cx="6446838" cy="3390900"/>
          </a:xfrm>
        </p:spPr>
        <p:txBody>
          <a:bodyPr/>
          <a:lstStyle/>
          <a:p>
            <a:pPr marL="0" indent="0" algn="just">
              <a:buNone/>
              <a:defRPr/>
            </a:pPr>
            <a:r>
              <a:rPr lang="tr-TR" sz="1800" dirty="0">
                <a:solidFill>
                  <a:srgbClr val="FFFF00"/>
                </a:solidFill>
              </a:rPr>
              <a:t>2- Tohum uygulama aşılaması; </a:t>
            </a:r>
          </a:p>
          <a:p>
            <a:pPr marL="0" indent="0" algn="just">
              <a:buNone/>
              <a:defRPr/>
            </a:pPr>
            <a:r>
              <a:rPr lang="tr-TR" sz="1800" dirty="0"/>
              <a:t>Ekimden önce tohumlar bir beton zemin üzerine veya bir plastik ya da metal fıçı içerisine konarak, her 100 kg için 1 litre su, çok ince şekilde püskürtülerek nemlendirilir. Bakterinin daha iyi yapışması açısından kullanılan suyun şekerli su olması daha faydalı olacaktır. Nemlendirilen bu tohumlar üzerine, o tohumda etkili olan bakteriden her 100 kg tohum için 1 kg bakteri ilave edilerek iyice karıştırılır. Aşılama yapılan tohumlar ertesi güne bırakılmayıp, en geç 4 saat içerisinde ekilmelidir. Aksi takdirde tekrar aşılama yapmak gerekmektedir. </a:t>
            </a:r>
          </a:p>
          <a:p>
            <a:pPr algn="just">
              <a:defRPr/>
            </a:pPr>
            <a:endParaRPr lang="tr-TR" dirty="0"/>
          </a:p>
        </p:txBody>
      </p:sp>
    </p:spTree>
    <p:extLst>
      <p:ext uri="{BB962C8B-B14F-4D97-AF65-F5344CB8AC3E}">
        <p14:creationId xmlns:p14="http://schemas.microsoft.com/office/powerpoint/2010/main" val="1170048354"/>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0" y="1314450"/>
            <a:ext cx="6446838" cy="488950"/>
          </a:xfrm>
        </p:spPr>
        <p:txBody>
          <a:bodyPr>
            <a:normAutofit fontScale="90000"/>
          </a:bodyPr>
          <a:lstStyle/>
          <a:p>
            <a:pPr>
              <a:defRPr/>
            </a:pPr>
            <a:r>
              <a:rPr lang="tr-TR" dirty="0"/>
              <a:t> </a:t>
            </a:r>
            <a:r>
              <a:rPr lang="tr-TR" b="1" dirty="0" smtClean="0"/>
              <a:t>Rhizobium </a:t>
            </a:r>
            <a:r>
              <a:rPr lang="tr-TR" b="1" dirty="0"/>
              <a:t>Bakterini Etkileyen Şartlar</a:t>
            </a:r>
            <a:r>
              <a:rPr lang="tr-TR" dirty="0"/>
              <a:t/>
            </a:r>
            <a:br>
              <a:rPr lang="tr-TR" dirty="0"/>
            </a:br>
            <a:endParaRPr lang="tr-TR" dirty="0"/>
          </a:p>
        </p:txBody>
      </p:sp>
      <p:sp>
        <p:nvSpPr>
          <p:cNvPr id="124931" name="Content Placeholder 2"/>
          <p:cNvSpPr>
            <a:spLocks noGrp="1"/>
          </p:cNvSpPr>
          <p:nvPr>
            <p:ph idx="1"/>
          </p:nvPr>
        </p:nvSpPr>
        <p:spPr>
          <a:xfrm>
            <a:off x="2032000" y="1871663"/>
            <a:ext cx="6446838" cy="3516312"/>
          </a:xfrm>
        </p:spPr>
        <p:txBody>
          <a:bodyPr/>
          <a:lstStyle/>
          <a:p>
            <a:pPr algn="just"/>
            <a:r>
              <a:rPr lang="tr-TR" altLang="tr-TR" sz="1800"/>
              <a:t>Rhizobium bakterileri bir toprak elementi olan Molibdene (Mo) ihtiyaç duyar. Toprakta genellikle yeterli miktarda Mo varsa ama toprak Ph’sı düşükse yani toprak asidik bir yapıdaysa fiksasyon gerçekleşememektedir. Baklagilin ekileceği toprak ph’sını 6.5 ve 7.0 aralığına yükseltmek için toprak kireçlenmelidir.</a:t>
            </a:r>
          </a:p>
          <a:p>
            <a:pPr algn="just"/>
            <a:r>
              <a:rPr lang="tr-TR" altLang="tr-TR" sz="1800"/>
              <a:t>Bazı aşılayıcılar veya ön aşılama yapılmış tohumlar molibden, mantar ilacı veya her ikisinin kombinasyonu ile satılabilir. Bu ilave tedaviler canlı rhizobia sayısını düşürme eğilimindedir ve genellikle önerilmezler. </a:t>
            </a:r>
          </a:p>
          <a:p>
            <a:pPr algn="just"/>
            <a:endParaRPr lang="tr-TR" altLang="tr-TR" smtClean="0"/>
          </a:p>
        </p:txBody>
      </p:sp>
    </p:spTree>
    <p:extLst>
      <p:ext uri="{BB962C8B-B14F-4D97-AF65-F5344CB8AC3E}">
        <p14:creationId xmlns:p14="http://schemas.microsoft.com/office/powerpoint/2010/main" val="630096518"/>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pPr algn="ctr"/>
            <a:r>
              <a:rPr lang="tr-TR" altLang="tr-TR" b="1" smtClean="0"/>
              <a:t>AZOT FİKSASYONUNU ETKİLEYEN FAKTÖRLER</a:t>
            </a:r>
            <a:endParaRPr lang="tr-TR" altLang="tr-TR" smtClean="0"/>
          </a:p>
        </p:txBody>
      </p:sp>
      <p:sp>
        <p:nvSpPr>
          <p:cNvPr id="125955" name="Content Placeholder 2"/>
          <p:cNvSpPr>
            <a:spLocks noGrp="1"/>
          </p:cNvSpPr>
          <p:nvPr>
            <p:ph idx="1"/>
          </p:nvPr>
        </p:nvSpPr>
        <p:spPr>
          <a:xfrm>
            <a:off x="3856038" y="2305050"/>
            <a:ext cx="2584450" cy="2909888"/>
          </a:xfrm>
        </p:spPr>
        <p:txBody>
          <a:bodyPr/>
          <a:lstStyle/>
          <a:p>
            <a:r>
              <a:rPr lang="tr-TR" altLang="tr-TR" sz="1800"/>
              <a:t>Bakteri türü</a:t>
            </a:r>
          </a:p>
          <a:p>
            <a:r>
              <a:rPr lang="tr-TR" altLang="tr-TR" sz="1800"/>
              <a:t>Konukçu</a:t>
            </a:r>
          </a:p>
          <a:p>
            <a:r>
              <a:rPr lang="tr-TR" altLang="tr-TR" sz="1800"/>
              <a:t>Besin elementleri</a:t>
            </a:r>
          </a:p>
          <a:p>
            <a:r>
              <a:rPr lang="tr-TR" altLang="tr-TR" sz="1800"/>
              <a:t>Sıcaklık</a:t>
            </a:r>
          </a:p>
          <a:p>
            <a:r>
              <a:rPr lang="tr-TR" altLang="tr-TR" sz="1800"/>
              <a:t>Toprak nemi</a:t>
            </a:r>
          </a:p>
          <a:p>
            <a:r>
              <a:rPr lang="tr-TR" altLang="tr-TR" sz="1800"/>
              <a:t>Toprak pH’sı</a:t>
            </a:r>
          </a:p>
          <a:p>
            <a:r>
              <a:rPr lang="tr-TR" altLang="tr-TR" sz="1800"/>
              <a:t>Tuzluluk</a:t>
            </a:r>
          </a:p>
        </p:txBody>
      </p:sp>
    </p:spTree>
    <p:extLst>
      <p:ext uri="{BB962C8B-B14F-4D97-AF65-F5344CB8AC3E}">
        <p14:creationId xmlns:p14="http://schemas.microsoft.com/office/powerpoint/2010/main" val="2284400826"/>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bilgi Yer Tutucusu 6"/>
          <p:cNvSpPr>
            <a:spLocks noGrp="1"/>
          </p:cNvSpPr>
          <p:nvPr>
            <p:ph type="ftr" sz="quarter" idx="11"/>
          </p:nvPr>
        </p:nvSpPr>
        <p:spPr/>
        <p:txBody>
          <a:bodyPr/>
          <a:lstStyle/>
          <a:p>
            <a:pPr>
              <a:defRPr/>
            </a:pPr>
            <a:r>
              <a:rPr lang="en-US" altLang="tr-TR"/>
              <a:t>KRT-2011</a:t>
            </a:r>
          </a:p>
        </p:txBody>
      </p:sp>
      <p:sp>
        <p:nvSpPr>
          <p:cNvPr id="126979" name="Slayt Numarası Yer Tutucusu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60CD16-1B5E-467C-9574-BF59AF52B9FB}" type="slidenum">
              <a:rPr lang="en-US" altLang="tr-TR" smtClean="0">
                <a:solidFill>
                  <a:srgbClr val="535A68"/>
                </a:solidFill>
                <a:latin typeface="Constantia" panose="02030602050306030303" pitchFamily="18" charset="0"/>
              </a:rPr>
              <a:pPr/>
              <a:t>19</a:t>
            </a:fld>
            <a:endParaRPr lang="en-US" altLang="tr-TR" smtClean="0">
              <a:solidFill>
                <a:srgbClr val="535A68"/>
              </a:solidFill>
              <a:latin typeface="Constantia" panose="02030602050306030303" pitchFamily="18" charset="0"/>
            </a:endParaRPr>
          </a:p>
        </p:txBody>
      </p:sp>
      <p:sp>
        <p:nvSpPr>
          <p:cNvPr id="126980" name="Rectangle 3"/>
          <p:cNvSpPr>
            <a:spLocks noGrp="1" noChangeArrowheads="1"/>
          </p:cNvSpPr>
          <p:nvPr>
            <p:ph type="body" sz="half" idx="1"/>
          </p:nvPr>
        </p:nvSpPr>
        <p:spPr>
          <a:xfrm>
            <a:off x="1524000" y="990601"/>
            <a:ext cx="7162800" cy="5135563"/>
          </a:xfrm>
        </p:spPr>
        <p:txBody>
          <a:bodyPr/>
          <a:lstStyle/>
          <a:p>
            <a:pPr marL="609600" indent="-609600"/>
            <a:r>
              <a:rPr lang="en-US" altLang="tr-TR" b="1"/>
              <a:t>Mineralization:</a:t>
            </a:r>
            <a:r>
              <a:rPr lang="en-US" altLang="tr-TR"/>
              <a:t> </a:t>
            </a:r>
          </a:p>
          <a:p>
            <a:pPr marL="990600" lvl="1" indent="-533400">
              <a:buNone/>
            </a:pPr>
            <a:r>
              <a:rPr lang="en-US" altLang="tr-TR" smtClean="0"/>
              <a:t>Organic nitrogen (mostly amino acids) </a:t>
            </a:r>
            <a:r>
              <a:rPr lang="en-US" altLang="tr-TR" smtClean="0">
                <a:sym typeface="Symbol" panose="05050102010706020507" pitchFamily="18" charset="2"/>
              </a:rPr>
              <a:t></a:t>
            </a:r>
            <a:r>
              <a:rPr lang="en-US" altLang="tr-TR" smtClean="0"/>
              <a:t> NH</a:t>
            </a:r>
            <a:r>
              <a:rPr lang="en-US" altLang="tr-TR" baseline="-25000" smtClean="0"/>
              <a:t>4</a:t>
            </a:r>
            <a:r>
              <a:rPr lang="en-US" altLang="tr-TR" baseline="30000" smtClean="0"/>
              <a:t>+</a:t>
            </a:r>
            <a:r>
              <a:rPr lang="en-US" altLang="tr-TR" smtClean="0"/>
              <a:t> </a:t>
            </a:r>
            <a:br>
              <a:rPr lang="en-US" altLang="tr-TR" smtClean="0"/>
            </a:br>
            <a:r>
              <a:rPr lang="en-US" altLang="tr-TR" smtClean="0"/>
              <a:t>(All organisms)</a:t>
            </a:r>
          </a:p>
          <a:p>
            <a:pPr marL="609600" indent="-609600"/>
            <a:r>
              <a:rPr lang="en-US" altLang="tr-TR" b="1"/>
              <a:t>Nitrification:</a:t>
            </a:r>
          </a:p>
          <a:p>
            <a:pPr marL="990600" lvl="1" indent="-533400">
              <a:buNone/>
            </a:pPr>
            <a:r>
              <a:rPr lang="en-US" altLang="tr-TR" smtClean="0"/>
              <a:t>NH</a:t>
            </a:r>
            <a:r>
              <a:rPr lang="en-US" altLang="tr-TR" baseline="-25000" smtClean="0"/>
              <a:t>4</a:t>
            </a:r>
            <a:r>
              <a:rPr lang="en-US" altLang="tr-TR" baseline="30000" smtClean="0"/>
              <a:t>+</a:t>
            </a:r>
            <a:r>
              <a:rPr lang="en-US" altLang="tr-TR" smtClean="0"/>
              <a:t> </a:t>
            </a:r>
            <a:r>
              <a:rPr lang="en-US" altLang="tr-TR" smtClean="0">
                <a:sym typeface="Symbol" panose="05050102010706020507" pitchFamily="18" charset="2"/>
              </a:rPr>
              <a:t></a:t>
            </a:r>
            <a:r>
              <a:rPr lang="en-US" altLang="tr-TR" smtClean="0"/>
              <a:t> NO</a:t>
            </a:r>
            <a:r>
              <a:rPr lang="en-US" altLang="tr-TR" baseline="-25000" smtClean="0"/>
              <a:t>2</a:t>
            </a:r>
            <a:r>
              <a:rPr lang="en-US" altLang="tr-TR" baseline="30000" smtClean="0"/>
              <a:t>-</a:t>
            </a:r>
            <a:r>
              <a:rPr lang="en-US" altLang="tr-TR" smtClean="0"/>
              <a:t>   	(</a:t>
            </a:r>
            <a:r>
              <a:rPr lang="en-US" altLang="tr-TR" i="1" smtClean="0"/>
              <a:t>Nitrosomonas</a:t>
            </a:r>
            <a:r>
              <a:rPr lang="en-US" altLang="tr-TR" smtClean="0"/>
              <a:t>)</a:t>
            </a:r>
          </a:p>
          <a:p>
            <a:pPr marL="990600" lvl="1" indent="-533400">
              <a:buNone/>
            </a:pPr>
            <a:r>
              <a:rPr lang="en-US" altLang="tr-TR" smtClean="0"/>
              <a:t>NO</a:t>
            </a:r>
            <a:r>
              <a:rPr lang="en-US" altLang="tr-TR" baseline="-25000" smtClean="0"/>
              <a:t>2</a:t>
            </a:r>
            <a:r>
              <a:rPr lang="en-US" altLang="tr-TR" baseline="30000" smtClean="0"/>
              <a:t>-</a:t>
            </a:r>
            <a:r>
              <a:rPr lang="en-US" altLang="tr-TR" smtClean="0"/>
              <a:t> </a:t>
            </a:r>
            <a:r>
              <a:rPr lang="en-US" altLang="tr-TR" smtClean="0">
                <a:sym typeface="Symbol" panose="05050102010706020507" pitchFamily="18" charset="2"/>
              </a:rPr>
              <a:t></a:t>
            </a:r>
            <a:r>
              <a:rPr lang="en-US" altLang="tr-TR" smtClean="0"/>
              <a:t> NO</a:t>
            </a:r>
            <a:r>
              <a:rPr lang="en-US" altLang="tr-TR" baseline="-25000" smtClean="0"/>
              <a:t>3</a:t>
            </a:r>
            <a:r>
              <a:rPr lang="en-US" altLang="tr-TR" baseline="30000" smtClean="0"/>
              <a:t>2-</a:t>
            </a:r>
            <a:r>
              <a:rPr lang="en-US" altLang="tr-TR" smtClean="0"/>
              <a:t>	(</a:t>
            </a:r>
            <a:r>
              <a:rPr lang="en-US" altLang="tr-TR" i="1" smtClean="0"/>
              <a:t>Nitrobacter</a:t>
            </a:r>
            <a:r>
              <a:rPr lang="en-US" altLang="tr-TR" smtClean="0"/>
              <a:t>)</a:t>
            </a:r>
          </a:p>
          <a:p>
            <a:pPr marL="609600" indent="-609600"/>
            <a:r>
              <a:rPr lang="en-US" altLang="tr-TR" b="1"/>
              <a:t>Denitrification:</a:t>
            </a:r>
          </a:p>
          <a:p>
            <a:pPr marL="990600" lvl="1" indent="-533400">
              <a:buNone/>
            </a:pPr>
            <a:r>
              <a:rPr lang="en-US" altLang="tr-TR" smtClean="0"/>
              <a:t>NO</a:t>
            </a:r>
            <a:r>
              <a:rPr lang="en-US" altLang="tr-TR" baseline="-25000" smtClean="0"/>
              <a:t>3</a:t>
            </a:r>
            <a:r>
              <a:rPr lang="en-US" altLang="tr-TR" baseline="30000" smtClean="0"/>
              <a:t>-</a:t>
            </a:r>
            <a:r>
              <a:rPr lang="en-US" altLang="tr-TR" smtClean="0"/>
              <a:t> </a:t>
            </a:r>
            <a:r>
              <a:rPr lang="en-US" altLang="tr-TR" smtClean="0">
                <a:sym typeface="Symbol" panose="05050102010706020507" pitchFamily="18" charset="2"/>
              </a:rPr>
              <a:t></a:t>
            </a:r>
            <a:r>
              <a:rPr lang="en-US" altLang="tr-TR" smtClean="0"/>
              <a:t> N</a:t>
            </a:r>
            <a:r>
              <a:rPr lang="en-US" altLang="tr-TR" baseline="-25000" smtClean="0"/>
              <a:t>2</a:t>
            </a:r>
            <a:r>
              <a:rPr lang="en-US" altLang="tr-TR" smtClean="0"/>
              <a:t>O</a:t>
            </a:r>
          </a:p>
          <a:p>
            <a:pPr marL="990600" lvl="1" indent="-533400">
              <a:buNone/>
            </a:pPr>
            <a:r>
              <a:rPr lang="en-US" altLang="tr-TR" smtClean="0"/>
              <a:t>N</a:t>
            </a:r>
            <a:r>
              <a:rPr lang="en-US" altLang="tr-TR" baseline="-25000" smtClean="0"/>
              <a:t>2</a:t>
            </a:r>
            <a:r>
              <a:rPr lang="en-US" altLang="tr-TR" smtClean="0"/>
              <a:t>O </a:t>
            </a:r>
            <a:r>
              <a:rPr lang="en-US" altLang="tr-TR" smtClean="0">
                <a:sym typeface="Symbol" panose="05050102010706020507" pitchFamily="18" charset="2"/>
              </a:rPr>
              <a:t></a:t>
            </a:r>
            <a:r>
              <a:rPr lang="en-US" altLang="tr-TR" smtClean="0"/>
              <a:t> N</a:t>
            </a:r>
            <a:r>
              <a:rPr lang="en-US" altLang="tr-TR" baseline="-25000" smtClean="0"/>
              <a:t>2</a:t>
            </a:r>
            <a:r>
              <a:rPr lang="en-US" altLang="tr-TR" smtClean="0"/>
              <a:t>		</a:t>
            </a:r>
            <a:br>
              <a:rPr lang="en-US" altLang="tr-TR" smtClean="0"/>
            </a:br>
            <a:r>
              <a:rPr lang="en-US" altLang="tr-TR" smtClean="0"/>
              <a:t>(Several species, including certain </a:t>
            </a:r>
            <a:r>
              <a:rPr lang="en-US" altLang="tr-TR" i="1" smtClean="0"/>
              <a:t>Pseudomonas</a:t>
            </a:r>
            <a:r>
              <a:rPr lang="en-US" altLang="tr-TR" smtClean="0"/>
              <a:t>  and </a:t>
            </a:r>
            <a:r>
              <a:rPr lang="en-US" altLang="tr-TR" i="1" smtClean="0"/>
              <a:t>Bacillus</a:t>
            </a:r>
            <a:r>
              <a:rPr lang="en-US" altLang="tr-TR" smtClean="0"/>
              <a:t>)</a:t>
            </a:r>
          </a:p>
        </p:txBody>
      </p:sp>
      <p:pic>
        <p:nvPicPr>
          <p:cNvPr id="126981" name="Picture 6" descr="hydathodes-3"/>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8758238" y="1295400"/>
            <a:ext cx="1909762" cy="2590800"/>
          </a:xfrm>
        </p:spPr>
      </p:pic>
      <p:pic>
        <p:nvPicPr>
          <p:cNvPr id="126982" name="Picture 7" descr="hydathodes-1"/>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8763000" y="3962400"/>
            <a:ext cx="1905000" cy="2209800"/>
          </a:xfrm>
        </p:spPr>
      </p:pic>
    </p:spTree>
    <p:extLst>
      <p:ext uri="{BB962C8B-B14F-4D97-AF65-F5344CB8AC3E}">
        <p14:creationId xmlns:p14="http://schemas.microsoft.com/office/powerpoint/2010/main" val="3320972334"/>
      </p:ext>
    </p:extLst>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0" y="1484313"/>
            <a:ext cx="6534150" cy="4279900"/>
          </a:xfrm>
        </p:spPr>
        <p:txBody>
          <a:bodyPr/>
          <a:lstStyle/>
          <a:p>
            <a:pPr algn="just">
              <a:defRPr/>
            </a:pPr>
            <a:r>
              <a:rPr lang="tr-TR" sz="1650" dirty="0"/>
              <a:t>Sadece bazı bakteriler (</a:t>
            </a:r>
            <a:r>
              <a:rPr lang="tr-TR" sz="1650" i="1" dirty="0"/>
              <a:t>Rhizobium, Clostridium, Azotobacter, Klebsiella, Bacillus, Amylobacter</a:t>
            </a:r>
            <a:r>
              <a:rPr lang="tr-TR" sz="1650" dirty="0"/>
              <a:t>), mavi-yeşil algler (</a:t>
            </a:r>
            <a:r>
              <a:rPr lang="tr-TR" sz="1650" i="1" dirty="0"/>
              <a:t>Anabaena, Nostoc, Calothrix, Oscillatoria</a:t>
            </a:r>
            <a:r>
              <a:rPr lang="tr-TR" sz="1650" dirty="0"/>
              <a:t>) ve mantarlar (</a:t>
            </a:r>
            <a:r>
              <a:rPr lang="tr-TR" sz="1650" i="1" dirty="0"/>
              <a:t>Mycorrhiza</a:t>
            </a:r>
            <a:r>
              <a:rPr lang="tr-TR" sz="1650" dirty="0"/>
              <a:t>) atmosferdeki bu azottan doğrudan yararlanabilmektedirler. Bunlardan Rhizobium spp. bakterileri konuk seçici olup, </a:t>
            </a:r>
            <a:r>
              <a:rPr lang="tr-TR" sz="1650" i="1" dirty="0"/>
              <a:t>Leguminosae</a:t>
            </a:r>
            <a:r>
              <a:rPr lang="tr-TR" sz="1650" dirty="0"/>
              <a:t> (Baklagiller) familyasındaki bitkilerle birlikte bulunur ve bu bitkilerin köklerinde yumrucuklar oluşturarak azot fiksasyonunu gerçekleştirirler. </a:t>
            </a:r>
          </a:p>
          <a:p>
            <a:pPr>
              <a:defRPr/>
            </a:pPr>
            <a:endParaRPr lang="tr-TR" dirty="0"/>
          </a:p>
        </p:txBody>
      </p:sp>
      <p:pic>
        <p:nvPicPr>
          <p:cNvPr id="10957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1588" y="3875089"/>
            <a:ext cx="2424112"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67978"/>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bilgi Yer Tutucusu 6"/>
          <p:cNvSpPr>
            <a:spLocks noGrp="1"/>
          </p:cNvSpPr>
          <p:nvPr>
            <p:ph type="ftr" sz="quarter" idx="11"/>
          </p:nvPr>
        </p:nvSpPr>
        <p:spPr/>
        <p:txBody>
          <a:bodyPr/>
          <a:lstStyle/>
          <a:p>
            <a:pPr>
              <a:defRPr/>
            </a:pPr>
            <a:r>
              <a:rPr lang="en-US" altLang="tr-TR"/>
              <a:t>KRT-2011</a:t>
            </a:r>
          </a:p>
        </p:txBody>
      </p:sp>
      <p:sp>
        <p:nvSpPr>
          <p:cNvPr id="128003" name="Slayt Numarası Yer Tutucusu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B2E95F-6495-4D49-B4B1-76A4C6F98080}" type="slidenum">
              <a:rPr lang="en-US" altLang="tr-TR" smtClean="0">
                <a:solidFill>
                  <a:srgbClr val="535A68"/>
                </a:solidFill>
                <a:latin typeface="Constantia" panose="02030602050306030303" pitchFamily="18" charset="0"/>
              </a:rPr>
              <a:pPr/>
              <a:t>20</a:t>
            </a:fld>
            <a:endParaRPr lang="en-US" altLang="tr-TR" smtClean="0">
              <a:solidFill>
                <a:srgbClr val="535A68"/>
              </a:solidFill>
              <a:latin typeface="Constantia" panose="02030602050306030303" pitchFamily="18" charset="0"/>
            </a:endParaRPr>
          </a:p>
        </p:txBody>
      </p:sp>
      <p:sp>
        <p:nvSpPr>
          <p:cNvPr id="128004" name="Rectangle 3"/>
          <p:cNvSpPr>
            <a:spLocks noGrp="1" noChangeArrowheads="1"/>
          </p:cNvSpPr>
          <p:nvPr>
            <p:ph type="body" sz="half" idx="1"/>
          </p:nvPr>
        </p:nvSpPr>
        <p:spPr>
          <a:xfrm>
            <a:off x="1981200" y="1143001"/>
            <a:ext cx="6477000" cy="4983163"/>
          </a:xfrm>
        </p:spPr>
        <p:txBody>
          <a:bodyPr/>
          <a:lstStyle/>
          <a:p>
            <a:pPr marL="609600" indent="-609600"/>
            <a:r>
              <a:rPr lang="en-US" altLang="tr-TR" b="1"/>
              <a:t>Assimilatory Nitrate Reduction</a:t>
            </a:r>
          </a:p>
          <a:p>
            <a:pPr marL="990600" lvl="1" indent="-533400">
              <a:buNone/>
            </a:pPr>
            <a:r>
              <a:rPr lang="en-US" altLang="tr-TR" smtClean="0"/>
              <a:t>NO</a:t>
            </a:r>
            <a:r>
              <a:rPr lang="en-US" altLang="tr-TR" baseline="-25000" smtClean="0"/>
              <a:t>3</a:t>
            </a:r>
            <a:r>
              <a:rPr lang="en-US" altLang="tr-TR" baseline="30000" smtClean="0"/>
              <a:t>2-</a:t>
            </a:r>
            <a:r>
              <a:rPr lang="en-US" altLang="tr-TR" smtClean="0"/>
              <a:t> </a:t>
            </a:r>
            <a:r>
              <a:rPr lang="en-US" altLang="tr-TR" smtClean="0">
                <a:sym typeface="Symbol" panose="05050102010706020507" pitchFamily="18" charset="2"/>
              </a:rPr>
              <a:t></a:t>
            </a:r>
            <a:r>
              <a:rPr lang="en-US" altLang="tr-TR" smtClean="0"/>
              <a:t> Organic Nitrogen</a:t>
            </a:r>
          </a:p>
          <a:p>
            <a:pPr marL="990600" lvl="1" indent="-533400">
              <a:buNone/>
            </a:pPr>
            <a:r>
              <a:rPr lang="en-US" altLang="tr-TR" smtClean="0"/>
              <a:t>(Many microbial species and plants)</a:t>
            </a:r>
          </a:p>
          <a:p>
            <a:pPr marL="609600" indent="-609600"/>
            <a:r>
              <a:rPr lang="en-US" altLang="tr-TR" b="1"/>
              <a:t>N</a:t>
            </a:r>
            <a:r>
              <a:rPr lang="en-US" altLang="tr-TR" b="1" baseline="-25000"/>
              <a:t>2</a:t>
            </a:r>
            <a:r>
              <a:rPr lang="en-US" altLang="tr-TR" b="1"/>
              <a:t> fixation</a:t>
            </a:r>
          </a:p>
          <a:p>
            <a:pPr marL="990600" lvl="1" indent="-533400">
              <a:buNone/>
            </a:pPr>
            <a:r>
              <a:rPr lang="en-US" altLang="tr-TR" smtClean="0"/>
              <a:t>N</a:t>
            </a:r>
            <a:r>
              <a:rPr lang="en-US" altLang="tr-TR" baseline="-25000" smtClean="0"/>
              <a:t>2</a:t>
            </a:r>
            <a:r>
              <a:rPr lang="en-US" altLang="tr-TR" smtClean="0"/>
              <a:t> </a:t>
            </a:r>
            <a:r>
              <a:rPr lang="en-US" altLang="tr-TR" smtClean="0">
                <a:sym typeface="Symbol" panose="05050102010706020507" pitchFamily="18" charset="2"/>
              </a:rPr>
              <a:t></a:t>
            </a:r>
            <a:r>
              <a:rPr lang="en-US" altLang="tr-TR" smtClean="0"/>
              <a:t> NH</a:t>
            </a:r>
            <a:r>
              <a:rPr lang="en-US" altLang="tr-TR" baseline="-25000" smtClean="0"/>
              <a:t>4</a:t>
            </a:r>
            <a:r>
              <a:rPr lang="en-US" altLang="tr-TR" baseline="30000" smtClean="0"/>
              <a:t>+</a:t>
            </a:r>
          </a:p>
          <a:p>
            <a:pPr marL="990600" lvl="1" indent="-533400">
              <a:buNone/>
            </a:pPr>
            <a:r>
              <a:rPr lang="en-US" altLang="tr-TR" b="1" smtClean="0"/>
              <a:t>Free-living nitrogen fixers </a:t>
            </a:r>
            <a:br>
              <a:rPr lang="en-US" altLang="tr-TR" b="1" smtClean="0"/>
            </a:br>
            <a:r>
              <a:rPr lang="en-US" altLang="tr-TR" smtClean="0"/>
              <a:t>eg </a:t>
            </a:r>
            <a:r>
              <a:rPr lang="en-US" altLang="tr-TR" i="1" smtClean="0"/>
              <a:t>Azotobacter</a:t>
            </a:r>
            <a:r>
              <a:rPr lang="en-US" altLang="tr-TR" smtClean="0"/>
              <a:t> and </a:t>
            </a:r>
            <a:r>
              <a:rPr lang="en-US" altLang="tr-TR" i="1" smtClean="0"/>
              <a:t>Azospirillum</a:t>
            </a:r>
            <a:r>
              <a:rPr lang="en-US" altLang="tr-TR" smtClean="0"/>
              <a:t>  </a:t>
            </a:r>
          </a:p>
          <a:p>
            <a:pPr marL="990600" lvl="1" indent="-533400">
              <a:buNone/>
            </a:pPr>
            <a:r>
              <a:rPr lang="en-US" altLang="tr-TR" b="1" smtClean="0"/>
              <a:t>Symbiotic nitrogen fizers  </a:t>
            </a:r>
          </a:p>
          <a:p>
            <a:pPr marL="990600" lvl="1" indent="-533400">
              <a:buNone/>
            </a:pPr>
            <a:r>
              <a:rPr lang="en-US" altLang="tr-TR" smtClean="0"/>
              <a:t>	eg </a:t>
            </a:r>
            <a:r>
              <a:rPr lang="en-US" altLang="tr-TR" i="1" smtClean="0"/>
              <a:t>Rhizobium</a:t>
            </a:r>
            <a:r>
              <a:rPr lang="en-US" altLang="tr-TR" smtClean="0"/>
              <a:t> and </a:t>
            </a:r>
            <a:r>
              <a:rPr lang="en-US" altLang="tr-TR" i="1" smtClean="0"/>
              <a:t>Bradyrhizobium</a:t>
            </a:r>
            <a:r>
              <a:rPr lang="en-US" altLang="tr-TR" smtClean="0"/>
              <a:t>  </a:t>
            </a:r>
            <a:br>
              <a:rPr lang="en-US" altLang="tr-TR" smtClean="0"/>
            </a:br>
            <a:r>
              <a:rPr lang="en-US" altLang="tr-TR" smtClean="0"/>
              <a:t>Cyanobacteria  attached to the cordgrass plant </a:t>
            </a:r>
            <a:r>
              <a:rPr lang="en-US" altLang="tr-TR" i="1" smtClean="0"/>
              <a:t>Spartina</a:t>
            </a:r>
            <a:r>
              <a:rPr lang="en-US" altLang="tr-TR" smtClean="0"/>
              <a:t> in salt marshes (=rawa?)</a:t>
            </a:r>
          </a:p>
        </p:txBody>
      </p:sp>
      <p:pic>
        <p:nvPicPr>
          <p:cNvPr id="128005" name="Picture 6" descr="transpiration"/>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7924800" y="3429000"/>
            <a:ext cx="2743200" cy="2667000"/>
          </a:xfrm>
        </p:spPr>
      </p:pic>
      <p:pic>
        <p:nvPicPr>
          <p:cNvPr id="128006" name="Picture 7" descr="hydathodes-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8153400" y="1066801"/>
            <a:ext cx="2514600" cy="2220913"/>
          </a:xfrm>
        </p:spPr>
      </p:pic>
    </p:spTree>
    <p:extLst>
      <p:ext uri="{BB962C8B-B14F-4D97-AF65-F5344CB8AC3E}">
        <p14:creationId xmlns:p14="http://schemas.microsoft.com/office/powerpoint/2010/main" val="2352243341"/>
      </p:ext>
    </p:extLst>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3"/>
          <p:cNvSpPr>
            <a:spLocks noGrp="1"/>
          </p:cNvSpPr>
          <p:nvPr>
            <p:ph type="ftr" sz="quarter" idx="11"/>
          </p:nvPr>
        </p:nvSpPr>
        <p:spPr/>
        <p:txBody>
          <a:bodyPr/>
          <a:lstStyle/>
          <a:p>
            <a:pPr>
              <a:defRPr/>
            </a:pPr>
            <a:r>
              <a:rPr lang="en-US" altLang="tr-TR"/>
              <a:t>KRT-2011</a:t>
            </a:r>
          </a:p>
        </p:txBody>
      </p:sp>
      <p:sp>
        <p:nvSpPr>
          <p:cNvPr id="129027" name="Slayt Numarası Yer Tutucus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65F8072-0413-4600-A913-082843F47E07}" type="slidenum">
              <a:rPr lang="en-US" altLang="tr-TR" smtClean="0">
                <a:solidFill>
                  <a:srgbClr val="535A68"/>
                </a:solidFill>
                <a:latin typeface="Constantia" panose="02030602050306030303" pitchFamily="18" charset="0"/>
              </a:rPr>
              <a:pPr/>
              <a:t>21</a:t>
            </a:fld>
            <a:endParaRPr lang="en-US" altLang="tr-TR" smtClean="0">
              <a:solidFill>
                <a:srgbClr val="535A68"/>
              </a:solidFill>
              <a:latin typeface="Constantia" panose="02030602050306030303" pitchFamily="18" charset="0"/>
            </a:endParaRPr>
          </a:p>
        </p:txBody>
      </p:sp>
      <p:sp>
        <p:nvSpPr>
          <p:cNvPr id="57346" name="Rectangle 2"/>
          <p:cNvSpPr>
            <a:spLocks noGrp="1" noChangeArrowheads="1"/>
          </p:cNvSpPr>
          <p:nvPr>
            <p:ph type="title"/>
          </p:nvPr>
        </p:nvSpPr>
        <p:spPr>
          <a:xfrm>
            <a:off x="1676400" y="0"/>
            <a:ext cx="8610600" cy="1219200"/>
          </a:xfrm>
          <a:extLst/>
        </p:spPr>
        <p:txBody>
          <a:bodyPr/>
          <a:lstStyle/>
          <a:p>
            <a:pPr>
              <a:defRPr/>
            </a:pPr>
            <a:r>
              <a:rPr lang="en-US" altLang="tr-TR" sz="3600" b="1"/>
              <a:t>Most plants depend on bacteria to supply nitrogen</a:t>
            </a:r>
          </a:p>
        </p:txBody>
      </p:sp>
      <p:pic>
        <p:nvPicPr>
          <p:cNvPr id="57347" name="Picture 3" descr="32-13-Bacteria&amp;Nitrogen-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95400"/>
            <a:ext cx="8534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29053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p:cTn id="7" dur="500" fill="hold"/>
                                        <p:tgtEl>
                                          <p:spTgt spid="57347"/>
                                        </p:tgtEl>
                                        <p:attrNameLst>
                                          <p:attrName>ppt_w</p:attrName>
                                        </p:attrNameLst>
                                      </p:cBhvr>
                                      <p:tavLst>
                                        <p:tav tm="0">
                                          <p:val>
                                            <p:fltVal val="0"/>
                                          </p:val>
                                        </p:tav>
                                        <p:tav tm="100000">
                                          <p:val>
                                            <p:strVal val="#ppt_w"/>
                                          </p:val>
                                        </p:tav>
                                      </p:tavLst>
                                    </p:anim>
                                    <p:anim calcmode="lin" valueType="num">
                                      <p:cBhvr>
                                        <p:cTn id="8" dur="500" fill="hold"/>
                                        <p:tgtEl>
                                          <p:spTgt spid="573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pPr>
              <a:defRPr/>
            </a:pPr>
            <a:r>
              <a:rPr lang="en-US" altLang="tr-TR"/>
              <a:t>KRT-2011</a:t>
            </a:r>
          </a:p>
        </p:txBody>
      </p:sp>
      <p:sp>
        <p:nvSpPr>
          <p:cNvPr id="130051" name="Slayt Numarası Yer Tutucus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59DA5C9-CA4B-40AD-AA7A-113BED85E711}" type="slidenum">
              <a:rPr lang="en-US" altLang="tr-TR" smtClean="0">
                <a:solidFill>
                  <a:srgbClr val="535A68"/>
                </a:solidFill>
                <a:latin typeface="Constantia" panose="02030602050306030303" pitchFamily="18" charset="0"/>
              </a:rPr>
              <a:pPr/>
              <a:t>22</a:t>
            </a:fld>
            <a:endParaRPr lang="en-US" altLang="tr-TR" smtClean="0">
              <a:solidFill>
                <a:srgbClr val="535A68"/>
              </a:solidFill>
              <a:latin typeface="Constantia" panose="02030602050306030303" pitchFamily="18" charset="0"/>
            </a:endParaRPr>
          </a:p>
        </p:txBody>
      </p:sp>
      <p:sp>
        <p:nvSpPr>
          <p:cNvPr id="130052" name="Rectangle 2"/>
          <p:cNvSpPr>
            <a:spLocks noGrp="1" noChangeArrowheads="1"/>
          </p:cNvSpPr>
          <p:nvPr>
            <p:ph type="title"/>
          </p:nvPr>
        </p:nvSpPr>
        <p:spPr>
          <a:xfrm>
            <a:off x="1981200" y="304800"/>
            <a:ext cx="8229600" cy="685800"/>
          </a:xfrm>
        </p:spPr>
        <p:txBody>
          <a:bodyPr/>
          <a:lstStyle/>
          <a:p>
            <a:r>
              <a:rPr lang="en-US" altLang="tr-TR" sz="4000"/>
              <a:t>The Nitrogen Cycle</a:t>
            </a:r>
          </a:p>
        </p:txBody>
      </p:sp>
      <p:pic>
        <p:nvPicPr>
          <p:cNvPr id="130053"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828800" y="990601"/>
            <a:ext cx="8534400" cy="5135563"/>
          </a:xfrm>
          <a:noFill/>
        </p:spPr>
      </p:pic>
    </p:spTree>
    <p:extLst>
      <p:ext uri="{BB962C8B-B14F-4D97-AF65-F5344CB8AC3E}">
        <p14:creationId xmlns:p14="http://schemas.microsoft.com/office/powerpoint/2010/main" val="12845803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pPr>
              <a:defRPr/>
            </a:pPr>
            <a:r>
              <a:rPr lang="en-US" altLang="tr-TR"/>
              <a:t>KRT-2011</a:t>
            </a:r>
          </a:p>
        </p:txBody>
      </p:sp>
      <p:sp>
        <p:nvSpPr>
          <p:cNvPr id="131075" name="Slayt Numarası Yer Tutucus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C74AAED-94C3-4932-B396-741DDDB8889A}" type="slidenum">
              <a:rPr lang="en-US" altLang="tr-TR" smtClean="0">
                <a:solidFill>
                  <a:srgbClr val="535A68"/>
                </a:solidFill>
                <a:latin typeface="Constantia" panose="02030602050306030303" pitchFamily="18" charset="0"/>
              </a:rPr>
              <a:pPr/>
              <a:t>23</a:t>
            </a:fld>
            <a:endParaRPr lang="en-US" altLang="tr-TR" smtClean="0">
              <a:solidFill>
                <a:srgbClr val="535A68"/>
              </a:solidFill>
              <a:latin typeface="Constantia" panose="02030602050306030303" pitchFamily="18" charset="0"/>
            </a:endParaRPr>
          </a:p>
        </p:txBody>
      </p:sp>
      <p:sp>
        <p:nvSpPr>
          <p:cNvPr id="131076" name="Rectangle 2"/>
          <p:cNvSpPr>
            <a:spLocks noGrp="1" noChangeArrowheads="1"/>
          </p:cNvSpPr>
          <p:nvPr>
            <p:ph type="title"/>
          </p:nvPr>
        </p:nvSpPr>
        <p:spPr>
          <a:xfrm>
            <a:off x="2057400" y="914400"/>
            <a:ext cx="9144000" cy="914400"/>
          </a:xfrm>
        </p:spPr>
        <p:txBody>
          <a:bodyPr>
            <a:normAutofit fontScale="90000"/>
          </a:bodyPr>
          <a:lstStyle/>
          <a:p>
            <a:r>
              <a:rPr lang="en-US" altLang="tr-TR" sz="4000">
                <a:solidFill>
                  <a:schemeClr val="accent2"/>
                </a:solidFill>
                <a:cs typeface="Arial" panose="020B0604020202020204" pitchFamily="34" charset="0"/>
              </a:rPr>
              <a:t>General view of nitrogen metabolism</a:t>
            </a:r>
            <a:r>
              <a:rPr lang="en-US" altLang="tr-TR" sz="4000">
                <a:solidFill>
                  <a:srgbClr val="FFCC00"/>
                </a:solidFill>
                <a:cs typeface="Arial" panose="020B0604020202020204" pitchFamily="34" charset="0"/>
              </a:rPr>
              <a:t/>
            </a:r>
            <a:br>
              <a:rPr lang="en-US" altLang="tr-TR" sz="4000">
                <a:solidFill>
                  <a:srgbClr val="FFCC00"/>
                </a:solidFill>
                <a:cs typeface="Arial" panose="020B0604020202020204" pitchFamily="34" charset="0"/>
              </a:rPr>
            </a:br>
            <a:endParaRPr lang="en-US" altLang="tr-TR" sz="4000">
              <a:solidFill>
                <a:srgbClr val="FFCC00"/>
              </a:solidFill>
              <a:cs typeface="Arial" panose="020B0604020202020204" pitchFamily="34" charset="0"/>
            </a:endParaRPr>
          </a:p>
        </p:txBody>
      </p:sp>
      <p:pic>
        <p:nvPicPr>
          <p:cNvPr id="131077" name="Picture 3" descr="nitrogen 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371600"/>
            <a:ext cx="8001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41544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Content Placeholder 2"/>
          <p:cNvSpPr>
            <a:spLocks noGrp="1"/>
          </p:cNvSpPr>
          <p:nvPr>
            <p:ph idx="1"/>
          </p:nvPr>
        </p:nvSpPr>
        <p:spPr>
          <a:xfrm>
            <a:off x="1524000" y="1054101"/>
            <a:ext cx="6446838" cy="2474913"/>
          </a:xfrm>
        </p:spPr>
        <p:txBody>
          <a:bodyPr/>
          <a:lstStyle/>
          <a:p>
            <a:pPr algn="just">
              <a:buFont typeface="Wingdings" panose="05000000000000000000" pitchFamily="2" charset="2"/>
              <a:buChar char="Ø"/>
            </a:pPr>
            <a:r>
              <a:rPr lang="tr-TR" altLang="tr-TR" sz="1800"/>
              <a:t>Rhizobium Bakterileri aerobik, serbest durumda çubuk şeklinde, gram negatif bakterilerdir. Yumrucuk içersinde X, Y şekline dönüşen bu bakterilerin bu şekline bacteroid denir. Dünya üzerindeki % 50-70 biyolojik azot fiksasyonunu bu bakteriler yaparak yaklaşık 20 milyon ton atmosferik azotu amonyağa indirgerler. Bu sayede çevre kirliliğine neden olan kimyasal azot gübre kullanımını azaltırlar. </a:t>
            </a:r>
          </a:p>
        </p:txBody>
      </p:sp>
      <p:pic>
        <p:nvPicPr>
          <p:cNvPr id="110595" name="Picture 4" descr="http://anka.livstek.lth.se:2080/soynod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150" y="3457575"/>
            <a:ext cx="291465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250407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76888" y="1314450"/>
            <a:ext cx="6502615" cy="4408098"/>
          </a:xfrm>
          <a:extLst/>
        </p:spPr>
        <p:txBody>
          <a:bodyPr>
            <a:normAutofit fontScale="90000"/>
          </a:bodyPr>
          <a:lstStyle/>
          <a:p>
            <a:pPr>
              <a:defRPr/>
            </a:pPr>
            <a:r>
              <a:rPr lang="tr-TR" altLang="tr-TR" sz="2175" dirty="0"/>
              <a:t>Baklagillerde yumrucuk oluşturabilen bakteri grupları:</a:t>
            </a:r>
            <a:r>
              <a:rPr lang="tr-TR" altLang="tr-TR" sz="2025" dirty="0"/>
              <a:t/>
            </a:r>
            <a:br>
              <a:rPr lang="tr-TR" altLang="tr-TR" sz="2025" dirty="0"/>
            </a:br>
            <a:r>
              <a:rPr lang="tr-TR" altLang="tr-TR" sz="2025" dirty="0"/>
              <a:t/>
            </a:r>
            <a:br>
              <a:rPr lang="tr-TR" altLang="tr-TR" sz="2025" dirty="0"/>
            </a:br>
            <a:r>
              <a:rPr lang="tr-TR" altLang="tr-TR" sz="2025" dirty="0">
                <a:solidFill>
                  <a:srgbClr val="FFFF00"/>
                </a:solidFill>
              </a:rPr>
              <a:t>1) Yonca Grubu: </a:t>
            </a:r>
            <a:r>
              <a:rPr lang="tr-TR" altLang="tr-TR" sz="2025" dirty="0"/>
              <a:t>Rhizobium meliloti (çok yıllık yonca, pıtraklı yonca, şerbetçi otu yoncası, hint taşyoncası ve çemen).</a:t>
            </a:r>
            <a:br>
              <a:rPr lang="tr-TR" altLang="tr-TR" sz="2025" dirty="0"/>
            </a:br>
            <a:r>
              <a:rPr lang="tr-TR" altLang="tr-TR" sz="2025" dirty="0">
                <a:solidFill>
                  <a:srgbClr val="FFFF00"/>
                </a:solidFill>
              </a:rPr>
              <a:t>2) Üçgül Grubu: </a:t>
            </a:r>
            <a:r>
              <a:rPr lang="tr-TR" altLang="tr-TR" sz="2025" dirty="0"/>
              <a:t>Rhizobium trifolii (kırmızı üçgül, ak üçgül, çayır üçgülü, melez üçgül, çilek üçgülü, iran üçgülü, yeraltı üçgülü gibi tüm üçgül türleri)</a:t>
            </a:r>
            <a:br>
              <a:rPr lang="tr-TR" altLang="tr-TR" sz="2025" dirty="0"/>
            </a:br>
            <a:r>
              <a:rPr lang="tr-TR" altLang="tr-TR" sz="2025" dirty="0">
                <a:solidFill>
                  <a:srgbClr val="FFFF00"/>
                </a:solidFill>
              </a:rPr>
              <a:t>3) Bezelye ve Fiğ Grubu: </a:t>
            </a:r>
            <a:r>
              <a:rPr lang="tr-TR" altLang="tr-TR" sz="2025" dirty="0"/>
              <a:t>Rhizobium leguminosarum (bezelye, mürdümük, mercimek ve fiğ türleri)</a:t>
            </a:r>
            <a:br>
              <a:rPr lang="tr-TR" altLang="tr-TR" sz="2025" dirty="0"/>
            </a:br>
            <a:r>
              <a:rPr lang="tr-TR" altLang="tr-TR" sz="2025" dirty="0">
                <a:solidFill>
                  <a:srgbClr val="FFFF00"/>
                </a:solidFill>
              </a:rPr>
              <a:t>4) Bakla Grubu: </a:t>
            </a:r>
            <a:r>
              <a:rPr lang="tr-TR" altLang="tr-TR" sz="2025" dirty="0"/>
              <a:t>Rhizobium phaseoli (bakla ve fasulye türleri)</a:t>
            </a:r>
            <a:br>
              <a:rPr lang="tr-TR" altLang="tr-TR" sz="2025" dirty="0"/>
            </a:br>
            <a:r>
              <a:rPr lang="tr-TR" altLang="tr-TR" sz="2025" dirty="0">
                <a:solidFill>
                  <a:srgbClr val="FFFF00"/>
                </a:solidFill>
              </a:rPr>
              <a:t>5) Soya Grubu: </a:t>
            </a:r>
            <a:r>
              <a:rPr lang="tr-TR" altLang="tr-TR" sz="2025" dirty="0"/>
              <a:t>Rhizobium japonicum (tüm soya alt türleri) </a:t>
            </a:r>
            <a:br>
              <a:rPr lang="tr-TR" altLang="tr-TR" sz="2025" dirty="0"/>
            </a:br>
            <a:r>
              <a:rPr lang="tr-TR" altLang="tr-TR" sz="2025" dirty="0">
                <a:solidFill>
                  <a:srgbClr val="FFFF00"/>
                </a:solidFill>
              </a:rPr>
              <a:t>6) Acı Bakla (Lüpen) Grubu: </a:t>
            </a:r>
            <a:r>
              <a:rPr lang="tr-TR" altLang="tr-TR" sz="2025" dirty="0"/>
              <a:t>Rhizobium lupini (bütün acı bakla türlerinde)</a:t>
            </a:r>
            <a:br>
              <a:rPr lang="tr-TR" altLang="tr-TR" sz="2025" dirty="0"/>
            </a:br>
            <a:r>
              <a:rPr lang="tr-TR" altLang="tr-TR" sz="2025" dirty="0">
                <a:solidFill>
                  <a:srgbClr val="FFFF00"/>
                </a:solidFill>
              </a:rPr>
              <a:t>7) Börülce Grubu: </a:t>
            </a:r>
            <a:r>
              <a:rPr lang="tr-TR" altLang="tr-TR" sz="2025" dirty="0"/>
              <a:t>Tüm Rhizobium türleri (börülce, japon üçgülü, yerfıstığı, güvercin bezelyesi gibi baklagil türleri) </a:t>
            </a:r>
            <a:r>
              <a:rPr lang="tr-TR" altLang="tr-TR" dirty="0" smtClean="0"/>
              <a:t/>
            </a:r>
            <a:br>
              <a:rPr lang="tr-TR" altLang="tr-TR" dirty="0" smtClean="0"/>
            </a:br>
            <a:r>
              <a:rPr lang="tr-TR" altLang="tr-TR" dirty="0" smtClean="0"/>
              <a:t> </a:t>
            </a:r>
            <a:br>
              <a:rPr lang="tr-TR" altLang="tr-TR" dirty="0" smtClean="0"/>
            </a:br>
            <a:r>
              <a:rPr lang="tr-TR" altLang="tr-TR" dirty="0" smtClean="0"/>
              <a:t>  </a:t>
            </a:r>
            <a:endParaRPr lang="en-US" altLang="tr-TR" dirty="0"/>
          </a:p>
        </p:txBody>
      </p:sp>
    </p:spTree>
    <p:extLst>
      <p:ext uri="{BB962C8B-B14F-4D97-AF65-F5344CB8AC3E}">
        <p14:creationId xmlns:p14="http://schemas.microsoft.com/office/powerpoint/2010/main" val="2175435045"/>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2263" y="1047750"/>
            <a:ext cx="6686550" cy="2520950"/>
          </a:xfrm>
        </p:spPr>
        <p:txBody>
          <a:bodyPr>
            <a:normAutofit fontScale="62500" lnSpcReduction="20000"/>
          </a:bodyPr>
          <a:lstStyle/>
          <a:p>
            <a:pPr marL="0" indent="0" algn="ctr">
              <a:lnSpc>
                <a:spcPct val="120000"/>
              </a:lnSpc>
              <a:buNone/>
              <a:defRPr/>
            </a:pPr>
            <a:r>
              <a:rPr lang="tr-TR" altLang="tr-TR" sz="2850" b="1" dirty="0">
                <a:solidFill>
                  <a:srgbClr val="90C226"/>
                </a:solidFill>
              </a:rPr>
              <a:t>Rhizobium Bakterilerinin Yumrucuk Oluşturması</a:t>
            </a:r>
            <a:r>
              <a:rPr lang="tr-TR" altLang="tr-TR" sz="2325" dirty="0"/>
              <a:t/>
            </a:r>
            <a:br>
              <a:rPr lang="tr-TR" altLang="tr-TR" sz="2325" dirty="0"/>
            </a:br>
            <a:r>
              <a:rPr lang="tr-TR" altLang="tr-TR" sz="1500" dirty="0"/>
              <a:t/>
            </a:r>
            <a:br>
              <a:rPr lang="tr-TR" altLang="tr-TR" sz="1500" dirty="0"/>
            </a:br>
            <a:r>
              <a:rPr lang="tr-TR" altLang="tr-TR" sz="2175" dirty="0"/>
              <a:t>Baklagiller çimlenmeye başladıktan bir süre sonra bakteriler kök içine iki şekilde girerler. </a:t>
            </a:r>
          </a:p>
          <a:p>
            <a:pPr marL="0" indent="0">
              <a:lnSpc>
                <a:spcPct val="120000"/>
              </a:lnSpc>
              <a:buNone/>
              <a:defRPr/>
            </a:pPr>
            <a:r>
              <a:rPr lang="tr-TR" altLang="tr-TR" sz="2175" dirty="0"/>
              <a:t>a) Ya kılcal kökler etrafına gelerek,</a:t>
            </a:r>
          </a:p>
          <a:p>
            <a:pPr marL="0" indent="0">
              <a:lnSpc>
                <a:spcPct val="120000"/>
              </a:lnSpc>
              <a:buNone/>
              <a:defRPr/>
            </a:pPr>
            <a:r>
              <a:rPr lang="tr-TR" altLang="tr-TR" sz="2175" dirty="0"/>
              <a:t>b) Ya da ana kök ve yan kök üzerindeki yaralardan,</a:t>
            </a:r>
            <a:br>
              <a:rPr lang="tr-TR" altLang="tr-TR" sz="2175" dirty="0"/>
            </a:br>
            <a:r>
              <a:rPr lang="tr-TR" altLang="tr-TR" sz="2175" dirty="0"/>
              <a:t>Kök içine giren bakteriler çok fazla üreyerek yumrucukların oluşmasına neden olurlar. Bakteri bitki için gerekli azotu sağlarken, bitkide bakteriye atmosferin serbest azotunu fikse edebilmesi için gerekli olan glikozu ve enerjiyi sağlar.</a:t>
            </a:r>
            <a:r>
              <a:rPr lang="tr-TR" altLang="tr-TR" sz="1875" dirty="0"/>
              <a:t> </a:t>
            </a:r>
            <a:r>
              <a:rPr lang="tr-TR" altLang="tr-TR" sz="1500" dirty="0"/>
              <a:t/>
            </a:r>
            <a:br>
              <a:rPr lang="tr-TR" altLang="tr-TR" sz="1500" dirty="0"/>
            </a:br>
            <a:endParaRPr lang="tr-TR" sz="1500" dirty="0"/>
          </a:p>
        </p:txBody>
      </p:sp>
      <p:pic>
        <p:nvPicPr>
          <p:cNvPr id="4" name="Picture 4" descr="http://micro.magnet.fsu.edu/optics/olympusmicd/galleries/brightfield/images/legumenodu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2494" y="3568100"/>
            <a:ext cx="3564079" cy="22601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www.nature.com/nature/journal/v411/n6840/images/411948ab.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8981" y="3568102"/>
            <a:ext cx="1371600" cy="22601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0517128"/>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2"/>
          <p:cNvSpPr>
            <a:spLocks noGrp="1"/>
          </p:cNvSpPr>
          <p:nvPr>
            <p:ph idx="1"/>
          </p:nvPr>
        </p:nvSpPr>
        <p:spPr>
          <a:xfrm>
            <a:off x="1611314" y="1066800"/>
            <a:ext cx="6783387" cy="2268538"/>
          </a:xfrm>
        </p:spPr>
        <p:txBody>
          <a:bodyPr/>
          <a:lstStyle/>
          <a:p>
            <a:r>
              <a:rPr lang="tr-TR" altLang="tr-TR" sz="1800"/>
              <a:t>Bakterilerin köklerde oluşturdukları yumrucuklar 5 kısımdan meydana gelmiştir. Bunlar;</a:t>
            </a:r>
            <a:br>
              <a:rPr lang="tr-TR" altLang="tr-TR" sz="1800"/>
            </a:br>
            <a:r>
              <a:rPr lang="tr-TR" altLang="tr-TR" sz="1800"/>
              <a:t>1) Rhizobium bakterilerini içermeyen meristem doku</a:t>
            </a:r>
            <a:br>
              <a:rPr lang="tr-TR" altLang="tr-TR" sz="1800"/>
            </a:br>
            <a:r>
              <a:rPr lang="tr-TR" altLang="tr-TR" sz="1800"/>
              <a:t>2) Enfeksiyon iplikciklerinin bulunduğu bölge</a:t>
            </a:r>
            <a:br>
              <a:rPr lang="tr-TR" altLang="tr-TR" sz="1800"/>
            </a:br>
            <a:r>
              <a:rPr lang="tr-TR" altLang="tr-TR" sz="1800"/>
              <a:t>3) Fiksasyon bölgesi</a:t>
            </a:r>
            <a:br>
              <a:rPr lang="tr-TR" altLang="tr-TR" sz="1800"/>
            </a:br>
            <a:r>
              <a:rPr lang="tr-TR" altLang="tr-TR" sz="1800"/>
              <a:t>4) Dejenere olmuş bölge</a:t>
            </a:r>
            <a:br>
              <a:rPr lang="tr-TR" altLang="tr-TR" sz="1800"/>
            </a:br>
            <a:r>
              <a:rPr lang="tr-TR" altLang="tr-TR" sz="1800"/>
              <a:t>5) İletim sistemi</a:t>
            </a:r>
          </a:p>
        </p:txBody>
      </p:sp>
      <p:pic>
        <p:nvPicPr>
          <p:cNvPr id="113667" name="Picture 6" descr="http://users.rcn.com/jkimball.ma.ultranet/BiologyPages/N/Nitrag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800" y="3600451"/>
            <a:ext cx="161925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8" name="Picture 4" descr="http://www.agen.ufl.edu/~chyn/age2062/lect/lect_18/rootno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2455863"/>
            <a:ext cx="4071938"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6234551"/>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1455739"/>
            <a:ext cx="3321050" cy="361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806950" y="1135063"/>
            <a:ext cx="565150" cy="265112"/>
          </a:xfrm>
          <a:prstGeom prst="rect">
            <a:avLst/>
          </a:prstGeom>
        </p:spPr>
        <p:txBody>
          <a:bodyPr lIns="0" tIns="0" rIns="0" bIns="0"/>
          <a:lstStyle/>
          <a:p>
            <a:pPr>
              <a:lnSpc>
                <a:spcPts val="943"/>
              </a:lnSpc>
              <a:defRPr/>
            </a:pPr>
            <a:r>
              <a:rPr lang="tr" sz="840" i="1" dirty="0">
                <a:latin typeface="Arial"/>
              </a:rPr>
              <a:t>Rhizobium</a:t>
            </a:r>
          </a:p>
          <a:p>
            <a:pPr>
              <a:lnSpc>
                <a:spcPts val="943"/>
              </a:lnSpc>
              <a:defRPr/>
            </a:pPr>
            <a:r>
              <a:rPr lang="tr" sz="840" i="1" dirty="0">
                <a:latin typeface="Arial"/>
              </a:rPr>
              <a:t>bakterileri</a:t>
            </a:r>
          </a:p>
        </p:txBody>
      </p:sp>
      <p:sp>
        <p:nvSpPr>
          <p:cNvPr id="4" name="Rectangle 3"/>
          <p:cNvSpPr/>
          <p:nvPr/>
        </p:nvSpPr>
        <p:spPr>
          <a:xfrm>
            <a:off x="5157789" y="1443038"/>
            <a:ext cx="860425" cy="265112"/>
          </a:xfrm>
          <a:prstGeom prst="rect">
            <a:avLst/>
          </a:prstGeom>
        </p:spPr>
        <p:txBody>
          <a:bodyPr lIns="0" tIns="0" rIns="0" bIns="0"/>
          <a:lstStyle/>
          <a:p>
            <a:pPr algn="just">
              <a:lnSpc>
                <a:spcPts val="969"/>
              </a:lnSpc>
              <a:defRPr/>
            </a:pPr>
            <a:r>
              <a:rPr lang="tr" sz="840" i="1" dirty="0">
                <a:latin typeface="Arial"/>
              </a:rPr>
              <a:t>Kök korteksinde bölünen hücreler</a:t>
            </a:r>
          </a:p>
        </p:txBody>
      </p:sp>
      <p:sp>
        <p:nvSpPr>
          <p:cNvPr id="5" name="Rectangle 4"/>
          <p:cNvSpPr/>
          <p:nvPr/>
        </p:nvSpPr>
        <p:spPr>
          <a:xfrm>
            <a:off x="4111625" y="1554164"/>
            <a:ext cx="577850" cy="282575"/>
          </a:xfrm>
          <a:prstGeom prst="rect">
            <a:avLst/>
          </a:prstGeom>
        </p:spPr>
        <p:txBody>
          <a:bodyPr lIns="0" tIns="0" rIns="0" bIns="0"/>
          <a:lstStyle/>
          <a:p>
            <a:pPr algn="ctr">
              <a:lnSpc>
                <a:spcPts val="943"/>
              </a:lnSpc>
              <a:defRPr/>
            </a:pPr>
            <a:r>
              <a:rPr lang="tr" sz="840" i="1" dirty="0">
                <a:latin typeface="Arial"/>
              </a:rPr>
              <a:t>Enfeksiyon ipliği</a:t>
            </a:r>
          </a:p>
        </p:txBody>
      </p:sp>
      <p:sp>
        <p:nvSpPr>
          <p:cNvPr id="6" name="Rectangle 5"/>
          <p:cNvSpPr/>
          <p:nvPr/>
        </p:nvSpPr>
        <p:spPr>
          <a:xfrm>
            <a:off x="5083176" y="1905000"/>
            <a:ext cx="633413" cy="141288"/>
          </a:xfrm>
          <a:prstGeom prst="rect">
            <a:avLst/>
          </a:prstGeom>
        </p:spPr>
        <p:txBody>
          <a:bodyPr wrap="none" lIns="0" tIns="0" rIns="0" bIns="0"/>
          <a:lstStyle/>
          <a:p>
            <a:pPr>
              <a:lnSpc>
                <a:spcPts val="943"/>
              </a:lnSpc>
              <a:defRPr/>
            </a:pPr>
            <a:r>
              <a:rPr lang="tr" sz="840" i="1">
                <a:latin typeface="Arial"/>
              </a:rPr>
              <a:t>Bakteroidler</a:t>
            </a:r>
          </a:p>
        </p:txBody>
      </p:sp>
      <p:sp>
        <p:nvSpPr>
          <p:cNvPr id="114695" name="Rectangle 6"/>
          <p:cNvSpPr>
            <a:spLocks noChangeArrowheads="1"/>
          </p:cNvSpPr>
          <p:nvPr/>
        </p:nvSpPr>
        <p:spPr bwMode="auto">
          <a:xfrm>
            <a:off x="6323013" y="1905000"/>
            <a:ext cx="1014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ts val="975"/>
              </a:lnSpc>
            </a:pPr>
            <a:r>
              <a:rPr lang="tr-TR" altLang="tr-TR" sz="900" b="1" i="1"/>
              <a:t>Merkezi sindirim perisikfinde bölünen hücreler</a:t>
            </a:r>
            <a:endParaRPr lang="tr-TR" altLang="tr-TR" sz="900" i="1"/>
          </a:p>
        </p:txBody>
      </p:sp>
      <p:sp>
        <p:nvSpPr>
          <p:cNvPr id="8" name="Rectangle 7"/>
          <p:cNvSpPr/>
          <p:nvPr/>
        </p:nvSpPr>
        <p:spPr>
          <a:xfrm>
            <a:off x="6911976" y="3182939"/>
            <a:ext cx="627063" cy="276225"/>
          </a:xfrm>
          <a:prstGeom prst="rect">
            <a:avLst/>
          </a:prstGeom>
        </p:spPr>
        <p:txBody>
          <a:bodyPr lIns="0" tIns="0" rIns="0" bIns="0"/>
          <a:lstStyle/>
          <a:p>
            <a:pPr algn="just">
              <a:lnSpc>
                <a:spcPts val="1018"/>
              </a:lnSpc>
              <a:defRPr/>
            </a:pPr>
            <a:r>
              <a:rPr lang="tr" sz="905" i="1" dirty="0">
                <a:latin typeface="Arial"/>
              </a:rPr>
              <a:t>Gelişen Kök Nodülü</a:t>
            </a:r>
          </a:p>
        </p:txBody>
      </p:sp>
      <p:sp>
        <p:nvSpPr>
          <p:cNvPr id="9" name="Rectangle 8"/>
          <p:cNvSpPr/>
          <p:nvPr/>
        </p:nvSpPr>
        <p:spPr>
          <a:xfrm>
            <a:off x="5830888" y="4664075"/>
            <a:ext cx="449262" cy="387350"/>
          </a:xfrm>
          <a:prstGeom prst="rect">
            <a:avLst/>
          </a:prstGeom>
        </p:spPr>
        <p:txBody>
          <a:bodyPr lIns="0" tIns="0" rIns="0" bIns="0"/>
          <a:lstStyle/>
          <a:p>
            <a:pPr>
              <a:lnSpc>
                <a:spcPts val="969"/>
              </a:lnSpc>
              <a:defRPr/>
            </a:pPr>
            <a:r>
              <a:rPr lang="tr" sz="840" i="1" dirty="0">
                <a:latin typeface="Arial"/>
              </a:rPr>
              <a:t>Nodüle ait iletim dokusu</a:t>
            </a:r>
          </a:p>
        </p:txBody>
      </p:sp>
      <p:sp>
        <p:nvSpPr>
          <p:cNvPr id="10" name="Rectangle 9"/>
          <p:cNvSpPr/>
          <p:nvPr/>
        </p:nvSpPr>
        <p:spPr>
          <a:xfrm>
            <a:off x="1698626" y="958851"/>
            <a:ext cx="2176463" cy="1628775"/>
          </a:xfrm>
          <a:prstGeom prst="rect">
            <a:avLst/>
          </a:prstGeom>
        </p:spPr>
        <p:txBody>
          <a:bodyPr lIns="0" tIns="0" rIns="0" bIns="0"/>
          <a:lstStyle/>
          <a:p>
            <a:pPr marL="213289" indent="-213289" algn="just">
              <a:lnSpc>
                <a:spcPts val="1212"/>
              </a:lnSpc>
              <a:defRPr/>
            </a:pPr>
            <a:r>
              <a:rPr lang="tr" sz="900" b="1" i="1" dirty="0">
                <a:latin typeface="Arial"/>
              </a:rPr>
              <a:t>       </a:t>
            </a:r>
            <a:r>
              <a:rPr lang="tr" sz="825" b="1" i="1" dirty="0">
                <a:latin typeface="Arial"/>
              </a:rPr>
              <a:t>KÖK YUMRUCUKLARININ OLUŞUMU</a:t>
            </a:r>
          </a:p>
          <a:p>
            <a:pPr marL="213289" indent="-213289" algn="just">
              <a:lnSpc>
                <a:spcPts val="1212"/>
              </a:lnSpc>
              <a:defRPr/>
            </a:pPr>
            <a:r>
              <a:rPr lang="tr" sz="905" i="1" dirty="0">
                <a:latin typeface="Arial"/>
              </a:rPr>
              <a:t>      </a:t>
            </a:r>
          </a:p>
          <a:p>
            <a:pPr marL="213289" indent="-213289" algn="just">
              <a:lnSpc>
                <a:spcPts val="1212"/>
              </a:lnSpc>
              <a:defRPr/>
            </a:pPr>
            <a:r>
              <a:rPr lang="tr" sz="905" i="1" dirty="0">
                <a:latin typeface="Arial"/>
              </a:rPr>
              <a:t>       Kök rhizobium bakterilerini çeken  kimyasal sinyal oluşturur. Daha sonra bakteri bu sinyali kök tüylerine iletir. Sinyal, kökle kök tüylerinin uzamasını ve bir enfeksiyon iplikçiği oluşumunu teşvik eder.</a:t>
            </a:r>
          </a:p>
        </p:txBody>
      </p:sp>
      <p:sp>
        <p:nvSpPr>
          <p:cNvPr id="13" name="Rectangle 12"/>
          <p:cNvSpPr/>
          <p:nvPr/>
        </p:nvSpPr>
        <p:spPr>
          <a:xfrm>
            <a:off x="7239000" y="1185863"/>
            <a:ext cx="1798638" cy="615950"/>
          </a:xfrm>
          <a:prstGeom prst="rect">
            <a:avLst/>
          </a:prstGeom>
        </p:spPr>
        <p:txBody>
          <a:bodyPr lIns="0" tIns="0" rIns="0" bIns="0"/>
          <a:lstStyle/>
          <a:p>
            <a:pPr algn="just">
              <a:lnSpc>
                <a:spcPts val="1212"/>
              </a:lnSpc>
              <a:defRPr/>
            </a:pPr>
            <a:r>
              <a:rPr lang="tr" sz="905" i="1" dirty="0">
                <a:latin typeface="Arial"/>
              </a:rPr>
              <a:t>Bakteriler enfeksiyon İplikçiği İçindeki kök korteksine girer. Kök korteksi hücreleri ve periskl bölünmeye başlar.</a:t>
            </a:r>
          </a:p>
        </p:txBody>
      </p:sp>
      <p:sp>
        <p:nvSpPr>
          <p:cNvPr id="14" name="Rectangle 13"/>
          <p:cNvSpPr/>
          <p:nvPr/>
        </p:nvSpPr>
        <p:spPr>
          <a:xfrm>
            <a:off x="4645025" y="4848226"/>
            <a:ext cx="693738" cy="265113"/>
          </a:xfrm>
          <a:prstGeom prst="rect">
            <a:avLst/>
          </a:prstGeom>
        </p:spPr>
        <p:txBody>
          <a:bodyPr lIns="0" tIns="0" rIns="0" bIns="0"/>
          <a:lstStyle/>
          <a:p>
            <a:pPr>
              <a:lnSpc>
                <a:spcPts val="969"/>
              </a:lnSpc>
              <a:defRPr/>
            </a:pPr>
            <a:r>
              <a:rPr lang="tr" sz="905" i="1" dirty="0">
                <a:latin typeface="Arial"/>
              </a:rPr>
              <a:t>Enfekte olmuş bölge</a:t>
            </a:r>
          </a:p>
        </p:txBody>
      </p:sp>
      <p:sp>
        <p:nvSpPr>
          <p:cNvPr id="15" name="Rectangle 14"/>
          <p:cNvSpPr/>
          <p:nvPr/>
        </p:nvSpPr>
        <p:spPr>
          <a:xfrm>
            <a:off x="7246938" y="4171951"/>
            <a:ext cx="1771650" cy="828675"/>
          </a:xfrm>
          <a:prstGeom prst="rect">
            <a:avLst/>
          </a:prstGeom>
        </p:spPr>
        <p:txBody>
          <a:bodyPr lIns="0" tIns="0" rIns="0" bIns="0"/>
          <a:lstStyle/>
          <a:p>
            <a:pPr algn="just">
              <a:lnSpc>
                <a:spcPts val="1163"/>
              </a:lnSpc>
              <a:defRPr/>
            </a:pPr>
            <a:r>
              <a:rPr lang="tr" sz="905" i="1" dirty="0">
                <a:latin typeface="Arial"/>
              </a:rPr>
              <a:t>Korteks ve perisiklin etkilenmiş bölgelerinde büyüme devam eder ve bölünen hücrelerin oluşturduğu bu iki kûtle birleşerek nodul oluşturur.</a:t>
            </a:r>
          </a:p>
        </p:txBody>
      </p:sp>
      <p:sp>
        <p:nvSpPr>
          <p:cNvPr id="11" name="Rectangle 10"/>
          <p:cNvSpPr/>
          <p:nvPr/>
        </p:nvSpPr>
        <p:spPr>
          <a:xfrm>
            <a:off x="1698625" y="4171951"/>
            <a:ext cx="2260600" cy="1217613"/>
          </a:xfrm>
          <a:prstGeom prst="rect">
            <a:avLst/>
          </a:prstGeom>
        </p:spPr>
        <p:txBody>
          <a:bodyPr lIns="0" tIns="0" rIns="0" bIns="0"/>
          <a:lstStyle/>
          <a:p>
            <a:pPr marL="229696" indent="-229696" algn="just">
              <a:lnSpc>
                <a:spcPts val="1212"/>
              </a:lnSpc>
              <a:defRPr/>
            </a:pPr>
            <a:r>
              <a:rPr lang="tr" sz="905" i="1" dirty="0">
                <a:latin typeface="Arial"/>
              </a:rPr>
              <a:t>       Nodül büyümeye devam eder. Nodulü merkezi silindir sistemi ve flöemine bağlayan iletim dokusu gelişir. Bu iletim dokusu, nodüle besin sağlar ve azotlu bileşikleri nodülden merkezi silindire ve oradan da bitkinin her yanına gönderilmek üzere taşır.</a:t>
            </a:r>
          </a:p>
        </p:txBody>
      </p:sp>
      <p:cxnSp>
        <p:nvCxnSpPr>
          <p:cNvPr id="19" name="Straight Arrow Connector 18"/>
          <p:cNvCxnSpPr/>
          <p:nvPr/>
        </p:nvCxnSpPr>
        <p:spPr>
          <a:xfrm flipH="1">
            <a:off x="5716588" y="2274888"/>
            <a:ext cx="677862" cy="3921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323013" y="3316288"/>
            <a:ext cx="508000" cy="1190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908426" y="2016125"/>
            <a:ext cx="739775" cy="247650"/>
          </a:xfrm>
          <a:prstGeom prst="rect">
            <a:avLst/>
          </a:prstGeom>
        </p:spPr>
        <p:txBody>
          <a:bodyPr lIns="0" tIns="0" rIns="0" bIns="0"/>
          <a:lstStyle/>
          <a:p>
            <a:pPr>
              <a:lnSpc>
                <a:spcPts val="969"/>
              </a:lnSpc>
              <a:defRPr/>
            </a:pPr>
            <a:r>
              <a:rPr lang="tr" sz="905" i="1" dirty="0">
                <a:latin typeface="Arial"/>
              </a:rPr>
              <a:t>Enfekte olmuş kök tüyü</a:t>
            </a:r>
          </a:p>
        </p:txBody>
      </p:sp>
      <p:cxnSp>
        <p:nvCxnSpPr>
          <p:cNvPr id="22" name="Straight Arrow Connector 21"/>
          <p:cNvCxnSpPr/>
          <p:nvPr/>
        </p:nvCxnSpPr>
        <p:spPr>
          <a:xfrm>
            <a:off x="4476750" y="2154238"/>
            <a:ext cx="3127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564064" y="1708150"/>
            <a:ext cx="242887" cy="1285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5464175" y="4233864"/>
            <a:ext cx="317500" cy="4333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5267326" y="2030413"/>
            <a:ext cx="320675" cy="3667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5584825" y="1708150"/>
            <a:ext cx="38100" cy="431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875213" y="1343026"/>
            <a:ext cx="93662" cy="5619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664184" y="1128151"/>
            <a:ext cx="255519" cy="346249"/>
          </a:xfrm>
          <a:prstGeom prst="rect">
            <a:avLst/>
          </a:prstGeom>
          <a:noFill/>
        </p:spPr>
        <p:txBody>
          <a:bodyPr wrap="none" lIns="68580" tIns="34290" rIns="68580" bIns="34290">
            <a:spAutoFit/>
          </a:bodyPr>
          <a:lstStyle/>
          <a:p>
            <a:pPr algn="ctr">
              <a:defRPr/>
            </a:pPr>
            <a:r>
              <a:rPr lang="tr-TR" b="1" dirty="0">
                <a:ln w="22225">
                  <a:solidFill>
                    <a:schemeClr val="accent2"/>
                  </a:solidFill>
                  <a:prstDash val="solid"/>
                </a:ln>
                <a:solidFill>
                  <a:schemeClr val="accent2">
                    <a:lumMod val="40000"/>
                    <a:lumOff val="60000"/>
                  </a:schemeClr>
                </a:solidFill>
              </a:rPr>
              <a:t>1</a:t>
            </a:r>
            <a:endParaRPr lang="en-US" b="1" dirty="0">
              <a:ln w="22225">
                <a:solidFill>
                  <a:schemeClr val="accent2"/>
                </a:solidFill>
                <a:prstDash val="solid"/>
              </a:ln>
              <a:solidFill>
                <a:schemeClr val="accent2">
                  <a:lumMod val="40000"/>
                  <a:lumOff val="60000"/>
                </a:schemeClr>
              </a:solidFill>
            </a:endParaRPr>
          </a:p>
        </p:txBody>
      </p:sp>
      <p:sp>
        <p:nvSpPr>
          <p:cNvPr id="34" name="Rectangle 33"/>
          <p:cNvSpPr/>
          <p:nvPr/>
        </p:nvSpPr>
        <p:spPr>
          <a:xfrm>
            <a:off x="6997731" y="1152927"/>
            <a:ext cx="255519" cy="346249"/>
          </a:xfrm>
          <a:prstGeom prst="rect">
            <a:avLst/>
          </a:prstGeom>
          <a:noFill/>
        </p:spPr>
        <p:txBody>
          <a:bodyPr wrap="none" lIns="68580" tIns="34290" rIns="68580" bIns="34290">
            <a:spAutoFit/>
          </a:bodyPr>
          <a:lstStyle/>
          <a:p>
            <a:pPr algn="ctr">
              <a:defRPr/>
            </a:pPr>
            <a:r>
              <a:rPr lang="tr-TR" b="1" dirty="0">
                <a:ln w="22225">
                  <a:solidFill>
                    <a:schemeClr val="accent2"/>
                  </a:solidFill>
                  <a:prstDash val="solid"/>
                </a:ln>
                <a:solidFill>
                  <a:schemeClr val="accent2">
                    <a:lumMod val="40000"/>
                    <a:lumOff val="60000"/>
                  </a:schemeClr>
                </a:solidFill>
              </a:rPr>
              <a:t>2</a:t>
            </a:r>
            <a:endParaRPr lang="en-US" b="1" dirty="0">
              <a:ln w="22225">
                <a:solidFill>
                  <a:schemeClr val="accent2"/>
                </a:solidFill>
                <a:prstDash val="solid"/>
              </a:ln>
              <a:solidFill>
                <a:schemeClr val="accent2">
                  <a:lumMod val="40000"/>
                  <a:lumOff val="60000"/>
                </a:schemeClr>
              </a:solidFill>
            </a:endParaRPr>
          </a:p>
        </p:txBody>
      </p:sp>
      <p:sp>
        <p:nvSpPr>
          <p:cNvPr id="35" name="Rectangle 34"/>
          <p:cNvSpPr/>
          <p:nvPr/>
        </p:nvSpPr>
        <p:spPr>
          <a:xfrm>
            <a:off x="6997731" y="4126888"/>
            <a:ext cx="255519" cy="346249"/>
          </a:xfrm>
          <a:prstGeom prst="rect">
            <a:avLst/>
          </a:prstGeom>
          <a:noFill/>
        </p:spPr>
        <p:txBody>
          <a:bodyPr wrap="none" lIns="68580" tIns="34290" rIns="68580" bIns="34290">
            <a:spAutoFit/>
          </a:bodyPr>
          <a:lstStyle/>
          <a:p>
            <a:pPr algn="ctr">
              <a:defRPr/>
            </a:pPr>
            <a:r>
              <a:rPr lang="tr-TR" b="1" dirty="0">
                <a:ln w="22225">
                  <a:solidFill>
                    <a:schemeClr val="accent2"/>
                  </a:solidFill>
                  <a:prstDash val="solid"/>
                </a:ln>
                <a:solidFill>
                  <a:schemeClr val="accent2">
                    <a:lumMod val="40000"/>
                    <a:lumOff val="60000"/>
                  </a:schemeClr>
                </a:solidFill>
              </a:rPr>
              <a:t>3</a:t>
            </a:r>
            <a:endParaRPr lang="en-US" b="1" dirty="0">
              <a:ln w="22225">
                <a:solidFill>
                  <a:schemeClr val="accent2"/>
                </a:solidFill>
                <a:prstDash val="solid"/>
              </a:ln>
              <a:solidFill>
                <a:schemeClr val="accent2">
                  <a:lumMod val="40000"/>
                  <a:lumOff val="60000"/>
                </a:schemeClr>
              </a:solidFill>
            </a:endParaRPr>
          </a:p>
        </p:txBody>
      </p:sp>
      <p:sp>
        <p:nvSpPr>
          <p:cNvPr id="36" name="Rectangle 35"/>
          <p:cNvSpPr/>
          <p:nvPr/>
        </p:nvSpPr>
        <p:spPr>
          <a:xfrm>
            <a:off x="1665977" y="4126888"/>
            <a:ext cx="255519" cy="346249"/>
          </a:xfrm>
          <a:prstGeom prst="rect">
            <a:avLst/>
          </a:prstGeom>
          <a:noFill/>
        </p:spPr>
        <p:txBody>
          <a:bodyPr wrap="none" lIns="68580" tIns="34290" rIns="68580" bIns="34290">
            <a:spAutoFit/>
          </a:bodyPr>
          <a:lstStyle/>
          <a:p>
            <a:pPr algn="ctr">
              <a:defRPr/>
            </a:pPr>
            <a:r>
              <a:rPr lang="tr-TR" b="1" dirty="0">
                <a:ln w="22225">
                  <a:solidFill>
                    <a:schemeClr val="accent2"/>
                  </a:solidFill>
                  <a:prstDash val="solid"/>
                </a:ln>
                <a:solidFill>
                  <a:schemeClr val="accent2">
                    <a:lumMod val="40000"/>
                    <a:lumOff val="60000"/>
                  </a:schemeClr>
                </a:solidFill>
              </a:rPr>
              <a:t>4</a:t>
            </a:r>
            <a:endParaRPr lang="en-US" b="1" dirty="0">
              <a:ln w="22225">
                <a:solidFill>
                  <a:schemeClr val="accent2"/>
                </a:solidFill>
                <a:prstDash val="solid"/>
              </a:ln>
              <a:solidFill>
                <a:schemeClr val="accent2">
                  <a:lumMod val="40000"/>
                  <a:lumOff val="60000"/>
                </a:schemeClr>
              </a:solidFill>
            </a:endParaRPr>
          </a:p>
        </p:txBody>
      </p:sp>
      <p:cxnSp>
        <p:nvCxnSpPr>
          <p:cNvPr id="38" name="Straight Arrow Connector 37"/>
          <p:cNvCxnSpPr/>
          <p:nvPr/>
        </p:nvCxnSpPr>
        <p:spPr>
          <a:xfrm flipV="1">
            <a:off x="4921251" y="4532314"/>
            <a:ext cx="333375" cy="2492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504637"/>
      </p:ext>
    </p:extLst>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Box 1"/>
          <p:cNvSpPr txBox="1">
            <a:spLocks noChangeArrowheads="1"/>
          </p:cNvSpPr>
          <p:nvPr/>
        </p:nvSpPr>
        <p:spPr bwMode="auto">
          <a:xfrm>
            <a:off x="2060576" y="1017589"/>
            <a:ext cx="56816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tr-TR" sz="2100" b="1">
                <a:solidFill>
                  <a:srgbClr val="79AA26"/>
                </a:solidFill>
              </a:rPr>
              <a:t>Kök Yumrucuklarının Oluşumu </a:t>
            </a:r>
          </a:p>
        </p:txBody>
      </p:sp>
      <p:sp>
        <p:nvSpPr>
          <p:cNvPr id="115715" name="TextBox 3"/>
          <p:cNvSpPr txBox="1">
            <a:spLocks noChangeArrowheads="1"/>
          </p:cNvSpPr>
          <p:nvPr/>
        </p:nvSpPr>
        <p:spPr bwMode="auto">
          <a:xfrm>
            <a:off x="2060575" y="1450975"/>
            <a:ext cx="650875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endParaRPr lang="tr-TR" altLang="tr-TR"/>
          </a:p>
          <a:p>
            <a:pPr algn="just"/>
            <a:endParaRPr lang="tr-TR" altLang="tr-TR"/>
          </a:p>
          <a:p>
            <a:pPr algn="just"/>
            <a:r>
              <a:rPr lang="tr-TR" altLang="tr-TR" sz="1500"/>
              <a:t>Kök yumrucuklarının oluşmasında ilk önce kök emici tüyleri bakteri istilasına karşı kıvrılır ve bakterinin etrafını çevirir. Bu kıvrılmaya bakteri tarafından meydana getirilen ve henüz ne oldukları aydınlatılmamış moleküller yol açmaktadır. Yonca, ak üçgül ve baklada bu maddelerin flavonoidler olduğu bilinmektedir. Elde edilen bazı araştırma sonuçlarına göre, bu tür bitkilerin kök emici tüylerinden salgıladıkları bazı kimyasal maddelerin bakteriler tarafından algılanması ile meydana gelebileceği düşünülmektedir. Bundan sonra bakteride sentezlenen enzimler hücre çeperinin bir kısmını par­çalarlar ve bakterilerin emici tüy hücresine girmelerini sağlarlar. Sonra emici tüyde enfeksiyon iplikçiği denilen bir yapı oluşturulur</a:t>
            </a:r>
            <a:r>
              <a:rPr lang="tr-TR" altLang="tr-TR"/>
              <a:t>. </a:t>
            </a:r>
          </a:p>
        </p:txBody>
      </p:sp>
    </p:spTree>
    <p:extLst>
      <p:ext uri="{BB962C8B-B14F-4D97-AF65-F5344CB8AC3E}">
        <p14:creationId xmlns:p14="http://schemas.microsoft.com/office/powerpoint/2010/main" val="4118929040"/>
      </p:ext>
    </p:extLst>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Dikdörtgen 1"/>
          <p:cNvSpPr>
            <a:spLocks noChangeArrowheads="1"/>
          </p:cNvSpPr>
          <p:nvPr/>
        </p:nvSpPr>
        <p:spPr bwMode="auto">
          <a:xfrm>
            <a:off x="2249488" y="2147888"/>
            <a:ext cx="6132512"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1500"/>
              <a:t>Enfeksiyon iplikçiği, istila edilmekte olan hücrenin katlanmış ve genişlemiş plazma membranı ile bu membranın iç kısımda oluşan yeni selüloz molekülünden ibarettir. Bakteriler, iplikçiğin içinde yoğun şekilde çoğalırlar ve bu iplikçiğin iç kısımlarına doğru uzayarak korteks hücrelerinin arasına ve içine girmeye başlar. İçteki korteks hücrelerinde bakteriler sitoplazmaya bı­rakılırlar ve bazı hücreleri, özellikle tetraploid hücreleri bö­lünmeye teşvik ederler. Bu bölünmeler dokuların ço­ğalmasına yol açar. Sonra çoğunlukla tetraploid hücrelerden ve bakteri içermeyen bazı diploid hücrelerden oluşan olgun bir kök yumrusu meydana gelir.</a:t>
            </a:r>
          </a:p>
        </p:txBody>
      </p:sp>
    </p:spTree>
    <p:extLst>
      <p:ext uri="{BB962C8B-B14F-4D97-AF65-F5344CB8AC3E}">
        <p14:creationId xmlns:p14="http://schemas.microsoft.com/office/powerpoint/2010/main" val="1129975827"/>
      </p:ext>
    </p:extLst>
  </p:cSld>
  <p:clrMapOvr>
    <a:masterClrMapping/>
  </p:clrMapOvr>
  <p:transition>
    <p:newsflash/>
  </p:transition>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1426</Words>
  <Application>Microsoft Office PowerPoint</Application>
  <PresentationFormat>Geniş ekran</PresentationFormat>
  <Paragraphs>86</Paragraphs>
  <Slides>23</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23</vt:i4>
      </vt:variant>
    </vt:vector>
  </HeadingPairs>
  <TitlesOfParts>
    <vt:vector size="30" baseType="lpstr">
      <vt:lpstr>Arial</vt:lpstr>
      <vt:lpstr>Calibri</vt:lpstr>
      <vt:lpstr>Calibri Light</vt:lpstr>
      <vt:lpstr>Constantia</vt:lpstr>
      <vt:lpstr>Symbol</vt:lpstr>
      <vt:lpstr>Wingdings</vt:lpstr>
      <vt:lpstr>Office Teması</vt:lpstr>
      <vt:lpstr>PowerPoint Sunusu</vt:lpstr>
      <vt:lpstr>PowerPoint Sunusu</vt:lpstr>
      <vt:lpstr>PowerPoint Sunusu</vt:lpstr>
      <vt:lpstr>Baklagillerde yumrucuk oluşturabilen bakteri grupları:  1) Yonca Grubu: Rhizobium meliloti (çok yıllık yonca, pıtraklı yonca, şerbetçi otu yoncası, hint taşyoncası ve çemen). 2) Üçgül Grubu: Rhizobium trifolii (kırmızı üçgül, ak üçgül, çayır üçgülü, melez üçgül, çilek üçgülü, iran üçgülü, yeraltı üçgülü gibi tüm üçgül türleri) 3) Bezelye ve Fiğ Grubu: Rhizobium leguminosarum (bezelye, mürdümük, mercimek ve fiğ türleri) 4) Bakla Grubu: Rhizobium phaseoli (bakla ve fasulye türleri) 5) Soya Grubu: Rhizobium japonicum (tüm soya alt türleri)  6) Acı Bakla (Lüpen) Grubu: Rhizobium lupini (bütün acı bakla türlerinde) 7) Börülce Grubu: Tüm Rhizobium türleri (börülce, japon üçgülü, yerfıstığı, güvercin bezelyesi gibi baklagil türleri)      </vt:lpstr>
      <vt:lpstr>PowerPoint Sunusu</vt:lpstr>
      <vt:lpstr>PowerPoint Sunusu</vt:lpstr>
      <vt:lpstr>PowerPoint Sunusu</vt:lpstr>
      <vt:lpstr>PowerPoint Sunusu</vt:lpstr>
      <vt:lpstr>PowerPoint Sunusu</vt:lpstr>
      <vt:lpstr>Simbiyotik Azot Bakterilerinin Oluşturduğu Yumrucukların Yapısı</vt:lpstr>
      <vt:lpstr>PowerPoint Sunusu</vt:lpstr>
      <vt:lpstr>PowerPoint Sunusu</vt:lpstr>
      <vt:lpstr>PowerPoint Sunusu</vt:lpstr>
      <vt:lpstr>AZOT FİKSASYONU İÇİN BAKLAGİLLERE BAKTERİ AŞILAMASI</vt:lpstr>
      <vt:lpstr>Baklagillerde Bakteri Aşılaması</vt:lpstr>
      <vt:lpstr>Baklagillerde Bakteri Aşılaması</vt:lpstr>
      <vt:lpstr> Rhizobium Bakterini Etkileyen Şartlar </vt:lpstr>
      <vt:lpstr>AZOT FİKSASYONUNU ETKİLEYEN FAKTÖRLER</vt:lpstr>
      <vt:lpstr>PowerPoint Sunusu</vt:lpstr>
      <vt:lpstr>PowerPoint Sunusu</vt:lpstr>
      <vt:lpstr>Most plants depend on bacteria to supply nitrogen</vt:lpstr>
      <vt:lpstr>The Nitrogen Cycle</vt:lpstr>
      <vt:lpstr>General view of nitrogen metabolism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SSSSSSSSSS</dc:creator>
  <cp:lastModifiedBy>SSSSSSSSSS</cp:lastModifiedBy>
  <cp:revision>5</cp:revision>
  <dcterms:created xsi:type="dcterms:W3CDTF">2020-09-17T17:30:29Z</dcterms:created>
  <dcterms:modified xsi:type="dcterms:W3CDTF">2020-09-17T17:36:22Z</dcterms:modified>
</cp:coreProperties>
</file>