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1412776"/>
            <a:ext cx="7851648" cy="18288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scene3d>
              <a:camera prst="orthographicFront"/>
              <a:lightRig rig="freezing" dir="t">
                <a:rot lat="0" lon="0" rev="5640000"/>
              </a:lightRig>
            </a:scene3d>
            <a:sp3d prstMaterial="flat">
              <a:bevelT w="38100" h="38100"/>
              <a:contourClr>
                <a:schemeClr val="tx2"/>
              </a:contourClr>
            </a:sp3d>
          </a:bodyPr>
          <a:lstStyle/>
          <a:p>
            <a:pPr algn="l"/>
            <a:r>
              <a:rPr lang="tr-TR" dirty="0" smtClean="0">
                <a:solidFill>
                  <a:srgbClr val="FFC000"/>
                </a:solidFill>
                <a:effectLst/>
              </a:rPr>
              <a:t>ŞUDRAKA VE MRİÇÇHAKATİKA</a:t>
            </a:r>
            <a:br>
              <a:rPr lang="tr-TR" dirty="0" smtClean="0">
                <a:solidFill>
                  <a:srgbClr val="FFC000"/>
                </a:solidFill>
                <a:effectLst/>
              </a:rPr>
            </a:br>
            <a:endParaRPr lang="tr-TR" dirty="0">
              <a:solidFill>
                <a:srgbClr val="FFC000"/>
              </a:solidFill>
              <a:effectLst/>
            </a:endParaRPr>
          </a:p>
        </p:txBody>
      </p:sp>
      <p:sp>
        <p:nvSpPr>
          <p:cNvPr id="3" name="2 Alt Başlık"/>
          <p:cNvSpPr>
            <a:spLocks noGrp="1"/>
          </p:cNvSpPr>
          <p:nvPr>
            <p:ph type="subTitle" idx="1"/>
          </p:nvPr>
        </p:nvSpPr>
        <p:spPr>
          <a:xfrm>
            <a:off x="533400" y="3228536"/>
            <a:ext cx="7854696" cy="2648736"/>
          </a:xfrm>
        </p:spPr>
        <p:txBody>
          <a:bodyPr>
            <a:normAutofit/>
          </a:bodyPr>
          <a:lstStyle/>
          <a:p>
            <a:r>
              <a:rPr lang="tr-TR" sz="2300" b="1" i="1" dirty="0" smtClean="0"/>
              <a:t>XIV. HAFTA</a:t>
            </a:r>
          </a:p>
          <a:p>
            <a:r>
              <a:rPr lang="tr-TR" sz="2300" b="1" i="1" dirty="0" smtClean="0"/>
              <a:t>HİN 405  KLASİK SANSKRİT EDEBİYATI TARİHİ</a:t>
            </a:r>
          </a:p>
          <a:p>
            <a:endParaRPr lang="tr-TR" dirty="0" smtClean="0"/>
          </a:p>
          <a:p>
            <a:r>
              <a:rPr lang="tr-TR" sz="1600" dirty="0" smtClean="0"/>
              <a:t>Ankara Üniversitesi</a:t>
            </a:r>
          </a:p>
          <a:p>
            <a:r>
              <a:rPr lang="tr-TR" sz="1600" dirty="0" smtClean="0"/>
              <a:t>Dil ve Tarih-Coğrafya Fakültesi</a:t>
            </a:r>
          </a:p>
          <a:p>
            <a:r>
              <a:rPr lang="tr-TR" sz="1600" dirty="0" smtClean="0"/>
              <a:t>Hindoloji Anabilim Dalı</a:t>
            </a:r>
          </a:p>
          <a:p>
            <a:r>
              <a:rPr lang="tr-TR" sz="1600" dirty="0" smtClean="0"/>
              <a:t>Prof. Dr. H. Derya Can</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Daha sonra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hizmetçilerinden biri girer, bir </a:t>
            </a:r>
            <a:r>
              <a:rPr lang="tr-TR" sz="3200" dirty="0" err="1" smtClean="0">
                <a:latin typeface="Times New Roman" pitchFamily="18" charset="0"/>
                <a:cs typeface="Times New Roman" pitchFamily="18" charset="0"/>
              </a:rPr>
              <a:t>Bhikshu'yu</a:t>
            </a:r>
            <a:r>
              <a:rPr lang="tr-TR" sz="3200" dirty="0" smtClean="0">
                <a:latin typeface="Times New Roman" pitchFamily="18" charset="0"/>
                <a:cs typeface="Times New Roman" pitchFamily="18" charset="0"/>
              </a:rPr>
              <a:t> nasıl kurtardığını ve bu cesur hareketi nedeniyle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kendi pelerinini vererek onu nasıl ödüllendirdiğini anlatır. Bu,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için, saygıdeğer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cömertliğinin başka bir kanıtıdır. Pelerini alır, kendisi giyer, çünkü taparcasına sevdiği kahramana ait olan her şeyi en az onun kadar sevmektedir.</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III.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köle hizmetçilerinden biri olan </a:t>
            </a:r>
            <a:r>
              <a:rPr lang="tr-TR" sz="3200" dirty="0" err="1" smtClean="0">
                <a:latin typeface="Times New Roman" pitchFamily="18" charset="0"/>
                <a:cs typeface="Times New Roman" pitchFamily="18" charset="0"/>
              </a:rPr>
              <a:t>Madanika'ya</a:t>
            </a:r>
            <a:r>
              <a:rPr lang="tr-TR" sz="3200" dirty="0" smtClean="0">
                <a:latin typeface="Times New Roman" pitchFamily="18" charset="0"/>
                <a:cs typeface="Times New Roman" pitchFamily="18" charset="0"/>
              </a:rPr>
              <a:t> âşık olan </a:t>
            </a:r>
            <a:r>
              <a:rPr lang="tr-TR" sz="3200" dirty="0" err="1" smtClean="0">
                <a:latin typeface="Times New Roman" pitchFamily="18" charset="0"/>
                <a:cs typeface="Times New Roman" pitchFamily="18" charset="0"/>
              </a:rPr>
              <a:t>Şarvilaka</a:t>
            </a:r>
            <a:r>
              <a:rPr lang="tr-TR" sz="3200" dirty="0" smtClean="0">
                <a:latin typeface="Times New Roman" pitchFamily="18" charset="0"/>
                <a:cs typeface="Times New Roman" pitchFamily="18" charset="0"/>
              </a:rPr>
              <a:t> adında </a:t>
            </a:r>
            <a:r>
              <a:rPr lang="tr-TR" sz="3200" dirty="0" err="1" smtClean="0">
                <a:latin typeface="Times New Roman" pitchFamily="18" charset="0"/>
                <a:cs typeface="Times New Roman" pitchFamily="18" charset="0"/>
              </a:rPr>
              <a:t>Uccayinli</a:t>
            </a:r>
            <a:r>
              <a:rPr lang="tr-TR" sz="3200" dirty="0" smtClean="0">
                <a:latin typeface="Times New Roman" pitchFamily="18" charset="0"/>
                <a:cs typeface="Times New Roman" pitchFamily="18" charset="0"/>
              </a:rPr>
              <a:t> bir Brahman vardır. </a:t>
            </a:r>
            <a:r>
              <a:rPr lang="tr-TR" sz="3200" dirty="0" err="1" smtClean="0">
                <a:latin typeface="Times New Roman" pitchFamily="18" charset="0"/>
                <a:cs typeface="Times New Roman" pitchFamily="18" charset="0"/>
              </a:rPr>
              <a:t>Vasantasena'ya</a:t>
            </a:r>
            <a:r>
              <a:rPr lang="tr-TR" sz="3200" dirty="0" smtClean="0">
                <a:latin typeface="Times New Roman" pitchFamily="18" charset="0"/>
                <a:cs typeface="Times New Roman" pitchFamily="18" charset="0"/>
              </a:rPr>
              <a:t> bedelini ödeyerek </a:t>
            </a:r>
            <a:r>
              <a:rPr lang="tr-TR" sz="3200" dirty="0" err="1" smtClean="0">
                <a:latin typeface="Times New Roman" pitchFamily="18" charset="0"/>
                <a:cs typeface="Times New Roman" pitchFamily="18" charset="0"/>
              </a:rPr>
              <a:t>Madanika</a:t>
            </a:r>
            <a:r>
              <a:rPr lang="tr-TR" sz="3200" dirty="0" smtClean="0">
                <a:latin typeface="Times New Roman" pitchFamily="18" charset="0"/>
                <a:cs typeface="Times New Roman" pitchFamily="18" charset="0"/>
              </a:rPr>
              <a:t> ile evlenmek istemektedir. Fakir olduğundan, gerekli altını sağlayabilmek için hırsızlık yapar. Bir gece, herkes derin uykudayken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evini soyar. </a:t>
            </a:r>
            <a:r>
              <a:rPr lang="tr-TR" sz="3200" dirty="0" err="1" smtClean="0">
                <a:latin typeface="Times New Roman" pitchFamily="18" charset="0"/>
                <a:cs typeface="Times New Roman" pitchFamily="18" charset="0"/>
              </a:rPr>
              <a:t>Maitreya'nın</a:t>
            </a:r>
            <a:r>
              <a:rPr lang="tr-TR" sz="3200" dirty="0" smtClean="0">
                <a:latin typeface="Times New Roman" pitchFamily="18" charset="0"/>
                <a:cs typeface="Times New Roman" pitchFamily="18" charset="0"/>
              </a:rPr>
              <a:t> sakladığı </a:t>
            </a:r>
            <a:r>
              <a:rPr lang="tr-TR" sz="3200" dirty="0" err="1" smtClean="0">
                <a:latin typeface="Times New Roman" pitchFamily="18" charset="0"/>
                <a:cs typeface="Times New Roman" pitchFamily="18" charset="0"/>
              </a:rPr>
              <a:t>Vasantasena'ya</a:t>
            </a:r>
            <a:r>
              <a:rPr lang="tr-TR" sz="3200" dirty="0" smtClean="0">
                <a:latin typeface="Times New Roman" pitchFamily="18" charset="0"/>
                <a:cs typeface="Times New Roman" pitchFamily="18" charset="0"/>
              </a:rPr>
              <a:t> ait olan birçok ziynet eşyasını çalar. Hırsız bir süre sonra bulunur. </a:t>
            </a:r>
            <a:endParaRPr lang="tr-TR" sz="3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paraya değer verdiği için değil, ziynetler ona emanet edildiği ve onları istendiği zaman geri vermek onun için bir onur meselesi olduğundan, bu kayıp karşısında kahrolur. Para onun için hiçbir şey ifade etmemektedir.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en az kendisi kadar soylu olan karısı </a:t>
            </a:r>
            <a:r>
              <a:rPr lang="tr-TR" sz="3200" dirty="0" err="1" smtClean="0">
                <a:latin typeface="Times New Roman" pitchFamily="18" charset="0"/>
                <a:cs typeface="Times New Roman" pitchFamily="18" charset="0"/>
              </a:rPr>
              <a:t>Dhuta</a:t>
            </a:r>
            <a:r>
              <a:rPr lang="tr-TR" sz="3200" dirty="0" smtClean="0">
                <a:latin typeface="Times New Roman" pitchFamily="18" charset="0"/>
                <a:cs typeface="Times New Roman" pitchFamily="18" charset="0"/>
              </a:rPr>
              <a:t>, kendi kolyesini zorluktan kurtulması için kocasına verir.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Maitreya'ya</a:t>
            </a:r>
            <a:r>
              <a:rPr lang="tr-TR" sz="3200" dirty="0" smtClean="0">
                <a:latin typeface="Times New Roman" pitchFamily="18" charset="0"/>
                <a:cs typeface="Times New Roman" pitchFamily="18" charset="0"/>
              </a:rPr>
              <a:t> kolyeyi </a:t>
            </a:r>
            <a:r>
              <a:rPr lang="tr-TR" sz="3200" dirty="0" err="1" smtClean="0">
                <a:latin typeface="Times New Roman" pitchFamily="18" charset="0"/>
                <a:cs typeface="Times New Roman" pitchFamily="18" charset="0"/>
              </a:rPr>
              <a:t>Vasantasena'ya</a:t>
            </a:r>
            <a:r>
              <a:rPr lang="tr-TR" sz="3200" dirty="0" smtClean="0">
                <a:latin typeface="Times New Roman" pitchFamily="18" charset="0"/>
                <a:cs typeface="Times New Roman" pitchFamily="18" charset="0"/>
              </a:rPr>
              <a:t> götürüp onun ziynetlerinden biriyle değiştirmeyi önermesini söyler.</a:t>
            </a:r>
            <a:endParaRPr lang="tr-TR" sz="3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IV.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err="1" smtClean="0">
                <a:latin typeface="Times New Roman" pitchFamily="18" charset="0"/>
                <a:cs typeface="Times New Roman" pitchFamily="18" charset="0"/>
              </a:rPr>
              <a:t>Şarvilaka</a:t>
            </a:r>
            <a:r>
              <a:rPr lang="tr-TR" sz="3200" dirty="0" smtClean="0">
                <a:latin typeface="Times New Roman" pitchFamily="18" charset="0"/>
                <a:cs typeface="Times New Roman" pitchFamily="18" charset="0"/>
              </a:rPr>
              <a:t> bu çalıntı ziynetlerle, onun özgürlüğünü satın alma fikrini açıklamak üzere </a:t>
            </a:r>
            <a:r>
              <a:rPr lang="tr-TR" sz="3200" dirty="0" err="1" smtClean="0">
                <a:latin typeface="Times New Roman" pitchFamily="18" charset="0"/>
                <a:cs typeface="Times New Roman" pitchFamily="18" charset="0"/>
              </a:rPr>
              <a:t>Madanika'yı</a:t>
            </a:r>
            <a:r>
              <a:rPr lang="tr-TR" sz="3200" dirty="0" smtClean="0">
                <a:latin typeface="Times New Roman" pitchFamily="18" charset="0"/>
                <a:cs typeface="Times New Roman" pitchFamily="18" charset="0"/>
              </a:rPr>
              <a:t> çağırır. </a:t>
            </a:r>
            <a:r>
              <a:rPr lang="tr-TR" sz="3200" dirty="0" err="1" smtClean="0">
                <a:latin typeface="Times New Roman" pitchFamily="18" charset="0"/>
                <a:cs typeface="Times New Roman" pitchFamily="18" charset="0"/>
              </a:rPr>
              <a:t>Şarvilaka'nın</a:t>
            </a:r>
            <a:r>
              <a:rPr lang="tr-TR" sz="3200" dirty="0" smtClean="0">
                <a:latin typeface="Times New Roman" pitchFamily="18" charset="0"/>
                <a:cs typeface="Times New Roman" pitchFamily="18" charset="0"/>
              </a:rPr>
              <a:t> birden böylesine varlıklı olması </a:t>
            </a:r>
            <a:r>
              <a:rPr lang="tr-TR" sz="3200" dirty="0" err="1" smtClean="0">
                <a:latin typeface="Times New Roman" pitchFamily="18" charset="0"/>
                <a:cs typeface="Times New Roman" pitchFamily="18" charset="0"/>
              </a:rPr>
              <a:t>Madanika'nın</a:t>
            </a:r>
            <a:r>
              <a:rPr lang="tr-TR" sz="3200" dirty="0" smtClean="0">
                <a:latin typeface="Times New Roman" pitchFamily="18" charset="0"/>
                <a:cs typeface="Times New Roman" pitchFamily="18" charset="0"/>
              </a:rPr>
              <a:t> kafasını karıştırır ve ziynetlerin </a:t>
            </a:r>
            <a:r>
              <a:rPr lang="tr-TR" sz="3200" dirty="0" err="1" smtClean="0">
                <a:latin typeface="Times New Roman" pitchFamily="18" charset="0"/>
                <a:cs typeface="Times New Roman" pitchFamily="18" charset="0"/>
              </a:rPr>
              <a:t>Çarudatta'ya</a:t>
            </a:r>
            <a:r>
              <a:rPr lang="tr-TR" sz="3200" dirty="0" smtClean="0">
                <a:latin typeface="Times New Roman" pitchFamily="18" charset="0"/>
                <a:cs typeface="Times New Roman" pitchFamily="18" charset="0"/>
              </a:rPr>
              <a:t> ait olduğundan şüphelenir. </a:t>
            </a:r>
            <a:r>
              <a:rPr lang="tr-TR" sz="3200" dirty="0" err="1" smtClean="0">
                <a:latin typeface="Times New Roman" pitchFamily="18" charset="0"/>
                <a:cs typeface="Times New Roman" pitchFamily="18" charset="0"/>
              </a:rPr>
              <a:t>Madanika</a:t>
            </a:r>
            <a:r>
              <a:rPr lang="tr-TR" sz="3200" dirty="0" smtClean="0">
                <a:latin typeface="Times New Roman" pitchFamily="18" charset="0"/>
                <a:cs typeface="Times New Roman" pitchFamily="18" charset="0"/>
              </a:rPr>
              <a:t> bu ziynetlerin, sahibesi </a:t>
            </a:r>
            <a:r>
              <a:rPr lang="tr-TR" sz="3200" dirty="0" err="1" smtClean="0">
                <a:latin typeface="Times New Roman" pitchFamily="18" charset="0"/>
                <a:cs typeface="Times New Roman" pitchFamily="18" charset="0"/>
              </a:rPr>
              <a:t>Vasantasena'ya</a:t>
            </a:r>
            <a:r>
              <a:rPr lang="tr-TR" sz="3200" dirty="0" smtClean="0">
                <a:latin typeface="Times New Roman" pitchFamily="18" charset="0"/>
                <a:cs typeface="Times New Roman" pitchFamily="18" charset="0"/>
              </a:rPr>
              <a:t> ait olduğunu fark eder ve </a:t>
            </a:r>
            <a:r>
              <a:rPr lang="tr-TR" sz="3200" dirty="0" err="1" smtClean="0">
                <a:latin typeface="Times New Roman" pitchFamily="18" charset="0"/>
                <a:cs typeface="Times New Roman" pitchFamily="18" charset="0"/>
              </a:rPr>
              <a:t>Şarvilaka'ya</a:t>
            </a:r>
            <a:r>
              <a:rPr lang="tr-TR" sz="3200" dirty="0" smtClean="0">
                <a:latin typeface="Times New Roman" pitchFamily="18" charset="0"/>
                <a:cs typeface="Times New Roman" pitchFamily="18" charset="0"/>
              </a:rPr>
              <a:t> onları nereden aldıysa geri götürmesini söyler. </a:t>
            </a:r>
            <a:endParaRPr lang="tr-TR" sz="32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Hırsız olduğu açığa çıkan </a:t>
            </a:r>
            <a:r>
              <a:rPr lang="tr-TR" sz="3200" dirty="0" err="1" smtClean="0">
                <a:latin typeface="Times New Roman" pitchFamily="18" charset="0"/>
                <a:cs typeface="Times New Roman" pitchFamily="18" charset="0"/>
              </a:rPr>
              <a:t>Şarvilaka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karşısına çıkamaz. Bunun yerine </a:t>
            </a:r>
            <a:r>
              <a:rPr lang="tr-TR" sz="3200" dirty="0" err="1" smtClean="0">
                <a:latin typeface="Times New Roman" pitchFamily="18" charset="0"/>
                <a:cs typeface="Times New Roman" pitchFamily="18" charset="0"/>
              </a:rPr>
              <a:t>Madanika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Şarvilaka'ya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Vasantasena'ya</a:t>
            </a:r>
            <a:r>
              <a:rPr lang="tr-TR" sz="3200" dirty="0" smtClean="0">
                <a:latin typeface="Times New Roman" pitchFamily="18" charset="0"/>
                <a:cs typeface="Times New Roman" pitchFamily="18" charset="0"/>
              </a:rPr>
              <a:t> gidip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ziynetleri onunla geri gönderdiğini, çünkü onun evinin güvenli olmadığını söylemesini önerir. </a:t>
            </a:r>
            <a:r>
              <a:rPr lang="tr-TR" sz="3200" dirty="0" err="1" smtClean="0">
                <a:latin typeface="Times New Roman" pitchFamily="18" charset="0"/>
                <a:cs typeface="Times New Roman" pitchFamily="18" charset="0"/>
              </a:rPr>
              <a:t>Şarvilaka</a:t>
            </a:r>
            <a:r>
              <a:rPr lang="tr-TR" sz="3200" dirty="0" smtClean="0">
                <a:latin typeface="Times New Roman" pitchFamily="18" charset="0"/>
                <a:cs typeface="Times New Roman" pitchFamily="18" charset="0"/>
              </a:rPr>
              <a:t> söyleneni yapar, fakat daha önceki konuşmalara kulak misafiri olan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sahte aracı olmayı kabul etmez. </a:t>
            </a:r>
            <a:endParaRPr lang="tr-TR" sz="32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sz="3200" dirty="0" smtClean="0">
                <a:latin typeface="Times New Roman" pitchFamily="18" charset="0"/>
                <a:cs typeface="Times New Roman" pitchFamily="18" charset="0"/>
              </a:rPr>
              <a:t>   Fakat yine de iyi yürekli olduğu için </a:t>
            </a:r>
            <a:r>
              <a:rPr lang="tr-TR" sz="3200" dirty="0" err="1" smtClean="0">
                <a:latin typeface="Times New Roman" pitchFamily="18" charset="0"/>
                <a:cs typeface="Times New Roman" pitchFamily="18" charset="0"/>
              </a:rPr>
              <a:t>Madanika'yı</a:t>
            </a:r>
            <a:r>
              <a:rPr lang="tr-TR" sz="3200" dirty="0" smtClean="0">
                <a:latin typeface="Times New Roman" pitchFamily="18" charset="0"/>
                <a:cs typeface="Times New Roman" pitchFamily="18" charset="0"/>
              </a:rPr>
              <a:t>, maceracı bir ruha sahip olan eşi </a:t>
            </a:r>
            <a:r>
              <a:rPr lang="tr-TR" sz="3200" dirty="0" err="1" smtClean="0">
                <a:latin typeface="Times New Roman" pitchFamily="18" charset="0"/>
                <a:cs typeface="Times New Roman" pitchFamily="18" charset="0"/>
              </a:rPr>
              <a:t>Şarvilaka'ya</a:t>
            </a:r>
            <a:r>
              <a:rPr lang="tr-TR" sz="3200" dirty="0" smtClean="0">
                <a:latin typeface="Times New Roman" pitchFamily="18" charset="0"/>
                <a:cs typeface="Times New Roman" pitchFamily="18" charset="0"/>
              </a:rPr>
              <a:t> resmen verir. </a:t>
            </a:r>
            <a:r>
              <a:rPr lang="tr-TR" sz="3200" dirty="0" err="1" smtClean="0">
                <a:latin typeface="Times New Roman" pitchFamily="18" charset="0"/>
                <a:cs typeface="Times New Roman" pitchFamily="18" charset="0"/>
              </a:rPr>
              <a:t>Şarvilaka</a:t>
            </a:r>
            <a:r>
              <a:rPr lang="tr-TR" sz="3200" dirty="0" smtClean="0">
                <a:latin typeface="Times New Roman" pitchFamily="18" charset="0"/>
                <a:cs typeface="Times New Roman" pitchFamily="18" charset="0"/>
              </a:rPr>
              <a:t>, kral </a:t>
            </a:r>
            <a:r>
              <a:rPr lang="tr-TR" sz="3200" dirty="0" err="1" smtClean="0">
                <a:latin typeface="Times New Roman" pitchFamily="18" charset="0"/>
                <a:cs typeface="Times New Roman" pitchFamily="18" charset="0"/>
              </a:rPr>
              <a:t>Palaka'nın</a:t>
            </a:r>
            <a:r>
              <a:rPr lang="tr-TR" sz="3200" dirty="0" smtClean="0">
                <a:latin typeface="Times New Roman" pitchFamily="18" charset="0"/>
                <a:cs typeface="Times New Roman" pitchFamily="18" charset="0"/>
              </a:rPr>
              <a:t> hapsettiği arkadaşı </a:t>
            </a:r>
            <a:r>
              <a:rPr lang="tr-TR" sz="3200" dirty="0" err="1" smtClean="0">
                <a:latin typeface="Times New Roman" pitchFamily="18" charset="0"/>
                <a:cs typeface="Times New Roman" pitchFamily="18" charset="0"/>
              </a:rPr>
              <a:t>Aryaka'ya</a:t>
            </a:r>
            <a:r>
              <a:rPr lang="tr-TR" sz="3200" dirty="0" smtClean="0">
                <a:latin typeface="Times New Roman" pitchFamily="18" charset="0"/>
                <a:cs typeface="Times New Roman" pitchFamily="18" charset="0"/>
              </a:rPr>
              <a:t> yardım etmek için aceleyle gitmek zorunda kalır. Kral, </a:t>
            </a:r>
            <a:r>
              <a:rPr lang="tr-TR" sz="3200" dirty="0" err="1" smtClean="0">
                <a:latin typeface="Times New Roman" pitchFamily="18" charset="0"/>
                <a:cs typeface="Times New Roman" pitchFamily="18" charset="0"/>
              </a:rPr>
              <a:t>Aryaka'nın</a:t>
            </a:r>
            <a:r>
              <a:rPr lang="tr-TR" sz="3200" dirty="0" smtClean="0">
                <a:latin typeface="Times New Roman" pitchFamily="18" charset="0"/>
                <a:cs typeface="Times New Roman" pitchFamily="18" charset="0"/>
              </a:rPr>
              <a:t> bir kâhinin kehaneti üzerine ileride yerine geçip kral olabileceği endişesiyle hapsetmiştir. </a:t>
            </a:r>
            <a:endParaRPr lang="tr-TR" sz="32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Daha önceden hatırlanacağı gibi,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tarafından kayıp ziynetleri karısının verdiği kolyeyle değiştirmekle görevlendirilen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Vasantasena'yı</a:t>
            </a:r>
            <a:r>
              <a:rPr lang="tr-TR" sz="3200" dirty="0" smtClean="0">
                <a:latin typeface="Times New Roman" pitchFamily="18" charset="0"/>
                <a:cs typeface="Times New Roman" pitchFamily="18" charset="0"/>
              </a:rPr>
              <a:t> ziyaret eder.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soyluluğu karşısında derinden etkilenir ve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ile haber göndererek </a:t>
            </a:r>
            <a:r>
              <a:rPr lang="tr-TR" sz="3200" dirty="0" err="1" smtClean="0">
                <a:latin typeface="Times New Roman" pitchFamily="18" charset="0"/>
                <a:cs typeface="Times New Roman" pitchFamily="18" charset="0"/>
              </a:rPr>
              <a:t>Çarudatta'yı</a:t>
            </a:r>
            <a:r>
              <a:rPr lang="tr-TR" sz="3200" dirty="0" smtClean="0">
                <a:latin typeface="Times New Roman" pitchFamily="18" charset="0"/>
                <a:cs typeface="Times New Roman" pitchFamily="18" charset="0"/>
              </a:rPr>
              <a:t> o akşam ziyaret edeceğini söyler.</a:t>
            </a:r>
          </a:p>
          <a:p>
            <a:pP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V.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844824"/>
            <a:ext cx="8075240" cy="4479776"/>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smtClean="0">
                <a:latin typeface="Times New Roman" pitchFamily="18" charset="0"/>
                <a:cs typeface="Times New Roman" pitchFamily="18" charset="0"/>
              </a:rPr>
              <a:t>Dışarıda korkunç bir fırtına olmasına rağmen,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ziyaret için verdiği sözü tutar.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evine vardığında hilesini fark ettiğini ima ederek, yüzüğünü kaybetmiş olmanın verdiği eziklikle ziynet eşyalarını geri verir.  Bu, ona göre iyi bir düşüncedir, tıpkı bu olay gibi bir zamanlar o da kendi eşyalarını kaybetmiştir. Âşıklar artık bir araya gelirler ve geride mutluluklarını bozabilecek bir şey kalmamıştır. (Bu sahne ile oyun en heyecanlı noktasına ulaşır.)</a:t>
            </a:r>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VI.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geceyi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evinde geçirir.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hizmetçisine, </a:t>
            </a:r>
            <a:r>
              <a:rPr lang="tr-TR" sz="3200" dirty="0" err="1" smtClean="0">
                <a:latin typeface="Times New Roman" pitchFamily="18" charset="0"/>
                <a:cs typeface="Times New Roman" pitchFamily="18" charset="0"/>
              </a:rPr>
              <a:t>Vasantasena'yı</a:t>
            </a:r>
            <a:r>
              <a:rPr lang="tr-TR" sz="3200" dirty="0" smtClean="0">
                <a:latin typeface="Times New Roman" pitchFamily="18" charset="0"/>
                <a:cs typeface="Times New Roman" pitchFamily="18" charset="0"/>
              </a:rPr>
              <a:t> at arabasıyla </a:t>
            </a:r>
            <a:r>
              <a:rPr lang="tr-TR" sz="3200" dirty="0" err="1" smtClean="0">
                <a:latin typeface="Times New Roman" pitchFamily="18" charset="0"/>
                <a:cs typeface="Times New Roman" pitchFamily="18" charset="0"/>
              </a:rPr>
              <a:t>Pushpakarandaka</a:t>
            </a:r>
            <a:r>
              <a:rPr lang="tr-TR" sz="3200" dirty="0" smtClean="0">
                <a:latin typeface="Times New Roman" pitchFamily="18" charset="0"/>
                <a:cs typeface="Times New Roman" pitchFamily="18" charset="0"/>
              </a:rPr>
              <a:t> bahçesine getirmesini emrederek sabah erkenden evden ayrılır. Bu olaydan önce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istediği gibi altından bir oyuncak araba yerine, oynaması için topraktan yapılmış bir araba verildiği için, ağlayan oğlu </a:t>
            </a:r>
            <a:r>
              <a:rPr lang="tr-TR" sz="3200" dirty="0" err="1" smtClean="0">
                <a:latin typeface="Times New Roman" pitchFamily="18" charset="0"/>
                <a:cs typeface="Times New Roman" pitchFamily="18" charset="0"/>
              </a:rPr>
              <a:t>Rohasena'nın</a:t>
            </a:r>
            <a:r>
              <a:rPr lang="tr-TR" sz="3200" dirty="0" smtClean="0">
                <a:latin typeface="Times New Roman" pitchFamily="18" charset="0"/>
                <a:cs typeface="Times New Roman" pitchFamily="18" charset="0"/>
              </a:rPr>
              <a:t> tanıtıldığı dokunaklı sahneyi izleriz. </a:t>
            </a:r>
            <a:endParaRPr lang="tr-TR" sz="32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istediği gibi bir araba edinebilmesi için çocuğa ziynetlerini verir ve onu mutlu eder. (Oyun adını bu olaydan almıştır.) Ardından hizmetçi </a:t>
            </a:r>
            <a:r>
              <a:rPr lang="tr-TR" sz="3200" dirty="0" err="1" smtClean="0">
                <a:latin typeface="Times New Roman" pitchFamily="18" charset="0"/>
                <a:cs typeface="Times New Roman" pitchFamily="18" charset="0"/>
              </a:rPr>
              <a:t>Vardhamanaka</a:t>
            </a:r>
            <a:r>
              <a:rPr lang="tr-TR" sz="3200" dirty="0" smtClean="0">
                <a:latin typeface="Times New Roman" pitchFamily="18" charset="0"/>
                <a:cs typeface="Times New Roman" pitchFamily="18" charset="0"/>
              </a:rPr>
              <a:t> girer ve arabanın hazır olduğunu haber verir.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ona, hazırlanması bitene kadar beklemesini söyler. </a:t>
            </a:r>
            <a:r>
              <a:rPr lang="tr-TR" sz="3200" dirty="0" err="1" smtClean="0">
                <a:latin typeface="Times New Roman" pitchFamily="18" charset="0"/>
                <a:cs typeface="Times New Roman" pitchFamily="18" charset="0"/>
              </a:rPr>
              <a:t>Vardhamanaka</a:t>
            </a:r>
            <a:r>
              <a:rPr lang="tr-TR" sz="3200" dirty="0" smtClean="0">
                <a:latin typeface="Times New Roman" pitchFamily="18" charset="0"/>
                <a:cs typeface="Times New Roman" pitchFamily="18" charset="0"/>
              </a:rPr>
              <a:t> aniden arabanın minderlerini unuttuğunu hatırlayıp getirmek için gider. Bu sırada </a:t>
            </a:r>
            <a:r>
              <a:rPr lang="tr-TR" sz="3200" dirty="0" err="1" smtClean="0">
                <a:latin typeface="Times New Roman" pitchFamily="18" charset="0"/>
                <a:cs typeface="Times New Roman" pitchFamily="18" charset="0"/>
              </a:rPr>
              <a:t>Sakara'nın</a:t>
            </a:r>
            <a:r>
              <a:rPr lang="tr-TR" sz="3200" dirty="0" smtClean="0">
                <a:latin typeface="Times New Roman" pitchFamily="18" charset="0"/>
                <a:cs typeface="Times New Roman" pitchFamily="18" charset="0"/>
              </a:rPr>
              <a:t> hizmetçisi </a:t>
            </a:r>
            <a:r>
              <a:rPr lang="tr-TR" sz="3200" dirty="0" err="1" smtClean="0">
                <a:latin typeface="Times New Roman" pitchFamily="18" charset="0"/>
                <a:cs typeface="Times New Roman" pitchFamily="18" charset="0"/>
              </a:rPr>
              <a:t>Sthavaraka</a:t>
            </a:r>
            <a:r>
              <a:rPr lang="tr-TR" sz="3200" dirty="0" smtClean="0">
                <a:latin typeface="Times New Roman" pitchFamily="18" charset="0"/>
                <a:cs typeface="Times New Roman" pitchFamily="18" charset="0"/>
              </a:rPr>
              <a:t>, aynı yöne sürdüğü efendisinin arabasıyla gelir.</a:t>
            </a:r>
            <a:endParaRPr lang="tr-TR" sz="3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1370416"/>
          </a:xfrm>
        </p:spPr>
        <p:txBody>
          <a:bodyPr>
            <a:normAutofit fontScale="90000"/>
          </a:bodyPr>
          <a:lstStyle/>
          <a:p>
            <a:pPr algn="ctr"/>
            <a:r>
              <a:rPr lang="tr-TR" dirty="0" err="1" smtClean="0"/>
              <a:t>Mriççhakatika</a:t>
            </a:r>
            <a:r>
              <a:rPr lang="tr-TR" dirty="0" smtClean="0"/>
              <a:t>,</a:t>
            </a:r>
            <a:br>
              <a:rPr lang="tr-TR" dirty="0" smtClean="0"/>
            </a:br>
            <a:r>
              <a:rPr lang="tr-TR" dirty="0" smtClean="0"/>
              <a:t>I.PERDE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Bir dua ile (</a:t>
            </a:r>
            <a:r>
              <a:rPr lang="tr-TR" sz="3200" dirty="0" err="1" smtClean="0">
                <a:latin typeface="Times New Roman" pitchFamily="18" charset="0"/>
                <a:cs typeface="Times New Roman" pitchFamily="18" charset="0"/>
              </a:rPr>
              <a:t>Nandi</a:t>
            </a:r>
            <a:r>
              <a:rPr lang="tr-TR" sz="3200" dirty="0" smtClean="0">
                <a:latin typeface="Times New Roman" pitchFamily="18" charset="0"/>
                <a:cs typeface="Times New Roman" pitchFamily="18" charset="0"/>
              </a:rPr>
              <a:t>) sahne açıldıktan sonra tiyatro müdürü </a:t>
            </a:r>
            <a:r>
              <a:rPr lang="tr-TR" sz="3200" dirty="0" err="1" smtClean="0">
                <a:latin typeface="Times New Roman" pitchFamily="18" charset="0"/>
                <a:cs typeface="Times New Roman" pitchFamily="18" charset="0"/>
              </a:rPr>
              <a:t>Sutradhara</a:t>
            </a:r>
            <a:r>
              <a:rPr lang="tr-TR" sz="3200" dirty="0" smtClean="0">
                <a:latin typeface="Times New Roman" pitchFamily="18" charset="0"/>
                <a:cs typeface="Times New Roman" pitchFamily="18" charset="0"/>
              </a:rPr>
              <a:t> sahneye gelir ve eserin yazarı hakkında biraz bilgi verir. Sonra karısı (</a:t>
            </a:r>
            <a:r>
              <a:rPr lang="tr-TR" sz="3200" dirty="0" err="1" smtClean="0">
                <a:latin typeface="Times New Roman" pitchFamily="18" charset="0"/>
                <a:cs typeface="Times New Roman" pitchFamily="18" charset="0"/>
              </a:rPr>
              <a:t>Nati</a:t>
            </a:r>
            <a:r>
              <a:rPr lang="tr-TR" sz="3200" dirty="0" smtClean="0">
                <a:latin typeface="Times New Roman" pitchFamily="18" charset="0"/>
                <a:cs typeface="Times New Roman" pitchFamily="18" charset="0"/>
              </a:rPr>
              <a:t>) ile konuşur ve bunu takiben </a:t>
            </a:r>
            <a:r>
              <a:rPr lang="tr-TR" sz="3200" dirty="0" err="1" smtClean="0">
                <a:latin typeface="Times New Roman" pitchFamily="18" charset="0"/>
                <a:cs typeface="Times New Roman" pitchFamily="18" charset="0"/>
              </a:rPr>
              <a:t>Vidushaka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girer ve oyun böylece başlamış olur.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yoksul bir Brahmandır ve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dürüst ve samimi arkadaşıdır. </a:t>
            </a:r>
            <a:endParaRPr lang="tr-TR" sz="32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farkında olmadan bu arabaya biner ve böylece bahçeye götürülür.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beklenenden biraz daha geç ulaşmıştır.) Tam bu sırada kral, </a:t>
            </a:r>
            <a:r>
              <a:rPr lang="tr-TR" sz="3200" dirty="0" err="1" smtClean="0">
                <a:latin typeface="Times New Roman" pitchFamily="18" charset="0"/>
                <a:cs typeface="Times New Roman" pitchFamily="18" charset="0"/>
              </a:rPr>
              <a:t>Palaka'nın</a:t>
            </a:r>
            <a:r>
              <a:rPr lang="tr-TR" sz="3200" dirty="0" smtClean="0">
                <a:latin typeface="Times New Roman" pitchFamily="18" charset="0"/>
                <a:cs typeface="Times New Roman" pitchFamily="18" charset="0"/>
              </a:rPr>
              <a:t> hapsettiği </a:t>
            </a:r>
            <a:r>
              <a:rPr lang="tr-TR" sz="3200" dirty="0" err="1" smtClean="0">
                <a:latin typeface="Times New Roman" pitchFamily="18" charset="0"/>
                <a:cs typeface="Times New Roman" pitchFamily="18" charset="0"/>
              </a:rPr>
              <a:t>Aryaka</a:t>
            </a:r>
            <a:r>
              <a:rPr lang="tr-TR" sz="3200" dirty="0" smtClean="0">
                <a:latin typeface="Times New Roman" pitchFamily="18" charset="0"/>
                <a:cs typeface="Times New Roman" pitchFamily="18" charset="0"/>
              </a:rPr>
              <a:t> hücresinden kaçmıştır; o da tesadüfen </a:t>
            </a:r>
            <a:r>
              <a:rPr lang="tr-TR" sz="3200" dirty="0" err="1" smtClean="0">
                <a:latin typeface="Times New Roman" pitchFamily="18" charset="0"/>
                <a:cs typeface="Times New Roman" pitchFamily="18" charset="0"/>
              </a:rPr>
              <a:t>Vardhamanaka'nın</a:t>
            </a:r>
            <a:r>
              <a:rPr lang="tr-TR" sz="3200" dirty="0" smtClean="0">
                <a:latin typeface="Times New Roman" pitchFamily="18" charset="0"/>
                <a:cs typeface="Times New Roman" pitchFamily="18" charset="0"/>
              </a:rPr>
              <a:t> arabasıyla karşılaşır. Arabacının arkası dönükken arabaya biner ve </a:t>
            </a:r>
            <a:r>
              <a:rPr lang="tr-TR" sz="3200" dirty="0" err="1" smtClean="0">
                <a:latin typeface="Times New Roman" pitchFamily="18" charset="0"/>
                <a:cs typeface="Times New Roman" pitchFamily="18" charset="0"/>
              </a:rPr>
              <a:t>Vardhamanaka</a:t>
            </a:r>
            <a:r>
              <a:rPr lang="tr-TR" sz="3200" dirty="0" smtClean="0">
                <a:latin typeface="Times New Roman" pitchFamily="18" charset="0"/>
                <a:cs typeface="Times New Roman" pitchFamily="18" charset="0"/>
              </a:rPr>
              <a:t> arabaya binenin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olduğunu düşünür. </a:t>
            </a:r>
            <a:endParaRPr lang="tr-TR" sz="32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Yola devam ederken, arabayı aramak için ısrar eden iki şehir koruyucusu tarafından kısa süre için durdurulurlar. Bu koruyuculardan biri olan </a:t>
            </a:r>
            <a:r>
              <a:rPr lang="tr-TR" sz="3200" dirty="0" err="1" smtClean="0">
                <a:latin typeface="Times New Roman" pitchFamily="18" charset="0"/>
                <a:cs typeface="Times New Roman" pitchFamily="18" charset="0"/>
              </a:rPr>
              <a:t>Çandanaka</a:t>
            </a:r>
            <a:r>
              <a:rPr lang="tr-TR" sz="3200" dirty="0" smtClean="0">
                <a:latin typeface="Times New Roman" pitchFamily="18" charset="0"/>
                <a:cs typeface="Times New Roman" pitchFamily="18" charset="0"/>
              </a:rPr>
              <a:t> kaçağı fark eder, fakat ona kaçması için yardım edeceğine söz verir ve diğer koruyucu </a:t>
            </a:r>
            <a:r>
              <a:rPr lang="tr-TR" sz="3200" dirty="0" err="1" smtClean="0">
                <a:latin typeface="Times New Roman" pitchFamily="18" charset="0"/>
                <a:cs typeface="Times New Roman" pitchFamily="18" charset="0"/>
              </a:rPr>
              <a:t>Viraka</a:t>
            </a:r>
            <a:r>
              <a:rPr lang="tr-TR" sz="3200" dirty="0" smtClean="0">
                <a:latin typeface="Times New Roman" pitchFamily="18" charset="0"/>
                <a:cs typeface="Times New Roman" pitchFamily="18" charset="0"/>
              </a:rPr>
              <a:t> ile bilerek tartışıp kavga eder. Yol açılmıştır ve </a:t>
            </a:r>
            <a:r>
              <a:rPr lang="tr-TR" sz="3200" dirty="0" err="1" smtClean="0">
                <a:latin typeface="Times New Roman" pitchFamily="18" charset="0"/>
                <a:cs typeface="Times New Roman" pitchFamily="18" charset="0"/>
              </a:rPr>
              <a:t>Aryaka</a:t>
            </a:r>
            <a:r>
              <a:rPr lang="tr-TR" sz="3200" dirty="0" smtClean="0">
                <a:latin typeface="Times New Roman" pitchFamily="18" charset="0"/>
                <a:cs typeface="Times New Roman" pitchFamily="18" charset="0"/>
              </a:rPr>
              <a:t> güven içinde kaçar. </a:t>
            </a:r>
            <a:r>
              <a:rPr lang="tr-TR" sz="3200" dirty="0" err="1" smtClean="0">
                <a:latin typeface="Times New Roman" pitchFamily="18" charset="0"/>
                <a:cs typeface="Times New Roman" pitchFamily="18" charset="0"/>
              </a:rPr>
              <a:t>Vardhamanaka</a:t>
            </a:r>
            <a:r>
              <a:rPr lang="tr-TR" sz="3200" dirty="0" smtClean="0">
                <a:latin typeface="Times New Roman" pitchFamily="18" charset="0"/>
                <a:cs typeface="Times New Roman" pitchFamily="18" charset="0"/>
              </a:rPr>
              <a:t> ise kimi taşıdığını hiç bilemez.</a:t>
            </a:r>
          </a:p>
          <a:p>
            <a:pPr>
              <a:buNone/>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VII.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buNone/>
            </a:pPr>
            <a:r>
              <a:rPr lang="tr-TR" dirty="0" smtClean="0"/>
              <a:t>   </a:t>
            </a:r>
            <a:r>
              <a:rPr lang="tr-TR" sz="3200" dirty="0" err="1" smtClean="0">
                <a:latin typeface="Times New Roman" pitchFamily="18" charset="0"/>
                <a:cs typeface="Times New Roman" pitchFamily="18" charset="0"/>
              </a:rPr>
              <a:t>Vardhamanaka</a:t>
            </a:r>
            <a:r>
              <a:rPr lang="tr-TR" sz="3200" dirty="0" smtClean="0">
                <a:latin typeface="Times New Roman" pitchFamily="18" charset="0"/>
                <a:cs typeface="Times New Roman" pitchFamily="18" charset="0"/>
              </a:rPr>
              <a:t> arabayı </a:t>
            </a:r>
            <a:r>
              <a:rPr lang="tr-TR" sz="3200" dirty="0" err="1" smtClean="0">
                <a:latin typeface="Times New Roman" pitchFamily="18" charset="0"/>
                <a:cs typeface="Times New Roman" pitchFamily="18" charset="0"/>
              </a:rPr>
              <a:t>Pushpakarandaka</a:t>
            </a:r>
            <a:r>
              <a:rPr lang="tr-TR" sz="3200" dirty="0" smtClean="0">
                <a:latin typeface="Times New Roman" pitchFamily="18" charset="0"/>
                <a:cs typeface="Times New Roman" pitchFamily="18" charset="0"/>
              </a:rPr>
              <a:t> bahçesine getirir.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Vasantasena'yı</a:t>
            </a:r>
            <a:r>
              <a:rPr lang="tr-TR" sz="3200" dirty="0" smtClean="0">
                <a:latin typeface="Times New Roman" pitchFamily="18" charset="0"/>
                <a:cs typeface="Times New Roman" pitchFamily="18" charset="0"/>
              </a:rPr>
              <a:t> beklemektedir. Ancak arabadan inen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değil </a:t>
            </a:r>
            <a:r>
              <a:rPr lang="tr-TR" sz="3200" dirty="0" err="1" smtClean="0">
                <a:latin typeface="Times New Roman" pitchFamily="18" charset="0"/>
                <a:cs typeface="Times New Roman" pitchFamily="18" charset="0"/>
              </a:rPr>
              <a:t>Aryaka'dır</a:t>
            </a:r>
            <a:r>
              <a:rPr lang="tr-TR" sz="3200" dirty="0" smtClean="0">
                <a:latin typeface="Times New Roman" pitchFamily="18" charset="0"/>
                <a:cs typeface="Times New Roman" pitchFamily="18" charset="0"/>
              </a:rPr>
              <a:t>. Doğuştan gelen erdemli, iyi kalpli ve düşünceli bir yapısı olan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şüpheye neden olmaması ve güvenli olması için aynı arabayla gitmeyi önerir. İkisi artık arkadaştırlar. </a:t>
            </a:r>
            <a:r>
              <a:rPr lang="tr-TR" sz="3200" dirty="0" err="1" smtClean="0">
                <a:latin typeface="Times New Roman" pitchFamily="18" charset="0"/>
                <a:cs typeface="Times New Roman" pitchFamily="18" charset="0"/>
              </a:rPr>
              <a:t>Aryaka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yaptığı iyiliğin bilincindedir ve ona minnettarlık duyar.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Vasantasena'yı</a:t>
            </a:r>
            <a:r>
              <a:rPr lang="tr-TR" sz="3200" dirty="0" smtClean="0">
                <a:latin typeface="Times New Roman" pitchFamily="18" charset="0"/>
                <a:cs typeface="Times New Roman" pitchFamily="18" charset="0"/>
              </a:rPr>
              <a:t> beklemeden gider, çünkü </a:t>
            </a:r>
            <a:r>
              <a:rPr lang="tr-TR" sz="3200" dirty="0" err="1" smtClean="0">
                <a:latin typeface="Times New Roman" pitchFamily="18" charset="0"/>
                <a:cs typeface="Times New Roman" pitchFamily="18" charset="0"/>
              </a:rPr>
              <a:t>Aryaka'ya</a:t>
            </a:r>
            <a:r>
              <a:rPr lang="tr-TR" sz="3200" dirty="0" smtClean="0">
                <a:latin typeface="Times New Roman" pitchFamily="18" charset="0"/>
                <a:cs typeface="Times New Roman" pitchFamily="18" charset="0"/>
              </a:rPr>
              <a:t> yardım etmek krala ihanet anlamına gelmektedir ve orada daha fazla görünmenin bir anlamı yoktur.</a:t>
            </a:r>
          </a:p>
          <a:p>
            <a:pPr>
              <a:buNone/>
            </a:pP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VIII.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err="1" smtClean="0">
                <a:latin typeface="Times New Roman" pitchFamily="18" charset="0"/>
                <a:cs typeface="Times New Roman" pitchFamily="18" charset="0"/>
              </a:rPr>
              <a:t>Samvakaha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Bhikshu</a:t>
            </a:r>
            <a:r>
              <a:rPr lang="tr-TR" sz="3200" dirty="0" smtClean="0">
                <a:latin typeface="Times New Roman" pitchFamily="18" charset="0"/>
                <a:cs typeface="Times New Roman" pitchFamily="18" charset="0"/>
              </a:rPr>
              <a:t> kılığında elbiselerini yıkamak için </a:t>
            </a:r>
            <a:r>
              <a:rPr lang="tr-TR" sz="3200" dirty="0" err="1" smtClean="0">
                <a:latin typeface="Times New Roman" pitchFamily="18" charset="0"/>
                <a:cs typeface="Times New Roman" pitchFamily="18" charset="0"/>
              </a:rPr>
              <a:t>Pushpakarandaka</a:t>
            </a:r>
            <a:r>
              <a:rPr lang="tr-TR" sz="3200" dirty="0" smtClean="0">
                <a:latin typeface="Times New Roman" pitchFamily="18" charset="0"/>
                <a:cs typeface="Times New Roman" pitchFamily="18" charset="0"/>
              </a:rPr>
              <a:t> bahçesine gider, fakat orada Sakara tarafından rahatsız edilir ve sonunda oradan kovulur. </a:t>
            </a:r>
            <a:r>
              <a:rPr lang="tr-TR" sz="3200" dirty="0" err="1" smtClean="0">
                <a:latin typeface="Times New Roman" pitchFamily="18" charset="0"/>
                <a:cs typeface="Times New Roman" pitchFamily="18" charset="0"/>
              </a:rPr>
              <a:t>Sakara'nın</a:t>
            </a:r>
            <a:r>
              <a:rPr lang="tr-TR" sz="3200" dirty="0" smtClean="0">
                <a:latin typeface="Times New Roman" pitchFamily="18" charset="0"/>
                <a:cs typeface="Times New Roman" pitchFamily="18" charset="0"/>
              </a:rPr>
              <a:t> uzun süredir beklediği arabası sonunda gelir. Arabada </a:t>
            </a:r>
            <a:r>
              <a:rPr lang="tr-TR" sz="3200" dirty="0" err="1" smtClean="0">
                <a:latin typeface="Times New Roman" pitchFamily="18" charset="0"/>
                <a:cs typeface="Times New Roman" pitchFamily="18" charset="0"/>
              </a:rPr>
              <a:t>Vasantasena'yı</a:t>
            </a:r>
            <a:r>
              <a:rPr lang="tr-TR" sz="3200" dirty="0" smtClean="0">
                <a:latin typeface="Times New Roman" pitchFamily="18" charset="0"/>
                <a:cs typeface="Times New Roman" pitchFamily="18" charset="0"/>
              </a:rPr>
              <a:t> görünce çok şaşırır; bu çok hoş bir sürprizdir, çünkü ona olan aşkını yeniden dile getirmek için eline fırsat geçmiştir. </a:t>
            </a:r>
            <a:endParaRPr lang="tr-TR" sz="32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onu aşağılayarak reddeder. Bunun üzerine Sakara, </a:t>
            </a:r>
            <a:r>
              <a:rPr lang="tr-TR" sz="3200" dirty="0" err="1" smtClean="0">
                <a:latin typeface="Times New Roman" pitchFamily="18" charset="0"/>
                <a:cs typeface="Times New Roman" pitchFamily="18" charset="0"/>
              </a:rPr>
              <a:t>Vasantasena'yı</a:t>
            </a:r>
            <a:r>
              <a:rPr lang="tr-TR" sz="3200" dirty="0" smtClean="0">
                <a:latin typeface="Times New Roman" pitchFamily="18" charset="0"/>
                <a:cs typeface="Times New Roman" pitchFamily="18" charset="0"/>
              </a:rPr>
              <a:t> öldürerek cezalandırmayı tasarlar. Sakara, yandaşları olan </a:t>
            </a:r>
            <a:r>
              <a:rPr lang="tr-TR" sz="3200" dirty="0" err="1" smtClean="0">
                <a:latin typeface="Times New Roman" pitchFamily="18" charset="0"/>
                <a:cs typeface="Times New Roman" pitchFamily="18" charset="0"/>
              </a:rPr>
              <a:t>Vita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Çeta'dan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Vasantasena'yı</a:t>
            </a:r>
            <a:r>
              <a:rPr lang="tr-TR" sz="3200" dirty="0" smtClean="0">
                <a:latin typeface="Times New Roman" pitchFamily="18" charset="0"/>
                <a:cs typeface="Times New Roman" pitchFamily="18" charset="0"/>
              </a:rPr>
              <a:t> öldürmelerini ister, fakat onlar bunu reddederler. Sakara cinayeti kendi işlemeye karar verir. </a:t>
            </a:r>
            <a:r>
              <a:rPr lang="tr-TR" sz="3200" dirty="0" err="1" smtClean="0">
                <a:latin typeface="Times New Roman" pitchFamily="18" charset="0"/>
                <a:cs typeface="Times New Roman" pitchFamily="18" charset="0"/>
              </a:rPr>
              <a:t>Vita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Çeta'yı</a:t>
            </a:r>
            <a:r>
              <a:rPr lang="tr-TR" sz="3200" dirty="0" smtClean="0">
                <a:latin typeface="Times New Roman" pitchFamily="18" charset="0"/>
                <a:cs typeface="Times New Roman" pitchFamily="18" charset="0"/>
              </a:rPr>
              <a:t> bahaneler uydurarak başından uzaklaştırır ve zavallı çaresiz kızı boğar.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ölmemesine rağmen, baygın yere yığılır. </a:t>
            </a:r>
            <a:endParaRPr lang="tr-TR" sz="32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buNone/>
            </a:pPr>
            <a:r>
              <a:rPr lang="tr-TR" dirty="0" smtClean="0"/>
              <a:t>   </a:t>
            </a:r>
            <a:r>
              <a:rPr lang="tr-TR" sz="3200" dirty="0" smtClean="0">
                <a:latin typeface="Times New Roman" pitchFamily="18" charset="0"/>
                <a:cs typeface="Times New Roman" pitchFamily="18" charset="0"/>
              </a:rPr>
              <a:t>Sakara ise onun öldüğünü zanneder. </a:t>
            </a:r>
            <a:r>
              <a:rPr lang="tr-TR" sz="3200" dirty="0" err="1" smtClean="0">
                <a:latin typeface="Times New Roman" pitchFamily="18" charset="0"/>
                <a:cs typeface="Times New Roman" pitchFamily="18" charset="0"/>
              </a:rPr>
              <a:t>Vita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Çeta</a:t>
            </a:r>
            <a:r>
              <a:rPr lang="tr-TR" sz="3200" dirty="0" smtClean="0">
                <a:latin typeface="Times New Roman" pitchFamily="18" charset="0"/>
                <a:cs typeface="Times New Roman" pitchFamily="18" charset="0"/>
              </a:rPr>
              <a:t> sahneye döndüklerinde, Sakara kahramanlığıyla övünmektedir. </a:t>
            </a:r>
            <a:r>
              <a:rPr lang="tr-TR" sz="3200" dirty="0" err="1" smtClean="0">
                <a:latin typeface="Times New Roman" pitchFamily="18" charset="0"/>
                <a:cs typeface="Times New Roman" pitchFamily="18" charset="0"/>
              </a:rPr>
              <a:t>Vita</a:t>
            </a:r>
            <a:r>
              <a:rPr lang="tr-TR" sz="3200" dirty="0" smtClean="0">
                <a:latin typeface="Times New Roman" pitchFamily="18" charset="0"/>
                <a:cs typeface="Times New Roman" pitchFamily="18" charset="0"/>
              </a:rPr>
              <a:t>, efendisinden ve yöntemlerinden nefret etmiştir ve </a:t>
            </a:r>
            <a:r>
              <a:rPr lang="tr-TR" sz="3200" dirty="0" err="1" smtClean="0">
                <a:latin typeface="Times New Roman" pitchFamily="18" charset="0"/>
                <a:cs typeface="Times New Roman" pitchFamily="18" charset="0"/>
              </a:rPr>
              <a:t>Aryaka'nın</a:t>
            </a:r>
            <a:r>
              <a:rPr lang="tr-TR" sz="3200" dirty="0" smtClean="0">
                <a:latin typeface="Times New Roman" pitchFamily="18" charset="0"/>
                <a:cs typeface="Times New Roman" pitchFamily="18" charset="0"/>
              </a:rPr>
              <a:t> yeni oluşturduğu sisteme katılmak için ayrılır. Sakara gerçeği söylemesinden korktuğu için </a:t>
            </a:r>
            <a:r>
              <a:rPr lang="tr-TR" sz="3200" dirty="0" err="1" smtClean="0">
                <a:latin typeface="Times New Roman" pitchFamily="18" charset="0"/>
                <a:cs typeface="Times New Roman" pitchFamily="18" charset="0"/>
              </a:rPr>
              <a:t>Çeta'yı</a:t>
            </a:r>
            <a:r>
              <a:rPr lang="tr-TR" sz="3200" dirty="0" smtClean="0">
                <a:latin typeface="Times New Roman" pitchFamily="18" charset="0"/>
                <a:cs typeface="Times New Roman" pitchFamily="18" charset="0"/>
              </a:rPr>
              <a:t> hapsetmek amacıyla, ona sarayına gitmesini emreder. Sonunda aklına,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katili olarak </a:t>
            </a:r>
            <a:r>
              <a:rPr lang="tr-TR" sz="3200" dirty="0" err="1" smtClean="0">
                <a:latin typeface="Times New Roman" pitchFamily="18" charset="0"/>
                <a:cs typeface="Times New Roman" pitchFamily="18" charset="0"/>
              </a:rPr>
              <a:t>Çarudatta'yı</a:t>
            </a:r>
            <a:r>
              <a:rPr lang="tr-TR" sz="3200" dirty="0" smtClean="0">
                <a:latin typeface="Times New Roman" pitchFamily="18" charset="0"/>
                <a:cs typeface="Times New Roman" pitchFamily="18" charset="0"/>
              </a:rPr>
              <a:t> suçlamak gelir.</a:t>
            </a:r>
            <a:r>
              <a:rPr lang="tr-TR" sz="2800" dirty="0" smtClean="0"/>
              <a:t> Bu, çok hoş ve mükemmel bir intikam olacaktır, çünkü aşkı için </a:t>
            </a:r>
            <a:r>
              <a:rPr lang="tr-TR" sz="2800" dirty="0" err="1" smtClean="0"/>
              <a:t>Çarudatta'yı</a:t>
            </a:r>
            <a:r>
              <a:rPr lang="tr-TR" sz="2800" dirty="0" smtClean="0"/>
              <a:t> rakip olarak görmüştür hep.</a:t>
            </a:r>
          </a:p>
          <a:p>
            <a:pPr algn="just">
              <a:buNone/>
            </a:pPr>
            <a:endParaRPr lang="tr-TR" sz="32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IX.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smtClean="0">
                <a:latin typeface="Times New Roman" pitchFamily="18" charset="0"/>
                <a:cs typeface="Times New Roman" pitchFamily="18" charset="0"/>
              </a:rPr>
              <a:t>Bir yargıç ve iki yardımcısının bulundukları sahne girer. Sakara </a:t>
            </a:r>
            <a:r>
              <a:rPr lang="tr-TR" sz="3200" dirty="0" err="1" smtClean="0">
                <a:latin typeface="Times New Roman" pitchFamily="18" charset="0"/>
                <a:cs typeface="Times New Roman" pitchFamily="18" charset="0"/>
              </a:rPr>
              <a:t>Çarudatta'yı</a:t>
            </a:r>
            <a:r>
              <a:rPr lang="tr-TR" sz="3200" dirty="0" smtClean="0">
                <a:latin typeface="Times New Roman" pitchFamily="18" charset="0"/>
                <a:cs typeface="Times New Roman" pitchFamily="18" charset="0"/>
              </a:rPr>
              <a:t>, bahçede ziynetleri için </a:t>
            </a:r>
            <a:r>
              <a:rPr lang="tr-TR" sz="3200" dirty="0" err="1" smtClean="0">
                <a:latin typeface="Times New Roman" pitchFamily="18" charset="0"/>
                <a:cs typeface="Times New Roman" pitchFamily="18" charset="0"/>
              </a:rPr>
              <a:t>Vasantasena'yı</a:t>
            </a:r>
            <a:r>
              <a:rPr lang="tr-TR" sz="3200" dirty="0" smtClean="0">
                <a:latin typeface="Times New Roman" pitchFamily="18" charset="0"/>
                <a:cs typeface="Times New Roman" pitchFamily="18" charset="0"/>
              </a:rPr>
              <a:t> öldürmekle suçlar. Yargıç davayı açar ve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annesi, kızı ile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arasında ilişkinin bulunduğunu kanıtlayan deliller sunar. Kadın bildiği kadarıyla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evinde olması gerektiğini anlatır. Daha sonra,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ne yaptığıyla ilgili hiçbir bilgisi olmadığını söyleyen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dinlenir.</a:t>
            </a:r>
            <a:endParaRPr lang="tr-TR" sz="32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buNone/>
            </a:pPr>
            <a:r>
              <a:rPr lang="tr-TR" sz="3200" dirty="0" smtClean="0">
                <a:latin typeface="Times New Roman" pitchFamily="18" charset="0"/>
                <a:cs typeface="Times New Roman" pitchFamily="18" charset="0"/>
              </a:rPr>
              <a:t>   Bu sırada, koruyucu arkadaşları </a:t>
            </a:r>
            <a:r>
              <a:rPr lang="tr-TR" sz="3200" dirty="0" err="1" smtClean="0">
                <a:latin typeface="Times New Roman" pitchFamily="18" charset="0"/>
                <a:cs typeface="Times New Roman" pitchFamily="18" charset="0"/>
              </a:rPr>
              <a:t>Çandaraka</a:t>
            </a:r>
            <a:r>
              <a:rPr lang="tr-TR" sz="3200" dirty="0" smtClean="0">
                <a:latin typeface="Times New Roman" pitchFamily="18" charset="0"/>
                <a:cs typeface="Times New Roman" pitchFamily="18" charset="0"/>
              </a:rPr>
              <a:t> aleyhine bilgi vermek için </a:t>
            </a:r>
            <a:r>
              <a:rPr lang="tr-TR" sz="3200" dirty="0" err="1" smtClean="0">
                <a:latin typeface="Times New Roman" pitchFamily="18" charset="0"/>
                <a:cs typeface="Times New Roman" pitchFamily="18" charset="0"/>
              </a:rPr>
              <a:t>Viraka</a:t>
            </a:r>
            <a:r>
              <a:rPr lang="tr-TR" sz="3200" dirty="0" smtClean="0">
                <a:latin typeface="Times New Roman" pitchFamily="18" charset="0"/>
                <a:cs typeface="Times New Roman" pitchFamily="18" charset="0"/>
              </a:rPr>
              <a:t> gelir. </a:t>
            </a:r>
            <a:r>
              <a:rPr lang="tr-TR" sz="3200" dirty="0" err="1" smtClean="0">
                <a:latin typeface="Times New Roman" pitchFamily="18" charset="0"/>
                <a:cs typeface="Times New Roman" pitchFamily="18" charset="0"/>
              </a:rPr>
              <a:t>Çarudatta'ya</a:t>
            </a:r>
            <a:r>
              <a:rPr lang="tr-TR" sz="3200" dirty="0" smtClean="0">
                <a:latin typeface="Times New Roman" pitchFamily="18" charset="0"/>
                <a:cs typeface="Times New Roman" pitchFamily="18" charset="0"/>
              </a:rPr>
              <a:t> ait olan ve içinde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Pushpakarandaka</a:t>
            </a:r>
            <a:r>
              <a:rPr lang="tr-TR" sz="3200" dirty="0" smtClean="0">
                <a:latin typeface="Times New Roman" pitchFamily="18" charset="0"/>
                <a:cs typeface="Times New Roman" pitchFamily="18" charset="0"/>
              </a:rPr>
              <a:t> bahçesine gitmekte olduğunu sandığı arabayı aramak istediği sırada, </a:t>
            </a:r>
            <a:r>
              <a:rPr lang="tr-TR" sz="3200" dirty="0" err="1" smtClean="0">
                <a:latin typeface="Times New Roman" pitchFamily="18" charset="0"/>
                <a:cs typeface="Times New Roman" pitchFamily="18" charset="0"/>
              </a:rPr>
              <a:t>Çandara'nın</a:t>
            </a:r>
            <a:r>
              <a:rPr lang="tr-TR" sz="3200" dirty="0" smtClean="0">
                <a:latin typeface="Times New Roman" pitchFamily="18" charset="0"/>
                <a:cs typeface="Times New Roman" pitchFamily="18" charset="0"/>
              </a:rPr>
              <a:t> ona saldırarak onu hırpaladığını anlatır. Yargıç onu, ölü bir kadın bedeni olup olmadığını araştırması için bahçeye gönderir. </a:t>
            </a:r>
            <a:r>
              <a:rPr lang="tr-TR" sz="3200" dirty="0" err="1" smtClean="0">
                <a:latin typeface="Times New Roman" pitchFamily="18" charset="0"/>
                <a:cs typeface="Times New Roman" pitchFamily="18" charset="0"/>
              </a:rPr>
              <a:t>Viraka</a:t>
            </a:r>
            <a:r>
              <a:rPr lang="tr-TR" sz="3200" dirty="0" smtClean="0">
                <a:latin typeface="Times New Roman" pitchFamily="18" charset="0"/>
                <a:cs typeface="Times New Roman" pitchFamily="18" charset="0"/>
              </a:rPr>
              <a:t> geri döner ve gördüklerini anlatır. </a:t>
            </a:r>
            <a:endParaRPr lang="tr-TR" sz="32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smtClean="0">
                <a:latin typeface="Times New Roman" pitchFamily="18" charset="0"/>
                <a:cs typeface="Times New Roman" pitchFamily="18" charset="0"/>
              </a:rPr>
              <a:t>Bu, güya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katili olduğuna dair kesin kanıttır. Buna karşılık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suçsuz olduğunu savunmak için ciddi bir çaba harcamaz;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artık olmadığı düşüncesiyle yıkılmıştır; ne yaşamak ne de beş kuruşsuz olmak onu ilgilendirmemektedir. Aksini iddia etse bile ona inanılmayacak ve yargıç adil bir dava görmeyecektir. Aslında yargıcın düşünceleri onun oldukça lehinedir, fakat doğruları araştırması gerekmektedir.</a:t>
            </a:r>
            <a:endParaRPr lang="tr-TR" sz="32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700808"/>
            <a:ext cx="8219256" cy="4623792"/>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buNone/>
            </a:pPr>
            <a:r>
              <a:rPr lang="tr-TR" dirty="0" smtClean="0"/>
              <a:t>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suskunluğu adeta suçu kabul ediyor görüntüsü vermektedir. Buna bir de </a:t>
            </a:r>
            <a:r>
              <a:rPr lang="tr-TR" sz="3200" dirty="0" err="1" smtClean="0">
                <a:latin typeface="Times New Roman" pitchFamily="18" charset="0"/>
                <a:cs typeface="Times New Roman" pitchFamily="18" charset="0"/>
              </a:rPr>
              <a:t>Maitreya'nın</a:t>
            </a:r>
            <a:r>
              <a:rPr lang="tr-TR" sz="3200" dirty="0" smtClean="0">
                <a:latin typeface="Times New Roman" pitchFamily="18" charset="0"/>
                <a:cs typeface="Times New Roman" pitchFamily="18" charset="0"/>
              </a:rPr>
              <a:t> oraya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ziynetlerini getirmesi katılır ve durum büsbütün kötüye gider. Bu ziynetler </a:t>
            </a:r>
            <a:r>
              <a:rPr lang="tr-TR" sz="3200" dirty="0" err="1" smtClean="0">
                <a:latin typeface="Times New Roman" pitchFamily="18" charset="0"/>
                <a:cs typeface="Times New Roman" pitchFamily="18" charset="0"/>
              </a:rPr>
              <a:t>Sahara</a:t>
            </a:r>
            <a:r>
              <a:rPr lang="tr-TR" sz="3200" dirty="0" smtClean="0">
                <a:latin typeface="Times New Roman" pitchFamily="18" charset="0"/>
                <a:cs typeface="Times New Roman" pitchFamily="18" charset="0"/>
              </a:rPr>
              <a:t> tarafından suçun sebebi olarak gösterilir. </a:t>
            </a:r>
            <a:r>
              <a:rPr lang="tr-TR" sz="3200" dirty="0" err="1" smtClean="0">
                <a:latin typeface="Times New Roman" pitchFamily="18" charset="0"/>
                <a:cs typeface="Times New Roman" pitchFamily="18" charset="0"/>
              </a:rPr>
              <a:t>Vasantasena'ya</a:t>
            </a:r>
            <a:r>
              <a:rPr lang="tr-TR" sz="3200" dirty="0" smtClean="0">
                <a:latin typeface="Times New Roman" pitchFamily="18" charset="0"/>
                <a:cs typeface="Times New Roman" pitchFamily="18" charset="0"/>
              </a:rPr>
              <a:t> aittir ve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evinde bulunmuştur. Kanıtlar zinciri, şimdi neredeyse tamamdır.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hiçbir doyurucu açıklama yapmamıştır ve yargıç onu suçlu ilan etmek zorunda kalmıştır. Kral </a:t>
            </a:r>
            <a:r>
              <a:rPr lang="tr-TR" sz="3200" dirty="0" err="1" smtClean="0">
                <a:latin typeface="Times New Roman" pitchFamily="18" charset="0"/>
                <a:cs typeface="Times New Roman" pitchFamily="18" charset="0"/>
              </a:rPr>
              <a:t>Palaka</a:t>
            </a:r>
            <a:r>
              <a:rPr lang="tr-TR" sz="3200" dirty="0" smtClean="0">
                <a:latin typeface="Times New Roman" pitchFamily="18" charset="0"/>
                <a:cs typeface="Times New Roman" pitchFamily="18" charset="0"/>
              </a:rPr>
              <a:t>, katil için ölüm emri çıkarır. Mezarlığa götürülecek ve ibret için kazığa oturtularak öldürülecektir.</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bir zamanlar </a:t>
            </a:r>
            <a:r>
              <a:rPr lang="tr-TR" sz="3200" dirty="0" err="1" smtClean="0">
                <a:latin typeface="Times New Roman" pitchFamily="18" charset="0"/>
                <a:cs typeface="Times New Roman" pitchFamily="18" charset="0"/>
              </a:rPr>
              <a:t>Uccayini</a:t>
            </a:r>
            <a:r>
              <a:rPr lang="tr-TR" sz="3200" dirty="0" smtClean="0">
                <a:latin typeface="Times New Roman" pitchFamily="18" charset="0"/>
                <a:cs typeface="Times New Roman" pitchFamily="18" charset="0"/>
              </a:rPr>
              <a:t> kentinin zenginlerinden biriyken, erdemliliği ve hayır işlerine düşkünlüğü yüzünden fakir düşmüştür.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dostlarından biri olan </a:t>
            </a:r>
            <a:r>
              <a:rPr lang="tr-TR" sz="3200" dirty="0" err="1" smtClean="0">
                <a:latin typeface="Times New Roman" pitchFamily="18" charset="0"/>
                <a:cs typeface="Times New Roman" pitchFamily="18" charset="0"/>
              </a:rPr>
              <a:t>Çurnavriddha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ile giymesi için ona bir pelerin gönderir.</a:t>
            </a:r>
            <a:endParaRPr lang="tr-TR" sz="32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X.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cellât görevi görmelerine rağmen işlerinden hoşlanmayan iki </a:t>
            </a:r>
            <a:r>
              <a:rPr lang="tr-TR" sz="3200" dirty="0" err="1" smtClean="0">
                <a:latin typeface="Times New Roman" pitchFamily="18" charset="0"/>
                <a:cs typeface="Times New Roman" pitchFamily="18" charset="0"/>
              </a:rPr>
              <a:t>Çandala</a:t>
            </a:r>
            <a:r>
              <a:rPr lang="tr-TR" sz="3200" dirty="0" smtClean="0">
                <a:latin typeface="Times New Roman" pitchFamily="18" charset="0"/>
                <a:cs typeface="Times New Roman" pitchFamily="18" charset="0"/>
              </a:rPr>
              <a:t> tarafından mezarlığa götürülür.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suçu ilan panolarından duyurulur.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babası son bir kez oğlunun yüzünü görsün diye </a:t>
            </a:r>
            <a:r>
              <a:rPr lang="tr-TR" sz="3200" dirty="0" err="1" smtClean="0">
                <a:latin typeface="Times New Roman" pitchFamily="18" charset="0"/>
                <a:cs typeface="Times New Roman" pitchFamily="18" charset="0"/>
              </a:rPr>
              <a:t>Rohasena'yı</a:t>
            </a:r>
            <a:r>
              <a:rPr lang="tr-TR" sz="3200" dirty="0" smtClean="0">
                <a:latin typeface="Times New Roman" pitchFamily="18" charset="0"/>
                <a:cs typeface="Times New Roman" pitchFamily="18" charset="0"/>
              </a:rPr>
              <a:t> getirir.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imkânsız olduğu halde, </a:t>
            </a:r>
            <a:r>
              <a:rPr lang="tr-TR" sz="3200" dirty="0" err="1" smtClean="0">
                <a:latin typeface="Times New Roman" pitchFamily="18" charset="0"/>
                <a:cs typeface="Times New Roman" pitchFamily="18" charset="0"/>
              </a:rPr>
              <a:t>Çandalalara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Çarudatta'yı</a:t>
            </a:r>
            <a:r>
              <a:rPr lang="tr-TR" sz="3200" dirty="0" smtClean="0">
                <a:latin typeface="Times New Roman" pitchFamily="18" charset="0"/>
                <a:cs typeface="Times New Roman" pitchFamily="18" charset="0"/>
              </a:rPr>
              <a:t> kurtarmaları için yalvarır. </a:t>
            </a:r>
            <a:endParaRPr lang="tr-TR" sz="32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Daha sonra </a:t>
            </a:r>
            <a:r>
              <a:rPr lang="tr-TR" sz="3200" dirty="0" err="1" smtClean="0">
                <a:latin typeface="Times New Roman" pitchFamily="18" charset="0"/>
                <a:cs typeface="Times New Roman" pitchFamily="18" charset="0"/>
              </a:rPr>
              <a:t>Sakara'nın</a:t>
            </a:r>
            <a:r>
              <a:rPr lang="tr-TR" sz="3200" dirty="0" smtClean="0">
                <a:latin typeface="Times New Roman" pitchFamily="18" charset="0"/>
                <a:cs typeface="Times New Roman" pitchFamily="18" charset="0"/>
              </a:rPr>
              <a:t> zincire vurdurttuğu hizmetkârı </a:t>
            </a:r>
            <a:r>
              <a:rPr lang="tr-TR" sz="3200" dirty="0" err="1" smtClean="0">
                <a:latin typeface="Times New Roman" pitchFamily="18" charset="0"/>
                <a:cs typeface="Times New Roman" pitchFamily="18" charset="0"/>
              </a:rPr>
              <a:t>Çeta</a:t>
            </a:r>
            <a:r>
              <a:rPr lang="tr-TR" sz="3200" dirty="0" smtClean="0">
                <a:latin typeface="Times New Roman" pitchFamily="18" charset="0"/>
                <a:cs typeface="Times New Roman" pitchFamily="18" charset="0"/>
              </a:rPr>
              <a:t> ilanı duyarak gerçekleri açıklamak ister, ancak başaramaz.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infaz edileceği yere ulaşılır. Tam infaz gerçekleşecekken, </a:t>
            </a:r>
            <a:r>
              <a:rPr lang="tr-TR" sz="3200" dirty="0" err="1" smtClean="0">
                <a:latin typeface="Times New Roman" pitchFamily="18" charset="0"/>
                <a:cs typeface="Times New Roman" pitchFamily="18" charset="0"/>
              </a:rPr>
              <a:t>Buddhist</a:t>
            </a:r>
            <a:r>
              <a:rPr lang="tr-TR" sz="3200" dirty="0" smtClean="0">
                <a:latin typeface="Times New Roman" pitchFamily="18" charset="0"/>
                <a:cs typeface="Times New Roman" pitchFamily="18" charset="0"/>
              </a:rPr>
              <a:t> dilenci ve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oraya gelirler. Cinayet suçlaması kendiliğinden ortadan kalkar.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suçsuz olduğu ve asıl </a:t>
            </a:r>
            <a:r>
              <a:rPr lang="tr-TR" sz="3200" dirty="0" err="1" smtClean="0">
                <a:latin typeface="Times New Roman" pitchFamily="18" charset="0"/>
                <a:cs typeface="Times New Roman" pitchFamily="18" charset="0"/>
              </a:rPr>
              <a:t>Sakara'nın</a:t>
            </a:r>
            <a:r>
              <a:rPr lang="tr-TR" sz="3200" dirty="0" smtClean="0">
                <a:latin typeface="Times New Roman" pitchFamily="18" charset="0"/>
                <a:cs typeface="Times New Roman" pitchFamily="18" charset="0"/>
              </a:rPr>
              <a:t> suçlu olduğu ortaya çıkar. </a:t>
            </a:r>
            <a:endParaRPr lang="tr-TR" sz="32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buNone/>
            </a:pPr>
            <a:r>
              <a:rPr lang="tr-TR" dirty="0" smtClean="0"/>
              <a:t>   </a:t>
            </a:r>
            <a:r>
              <a:rPr lang="tr-TR" sz="3200" dirty="0" err="1" smtClean="0">
                <a:latin typeface="Times New Roman" pitchFamily="18" charset="0"/>
                <a:cs typeface="Times New Roman" pitchFamily="18" charset="0"/>
              </a:rPr>
              <a:t>Şarvilaka</a:t>
            </a:r>
            <a:r>
              <a:rPr lang="tr-TR" sz="3200" dirty="0" smtClean="0">
                <a:latin typeface="Times New Roman" pitchFamily="18" charset="0"/>
                <a:cs typeface="Times New Roman" pitchFamily="18" charset="0"/>
              </a:rPr>
              <a:t> girer ve çoban </a:t>
            </a:r>
            <a:r>
              <a:rPr lang="tr-TR" sz="3200" dirty="0" err="1" smtClean="0">
                <a:latin typeface="Times New Roman" pitchFamily="18" charset="0"/>
                <a:cs typeface="Times New Roman" pitchFamily="18" charset="0"/>
              </a:rPr>
              <a:t>Aryaka'nın</a:t>
            </a:r>
            <a:r>
              <a:rPr lang="tr-TR" sz="3200" dirty="0" smtClean="0">
                <a:latin typeface="Times New Roman" pitchFamily="18" charset="0"/>
                <a:cs typeface="Times New Roman" pitchFamily="18" charset="0"/>
              </a:rPr>
              <a:t> zalim kral </a:t>
            </a:r>
            <a:r>
              <a:rPr lang="tr-TR" sz="3200" dirty="0" err="1" smtClean="0">
                <a:latin typeface="Times New Roman" pitchFamily="18" charset="0"/>
                <a:cs typeface="Times New Roman" pitchFamily="18" charset="0"/>
              </a:rPr>
              <a:t>Palaka'yı</a:t>
            </a:r>
            <a:r>
              <a:rPr lang="tr-TR" sz="3200" dirty="0" smtClean="0">
                <a:latin typeface="Times New Roman" pitchFamily="18" charset="0"/>
                <a:cs typeface="Times New Roman" pitchFamily="18" charset="0"/>
              </a:rPr>
              <a:t> öldürdüğünü ve tahtına geçtiğini ilan eder. </a:t>
            </a:r>
            <a:r>
              <a:rPr lang="tr-TR" sz="3200" dirty="0" err="1" smtClean="0">
                <a:latin typeface="Times New Roman" pitchFamily="18" charset="0"/>
                <a:cs typeface="Times New Roman" pitchFamily="18" charset="0"/>
              </a:rPr>
              <a:t>Çarudatta'ya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Aryaka</a:t>
            </a:r>
            <a:r>
              <a:rPr lang="tr-TR" sz="3200" dirty="0" smtClean="0">
                <a:latin typeface="Times New Roman" pitchFamily="18" charset="0"/>
                <a:cs typeface="Times New Roman" pitchFamily="18" charset="0"/>
              </a:rPr>
              <a:t> tarafından </a:t>
            </a:r>
            <a:r>
              <a:rPr lang="tr-TR" sz="3200" dirty="0" err="1" smtClean="0">
                <a:latin typeface="Times New Roman" pitchFamily="18" charset="0"/>
                <a:cs typeface="Times New Roman" pitchFamily="18" charset="0"/>
              </a:rPr>
              <a:t>Kuşavati</a:t>
            </a:r>
            <a:r>
              <a:rPr lang="tr-TR" sz="3200" dirty="0" smtClean="0">
                <a:latin typeface="Times New Roman" pitchFamily="18" charset="0"/>
                <a:cs typeface="Times New Roman" pitchFamily="18" charset="0"/>
              </a:rPr>
              <a:t> krallığı hediye edilir. Hayat kadını damgasını artık taşımayan erdemli </a:t>
            </a:r>
            <a:r>
              <a:rPr lang="tr-TR" sz="3200" dirty="0" err="1" smtClean="0">
                <a:latin typeface="Times New Roman" pitchFamily="18" charset="0"/>
                <a:cs typeface="Times New Roman" pitchFamily="18" charset="0"/>
              </a:rPr>
              <a:t>Vasantasena'ya</a:t>
            </a:r>
            <a:r>
              <a:rPr lang="tr-TR" sz="3200" dirty="0" smtClean="0">
                <a:latin typeface="Times New Roman" pitchFamily="18" charset="0"/>
                <a:cs typeface="Times New Roman" pitchFamily="18" charset="0"/>
              </a:rPr>
              <a:t> da "eş" sıfatı verilir. </a:t>
            </a:r>
            <a:r>
              <a:rPr lang="tr-TR" sz="3200" dirty="0" err="1" smtClean="0">
                <a:latin typeface="Times New Roman" pitchFamily="18" charset="0"/>
                <a:cs typeface="Times New Roman" pitchFamily="18" charset="0"/>
              </a:rPr>
              <a:t>Samvahaka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Sthavaraka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Çandalalar</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Çandanaka</a:t>
            </a:r>
            <a:r>
              <a:rPr lang="tr-TR" sz="3200" dirty="0" smtClean="0">
                <a:latin typeface="Times New Roman" pitchFamily="18" charset="0"/>
                <a:cs typeface="Times New Roman" pitchFamily="18" charset="0"/>
              </a:rPr>
              <a:t> ve zalim Sakara bile çeşitli şekillerde onurlandırılırlar; çünkü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aciz bir düşmanından intikam alacak kişilikte bir insan değildir. Bu mutlu sondan sonra oyun, herkes için iyi dileklerin sunulduğu, kimse için mutsuzluğun istenmediği bir dörtlükle sona erer.</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girince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pelerini eline tutuşturur. Sonra yoksulluk üzerine konuşurlar; derken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sahneye girer. Kadın, </a:t>
            </a:r>
            <a:r>
              <a:rPr lang="tr-TR" sz="3200" dirty="0" err="1" smtClean="0">
                <a:latin typeface="Times New Roman" pitchFamily="18" charset="0"/>
                <a:cs typeface="Times New Roman" pitchFamily="18" charset="0"/>
              </a:rPr>
              <a:t>Uccayini</a:t>
            </a:r>
            <a:r>
              <a:rPr lang="tr-TR" sz="3200" dirty="0" smtClean="0">
                <a:latin typeface="Times New Roman" pitchFamily="18" charset="0"/>
                <a:cs typeface="Times New Roman" pitchFamily="18" charset="0"/>
              </a:rPr>
              <a:t> kralı </a:t>
            </a:r>
            <a:r>
              <a:rPr lang="tr-TR" sz="3200" dirty="0" err="1" smtClean="0">
                <a:latin typeface="Times New Roman" pitchFamily="18" charset="0"/>
                <a:cs typeface="Times New Roman" pitchFamily="18" charset="0"/>
              </a:rPr>
              <a:t>Palaka'nın</a:t>
            </a:r>
            <a:r>
              <a:rPr lang="tr-TR" sz="3200" dirty="0" smtClean="0">
                <a:latin typeface="Times New Roman" pitchFamily="18" charset="0"/>
                <a:cs typeface="Times New Roman" pitchFamily="18" charset="0"/>
              </a:rPr>
              <a:t> kayınbiraderi alçak Sakara (</a:t>
            </a:r>
            <a:r>
              <a:rPr lang="tr-TR" sz="3200" dirty="0" err="1" smtClean="0">
                <a:latin typeface="Times New Roman" pitchFamily="18" charset="0"/>
                <a:cs typeface="Times New Roman" pitchFamily="18" charset="0"/>
              </a:rPr>
              <a:t>Samsthanaka</a:t>
            </a:r>
            <a:r>
              <a:rPr lang="tr-TR" sz="3200" dirty="0" smtClean="0">
                <a:latin typeface="Times New Roman" pitchFamily="18" charset="0"/>
                <a:cs typeface="Times New Roman" pitchFamily="18" charset="0"/>
              </a:rPr>
              <a:t>) tarafından sürekli olarak rahatsız edilmektedir. O, zampara, korkak ve budala bir kimsedir. </a:t>
            </a:r>
            <a:endParaRPr lang="tr-TR"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Kendini çok büyük bir kimse sanmakta ve herkese öyle görünmeye çalışmaktadır. Yanında </a:t>
            </a:r>
            <a:r>
              <a:rPr lang="tr-TR" sz="3200" dirty="0" err="1" smtClean="0">
                <a:latin typeface="Times New Roman" pitchFamily="18" charset="0"/>
                <a:cs typeface="Times New Roman" pitchFamily="18" charset="0"/>
              </a:rPr>
              <a:t>Vita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Çeta</a:t>
            </a:r>
            <a:r>
              <a:rPr lang="tr-TR" sz="3200" dirty="0" smtClean="0">
                <a:latin typeface="Times New Roman" pitchFamily="18" charset="0"/>
                <a:cs typeface="Times New Roman" pitchFamily="18" charset="0"/>
              </a:rPr>
              <a:t> adında iki kişi daha vardır.  Bunlar yalvarma, yılışma ve tehdit gibi çeşitli yollarla </a:t>
            </a:r>
            <a:r>
              <a:rPr lang="tr-TR" sz="3200" dirty="0" err="1" smtClean="0">
                <a:latin typeface="Times New Roman" pitchFamily="18" charset="0"/>
                <a:cs typeface="Times New Roman" pitchFamily="18" charset="0"/>
              </a:rPr>
              <a:t>Vasantasena'ya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Sakara'nın</a:t>
            </a:r>
            <a:r>
              <a:rPr lang="tr-TR" sz="3200" dirty="0" smtClean="0">
                <a:latin typeface="Times New Roman" pitchFamily="18" charset="0"/>
                <a:cs typeface="Times New Roman" pitchFamily="18" charset="0"/>
              </a:rPr>
              <a:t> onu istediğini söylerlerse de o, her seferinde onları öfkeyle reddeder. </a:t>
            </a:r>
            <a:endParaRPr lang="tr-TR" sz="3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Kadın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evine sığınır. Peşindekiler gece karanlığında yanlışlıkla </a:t>
            </a:r>
            <a:r>
              <a:rPr lang="tr-TR" sz="3200" dirty="0" err="1" smtClean="0">
                <a:latin typeface="Times New Roman" pitchFamily="18" charset="0"/>
                <a:cs typeface="Times New Roman" pitchFamily="18" charset="0"/>
              </a:rPr>
              <a:t>Çarudatta'nın</a:t>
            </a:r>
            <a:r>
              <a:rPr lang="tr-TR" sz="3200" dirty="0" smtClean="0">
                <a:latin typeface="Times New Roman" pitchFamily="18" charset="0"/>
                <a:cs typeface="Times New Roman" pitchFamily="18" charset="0"/>
              </a:rPr>
              <a:t> hizmetçisi </a:t>
            </a:r>
            <a:r>
              <a:rPr lang="tr-TR" sz="3200" dirty="0" err="1" smtClean="0">
                <a:latin typeface="Times New Roman" pitchFamily="18" charset="0"/>
                <a:cs typeface="Times New Roman" pitchFamily="18" charset="0"/>
              </a:rPr>
              <a:t>Radanika'yı</a:t>
            </a:r>
            <a:r>
              <a:rPr lang="tr-TR" sz="3200" dirty="0" smtClean="0">
                <a:latin typeface="Times New Roman" pitchFamily="18" charset="0"/>
                <a:cs typeface="Times New Roman" pitchFamily="18" charset="0"/>
              </a:rPr>
              <a:t> yakalarlar; </a:t>
            </a:r>
            <a:r>
              <a:rPr lang="tr-TR" sz="3200" dirty="0" err="1" smtClean="0">
                <a:latin typeface="Times New Roman" pitchFamily="18" charset="0"/>
                <a:cs typeface="Times New Roman" pitchFamily="18" charset="0"/>
              </a:rPr>
              <a:t>Maitreya</a:t>
            </a:r>
            <a:r>
              <a:rPr lang="tr-TR" sz="3200" dirty="0" smtClean="0">
                <a:latin typeface="Times New Roman" pitchFamily="18" charset="0"/>
                <a:cs typeface="Times New Roman" pitchFamily="18" charset="0"/>
              </a:rPr>
              <a:t> olaya müdahale eder ve adamları kapı dışına kovalar.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epeydir erdemliliğini işittiği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ile karşılaşır ve hemen ona âşık olur. Bu, zengin erkekleri tercih eden hayat kadınlarının karakterine aykırı bir tutumdur. </a:t>
            </a:r>
            <a:endParaRPr lang="tr-TR" sz="3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2132856"/>
            <a:ext cx="8229600" cy="4389120"/>
          </a:xfrm>
        </p:spPr>
        <p:style>
          <a:lnRef idx="1">
            <a:schemeClr val="accent3"/>
          </a:lnRef>
          <a:fillRef idx="2">
            <a:schemeClr val="accent3"/>
          </a:fillRef>
          <a:effectRef idx="1">
            <a:schemeClr val="accent3"/>
          </a:effectRef>
          <a:fontRef idx="minor">
            <a:schemeClr val="dk1"/>
          </a:fontRef>
        </p:style>
        <p:txBody>
          <a:bodyPr/>
          <a:lstStyle/>
          <a:p>
            <a:pPr algn="just">
              <a:buNone/>
            </a:pPr>
            <a:r>
              <a:rPr lang="tr-TR" sz="3200" dirty="0" smtClean="0">
                <a:latin typeface="Times New Roman" pitchFamily="18" charset="0"/>
                <a:cs typeface="Times New Roman" pitchFamily="18" charset="0"/>
              </a:rPr>
              <a:t>   Tanışıklığını sürdürebilmek için zekice bir plana başvurur; mücevherlerini </a:t>
            </a:r>
            <a:r>
              <a:rPr lang="tr-TR" sz="3200" dirty="0" err="1" smtClean="0">
                <a:latin typeface="Times New Roman" pitchFamily="18" charset="0"/>
                <a:cs typeface="Times New Roman" pitchFamily="18" charset="0"/>
              </a:rPr>
              <a:t>Çarudatta'ya</a:t>
            </a:r>
            <a:r>
              <a:rPr lang="tr-TR" sz="3200" dirty="0" smtClean="0">
                <a:latin typeface="Times New Roman" pitchFamily="18" charset="0"/>
                <a:cs typeface="Times New Roman" pitchFamily="18" charset="0"/>
              </a:rPr>
              <a:t> verir. Bunu güya emniyet için yapmaktadır, ama asıl amacı, daha sonra onunla konuşabilmek için bir bahane yaratmaktır. Kadın oradan ayrılırken,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ona eşlik eder. </a:t>
            </a:r>
            <a:r>
              <a:rPr lang="tr-TR" sz="3200" dirty="0" err="1" smtClean="0">
                <a:latin typeface="Times New Roman" pitchFamily="18" charset="0"/>
                <a:cs typeface="Times New Roman" pitchFamily="18" charset="0"/>
              </a:rPr>
              <a:t>Çarudatta</a:t>
            </a:r>
            <a:r>
              <a:rPr lang="tr-TR" sz="3200" dirty="0" smtClean="0">
                <a:latin typeface="Times New Roman" pitchFamily="18" charset="0"/>
                <a:cs typeface="Times New Roman" pitchFamily="18" charset="0"/>
              </a:rPr>
              <a:t> geri döndüğü zaman, mücevherleri saklaması için </a:t>
            </a:r>
            <a:r>
              <a:rPr lang="tr-TR" sz="3200" dirty="0" err="1" smtClean="0">
                <a:latin typeface="Times New Roman" pitchFamily="18" charset="0"/>
                <a:cs typeface="Times New Roman" pitchFamily="18" charset="0"/>
              </a:rPr>
              <a:t>Maitreya'ya</a:t>
            </a:r>
            <a:r>
              <a:rPr lang="tr-TR" sz="3200" dirty="0" smtClean="0">
                <a:latin typeface="Times New Roman" pitchFamily="18" charset="0"/>
                <a:cs typeface="Times New Roman" pitchFamily="18" charset="0"/>
              </a:rPr>
              <a:t> verir.</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II. PERDE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hizmetçisi </a:t>
            </a:r>
            <a:r>
              <a:rPr lang="tr-TR" sz="3200" dirty="0" err="1" smtClean="0">
                <a:latin typeface="Times New Roman" pitchFamily="18" charset="0"/>
                <a:cs typeface="Times New Roman" pitchFamily="18" charset="0"/>
              </a:rPr>
              <a:t>Madanika'ya</a:t>
            </a:r>
            <a:r>
              <a:rPr lang="tr-TR" sz="3200" dirty="0" smtClean="0">
                <a:latin typeface="Times New Roman" pitchFamily="18" charset="0"/>
                <a:cs typeface="Times New Roman" pitchFamily="18" charset="0"/>
              </a:rPr>
              <a:t> güvenerek </a:t>
            </a:r>
            <a:r>
              <a:rPr lang="tr-TR" sz="3200" dirty="0" err="1" smtClean="0">
                <a:latin typeface="Times New Roman" pitchFamily="18" charset="0"/>
                <a:cs typeface="Times New Roman" pitchFamily="18" charset="0"/>
              </a:rPr>
              <a:t>Çarudatta'ya</a:t>
            </a:r>
            <a:r>
              <a:rPr lang="tr-TR" sz="3200" dirty="0" smtClean="0">
                <a:latin typeface="Times New Roman" pitchFamily="18" charset="0"/>
                <a:cs typeface="Times New Roman" pitchFamily="18" charset="0"/>
              </a:rPr>
              <a:t> karşı hissettiği sıcak duyguları ve ziynet eşyalarını ona emanet etmesinin gerçek nedenini açıklar. Ardından birçok kumarbazın tanıtıldığı sahne gelir. Bunlardan biri, borçlarını ödemeden kaçan ve kumarhane sahibi ile bir tefeci tarafından takip edilen </a:t>
            </a:r>
            <a:r>
              <a:rPr lang="tr-TR" sz="3200" dirty="0" err="1" smtClean="0">
                <a:latin typeface="Times New Roman" pitchFamily="18" charset="0"/>
                <a:cs typeface="Times New Roman" pitchFamily="18" charset="0"/>
              </a:rPr>
              <a:t>Samvahaka'dır</a:t>
            </a:r>
            <a:r>
              <a:rPr lang="tr-TR" sz="3200" dirty="0" smtClean="0">
                <a:latin typeface="Times New Roman" pitchFamily="18" charset="0"/>
                <a:cs typeface="Times New Roman" pitchFamily="18" charset="0"/>
              </a:rPr>
              <a:t>. </a:t>
            </a:r>
            <a:endParaRPr lang="tr-TR" sz="3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err="1" smtClean="0">
                <a:latin typeface="Times New Roman" pitchFamily="18" charset="0"/>
                <a:cs typeface="Times New Roman" pitchFamily="18" charset="0"/>
              </a:rPr>
              <a:t>Samvahaka</a:t>
            </a:r>
            <a:r>
              <a:rPr lang="tr-TR" sz="3200" dirty="0" smtClean="0">
                <a:latin typeface="Times New Roman" pitchFamily="18" charset="0"/>
                <a:cs typeface="Times New Roman" pitchFamily="18" charset="0"/>
              </a:rPr>
              <a:t> başka bir kumarbazın yardımıyla kaçar ve </a:t>
            </a:r>
            <a:r>
              <a:rPr lang="tr-TR" sz="3200" dirty="0" err="1" smtClean="0">
                <a:latin typeface="Times New Roman" pitchFamily="18" charset="0"/>
                <a:cs typeface="Times New Roman" pitchFamily="18" charset="0"/>
              </a:rPr>
              <a:t>Vasantasena'nın</a:t>
            </a:r>
            <a:r>
              <a:rPr lang="tr-TR" sz="3200" dirty="0" smtClean="0">
                <a:latin typeface="Times New Roman" pitchFamily="18" charset="0"/>
                <a:cs typeface="Times New Roman" pitchFamily="18" charset="0"/>
              </a:rPr>
              <a:t> evine sığınır. İyi kalpli </a:t>
            </a:r>
            <a:r>
              <a:rPr lang="tr-TR" sz="3200" dirty="0" err="1" smtClean="0">
                <a:latin typeface="Times New Roman" pitchFamily="18" charset="0"/>
                <a:cs typeface="Times New Roman" pitchFamily="18" charset="0"/>
              </a:rPr>
              <a:t>Vasantasena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Samvahaka'nın</a:t>
            </a:r>
            <a:r>
              <a:rPr lang="tr-TR" sz="3200" dirty="0" smtClean="0">
                <a:latin typeface="Times New Roman" pitchFamily="18" charset="0"/>
                <a:cs typeface="Times New Roman" pitchFamily="18" charset="0"/>
              </a:rPr>
              <a:t> borçlarını öder ve onu peşindekilerden kurtarır. </a:t>
            </a:r>
            <a:r>
              <a:rPr lang="tr-TR" sz="3200" dirty="0" err="1" smtClean="0">
                <a:latin typeface="Times New Roman" pitchFamily="18" charset="0"/>
                <a:cs typeface="Times New Roman" pitchFamily="18" charset="0"/>
              </a:rPr>
              <a:t>Samvahaka</a:t>
            </a:r>
            <a:r>
              <a:rPr lang="tr-TR" sz="3200" dirty="0" smtClean="0">
                <a:latin typeface="Times New Roman" pitchFamily="18" charset="0"/>
                <a:cs typeface="Times New Roman" pitchFamily="18" charset="0"/>
              </a:rPr>
              <a:t> kumardan bıkmıştır ve bir </a:t>
            </a:r>
            <a:r>
              <a:rPr lang="tr-TR" sz="3200" dirty="0" err="1" smtClean="0">
                <a:latin typeface="Times New Roman" pitchFamily="18" charset="0"/>
                <a:cs typeface="Times New Roman" pitchFamily="18" charset="0"/>
              </a:rPr>
              <a:t>Buddhist</a:t>
            </a:r>
            <a:r>
              <a:rPr lang="tr-TR" sz="3200" dirty="0" smtClean="0">
                <a:latin typeface="Times New Roman" pitchFamily="18" charset="0"/>
                <a:cs typeface="Times New Roman" pitchFamily="18" charset="0"/>
              </a:rPr>
              <a:t> dilencinin (</a:t>
            </a:r>
            <a:r>
              <a:rPr lang="tr-TR" sz="3200" dirty="0" err="1" smtClean="0">
                <a:latin typeface="Times New Roman" pitchFamily="18" charset="0"/>
                <a:cs typeface="Times New Roman" pitchFamily="18" charset="0"/>
              </a:rPr>
              <a:t>Bhikshu</a:t>
            </a:r>
            <a:r>
              <a:rPr lang="tr-TR" sz="3200" dirty="0" smtClean="0">
                <a:latin typeface="Times New Roman" pitchFamily="18" charset="0"/>
                <a:cs typeface="Times New Roman" pitchFamily="18" charset="0"/>
              </a:rPr>
              <a:t>) giysisini giyme fikrini açıkladıktan sonra çıkar. </a:t>
            </a:r>
            <a:endParaRPr lang="tr-TR" sz="32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TotalTime>
  <Words>1829</Words>
  <Application>Microsoft Office PowerPoint</Application>
  <PresentationFormat>Ekran Gösterisi (4:3)</PresentationFormat>
  <Paragraphs>49</Paragraphs>
  <Slides>32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32</vt:i4>
      </vt:variant>
    </vt:vector>
  </HeadingPairs>
  <TitlesOfParts>
    <vt:vector size="37" baseType="lpstr">
      <vt:lpstr>Calibri</vt:lpstr>
      <vt:lpstr>Constantia</vt:lpstr>
      <vt:lpstr>Times New Roman</vt:lpstr>
      <vt:lpstr>Wingdings 2</vt:lpstr>
      <vt:lpstr>Akış</vt:lpstr>
      <vt:lpstr>ŞUDRAKA VE MRİÇÇHAKATİKA </vt:lpstr>
      <vt:lpstr>Mriççhakatika, I.PERDE</vt:lpstr>
      <vt:lpstr>PowerPoint Sunusu</vt:lpstr>
      <vt:lpstr>PowerPoint Sunusu</vt:lpstr>
      <vt:lpstr>PowerPoint Sunusu</vt:lpstr>
      <vt:lpstr>PowerPoint Sunusu</vt:lpstr>
      <vt:lpstr>PowerPoint Sunusu</vt:lpstr>
      <vt:lpstr>II. PERDE</vt:lpstr>
      <vt:lpstr>PowerPoint Sunusu</vt:lpstr>
      <vt:lpstr>PowerPoint Sunusu</vt:lpstr>
      <vt:lpstr>III. PERDE</vt:lpstr>
      <vt:lpstr>PowerPoint Sunusu</vt:lpstr>
      <vt:lpstr>IV. PERDE</vt:lpstr>
      <vt:lpstr>PowerPoint Sunusu</vt:lpstr>
      <vt:lpstr>PowerPoint Sunusu</vt:lpstr>
      <vt:lpstr>PowerPoint Sunusu</vt:lpstr>
      <vt:lpstr>V. PERDE</vt:lpstr>
      <vt:lpstr>VI. PERDE</vt:lpstr>
      <vt:lpstr>PowerPoint Sunusu</vt:lpstr>
      <vt:lpstr>PowerPoint Sunusu</vt:lpstr>
      <vt:lpstr>PowerPoint Sunusu</vt:lpstr>
      <vt:lpstr>VII. PERDE</vt:lpstr>
      <vt:lpstr>VIII. PERDE</vt:lpstr>
      <vt:lpstr>PowerPoint Sunusu</vt:lpstr>
      <vt:lpstr>PowerPoint Sunusu</vt:lpstr>
      <vt:lpstr>IX. PERDE</vt:lpstr>
      <vt:lpstr>PowerPoint Sunusu</vt:lpstr>
      <vt:lpstr>PowerPoint Sunusu</vt:lpstr>
      <vt:lpstr>PowerPoint Sunusu</vt:lpstr>
      <vt:lpstr>X. PERDE</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ŞUDRAKA VE MRİÇÇHAKATİKA </dc:title>
  <dc:creator>Arş. Gör. Y.KAYALI</dc:creator>
  <cp:lastModifiedBy>Derya Hoca</cp:lastModifiedBy>
  <cp:revision>5</cp:revision>
  <dcterms:created xsi:type="dcterms:W3CDTF">2014-01-20T13:38:24Z</dcterms:created>
  <dcterms:modified xsi:type="dcterms:W3CDTF">2019-01-03T12:37:35Z</dcterms:modified>
</cp:coreProperties>
</file>