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04" r:id="rId1"/>
  </p:sldMasterIdLst>
  <p:sldIdLst>
    <p:sldId id="256" r:id="rId2"/>
    <p:sldId id="258" r:id="rId3"/>
    <p:sldId id="259" r:id="rId4"/>
    <p:sldId id="266" r:id="rId5"/>
    <p:sldId id="267" r:id="rId6"/>
    <p:sldId id="268" r:id="rId7"/>
    <p:sldId id="260" r:id="rId8"/>
    <p:sldId id="269" r:id="rId9"/>
    <p:sldId id="261" r:id="rId10"/>
    <p:sldId id="262" r:id="rId11"/>
    <p:sldId id="263" r:id="rId12"/>
    <p:sldId id="264" r:id="rId13"/>
    <p:sldId id="265" r:id="rId14"/>
    <p:sldId id="270"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F1D8C6F0-5A7F-48DE-980E-903CE0AAF23D}" type="datetimeFigureOut">
              <a:rPr lang="tr-TR" smtClean="0"/>
              <a:pPr/>
              <a:t>13.03.2017</a:t>
            </a:fld>
            <a:endParaRPr lang="en-GB"/>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A0983DE6-28E3-4B04-B4DE-2271C6D96946}"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F1D8C6F0-5A7F-48DE-980E-903CE0AAF23D}" type="datetimeFigureOut">
              <a:rPr lang="tr-TR" smtClean="0"/>
              <a:pPr/>
              <a:t>13.03.2017</a:t>
            </a:fld>
            <a:endParaRPr lang="en-GB"/>
          </a:p>
        </p:txBody>
      </p:sp>
      <p:sp>
        <p:nvSpPr>
          <p:cNvPr id="5" name="4 Altbilgi Yer Tutucusu"/>
          <p:cNvSpPr>
            <a:spLocks noGrp="1"/>
          </p:cNvSpPr>
          <p:nvPr>
            <p:ph type="ftr" sz="quarter" idx="11"/>
          </p:nvPr>
        </p:nvSpPr>
        <p:spPr/>
        <p:txBody>
          <a:bodyPr/>
          <a:lstStyle>
            <a:extLst/>
          </a:lstStyle>
          <a:p>
            <a:endParaRPr lang="en-GB"/>
          </a:p>
        </p:txBody>
      </p:sp>
      <p:sp>
        <p:nvSpPr>
          <p:cNvPr id="6" name="5 Slayt Numarası Yer Tutucusu"/>
          <p:cNvSpPr>
            <a:spLocks noGrp="1"/>
          </p:cNvSpPr>
          <p:nvPr>
            <p:ph type="sldNum" sz="quarter" idx="12"/>
          </p:nvPr>
        </p:nvSpPr>
        <p:spPr/>
        <p:txBody>
          <a:bodyPr/>
          <a:lstStyle>
            <a:extLst/>
          </a:lstStyle>
          <a:p>
            <a:fld id="{A0983DE6-28E3-4B04-B4DE-2271C6D96946}"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F1D8C6F0-5A7F-48DE-980E-903CE0AAF23D}" type="datetimeFigureOut">
              <a:rPr lang="tr-TR" smtClean="0"/>
              <a:pPr/>
              <a:t>13.03.2017</a:t>
            </a:fld>
            <a:endParaRPr lang="en-GB"/>
          </a:p>
        </p:txBody>
      </p:sp>
      <p:sp>
        <p:nvSpPr>
          <p:cNvPr id="5" name="4 Altbilgi Yer Tutucusu"/>
          <p:cNvSpPr>
            <a:spLocks noGrp="1"/>
          </p:cNvSpPr>
          <p:nvPr>
            <p:ph type="ftr" sz="quarter" idx="11"/>
          </p:nvPr>
        </p:nvSpPr>
        <p:spPr/>
        <p:txBody>
          <a:bodyPr/>
          <a:lstStyle>
            <a:extLst/>
          </a:lstStyle>
          <a:p>
            <a:endParaRPr lang="en-GB"/>
          </a:p>
        </p:txBody>
      </p:sp>
      <p:sp>
        <p:nvSpPr>
          <p:cNvPr id="6" name="5 Slayt Numarası Yer Tutucusu"/>
          <p:cNvSpPr>
            <a:spLocks noGrp="1"/>
          </p:cNvSpPr>
          <p:nvPr>
            <p:ph type="sldNum" sz="quarter" idx="12"/>
          </p:nvPr>
        </p:nvSpPr>
        <p:spPr/>
        <p:txBody>
          <a:bodyPr/>
          <a:lstStyle>
            <a:extLst/>
          </a:lstStyle>
          <a:p>
            <a:fld id="{A0983DE6-28E3-4B04-B4DE-2271C6D96946}"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F1D8C6F0-5A7F-48DE-980E-903CE0AAF23D}" type="datetimeFigureOut">
              <a:rPr lang="tr-TR" smtClean="0"/>
              <a:pPr/>
              <a:t>13.03.2017</a:t>
            </a:fld>
            <a:endParaRPr lang="en-GB"/>
          </a:p>
        </p:txBody>
      </p:sp>
      <p:sp>
        <p:nvSpPr>
          <p:cNvPr id="5" name="4 Altbilgi Yer Tutucusu"/>
          <p:cNvSpPr>
            <a:spLocks noGrp="1"/>
          </p:cNvSpPr>
          <p:nvPr>
            <p:ph type="ftr" sz="quarter" idx="11"/>
          </p:nvPr>
        </p:nvSpPr>
        <p:spPr/>
        <p:txBody>
          <a:bodyPr/>
          <a:lstStyle>
            <a:extLst/>
          </a:lstStyle>
          <a:p>
            <a:endParaRPr lang="en-GB"/>
          </a:p>
        </p:txBody>
      </p:sp>
      <p:sp>
        <p:nvSpPr>
          <p:cNvPr id="6" name="5 Slayt Numarası Yer Tutucusu"/>
          <p:cNvSpPr>
            <a:spLocks noGrp="1"/>
          </p:cNvSpPr>
          <p:nvPr>
            <p:ph type="sldNum" sz="quarter" idx="12"/>
          </p:nvPr>
        </p:nvSpPr>
        <p:spPr/>
        <p:txBody>
          <a:bodyPr/>
          <a:lstStyle>
            <a:extLst/>
          </a:lstStyle>
          <a:p>
            <a:fld id="{A0983DE6-28E3-4B04-B4DE-2271C6D96946}" type="slidenum">
              <a:rPr lang="en-GB" smtClean="0"/>
              <a:pPr/>
              <a:t>‹#›</a:t>
            </a:fld>
            <a:endParaRPr lang="en-GB"/>
          </a:p>
        </p:txBody>
      </p:sp>
      <p:sp>
        <p:nvSpPr>
          <p:cNvPr id="7" name="6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F1D8C6F0-5A7F-48DE-980E-903CE0AAF23D}" type="datetimeFigureOut">
              <a:rPr lang="tr-TR" smtClean="0"/>
              <a:pPr/>
              <a:t>13.03.2017</a:t>
            </a:fld>
            <a:endParaRPr lang="en-GB"/>
          </a:p>
        </p:txBody>
      </p:sp>
      <p:sp>
        <p:nvSpPr>
          <p:cNvPr id="5" name="4 Altbilgi Yer Tutucusu"/>
          <p:cNvSpPr>
            <a:spLocks noGrp="1"/>
          </p:cNvSpPr>
          <p:nvPr>
            <p:ph type="ftr" sz="quarter" idx="11"/>
          </p:nvPr>
        </p:nvSpPr>
        <p:spPr/>
        <p:txBody>
          <a:bodyPr/>
          <a:lstStyle>
            <a:extLst/>
          </a:lstStyle>
          <a:p>
            <a:endParaRPr lang="en-GB"/>
          </a:p>
        </p:txBody>
      </p:sp>
      <p:sp>
        <p:nvSpPr>
          <p:cNvPr id="6" name="5 Slayt Numarası Yer Tutucusu"/>
          <p:cNvSpPr>
            <a:spLocks noGrp="1"/>
          </p:cNvSpPr>
          <p:nvPr>
            <p:ph type="sldNum" sz="quarter" idx="12"/>
          </p:nvPr>
        </p:nvSpPr>
        <p:spPr/>
        <p:txBody>
          <a:bodyPr/>
          <a:lstStyle>
            <a:extLst/>
          </a:lstStyle>
          <a:p>
            <a:fld id="{A0983DE6-28E3-4B04-B4DE-2271C6D96946}" type="slidenum">
              <a:rPr lang="en-GB" smtClean="0"/>
              <a:pPr/>
              <a:t>‹#›</a:t>
            </a:fld>
            <a:endParaRPr lang="en-GB"/>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F1D8C6F0-5A7F-48DE-980E-903CE0AAF23D}" type="datetimeFigureOut">
              <a:rPr lang="tr-TR" smtClean="0"/>
              <a:pPr/>
              <a:t>13.03.2017</a:t>
            </a:fld>
            <a:endParaRPr lang="en-GB"/>
          </a:p>
        </p:txBody>
      </p:sp>
      <p:sp>
        <p:nvSpPr>
          <p:cNvPr id="6" name="5 Altbilgi Yer Tutucusu"/>
          <p:cNvSpPr>
            <a:spLocks noGrp="1"/>
          </p:cNvSpPr>
          <p:nvPr>
            <p:ph type="ftr" sz="quarter" idx="11"/>
          </p:nvPr>
        </p:nvSpPr>
        <p:spPr/>
        <p:txBody>
          <a:bodyPr/>
          <a:lstStyle>
            <a:extLst/>
          </a:lstStyle>
          <a:p>
            <a:endParaRPr lang="en-GB"/>
          </a:p>
        </p:txBody>
      </p:sp>
      <p:sp>
        <p:nvSpPr>
          <p:cNvPr id="7" name="6 Slayt Numarası Yer Tutucusu"/>
          <p:cNvSpPr>
            <a:spLocks noGrp="1"/>
          </p:cNvSpPr>
          <p:nvPr>
            <p:ph type="sldNum" sz="quarter" idx="12"/>
          </p:nvPr>
        </p:nvSpPr>
        <p:spPr/>
        <p:txBody>
          <a:bodyPr/>
          <a:lstStyle>
            <a:extLst/>
          </a:lstStyle>
          <a:p>
            <a:fld id="{A0983DE6-28E3-4B04-B4DE-2271C6D96946}" type="slidenum">
              <a:rPr lang="en-GB" smtClean="0"/>
              <a:pPr/>
              <a:t>‹#›</a:t>
            </a:fld>
            <a:endParaRPr lang="en-GB"/>
          </a:p>
        </p:txBody>
      </p:sp>
      <p:sp>
        <p:nvSpPr>
          <p:cNvPr id="8" name="7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F1D8C6F0-5A7F-48DE-980E-903CE0AAF23D}" type="datetimeFigureOut">
              <a:rPr lang="tr-TR" smtClean="0"/>
              <a:pPr/>
              <a:t>13.03.2017</a:t>
            </a:fld>
            <a:endParaRPr lang="en-GB"/>
          </a:p>
        </p:txBody>
      </p:sp>
      <p:sp>
        <p:nvSpPr>
          <p:cNvPr id="8" name="7 Altbilgi Yer Tutucusu"/>
          <p:cNvSpPr>
            <a:spLocks noGrp="1"/>
          </p:cNvSpPr>
          <p:nvPr>
            <p:ph type="ftr" sz="quarter" idx="11"/>
          </p:nvPr>
        </p:nvSpPr>
        <p:spPr/>
        <p:txBody>
          <a:bodyPr/>
          <a:lstStyle>
            <a:extLst/>
          </a:lstStyle>
          <a:p>
            <a:endParaRPr lang="en-GB"/>
          </a:p>
        </p:txBody>
      </p:sp>
      <p:sp>
        <p:nvSpPr>
          <p:cNvPr id="9" name="8 Slayt Numarası Yer Tutucusu"/>
          <p:cNvSpPr>
            <a:spLocks noGrp="1"/>
          </p:cNvSpPr>
          <p:nvPr>
            <p:ph type="sldNum" sz="quarter" idx="12"/>
          </p:nvPr>
        </p:nvSpPr>
        <p:spPr/>
        <p:txBody>
          <a:bodyPr/>
          <a:lstStyle>
            <a:extLst/>
          </a:lstStyle>
          <a:p>
            <a:fld id="{A0983DE6-28E3-4B04-B4DE-2271C6D96946}"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extLst/>
          </a:lstStyle>
          <a:p>
            <a:fld id="{F1D8C6F0-5A7F-48DE-980E-903CE0AAF23D}" type="datetimeFigureOut">
              <a:rPr lang="tr-TR" smtClean="0"/>
              <a:pPr/>
              <a:t>13.03.2017</a:t>
            </a:fld>
            <a:endParaRPr lang="en-GB"/>
          </a:p>
        </p:txBody>
      </p:sp>
      <p:sp>
        <p:nvSpPr>
          <p:cNvPr id="4" name="3 Altbilgi Yer Tutucusu"/>
          <p:cNvSpPr>
            <a:spLocks noGrp="1"/>
          </p:cNvSpPr>
          <p:nvPr>
            <p:ph type="ftr" sz="quarter" idx="11"/>
          </p:nvPr>
        </p:nvSpPr>
        <p:spPr/>
        <p:txBody>
          <a:bodyPr/>
          <a:lstStyle>
            <a:extLst/>
          </a:lstStyle>
          <a:p>
            <a:endParaRPr lang="en-GB"/>
          </a:p>
        </p:txBody>
      </p:sp>
      <p:sp>
        <p:nvSpPr>
          <p:cNvPr id="5" name="4 Slayt Numarası Yer Tutucusu"/>
          <p:cNvSpPr>
            <a:spLocks noGrp="1"/>
          </p:cNvSpPr>
          <p:nvPr>
            <p:ph type="sldNum" sz="quarter" idx="12"/>
          </p:nvPr>
        </p:nvSpPr>
        <p:spPr/>
        <p:txBody>
          <a:bodyPr/>
          <a:lstStyle>
            <a:extLst/>
          </a:lstStyle>
          <a:p>
            <a:fld id="{A0983DE6-28E3-4B04-B4DE-2271C6D96946}" type="slidenum">
              <a:rPr lang="en-GB" smtClean="0"/>
              <a:pPr/>
              <a:t>‹#›</a:t>
            </a:fld>
            <a:endParaRPr lang="en-GB"/>
          </a:p>
        </p:txBody>
      </p:sp>
      <p:sp>
        <p:nvSpPr>
          <p:cNvPr id="6" name="5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F1D8C6F0-5A7F-48DE-980E-903CE0AAF23D}" type="datetimeFigureOut">
              <a:rPr lang="tr-TR" smtClean="0"/>
              <a:pPr/>
              <a:t>13.03.2017</a:t>
            </a:fld>
            <a:endParaRPr lang="en-GB"/>
          </a:p>
        </p:txBody>
      </p:sp>
      <p:sp>
        <p:nvSpPr>
          <p:cNvPr id="3" name="2 Altbilgi Yer Tutucusu"/>
          <p:cNvSpPr>
            <a:spLocks noGrp="1"/>
          </p:cNvSpPr>
          <p:nvPr>
            <p:ph type="ftr" sz="quarter" idx="11"/>
          </p:nvPr>
        </p:nvSpPr>
        <p:spPr/>
        <p:txBody>
          <a:bodyPr/>
          <a:lstStyle>
            <a:extLst/>
          </a:lstStyle>
          <a:p>
            <a:endParaRPr lang="en-GB"/>
          </a:p>
        </p:txBody>
      </p:sp>
      <p:sp>
        <p:nvSpPr>
          <p:cNvPr id="4" name="3 Slayt Numarası Yer Tutucusu"/>
          <p:cNvSpPr>
            <a:spLocks noGrp="1"/>
          </p:cNvSpPr>
          <p:nvPr>
            <p:ph type="sldNum" sz="quarter" idx="12"/>
          </p:nvPr>
        </p:nvSpPr>
        <p:spPr/>
        <p:txBody>
          <a:bodyPr/>
          <a:lstStyle>
            <a:extLst/>
          </a:lstStyle>
          <a:p>
            <a:fld id="{A0983DE6-28E3-4B04-B4DE-2271C6D96946}"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extLst/>
          </a:lstStyle>
          <a:p>
            <a:fld id="{F1D8C6F0-5A7F-48DE-980E-903CE0AAF23D}" type="datetimeFigureOut">
              <a:rPr lang="tr-TR" smtClean="0"/>
              <a:pPr/>
              <a:t>13.03.2017</a:t>
            </a:fld>
            <a:endParaRPr lang="en-GB"/>
          </a:p>
        </p:txBody>
      </p:sp>
      <p:sp>
        <p:nvSpPr>
          <p:cNvPr id="6" name="5 Altbilgi Yer Tutucusu"/>
          <p:cNvSpPr>
            <a:spLocks noGrp="1"/>
          </p:cNvSpPr>
          <p:nvPr>
            <p:ph type="ftr" sz="quarter" idx="11"/>
          </p:nvPr>
        </p:nvSpPr>
        <p:spPr/>
        <p:txBody>
          <a:bodyPr/>
          <a:lstStyle>
            <a:extLst/>
          </a:lstStyle>
          <a:p>
            <a:endParaRPr lang="en-GB"/>
          </a:p>
        </p:txBody>
      </p:sp>
      <p:sp>
        <p:nvSpPr>
          <p:cNvPr id="7" name="6 Slayt Numarası Yer Tutucusu"/>
          <p:cNvSpPr>
            <a:spLocks noGrp="1"/>
          </p:cNvSpPr>
          <p:nvPr>
            <p:ph type="sldNum" sz="quarter" idx="12"/>
          </p:nvPr>
        </p:nvSpPr>
        <p:spPr/>
        <p:txBody>
          <a:bodyPr/>
          <a:lstStyle>
            <a:extLst/>
          </a:lstStyle>
          <a:p>
            <a:fld id="{A0983DE6-28E3-4B04-B4DE-2271C6D96946}"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F1D8C6F0-5A7F-48DE-980E-903CE0AAF23D}" type="datetimeFigureOut">
              <a:rPr lang="tr-TR" smtClean="0"/>
              <a:pPr/>
              <a:t>13.03.2017</a:t>
            </a:fld>
            <a:endParaRPr lang="en-GB"/>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A0983DE6-28E3-4B04-B4DE-2271C6D96946}" type="slidenum">
              <a:rPr lang="en-GB" smtClean="0"/>
              <a:pPr/>
              <a:t>‹#›</a:t>
            </a:fld>
            <a:endParaRPr lang="en-GB"/>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Serbest Form"/>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Dik Üçgen"/>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Serbest Form"/>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Dik Üçgen"/>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1D8C6F0-5A7F-48DE-980E-903CE0AAF23D}" type="datetimeFigureOut">
              <a:rPr lang="tr-TR" smtClean="0"/>
              <a:pPr/>
              <a:t>13.03.2017</a:t>
            </a:fld>
            <a:endParaRPr lang="en-GB"/>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0983DE6-28E3-4B04-B4DE-2271C6D96946}"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4105" r:id="rId1"/>
    <p:sldLayoutId id="2147484106" r:id="rId2"/>
    <p:sldLayoutId id="2147484107" r:id="rId3"/>
    <p:sldLayoutId id="2147484108" r:id="rId4"/>
    <p:sldLayoutId id="2147484109" r:id="rId5"/>
    <p:sldLayoutId id="2147484110" r:id="rId6"/>
    <p:sldLayoutId id="2147484111" r:id="rId7"/>
    <p:sldLayoutId id="2147484112" r:id="rId8"/>
    <p:sldLayoutId id="2147484113" r:id="rId9"/>
    <p:sldLayoutId id="2147484114" r:id="rId10"/>
    <p:sldLayoutId id="214748411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POST-STRUCTURALISM </a:t>
            </a:r>
            <a:endParaRPr lang="en-GB" dirty="0"/>
          </a:p>
        </p:txBody>
      </p:sp>
      <p:sp>
        <p:nvSpPr>
          <p:cNvPr id="3" name="2 Alt Başlık"/>
          <p:cNvSpPr>
            <a:spLocks noGrp="1"/>
          </p:cNvSpPr>
          <p:nvPr>
            <p:ph type="subTitle" idx="1"/>
          </p:nvPr>
        </p:nvSpPr>
        <p:spPr/>
        <p:txBody>
          <a:bodyPr/>
          <a:lstStyle/>
          <a:p>
            <a:r>
              <a:rPr lang="tr-TR" dirty="0" err="1" smtClean="0"/>
              <a:t>Deconstruction</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42852"/>
            <a:ext cx="7242048" cy="1320188"/>
          </a:xfrm>
        </p:spPr>
        <p:txBody>
          <a:bodyPr>
            <a:normAutofit fontScale="90000"/>
          </a:bodyPr>
          <a:lstStyle/>
          <a:p>
            <a:pPr algn="ctr"/>
            <a:r>
              <a:rPr lang="tr-TR" sz="2700" dirty="0" smtClean="0"/>
              <a:t/>
            </a:r>
            <a:br>
              <a:rPr lang="tr-TR" sz="2700" dirty="0" smtClean="0"/>
            </a:br>
            <a:r>
              <a:rPr lang="en-US" sz="2700" dirty="0" smtClean="0"/>
              <a:t>Dif</a:t>
            </a:r>
            <a:r>
              <a:rPr lang="tr-TR" sz="2700" dirty="0" smtClean="0"/>
              <a:t>f</a:t>
            </a:r>
            <a:r>
              <a:rPr lang="en-US" sz="2700" dirty="0" err="1" smtClean="0"/>
              <a:t>erences</a:t>
            </a:r>
            <a:r>
              <a:rPr lang="en-US" sz="2700" dirty="0" smtClean="0"/>
              <a:t> between Structuralism </a:t>
            </a:r>
            <a:r>
              <a:rPr lang="tr-TR" sz="2700" dirty="0" err="1" smtClean="0"/>
              <a:t>and</a:t>
            </a:r>
            <a:r>
              <a:rPr lang="tr-TR" sz="2700" dirty="0" smtClean="0"/>
              <a:t> </a:t>
            </a:r>
            <a:r>
              <a:rPr lang="en-US" sz="2700" dirty="0" smtClean="0"/>
              <a:t>Post</a:t>
            </a:r>
            <a:r>
              <a:rPr lang="tr-TR" sz="2700" dirty="0" smtClean="0"/>
              <a:t>-</a:t>
            </a:r>
            <a:r>
              <a:rPr lang="en-US" sz="2700" dirty="0" smtClean="0"/>
              <a:t>structuralism</a:t>
            </a:r>
            <a:r>
              <a:rPr lang="tr-TR" dirty="0" smtClean="0"/>
              <a:t/>
            </a:r>
            <a:br>
              <a:rPr lang="tr-TR" dirty="0" smtClean="0"/>
            </a:br>
            <a:endParaRPr lang="en-GB" dirty="0"/>
          </a:p>
        </p:txBody>
      </p:sp>
      <p:sp>
        <p:nvSpPr>
          <p:cNvPr id="5" name="4 İçerik Yer Tutucusu"/>
          <p:cNvSpPr>
            <a:spLocks noGrp="1"/>
          </p:cNvSpPr>
          <p:nvPr>
            <p:ph sz="quarter" idx="2"/>
          </p:nvPr>
        </p:nvSpPr>
        <p:spPr>
          <a:xfrm>
            <a:off x="457200" y="1444294"/>
            <a:ext cx="4040188" cy="4627912"/>
          </a:xfrm>
        </p:spPr>
        <p:txBody>
          <a:bodyPr>
            <a:normAutofit/>
          </a:bodyPr>
          <a:lstStyle/>
          <a:p>
            <a:r>
              <a:rPr lang="en-US" sz="2000" b="1" dirty="0" smtClean="0">
                <a:latin typeface="Times New Roman" pitchFamily="18" charset="0"/>
                <a:ea typeface="Segoe UI" pitchFamily="34" charset="0"/>
                <a:cs typeface="Times New Roman" pitchFamily="18" charset="0"/>
              </a:rPr>
              <a:t>Structuralism</a:t>
            </a:r>
            <a:r>
              <a:rPr lang="en-US" sz="2000" dirty="0" smtClean="0">
                <a:latin typeface="Times New Roman" pitchFamily="18" charset="0"/>
                <a:ea typeface="Segoe UI" pitchFamily="34" charset="0"/>
                <a:cs typeface="Times New Roman" pitchFamily="18" charset="0"/>
              </a:rPr>
              <a:t> ultimately derives from linguistics.</a:t>
            </a:r>
            <a:endParaRPr lang="tr-TR" sz="2000" dirty="0" smtClean="0">
              <a:latin typeface="Times New Roman" pitchFamily="18" charset="0"/>
              <a:ea typeface="Segoe UI" pitchFamily="34" charset="0"/>
              <a:cs typeface="Times New Roman" pitchFamily="18" charset="0"/>
            </a:endParaRPr>
          </a:p>
          <a:p>
            <a:r>
              <a:rPr lang="tr-TR" sz="2000" dirty="0" smtClean="0">
                <a:latin typeface="Times New Roman" pitchFamily="18" charset="0"/>
                <a:ea typeface="Segoe UI" pitchFamily="34" charset="0"/>
                <a:cs typeface="Times New Roman" pitchFamily="18" charset="0"/>
              </a:rPr>
              <a:t>T</a:t>
            </a:r>
            <a:r>
              <a:rPr lang="en-GB" sz="2000" dirty="0" smtClean="0">
                <a:latin typeface="Times New Roman" pitchFamily="18" charset="0"/>
                <a:ea typeface="Segoe UI" pitchFamily="34" charset="0"/>
                <a:cs typeface="Times New Roman" pitchFamily="18" charset="0"/>
              </a:rPr>
              <a:t>he world is constructed through language</a:t>
            </a:r>
            <a:r>
              <a:rPr lang="tr-TR" sz="2000" dirty="0" smtClean="0">
                <a:latin typeface="Times New Roman" pitchFamily="18" charset="0"/>
                <a:ea typeface="Segoe UI" pitchFamily="34" charset="0"/>
                <a:cs typeface="Times New Roman" pitchFamily="18" charset="0"/>
              </a:rPr>
              <a:t>.</a:t>
            </a:r>
          </a:p>
          <a:p>
            <a:pPr lvl="0"/>
            <a:r>
              <a:rPr lang="en-GB" sz="2000" b="1" dirty="0" smtClean="0">
                <a:latin typeface="Times New Roman" pitchFamily="18" charset="0"/>
                <a:ea typeface="Segoe UI" pitchFamily="34" charset="0"/>
                <a:cs typeface="Times New Roman" pitchFamily="18" charset="0"/>
              </a:rPr>
              <a:t>Structuralism </a:t>
            </a:r>
            <a:r>
              <a:rPr lang="en-GB" sz="2000" dirty="0" smtClean="0">
                <a:latin typeface="Times New Roman" pitchFamily="18" charset="0"/>
                <a:ea typeface="Segoe UI" pitchFamily="34" charset="0"/>
                <a:cs typeface="Times New Roman" pitchFamily="18" charset="0"/>
              </a:rPr>
              <a:t>questions our way of structuring and categorizing reality, and prompts us to break free of habitual modes of perception or categorisation, but it believes that we can thereby attain a more reliable view of things.</a:t>
            </a:r>
            <a:endParaRPr lang="tr-TR" sz="2000" dirty="0" smtClean="0">
              <a:latin typeface="Times New Roman" pitchFamily="18" charset="0"/>
              <a:ea typeface="Segoe UI" pitchFamily="34" charset="0"/>
              <a:cs typeface="Times New Roman" pitchFamily="18" charset="0"/>
            </a:endParaRPr>
          </a:p>
          <a:p>
            <a:endParaRPr lang="en-GB" sz="1800" dirty="0">
              <a:latin typeface="Calibri" pitchFamily="34" charset="0"/>
              <a:cs typeface="Calibri" pitchFamily="34" charset="0"/>
            </a:endParaRPr>
          </a:p>
        </p:txBody>
      </p:sp>
      <p:sp>
        <p:nvSpPr>
          <p:cNvPr id="6" name="5 İçerik Yer Tutucusu"/>
          <p:cNvSpPr>
            <a:spLocks noGrp="1"/>
          </p:cNvSpPr>
          <p:nvPr>
            <p:ph sz="quarter" idx="4"/>
          </p:nvPr>
        </p:nvSpPr>
        <p:spPr>
          <a:xfrm>
            <a:off x="4645025" y="1444294"/>
            <a:ext cx="4041775" cy="4413598"/>
          </a:xfrm>
        </p:spPr>
        <p:txBody>
          <a:bodyPr>
            <a:normAutofit lnSpcReduction="10000"/>
          </a:bodyPr>
          <a:lstStyle/>
          <a:p>
            <a:r>
              <a:rPr lang="en-US" sz="2200" dirty="0" smtClean="0">
                <a:latin typeface="Times New Roman" pitchFamily="18" charset="0"/>
                <a:cs typeface="Times New Roman" pitchFamily="18" charset="0"/>
              </a:rPr>
              <a:t> </a:t>
            </a:r>
            <a:r>
              <a:rPr lang="en-US" sz="2200" b="1" dirty="0" smtClean="0">
                <a:latin typeface="Times New Roman" pitchFamily="18" charset="0"/>
                <a:cs typeface="Times New Roman" pitchFamily="18" charset="0"/>
              </a:rPr>
              <a:t>Post-structuralism</a:t>
            </a:r>
            <a:r>
              <a:rPr lang="en-US" sz="2200" dirty="0" smtClean="0">
                <a:latin typeface="Times New Roman" pitchFamily="18" charset="0"/>
                <a:cs typeface="Times New Roman" pitchFamily="18" charset="0"/>
              </a:rPr>
              <a:t> is based on philosophy</a:t>
            </a:r>
            <a:r>
              <a:rPr lang="tr-TR" sz="2200" dirty="0" smtClean="0">
                <a:latin typeface="Times New Roman" pitchFamily="18" charset="0"/>
                <a:cs typeface="Times New Roman" pitchFamily="18" charset="0"/>
              </a:rPr>
              <a:t>.</a:t>
            </a:r>
          </a:p>
          <a:p>
            <a:endParaRPr lang="tr-TR" sz="2200" dirty="0" smtClean="0">
              <a:latin typeface="Times New Roman" pitchFamily="18" charset="0"/>
              <a:cs typeface="Times New Roman" pitchFamily="18" charset="0"/>
            </a:endParaRPr>
          </a:p>
          <a:p>
            <a:r>
              <a:rPr lang="en-GB" sz="2200" dirty="0" smtClean="0">
                <a:latin typeface="Times New Roman" pitchFamily="18" charset="0"/>
                <a:cs typeface="Times New Roman" pitchFamily="18" charset="0"/>
              </a:rPr>
              <a:t>We are not fully in control of the medium of language, so meanings cannot be planted in set places</a:t>
            </a:r>
            <a:r>
              <a:rPr lang="tr-TR" sz="2200" dirty="0" smtClean="0">
                <a:latin typeface="Times New Roman" pitchFamily="18" charset="0"/>
                <a:cs typeface="Times New Roman" pitchFamily="18" charset="0"/>
              </a:rPr>
              <a:t>.</a:t>
            </a:r>
          </a:p>
          <a:p>
            <a:r>
              <a:rPr lang="en-GB" sz="2200" b="1" dirty="0" smtClean="0">
                <a:latin typeface="Times New Roman" pitchFamily="18" charset="0"/>
                <a:cs typeface="Times New Roman" pitchFamily="18" charset="0"/>
              </a:rPr>
              <a:t>Post-structuralism </a:t>
            </a:r>
            <a:r>
              <a:rPr lang="en-GB" sz="2200" dirty="0" smtClean="0">
                <a:latin typeface="Times New Roman" pitchFamily="18" charset="0"/>
                <a:cs typeface="Times New Roman" pitchFamily="18" charset="0"/>
              </a:rPr>
              <a:t>distrusts the notion of reason, and the idea of the human being as an independent entity, preferring the notion of the “dissolved” or “constructed” subject</a:t>
            </a:r>
            <a:r>
              <a:rPr lang="tr-TR" sz="1800" dirty="0" smtClean="0">
                <a:latin typeface="Times New Roman" pitchFamily="18" charset="0"/>
                <a:cs typeface="Times New Roman" pitchFamily="18" charset="0"/>
              </a:rPr>
              <a:t>.</a:t>
            </a:r>
            <a:endParaRPr lang="en-GB" sz="18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US" dirty="0" smtClean="0">
                <a:latin typeface="Times New Roman" pitchFamily="18" charset="0"/>
                <a:cs typeface="Times New Roman" pitchFamily="18" charset="0"/>
              </a:rPr>
              <a:t>The post-</a:t>
            </a:r>
            <a:r>
              <a:rPr lang="en-US" dirty="0" err="1" smtClean="0">
                <a:latin typeface="Times New Roman" pitchFamily="18" charset="0"/>
                <a:cs typeface="Times New Roman" pitchFamily="18" charset="0"/>
              </a:rPr>
              <a:t>structuralis</a:t>
            </a:r>
            <a:r>
              <a:rPr lang="tr-TR" dirty="0" smtClean="0">
                <a:latin typeface="Times New Roman" pitchFamily="18" charset="0"/>
                <a:cs typeface="Times New Roman" pitchFamily="18" charset="0"/>
              </a:rPr>
              <a:t>t</a:t>
            </a:r>
            <a:r>
              <a:rPr lang="en-US" dirty="0" smtClean="0">
                <a:latin typeface="Times New Roman" pitchFamily="18" charset="0"/>
                <a:cs typeface="Times New Roman" pitchFamily="18" charset="0"/>
              </a:rPr>
              <a:t> critic is engaged in the task of “deconstructing” the text.</a:t>
            </a:r>
            <a:endParaRPr lang="tr-TR" dirty="0" smtClean="0">
              <a:latin typeface="Times New Roman" pitchFamily="18" charset="0"/>
              <a:cs typeface="Times New Roman" pitchFamily="18" charset="0"/>
            </a:endParaRPr>
          </a:p>
          <a:p>
            <a:pPr>
              <a:buNone/>
            </a:pPr>
            <a:endParaRPr lang="tr-TR"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It is often referred to as “reading against the grain” or “reading the text against itself”. </a:t>
            </a:r>
            <a:endParaRPr lang="tr-TR" dirty="0" smtClean="0">
              <a:latin typeface="Times New Roman" pitchFamily="18" charset="0"/>
              <a:cs typeface="Times New Roman" pitchFamily="18" charset="0"/>
            </a:endParaRPr>
          </a:p>
          <a:p>
            <a:endParaRPr lang="tr-TR"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deconstructionist practices textual harassment or oppositional  reading</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to</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unmask internal contradictions or inconsistencies in the text</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and</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to show the disunity which underlines its apparent unity. </a:t>
            </a:r>
            <a:endParaRPr lang="tr-TR" dirty="0" smtClean="0">
              <a:latin typeface="Times New Roman" pitchFamily="18" charset="0"/>
              <a:cs typeface="Times New Roman" pitchFamily="18" charset="0"/>
            </a:endParaRPr>
          </a:p>
          <a:p>
            <a:endParaRPr lang="en-GB" dirty="0">
              <a:latin typeface="Times New Roman" pitchFamily="18" charset="0"/>
              <a:cs typeface="Times New Roman" pitchFamily="18" charset="0"/>
            </a:endParaRPr>
          </a:p>
        </p:txBody>
      </p:sp>
      <p:sp>
        <p:nvSpPr>
          <p:cNvPr id="3" name="2 Başlık"/>
          <p:cNvSpPr>
            <a:spLocks noGrp="1"/>
          </p:cNvSpPr>
          <p:nvPr>
            <p:ph type="title"/>
          </p:nvPr>
        </p:nvSpPr>
        <p:spPr/>
        <p:txBody>
          <a:bodyPr>
            <a:normAutofit/>
          </a:bodyPr>
          <a:lstStyle/>
          <a:p>
            <a:pPr algn="ctr"/>
            <a:r>
              <a:rPr lang="en-US" sz="2800" dirty="0" smtClean="0"/>
              <a:t>What seems to be the characteristics of post-structuralism as a critical method? </a:t>
            </a:r>
            <a:endParaRPr lang="en-GB"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3100" dirty="0" smtClean="0">
                <a:latin typeface="Times New Roman" pitchFamily="18" charset="0"/>
                <a:cs typeface="Times New Roman" pitchFamily="18" charset="0"/>
              </a:rPr>
              <a:t>T</a:t>
            </a:r>
            <a:r>
              <a:rPr lang="en-US" sz="3100" dirty="0" smtClean="0">
                <a:latin typeface="Times New Roman" pitchFamily="18" charset="0"/>
                <a:cs typeface="Times New Roman" pitchFamily="18" charset="0"/>
              </a:rPr>
              <a:t>he differences between structuralism and </a:t>
            </a:r>
            <a:r>
              <a:rPr lang="tr-TR" sz="3100" dirty="0" smtClean="0">
                <a:latin typeface="Times New Roman" pitchFamily="18" charset="0"/>
                <a:cs typeface="Times New Roman" pitchFamily="18" charset="0"/>
              </a:rPr>
              <a:t/>
            </a:r>
            <a:br>
              <a:rPr lang="tr-TR" sz="3100" dirty="0" smtClean="0">
                <a:latin typeface="Times New Roman" pitchFamily="18" charset="0"/>
                <a:cs typeface="Times New Roman" pitchFamily="18" charset="0"/>
              </a:rPr>
            </a:br>
            <a:r>
              <a:rPr lang="en-US" sz="3100" dirty="0" smtClean="0">
                <a:latin typeface="Times New Roman" pitchFamily="18" charset="0"/>
                <a:cs typeface="Times New Roman" pitchFamily="18" charset="0"/>
              </a:rPr>
              <a:t>post-structuralism</a:t>
            </a:r>
            <a:r>
              <a:rPr lang="en-US" dirty="0" smtClean="0"/>
              <a:t> </a:t>
            </a:r>
            <a:endParaRPr lang="en-GB" dirty="0"/>
          </a:p>
        </p:txBody>
      </p:sp>
      <p:sp>
        <p:nvSpPr>
          <p:cNvPr id="3" name="2 Metin Yer Tutucusu"/>
          <p:cNvSpPr>
            <a:spLocks noGrp="1"/>
          </p:cNvSpPr>
          <p:nvPr>
            <p:ph type="body" idx="1"/>
          </p:nvPr>
        </p:nvSpPr>
        <p:spPr/>
        <p:txBody>
          <a:bodyPr>
            <a:normAutofit/>
          </a:bodyPr>
          <a:lstStyle/>
          <a:p>
            <a:r>
              <a:rPr lang="tr-TR" dirty="0" err="1" smtClean="0">
                <a:latin typeface="Times New Roman" pitchFamily="18" charset="0"/>
                <a:cs typeface="Times New Roman" pitchFamily="18" charset="0"/>
              </a:rPr>
              <a:t>What</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structuralist</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seeks</a:t>
            </a:r>
            <a:endParaRPr lang="en-GB" dirty="0">
              <a:latin typeface="Times New Roman" pitchFamily="18" charset="0"/>
              <a:cs typeface="Times New Roman" pitchFamily="18" charset="0"/>
            </a:endParaRPr>
          </a:p>
        </p:txBody>
      </p:sp>
      <p:sp>
        <p:nvSpPr>
          <p:cNvPr id="4" name="3 Metin Yer Tutucusu"/>
          <p:cNvSpPr>
            <a:spLocks noGrp="1"/>
          </p:cNvSpPr>
          <p:nvPr>
            <p:ph type="body" sz="half" idx="3"/>
          </p:nvPr>
        </p:nvSpPr>
        <p:spPr/>
        <p:txBody>
          <a:bodyPr>
            <a:normAutofit/>
          </a:bodyPr>
          <a:lstStyle/>
          <a:p>
            <a:r>
              <a:rPr lang="tr-TR" dirty="0" err="1" smtClean="0">
                <a:latin typeface="Times New Roman" pitchFamily="18" charset="0"/>
                <a:cs typeface="Times New Roman" pitchFamily="18" charset="0"/>
              </a:rPr>
              <a:t>What</a:t>
            </a:r>
            <a:r>
              <a:rPr lang="tr-TR" dirty="0" smtClean="0">
                <a:latin typeface="Times New Roman" pitchFamily="18" charset="0"/>
                <a:cs typeface="Times New Roman" pitchFamily="18" charset="0"/>
              </a:rPr>
              <a:t> post-</a:t>
            </a:r>
            <a:r>
              <a:rPr lang="tr-TR" dirty="0" err="1" smtClean="0">
                <a:latin typeface="Times New Roman" pitchFamily="18" charset="0"/>
                <a:cs typeface="Times New Roman" pitchFamily="18" charset="0"/>
              </a:rPr>
              <a:t>structuralist</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seeks</a:t>
            </a:r>
            <a:endParaRPr lang="en-GB" dirty="0">
              <a:latin typeface="Times New Roman" pitchFamily="18" charset="0"/>
              <a:cs typeface="Times New Roman" pitchFamily="18" charset="0"/>
            </a:endParaRPr>
          </a:p>
        </p:txBody>
      </p:sp>
      <p:sp>
        <p:nvSpPr>
          <p:cNvPr id="5" name="4 İçerik Yer Tutucusu"/>
          <p:cNvSpPr>
            <a:spLocks noGrp="1"/>
          </p:cNvSpPr>
          <p:nvPr>
            <p:ph sz="quarter" idx="2"/>
          </p:nvPr>
        </p:nvSpPr>
        <p:spPr/>
        <p:txBody>
          <a:bodyPr>
            <a:normAutofit/>
          </a:bodyPr>
          <a:lstStyle/>
          <a:p>
            <a:r>
              <a:rPr lang="en-US" dirty="0" err="1" smtClean="0">
                <a:latin typeface="Times New Roman" pitchFamily="18" charset="0"/>
                <a:cs typeface="Times New Roman" pitchFamily="18" charset="0"/>
              </a:rPr>
              <a:t>Paralels</a:t>
            </a:r>
            <a:r>
              <a:rPr lang="en-US" dirty="0" smtClean="0">
                <a:latin typeface="Times New Roman" pitchFamily="18" charset="0"/>
                <a:cs typeface="Times New Roman" pitchFamily="18" charset="0"/>
              </a:rPr>
              <a:t>/Echoes</a:t>
            </a:r>
            <a:endParaRPr lang="tr-TR"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Balances</a:t>
            </a:r>
            <a:endParaRPr lang="tr-TR"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Reflections/Repetitions</a:t>
            </a:r>
            <a:endParaRPr lang="tr-TR"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Symmetry</a:t>
            </a:r>
            <a:endParaRPr lang="tr-TR"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Contrasts </a:t>
            </a:r>
            <a:endParaRPr lang="tr-TR" dirty="0" smtClean="0">
              <a:latin typeface="Times New Roman" pitchFamily="18" charset="0"/>
              <a:cs typeface="Times New Roman" pitchFamily="18" charset="0"/>
            </a:endParaRPr>
          </a:p>
          <a:p>
            <a:r>
              <a:rPr lang="tr-TR" dirty="0" smtClean="0">
                <a:latin typeface="Times New Roman" pitchFamily="18" charset="0"/>
                <a:cs typeface="Times New Roman" pitchFamily="18" charset="0"/>
              </a:rPr>
              <a:t>P</a:t>
            </a:r>
            <a:r>
              <a:rPr lang="en-US" dirty="0" err="1" smtClean="0">
                <a:latin typeface="Times New Roman" pitchFamily="18" charset="0"/>
                <a:cs typeface="Times New Roman" pitchFamily="18" charset="0"/>
              </a:rPr>
              <a:t>atterns</a:t>
            </a:r>
            <a:r>
              <a:rPr lang="en-US" dirty="0" smtClean="0">
                <a:latin typeface="Times New Roman" pitchFamily="18" charset="0"/>
                <a:cs typeface="Times New Roman" pitchFamily="18" charset="0"/>
              </a:rPr>
              <a:t> </a:t>
            </a:r>
            <a:endParaRPr lang="tr-TR"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Effect: To show textual unity and coherence</a:t>
            </a:r>
            <a:endParaRPr lang="en-GB" dirty="0">
              <a:latin typeface="Times New Roman" pitchFamily="18" charset="0"/>
              <a:cs typeface="Times New Roman" pitchFamily="18" charset="0"/>
            </a:endParaRPr>
          </a:p>
        </p:txBody>
      </p:sp>
      <p:sp>
        <p:nvSpPr>
          <p:cNvPr id="6" name="5 İçerik Yer Tutucusu"/>
          <p:cNvSpPr>
            <a:spLocks noGrp="1"/>
          </p:cNvSpPr>
          <p:nvPr>
            <p:ph sz="quarter" idx="4"/>
          </p:nvPr>
        </p:nvSpPr>
        <p:spPr/>
        <p:txBody>
          <a:bodyPr>
            <a:normAutofit/>
          </a:bodyPr>
          <a:lstStyle/>
          <a:p>
            <a:r>
              <a:rPr lang="en-US" dirty="0" smtClean="0">
                <a:latin typeface="Times New Roman" pitchFamily="18" charset="0"/>
                <a:cs typeface="Times New Roman" pitchFamily="18" charset="0"/>
              </a:rPr>
              <a:t>Contradictions/Paradoxes, </a:t>
            </a:r>
            <a:endParaRPr lang="tr-TR"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Shift in: Tone, Viewpoint, Tense, Time, Person, Attitude</a:t>
            </a:r>
            <a:endParaRPr lang="tr-TR"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Conflicts</a:t>
            </a:r>
            <a:endParaRPr lang="tr-TR"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Absences/Omissions</a:t>
            </a:r>
            <a:endParaRPr lang="tr-TR"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 Linguistic quirks</a:t>
            </a:r>
            <a:endParaRPr lang="tr-TR"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Aporia</a:t>
            </a:r>
            <a:r>
              <a:rPr lang="en-US" dirty="0" smtClean="0">
                <a:latin typeface="Times New Roman" pitchFamily="18" charset="0"/>
                <a:cs typeface="Times New Roman" pitchFamily="18" charset="0"/>
              </a:rPr>
              <a:t> </a:t>
            </a:r>
            <a:endParaRPr lang="tr-TR"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Effect: To show textual disunity </a:t>
            </a:r>
            <a:endParaRPr lang="tr-TR" dirty="0" smtClean="0">
              <a:latin typeface="Times New Roman" pitchFamily="18" charset="0"/>
              <a:cs typeface="Times New Roman" pitchFamily="18" charset="0"/>
            </a:endParaRP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071546"/>
            <a:ext cx="7758138" cy="5357850"/>
          </a:xfrm>
        </p:spPr>
        <p:txBody>
          <a:bodyPr>
            <a:normAutofit fontScale="85000" lnSpcReduction="20000"/>
          </a:bodyPr>
          <a:lstStyle/>
          <a:p>
            <a:pPr lvl="0"/>
            <a:r>
              <a:rPr lang="en-US" dirty="0" smtClean="0">
                <a:latin typeface="Times New Roman" pitchFamily="18" charset="0"/>
                <a:cs typeface="Times New Roman" pitchFamily="18" charset="0"/>
              </a:rPr>
              <a:t>They “read the text against the itself” so as to expose what might be thought of as the “textual subconscious” where meanings are expressed which may be directly contrary to the surface meaning.</a:t>
            </a:r>
            <a:endParaRPr lang="tr-TR" dirty="0" smtClean="0">
              <a:latin typeface="Times New Roman" pitchFamily="18" charset="0"/>
              <a:cs typeface="Times New Roman" pitchFamily="18" charset="0"/>
            </a:endParaRPr>
          </a:p>
          <a:p>
            <a:pPr lvl="0"/>
            <a:r>
              <a:rPr lang="en-US" dirty="0" smtClean="0">
                <a:latin typeface="Times New Roman" pitchFamily="18" charset="0"/>
                <a:cs typeface="Times New Roman" pitchFamily="18" charset="0"/>
              </a:rPr>
              <a:t>They fix upon the surface features of the words- similarities in sound, the root meanings of words, a “dead” metaphor and bring these to the foreground so that they become crucial to the overall meaning.</a:t>
            </a:r>
            <a:endParaRPr lang="tr-TR" dirty="0" smtClean="0">
              <a:latin typeface="Times New Roman" pitchFamily="18" charset="0"/>
              <a:cs typeface="Times New Roman" pitchFamily="18" charset="0"/>
            </a:endParaRPr>
          </a:p>
          <a:p>
            <a:pPr lvl="0"/>
            <a:r>
              <a:rPr lang="en-US" dirty="0" smtClean="0">
                <a:latin typeface="Times New Roman" pitchFamily="18" charset="0"/>
                <a:cs typeface="Times New Roman" pitchFamily="18" charset="0"/>
              </a:rPr>
              <a:t>They seek to show that the text is characterized by disunity rather than unity.</a:t>
            </a:r>
            <a:endParaRPr lang="tr-TR" dirty="0" smtClean="0">
              <a:latin typeface="Times New Roman" pitchFamily="18" charset="0"/>
              <a:cs typeface="Times New Roman" pitchFamily="18" charset="0"/>
            </a:endParaRPr>
          </a:p>
          <a:p>
            <a:pPr lvl="0"/>
            <a:r>
              <a:rPr lang="en-US" dirty="0" smtClean="0">
                <a:latin typeface="Times New Roman" pitchFamily="18" charset="0"/>
                <a:cs typeface="Times New Roman" pitchFamily="18" charset="0"/>
              </a:rPr>
              <a:t>They concentrate on a single passage and analyze it so intentionally that it becomes impossible to sustain a “univocal” reading and the language explodes into “multiplicities of meaning”.</a:t>
            </a:r>
            <a:endParaRPr lang="tr-TR" dirty="0" smtClean="0">
              <a:latin typeface="Times New Roman" pitchFamily="18" charset="0"/>
              <a:cs typeface="Times New Roman" pitchFamily="18" charset="0"/>
            </a:endParaRPr>
          </a:p>
          <a:p>
            <a:pPr lvl="0"/>
            <a:r>
              <a:rPr lang="en-US" dirty="0" smtClean="0">
                <a:latin typeface="Times New Roman" pitchFamily="18" charset="0"/>
                <a:cs typeface="Times New Roman" pitchFamily="18" charset="0"/>
              </a:rPr>
              <a:t>They look for shifts and breaks of various kinds in the text and see these as evidence of what is repressed or glossed over or passed over in silence by the text. </a:t>
            </a:r>
            <a:endParaRPr lang="tr-TR" dirty="0" smtClean="0">
              <a:latin typeface="Times New Roman" pitchFamily="18" charset="0"/>
              <a:cs typeface="Times New Roman" pitchFamily="18" charset="0"/>
            </a:endParaRPr>
          </a:p>
          <a:p>
            <a:endParaRPr lang="en-GB" dirty="0"/>
          </a:p>
        </p:txBody>
      </p:sp>
      <p:sp>
        <p:nvSpPr>
          <p:cNvPr id="3" name="2 Başlık"/>
          <p:cNvSpPr>
            <a:spLocks noGrp="1"/>
          </p:cNvSpPr>
          <p:nvPr>
            <p:ph type="title"/>
          </p:nvPr>
        </p:nvSpPr>
        <p:spPr>
          <a:xfrm>
            <a:off x="457200" y="214290"/>
            <a:ext cx="7239000" cy="857256"/>
          </a:xfrm>
        </p:spPr>
        <p:txBody>
          <a:bodyPr>
            <a:normAutofit fontScale="90000"/>
          </a:bodyPr>
          <a:lstStyle/>
          <a:p>
            <a:pPr algn="ctr"/>
            <a:r>
              <a:rPr lang="tr-TR" sz="3600" dirty="0" smtClean="0">
                <a:latin typeface="Times New Roman" pitchFamily="18" charset="0"/>
                <a:cs typeface="Times New Roman" pitchFamily="18" charset="0"/>
              </a:rPr>
              <a:t/>
            </a:r>
            <a:br>
              <a:rPr lang="tr-TR"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What post-</a:t>
            </a:r>
            <a:r>
              <a:rPr lang="en-US" sz="3600" dirty="0" err="1" smtClean="0">
                <a:latin typeface="Times New Roman" pitchFamily="18" charset="0"/>
                <a:cs typeface="Times New Roman" pitchFamily="18" charset="0"/>
              </a:rPr>
              <a:t>structuralist</a:t>
            </a:r>
            <a:r>
              <a:rPr lang="en-US" sz="3600" dirty="0" smtClean="0">
                <a:latin typeface="Times New Roman" pitchFamily="18" charset="0"/>
                <a:cs typeface="Times New Roman" pitchFamily="18" charset="0"/>
              </a:rPr>
              <a:t> critics do?</a:t>
            </a:r>
            <a:r>
              <a:rPr lang="tr-TR" dirty="0" smtClean="0"/>
              <a:t/>
            </a:r>
            <a:br>
              <a:rPr lang="tr-TR" dirty="0" smtClean="0"/>
            </a:b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Başlık"/>
          <p:cNvSpPr>
            <a:spLocks noGrp="1"/>
          </p:cNvSpPr>
          <p:nvPr>
            <p:ph idx="1"/>
          </p:nvPr>
        </p:nvSpPr>
        <p:spPr>
          <a:xfrm>
            <a:off x="214313" y="428625"/>
            <a:ext cx="8229600" cy="5500688"/>
          </a:xfrm>
        </p:spPr>
        <p:txBody>
          <a:bodyPr>
            <a:normAutofit fontScale="60000" lnSpcReduction="20000"/>
          </a:bodyPr>
          <a:lstStyle/>
          <a:p>
            <a:r>
              <a:rPr lang="tr-TR" sz="3000" b="1" i="1" dirty="0" err="1" smtClean="0">
                <a:latin typeface="Times New Roman" pitchFamily="18" charset="0"/>
                <a:cs typeface="Times New Roman" pitchFamily="18" charset="0"/>
              </a:rPr>
              <a:t>The</a:t>
            </a:r>
            <a:r>
              <a:rPr lang="tr-TR" sz="3000" b="1" i="1" dirty="0" smtClean="0">
                <a:latin typeface="Times New Roman" pitchFamily="18" charset="0"/>
                <a:cs typeface="Times New Roman" pitchFamily="18" charset="0"/>
              </a:rPr>
              <a:t> </a:t>
            </a:r>
            <a:r>
              <a:rPr lang="tr-TR" sz="3000" b="1" i="1" dirty="0" err="1" smtClean="0">
                <a:latin typeface="Times New Roman" pitchFamily="18" charset="0"/>
                <a:cs typeface="Times New Roman" pitchFamily="18" charset="0"/>
              </a:rPr>
              <a:t>Second</a:t>
            </a:r>
            <a:r>
              <a:rPr lang="tr-TR" sz="3000" b="1" i="1" dirty="0" smtClean="0">
                <a:latin typeface="Times New Roman" pitchFamily="18" charset="0"/>
                <a:cs typeface="Times New Roman" pitchFamily="18" charset="0"/>
              </a:rPr>
              <a:t> </a:t>
            </a:r>
            <a:r>
              <a:rPr lang="tr-TR" sz="3000" b="1" i="1" dirty="0" err="1" smtClean="0">
                <a:latin typeface="Times New Roman" pitchFamily="18" charset="0"/>
                <a:cs typeface="Times New Roman" pitchFamily="18" charset="0"/>
              </a:rPr>
              <a:t>Coming</a:t>
            </a:r>
            <a:r>
              <a:rPr lang="tr-TR" sz="3000" b="1" i="1" dirty="0" smtClean="0">
                <a:latin typeface="Times New Roman" pitchFamily="18" charset="0"/>
                <a:cs typeface="Times New Roman" pitchFamily="18" charset="0"/>
              </a:rPr>
              <a:t> </a:t>
            </a:r>
            <a:r>
              <a:rPr lang="tr-TR" sz="3000" b="1" dirty="0" err="1" smtClean="0">
                <a:latin typeface="Times New Roman" pitchFamily="18" charset="0"/>
                <a:cs typeface="Times New Roman" pitchFamily="18" charset="0"/>
              </a:rPr>
              <a:t>by</a:t>
            </a:r>
            <a:r>
              <a:rPr lang="tr-TR" sz="3000" b="1" dirty="0" smtClean="0">
                <a:latin typeface="Times New Roman" pitchFamily="18" charset="0"/>
                <a:cs typeface="Times New Roman" pitchFamily="18" charset="0"/>
              </a:rPr>
              <a:t> W. </a:t>
            </a:r>
            <a:r>
              <a:rPr lang="tr-TR" sz="3000" b="1" dirty="0" err="1" smtClean="0">
                <a:latin typeface="Times New Roman" pitchFamily="18" charset="0"/>
                <a:cs typeface="Times New Roman" pitchFamily="18" charset="0"/>
              </a:rPr>
              <a:t>Butler</a:t>
            </a:r>
            <a:r>
              <a:rPr lang="tr-TR" sz="3000" b="1" dirty="0" smtClean="0">
                <a:latin typeface="Times New Roman" pitchFamily="18" charset="0"/>
                <a:cs typeface="Times New Roman" pitchFamily="18" charset="0"/>
              </a:rPr>
              <a:t> </a:t>
            </a:r>
            <a:r>
              <a:rPr lang="tr-TR" sz="3000" b="1" dirty="0" err="1" smtClean="0">
                <a:latin typeface="Times New Roman" pitchFamily="18" charset="0"/>
                <a:cs typeface="Times New Roman" pitchFamily="18" charset="0"/>
              </a:rPr>
              <a:t>Yeats</a:t>
            </a:r>
            <a:r>
              <a:rPr lang="tr-TR" sz="3000" b="1" dirty="0" smtClean="0">
                <a:latin typeface="Times New Roman" pitchFamily="18" charset="0"/>
                <a:cs typeface="Times New Roman" pitchFamily="18" charset="0"/>
              </a:rPr>
              <a:t> </a:t>
            </a:r>
          </a:p>
          <a:p>
            <a:pPr>
              <a:buNone/>
            </a:pPr>
            <a:r>
              <a:rPr lang="tr-TR" sz="3000"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TURNING </a:t>
            </a:r>
            <a:r>
              <a:rPr lang="en-US" sz="3000" dirty="0" smtClean="0">
                <a:latin typeface="Times New Roman" pitchFamily="18" charset="0"/>
                <a:cs typeface="Times New Roman" pitchFamily="18" charset="0"/>
              </a:rPr>
              <a:t>and turning in the widening gyre</a:t>
            </a:r>
            <a:br>
              <a:rPr lang="en-US" sz="3000" dirty="0" smtClean="0">
                <a:latin typeface="Times New Roman" pitchFamily="18" charset="0"/>
                <a:cs typeface="Times New Roman" pitchFamily="18" charset="0"/>
              </a:rPr>
            </a:br>
            <a:r>
              <a:rPr lang="en-US" sz="3000" dirty="0" smtClean="0">
                <a:latin typeface="Times New Roman" pitchFamily="18" charset="0"/>
                <a:cs typeface="Times New Roman" pitchFamily="18" charset="0"/>
              </a:rPr>
              <a:t>The falcon cannot hear the falconer;</a:t>
            </a:r>
            <a:br>
              <a:rPr lang="en-US" sz="3000" dirty="0" smtClean="0">
                <a:latin typeface="Times New Roman" pitchFamily="18" charset="0"/>
                <a:cs typeface="Times New Roman" pitchFamily="18" charset="0"/>
              </a:rPr>
            </a:br>
            <a:r>
              <a:rPr lang="en-US" sz="3000" dirty="0" smtClean="0">
                <a:latin typeface="Times New Roman" pitchFamily="18" charset="0"/>
                <a:cs typeface="Times New Roman" pitchFamily="18" charset="0"/>
              </a:rPr>
              <a:t>Things fall apart; the centre cannot hold;</a:t>
            </a:r>
            <a:br>
              <a:rPr lang="en-US" sz="3000" dirty="0" smtClean="0">
                <a:latin typeface="Times New Roman" pitchFamily="18" charset="0"/>
                <a:cs typeface="Times New Roman" pitchFamily="18" charset="0"/>
              </a:rPr>
            </a:br>
            <a:r>
              <a:rPr lang="en-US" sz="3000" dirty="0" smtClean="0">
                <a:latin typeface="Times New Roman" pitchFamily="18" charset="0"/>
                <a:cs typeface="Times New Roman" pitchFamily="18" charset="0"/>
              </a:rPr>
              <a:t>Mere anarchy is loosed upon the world,</a:t>
            </a:r>
            <a:br>
              <a:rPr lang="en-US" sz="3000" dirty="0" smtClean="0">
                <a:latin typeface="Times New Roman" pitchFamily="18" charset="0"/>
                <a:cs typeface="Times New Roman" pitchFamily="18" charset="0"/>
              </a:rPr>
            </a:br>
            <a:r>
              <a:rPr lang="en-US" sz="3000" dirty="0" smtClean="0">
                <a:latin typeface="Times New Roman" pitchFamily="18" charset="0"/>
                <a:cs typeface="Times New Roman" pitchFamily="18" charset="0"/>
              </a:rPr>
              <a:t>The blood-dimmed tide is loosed, and everywhere</a:t>
            </a:r>
            <a:br>
              <a:rPr lang="en-US" sz="3000" dirty="0" smtClean="0">
                <a:latin typeface="Times New Roman" pitchFamily="18" charset="0"/>
                <a:cs typeface="Times New Roman" pitchFamily="18" charset="0"/>
              </a:rPr>
            </a:br>
            <a:r>
              <a:rPr lang="en-US" sz="3000" dirty="0" smtClean="0">
                <a:latin typeface="Times New Roman" pitchFamily="18" charset="0"/>
                <a:cs typeface="Times New Roman" pitchFamily="18" charset="0"/>
              </a:rPr>
              <a:t>The ceremony of innocence is drowned;</a:t>
            </a:r>
            <a:br>
              <a:rPr lang="en-US" sz="3000" dirty="0" smtClean="0">
                <a:latin typeface="Times New Roman" pitchFamily="18" charset="0"/>
                <a:cs typeface="Times New Roman" pitchFamily="18" charset="0"/>
              </a:rPr>
            </a:br>
            <a:r>
              <a:rPr lang="en-US" sz="3000" dirty="0" smtClean="0">
                <a:latin typeface="Times New Roman" pitchFamily="18" charset="0"/>
                <a:cs typeface="Times New Roman" pitchFamily="18" charset="0"/>
              </a:rPr>
              <a:t>The best lack all conviction, while the worst</a:t>
            </a:r>
            <a:br>
              <a:rPr lang="en-US" sz="3000" dirty="0" smtClean="0">
                <a:latin typeface="Times New Roman" pitchFamily="18" charset="0"/>
                <a:cs typeface="Times New Roman" pitchFamily="18" charset="0"/>
              </a:rPr>
            </a:br>
            <a:r>
              <a:rPr lang="en-US" sz="3000" dirty="0" smtClean="0">
                <a:latin typeface="Times New Roman" pitchFamily="18" charset="0"/>
                <a:cs typeface="Times New Roman" pitchFamily="18" charset="0"/>
              </a:rPr>
              <a:t>Are full of passionate intensity.</a:t>
            </a:r>
            <a:br>
              <a:rPr lang="en-US" sz="3000" dirty="0" smtClean="0">
                <a:latin typeface="Times New Roman" pitchFamily="18" charset="0"/>
                <a:cs typeface="Times New Roman" pitchFamily="18" charset="0"/>
              </a:rPr>
            </a:br>
            <a:r>
              <a:rPr lang="en-US" sz="3000" dirty="0" smtClean="0">
                <a:latin typeface="Times New Roman" pitchFamily="18" charset="0"/>
                <a:cs typeface="Times New Roman" pitchFamily="18" charset="0"/>
              </a:rPr>
              <a:t>Surely some revelation is at hand;</a:t>
            </a:r>
            <a:br>
              <a:rPr lang="en-US" sz="3000" dirty="0" smtClean="0">
                <a:latin typeface="Times New Roman" pitchFamily="18" charset="0"/>
                <a:cs typeface="Times New Roman" pitchFamily="18" charset="0"/>
              </a:rPr>
            </a:br>
            <a:r>
              <a:rPr lang="en-US" sz="3000" dirty="0" smtClean="0">
                <a:latin typeface="Times New Roman" pitchFamily="18" charset="0"/>
                <a:cs typeface="Times New Roman" pitchFamily="18" charset="0"/>
              </a:rPr>
              <a:t>Surely the Second Coming is at hand.</a:t>
            </a:r>
            <a:br>
              <a:rPr lang="en-US" sz="3000" dirty="0" smtClean="0">
                <a:latin typeface="Times New Roman" pitchFamily="18" charset="0"/>
                <a:cs typeface="Times New Roman" pitchFamily="18" charset="0"/>
              </a:rPr>
            </a:br>
            <a:r>
              <a:rPr lang="en-US" sz="3000" dirty="0" smtClean="0">
                <a:latin typeface="Times New Roman" pitchFamily="18" charset="0"/>
                <a:cs typeface="Times New Roman" pitchFamily="18" charset="0"/>
              </a:rPr>
              <a:t>The Second Coming! Hardly are those words out</a:t>
            </a:r>
            <a:br>
              <a:rPr lang="en-US" sz="3000" dirty="0" smtClean="0">
                <a:latin typeface="Times New Roman" pitchFamily="18" charset="0"/>
                <a:cs typeface="Times New Roman" pitchFamily="18" charset="0"/>
              </a:rPr>
            </a:br>
            <a:r>
              <a:rPr lang="en-US" sz="3000" dirty="0" smtClean="0">
                <a:latin typeface="Times New Roman" pitchFamily="18" charset="0"/>
                <a:cs typeface="Times New Roman" pitchFamily="18" charset="0"/>
              </a:rPr>
              <a:t>When a vast image out of </a:t>
            </a:r>
            <a:r>
              <a:rPr lang="en-US" sz="3000" dirty="0" err="1" smtClean="0">
                <a:latin typeface="Times New Roman" pitchFamily="18" charset="0"/>
                <a:cs typeface="Times New Roman" pitchFamily="18" charset="0"/>
              </a:rPr>
              <a:t>i</a:t>
            </a:r>
            <a:r>
              <a:rPr lang="en-US" sz="3000" dirty="0" smtClean="0">
                <a:latin typeface="Times New Roman" pitchFamily="18" charset="0"/>
                <a:cs typeface="Times New Roman" pitchFamily="18" charset="0"/>
              </a:rPr>
              <a:t>{</a:t>
            </a:r>
            <a:r>
              <a:rPr lang="en-US" sz="3000" dirty="0" err="1" smtClean="0">
                <a:latin typeface="Times New Roman" pitchFamily="18" charset="0"/>
                <a:cs typeface="Times New Roman" pitchFamily="18" charset="0"/>
              </a:rPr>
              <a:t>Spiritus</a:t>
            </a:r>
            <a:r>
              <a:rPr lang="en-US" sz="3000" dirty="0" smtClean="0">
                <a:latin typeface="Times New Roman" pitchFamily="18" charset="0"/>
                <a:cs typeface="Times New Roman" pitchFamily="18" charset="0"/>
              </a:rPr>
              <a:t> Mundi}</a:t>
            </a:r>
            <a:br>
              <a:rPr lang="en-US" sz="3000" dirty="0" smtClean="0">
                <a:latin typeface="Times New Roman" pitchFamily="18" charset="0"/>
                <a:cs typeface="Times New Roman" pitchFamily="18" charset="0"/>
              </a:rPr>
            </a:br>
            <a:r>
              <a:rPr lang="en-US" sz="3000" dirty="0" smtClean="0">
                <a:latin typeface="Times New Roman" pitchFamily="18" charset="0"/>
                <a:cs typeface="Times New Roman" pitchFamily="18" charset="0"/>
              </a:rPr>
              <a:t>Troubles my sight: somewhere in sands of the desert</a:t>
            </a:r>
            <a:br>
              <a:rPr lang="en-US" sz="3000" dirty="0" smtClean="0">
                <a:latin typeface="Times New Roman" pitchFamily="18" charset="0"/>
                <a:cs typeface="Times New Roman" pitchFamily="18" charset="0"/>
              </a:rPr>
            </a:br>
            <a:r>
              <a:rPr lang="en-US" sz="3000" dirty="0" smtClean="0">
                <a:latin typeface="Times New Roman" pitchFamily="18" charset="0"/>
                <a:cs typeface="Times New Roman" pitchFamily="18" charset="0"/>
              </a:rPr>
              <a:t>A shape with lion body and the head of a man,</a:t>
            </a:r>
            <a:br>
              <a:rPr lang="en-US" sz="3000" dirty="0" smtClean="0">
                <a:latin typeface="Times New Roman" pitchFamily="18" charset="0"/>
                <a:cs typeface="Times New Roman" pitchFamily="18" charset="0"/>
              </a:rPr>
            </a:br>
            <a:r>
              <a:rPr lang="en-US" sz="3000" dirty="0" smtClean="0">
                <a:latin typeface="Times New Roman" pitchFamily="18" charset="0"/>
                <a:cs typeface="Times New Roman" pitchFamily="18" charset="0"/>
              </a:rPr>
              <a:t>A gaze blank and pitiless as the sun,</a:t>
            </a:r>
            <a:br>
              <a:rPr lang="en-US" sz="3000" dirty="0" smtClean="0">
                <a:latin typeface="Times New Roman" pitchFamily="18" charset="0"/>
                <a:cs typeface="Times New Roman" pitchFamily="18" charset="0"/>
              </a:rPr>
            </a:br>
            <a:r>
              <a:rPr lang="en-US" sz="3000" dirty="0" smtClean="0">
                <a:latin typeface="Times New Roman" pitchFamily="18" charset="0"/>
                <a:cs typeface="Times New Roman" pitchFamily="18" charset="0"/>
              </a:rPr>
              <a:t>Is moving its slow thighs, while all about it</a:t>
            </a:r>
            <a:br>
              <a:rPr lang="en-US" sz="3000" dirty="0" smtClean="0">
                <a:latin typeface="Times New Roman" pitchFamily="18" charset="0"/>
                <a:cs typeface="Times New Roman" pitchFamily="18" charset="0"/>
              </a:rPr>
            </a:br>
            <a:r>
              <a:rPr lang="en-US" sz="3000" dirty="0" smtClean="0">
                <a:latin typeface="Times New Roman" pitchFamily="18" charset="0"/>
                <a:cs typeface="Times New Roman" pitchFamily="18" charset="0"/>
              </a:rPr>
              <a:t>Reel shadows of the indignant desert birds.</a:t>
            </a:r>
            <a:br>
              <a:rPr lang="en-US" sz="3000" dirty="0" smtClean="0">
                <a:latin typeface="Times New Roman" pitchFamily="18" charset="0"/>
                <a:cs typeface="Times New Roman" pitchFamily="18" charset="0"/>
              </a:rPr>
            </a:br>
            <a:r>
              <a:rPr lang="en-US" sz="3000" dirty="0" smtClean="0">
                <a:latin typeface="Times New Roman" pitchFamily="18" charset="0"/>
                <a:cs typeface="Times New Roman" pitchFamily="18" charset="0"/>
              </a:rPr>
              <a:t>The darkness drops again; but now I know</a:t>
            </a:r>
            <a:br>
              <a:rPr lang="en-US" sz="3000" dirty="0" smtClean="0">
                <a:latin typeface="Times New Roman" pitchFamily="18" charset="0"/>
                <a:cs typeface="Times New Roman" pitchFamily="18" charset="0"/>
              </a:rPr>
            </a:br>
            <a:r>
              <a:rPr lang="en-US" sz="3000" dirty="0" smtClean="0">
                <a:latin typeface="Times New Roman" pitchFamily="18" charset="0"/>
                <a:cs typeface="Times New Roman" pitchFamily="18" charset="0"/>
              </a:rPr>
              <a:t>That twenty centuries of stony sleep</a:t>
            </a:r>
            <a:br>
              <a:rPr lang="en-US" sz="3000" dirty="0" smtClean="0">
                <a:latin typeface="Times New Roman" pitchFamily="18" charset="0"/>
                <a:cs typeface="Times New Roman" pitchFamily="18" charset="0"/>
              </a:rPr>
            </a:br>
            <a:r>
              <a:rPr lang="en-US" sz="3000" dirty="0" smtClean="0">
                <a:latin typeface="Times New Roman" pitchFamily="18" charset="0"/>
                <a:cs typeface="Times New Roman" pitchFamily="18" charset="0"/>
              </a:rPr>
              <a:t>Were vexed to nightmare by a rocking cradle,</a:t>
            </a:r>
            <a:br>
              <a:rPr lang="en-US" sz="3000" dirty="0" smtClean="0">
                <a:latin typeface="Times New Roman" pitchFamily="18" charset="0"/>
                <a:cs typeface="Times New Roman" pitchFamily="18" charset="0"/>
              </a:rPr>
            </a:br>
            <a:r>
              <a:rPr lang="en-US" sz="3000" dirty="0" smtClean="0">
                <a:latin typeface="Times New Roman" pitchFamily="18" charset="0"/>
                <a:cs typeface="Times New Roman" pitchFamily="18" charset="0"/>
              </a:rPr>
              <a:t>And what rough beast, its hour come round at </a:t>
            </a:r>
            <a:r>
              <a:rPr lang="en-US" sz="3000" dirty="0" err="1" smtClean="0">
                <a:latin typeface="Times New Roman" pitchFamily="18" charset="0"/>
                <a:cs typeface="Times New Roman" pitchFamily="18" charset="0"/>
              </a:rPr>
              <a:t>laSt</a:t>
            </a:r>
            <a:r>
              <a:rPr lang="en-US" sz="3000" dirty="0" smtClean="0">
                <a:latin typeface="Times New Roman" pitchFamily="18" charset="0"/>
                <a:cs typeface="Times New Roman" pitchFamily="18" charset="0"/>
              </a:rPr>
              <a:t>,</a:t>
            </a:r>
            <a:br>
              <a:rPr lang="en-US" sz="3000" dirty="0" smtClean="0">
                <a:latin typeface="Times New Roman" pitchFamily="18" charset="0"/>
                <a:cs typeface="Times New Roman" pitchFamily="18" charset="0"/>
              </a:rPr>
            </a:br>
            <a:r>
              <a:rPr lang="en-US" sz="3000" dirty="0" smtClean="0">
                <a:latin typeface="Times New Roman" pitchFamily="18" charset="0"/>
                <a:cs typeface="Times New Roman" pitchFamily="18" charset="0"/>
              </a:rPr>
              <a:t>Slouches towards Bethlehem to be born? </a:t>
            </a:r>
            <a:br>
              <a:rPr lang="en-US" sz="3000" dirty="0" smtClean="0">
                <a:latin typeface="Times New Roman" pitchFamily="18" charset="0"/>
                <a:cs typeface="Times New Roman" pitchFamily="18" charset="0"/>
              </a:rPr>
            </a:br>
            <a:endParaRPr lang="en-US" sz="3000" dirty="0" smtClean="0">
              <a:latin typeface="Times New Roman" pitchFamily="18" charset="0"/>
              <a:cs typeface="Times New Roman" pitchFamily="18" charset="0"/>
            </a:endParaRPr>
          </a:p>
          <a:p>
            <a:pPr>
              <a:buNone/>
            </a:pP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914400" y="714356"/>
            <a:ext cx="7772400" cy="5641204"/>
          </a:xfrm>
        </p:spPr>
        <p:txBody>
          <a:bodyPr/>
          <a:lstStyle/>
          <a:p>
            <a:endParaRPr lang="tr-TR" dirty="0" smtClean="0"/>
          </a:p>
          <a:p>
            <a:endParaRPr lang="tr-TR" dirty="0" smtClean="0"/>
          </a:p>
          <a:p>
            <a:r>
              <a:rPr lang="en-US" dirty="0" smtClean="0"/>
              <a:t>Post structuralism emerged in France in the late 1960s.</a:t>
            </a:r>
            <a:endParaRPr lang="tr-TR" dirty="0" smtClean="0"/>
          </a:p>
          <a:p>
            <a:endParaRPr lang="tr-TR" dirty="0" smtClean="0"/>
          </a:p>
          <a:p>
            <a:r>
              <a:rPr lang="en-US" dirty="0" smtClean="0"/>
              <a:t>Roland Barthes and Jacques Derrida are two important figures associated with this emergence</a:t>
            </a:r>
            <a:r>
              <a:rPr lang="tr-TR" dirty="0" smtClean="0"/>
              <a:t>.</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knihovna.ujep.cz/soubory/kalendarium/2015/listopad/ROLAND_BARTHES.jpg"/>
          <p:cNvPicPr>
            <a:picLocks noGrp="1" noChangeAspect="1" noChangeArrowheads="1"/>
          </p:cNvPicPr>
          <p:nvPr>
            <p:ph idx="1"/>
          </p:nvPr>
        </p:nvPicPr>
        <p:blipFill>
          <a:blip r:embed="rId2"/>
          <a:stretch>
            <a:fillRect/>
          </a:stretch>
        </p:blipFill>
        <p:spPr bwMode="auto">
          <a:xfrm>
            <a:off x="5715008" y="1857364"/>
            <a:ext cx="2333625" cy="2914650"/>
          </a:xfrm>
          <a:prstGeom prst="rect">
            <a:avLst/>
          </a:prstGeom>
          <a:noFill/>
        </p:spPr>
      </p:pic>
      <p:sp>
        <p:nvSpPr>
          <p:cNvPr id="3" name="2 Başlık"/>
          <p:cNvSpPr>
            <a:spLocks noGrp="1"/>
          </p:cNvSpPr>
          <p:nvPr>
            <p:ph type="title"/>
          </p:nvPr>
        </p:nvSpPr>
        <p:spPr/>
        <p:txBody>
          <a:bodyPr/>
          <a:lstStyle/>
          <a:p>
            <a:pPr algn="ctr"/>
            <a:r>
              <a:rPr lang="tr-TR" dirty="0" err="1" smtClean="0"/>
              <a:t>Roland</a:t>
            </a:r>
            <a:r>
              <a:rPr lang="tr-TR" dirty="0" smtClean="0"/>
              <a:t> </a:t>
            </a:r>
            <a:r>
              <a:rPr lang="tr-TR" dirty="0" err="1" smtClean="0"/>
              <a:t>Barthes</a:t>
            </a:r>
            <a:r>
              <a:rPr lang="tr-TR" dirty="0" smtClean="0"/>
              <a:t> </a:t>
            </a:r>
            <a:endParaRPr lang="en-GB" dirty="0"/>
          </a:p>
        </p:txBody>
      </p:sp>
      <p:sp>
        <p:nvSpPr>
          <p:cNvPr id="5" name="4 Dikdörtgen"/>
          <p:cNvSpPr/>
          <p:nvPr/>
        </p:nvSpPr>
        <p:spPr>
          <a:xfrm>
            <a:off x="571472" y="1928802"/>
            <a:ext cx="4071967" cy="1292662"/>
          </a:xfrm>
          <a:prstGeom prst="rect">
            <a:avLst/>
          </a:prstGeom>
        </p:spPr>
        <p:txBody>
          <a:bodyPr wrap="square">
            <a:spAutoFit/>
          </a:bodyPr>
          <a:lstStyle/>
          <a:p>
            <a:r>
              <a:rPr lang="en-US" sz="2400" dirty="0" smtClean="0">
                <a:latin typeface="Calibri" pitchFamily="34" charset="0"/>
                <a:cs typeface="Calibri" pitchFamily="34" charset="0"/>
              </a:rPr>
              <a:t>“</a:t>
            </a:r>
            <a:r>
              <a:rPr lang="en-US" sz="2400" dirty="0">
                <a:latin typeface="Calibri" pitchFamily="34" charset="0"/>
                <a:cs typeface="Calibri" pitchFamily="34" charset="0"/>
              </a:rPr>
              <a:t>The Death of the Author</a:t>
            </a:r>
            <a:r>
              <a:rPr lang="en-US" sz="2400" dirty="0" smtClean="0">
                <a:latin typeface="Calibri" pitchFamily="34" charset="0"/>
                <a:cs typeface="Calibri" pitchFamily="34" charset="0"/>
              </a:rPr>
              <a:t>”</a:t>
            </a:r>
            <a:endParaRPr lang="tr-TR" sz="2400" dirty="0" smtClean="0">
              <a:latin typeface="Calibri" pitchFamily="34" charset="0"/>
              <a:cs typeface="Calibri" pitchFamily="34" charset="0"/>
            </a:endParaRPr>
          </a:p>
          <a:p>
            <a:endParaRPr lang="tr-TR" dirty="0"/>
          </a:p>
          <a:p>
            <a:endParaRPr lang="tr-TR" dirty="0"/>
          </a:p>
          <a:p>
            <a:r>
              <a:rPr lang="en-US" dirty="0" smtClean="0"/>
              <a:t> </a:t>
            </a:r>
            <a:endParaRPr lang="en-GB" dirty="0"/>
          </a:p>
        </p:txBody>
      </p:sp>
      <p:sp>
        <p:nvSpPr>
          <p:cNvPr id="6" name="5 Dikdörtgen"/>
          <p:cNvSpPr/>
          <p:nvPr/>
        </p:nvSpPr>
        <p:spPr>
          <a:xfrm>
            <a:off x="500034" y="2413338"/>
            <a:ext cx="4929222" cy="3046988"/>
          </a:xfrm>
          <a:prstGeom prst="rect">
            <a:avLst/>
          </a:prstGeom>
        </p:spPr>
        <p:txBody>
          <a:bodyPr wrap="square">
            <a:spAutoFit/>
          </a:bodyPr>
          <a:lstStyle/>
          <a:p>
            <a:r>
              <a:rPr lang="tr-TR" dirty="0" smtClean="0"/>
              <a:t>-  </a:t>
            </a:r>
            <a:r>
              <a:rPr lang="tr-TR" sz="2400" dirty="0">
                <a:latin typeface="Calibri" pitchFamily="34" charset="0"/>
                <a:cs typeface="Calibri" pitchFamily="34" charset="0"/>
              </a:rPr>
              <a:t>A</a:t>
            </a:r>
            <a:r>
              <a:rPr lang="en-US" sz="2400" dirty="0" smtClean="0">
                <a:latin typeface="Calibri" pitchFamily="34" charset="0"/>
                <a:cs typeface="Calibri" pitchFamily="34" charset="0"/>
              </a:rPr>
              <a:t> </a:t>
            </a:r>
            <a:r>
              <a:rPr lang="en-US" sz="2400" dirty="0">
                <a:latin typeface="Calibri" pitchFamily="34" charset="0"/>
                <a:cs typeface="Calibri" pitchFamily="34" charset="0"/>
              </a:rPr>
              <a:t>declaration of radical textual independence: the work is not determined by intention of the author or context. </a:t>
            </a:r>
            <a:endParaRPr lang="tr-TR" sz="2400" dirty="0" smtClean="0">
              <a:latin typeface="Calibri" pitchFamily="34" charset="0"/>
              <a:cs typeface="Calibri" pitchFamily="34" charset="0"/>
            </a:endParaRPr>
          </a:p>
          <a:p>
            <a:r>
              <a:rPr lang="tr-TR" sz="2400" dirty="0" smtClean="0">
                <a:latin typeface="Calibri" pitchFamily="34" charset="0"/>
                <a:cs typeface="Calibri" pitchFamily="34" charset="0"/>
              </a:rPr>
              <a:t>-  </a:t>
            </a:r>
            <a:r>
              <a:rPr lang="en-US" sz="2400" dirty="0" smtClean="0">
                <a:latin typeface="Calibri" pitchFamily="34" charset="0"/>
                <a:cs typeface="Calibri" pitchFamily="34" charset="0"/>
              </a:rPr>
              <a:t>The </a:t>
            </a:r>
            <a:r>
              <a:rPr lang="en-US" sz="2400" dirty="0">
                <a:latin typeface="Calibri" pitchFamily="34" charset="0"/>
                <a:cs typeface="Calibri" pitchFamily="34" charset="0"/>
              </a:rPr>
              <a:t>text is free by its very nature of all </a:t>
            </a:r>
            <a:r>
              <a:rPr lang="en-US" sz="2400" dirty="0" smtClean="0">
                <a:latin typeface="Calibri" pitchFamily="34" charset="0"/>
                <a:cs typeface="Calibri" pitchFamily="34" charset="0"/>
              </a:rPr>
              <a:t>such </a:t>
            </a:r>
            <a:r>
              <a:rPr lang="en-US" sz="2400" dirty="0">
                <a:latin typeface="Calibri" pitchFamily="34" charset="0"/>
                <a:cs typeface="Calibri" pitchFamily="34" charset="0"/>
              </a:rPr>
              <a:t>restraints. </a:t>
            </a:r>
            <a:endParaRPr lang="tr-TR" sz="2400" dirty="0">
              <a:latin typeface="Calibri" pitchFamily="34" charset="0"/>
              <a:cs typeface="Calibri" pitchFamily="34" charset="0"/>
            </a:endParaRPr>
          </a:p>
          <a:p>
            <a:r>
              <a:rPr lang="tr-TR" sz="2400" dirty="0" smtClean="0">
                <a:latin typeface="Calibri" pitchFamily="34" charset="0"/>
                <a:cs typeface="Calibri" pitchFamily="34" charset="0"/>
              </a:rPr>
              <a:t>-  </a:t>
            </a:r>
            <a:r>
              <a:rPr lang="en-US" sz="2400" dirty="0" smtClean="0">
                <a:latin typeface="Calibri" pitchFamily="34" charset="0"/>
                <a:cs typeface="Calibri" pitchFamily="34" charset="0"/>
              </a:rPr>
              <a:t>The </a:t>
            </a:r>
            <a:r>
              <a:rPr lang="en-US" sz="2400" dirty="0">
                <a:latin typeface="Calibri" pitchFamily="34" charset="0"/>
                <a:cs typeface="Calibri" pitchFamily="34" charset="0"/>
              </a:rPr>
              <a:t>corollary of the death is the birth of the </a:t>
            </a:r>
            <a:r>
              <a:rPr lang="en-US" sz="2400" dirty="0" smtClean="0">
                <a:latin typeface="Calibri" pitchFamily="34" charset="0"/>
                <a:cs typeface="Calibri" pitchFamily="34" charset="0"/>
              </a:rPr>
              <a:t>reader</a:t>
            </a:r>
            <a:r>
              <a:rPr lang="tr-TR" sz="2400" dirty="0" smtClean="0">
                <a:latin typeface="Calibri" pitchFamily="34" charset="0"/>
                <a:cs typeface="Calibri" pitchFamily="34" charset="0"/>
              </a:rPr>
              <a:t>.</a:t>
            </a:r>
            <a:endParaRPr lang="en-GB" sz="2400" dirty="0">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642918"/>
            <a:ext cx="8229600" cy="5364373"/>
          </a:xfrm>
        </p:spPr>
        <p:txBody>
          <a:bodyPr>
            <a:normAutofit lnSpcReduction="10000"/>
          </a:bodyPr>
          <a:lstStyle/>
          <a:p>
            <a:r>
              <a:rPr lang="tr-TR" dirty="0" smtClean="0"/>
              <a:t>“</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Author</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when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believed</a:t>
            </a:r>
            <a:r>
              <a:rPr lang="tr-TR" dirty="0" smtClean="0">
                <a:latin typeface="Times New Roman" pitchFamily="18" charset="0"/>
                <a:cs typeface="Times New Roman" pitchFamily="18" charset="0"/>
              </a:rPr>
              <a:t> in, is </a:t>
            </a:r>
            <a:r>
              <a:rPr lang="tr-TR" dirty="0" err="1" smtClean="0">
                <a:latin typeface="Times New Roman" pitchFamily="18" charset="0"/>
                <a:cs typeface="Times New Roman" pitchFamily="18" charset="0"/>
              </a:rPr>
              <a:t>always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conceived</a:t>
            </a:r>
            <a:r>
              <a:rPr lang="tr-TR" dirty="0" smtClean="0">
                <a:latin typeface="Times New Roman" pitchFamily="18" charset="0"/>
                <a:cs typeface="Times New Roman" pitchFamily="18" charset="0"/>
              </a:rPr>
              <a:t> of as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past</a:t>
            </a:r>
            <a:r>
              <a:rPr lang="tr-TR" dirty="0" smtClean="0">
                <a:latin typeface="Times New Roman" pitchFamily="18" charset="0"/>
                <a:cs typeface="Times New Roman" pitchFamily="18" charset="0"/>
              </a:rPr>
              <a:t> of his </a:t>
            </a:r>
            <a:r>
              <a:rPr lang="tr-TR" dirty="0" err="1" smtClean="0">
                <a:latin typeface="Times New Roman" pitchFamily="18" charset="0"/>
                <a:cs typeface="Times New Roman" pitchFamily="18" charset="0"/>
              </a:rPr>
              <a:t>own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book</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book</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and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author</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stand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automatically</a:t>
            </a:r>
            <a:r>
              <a:rPr lang="tr-TR" dirty="0" smtClean="0">
                <a:latin typeface="Times New Roman" pitchFamily="18" charset="0"/>
                <a:cs typeface="Times New Roman" pitchFamily="18" charset="0"/>
              </a:rPr>
              <a:t> on a </a:t>
            </a:r>
            <a:r>
              <a:rPr lang="tr-TR" dirty="0" err="1" smtClean="0">
                <a:latin typeface="Times New Roman" pitchFamily="18" charset="0"/>
                <a:cs typeface="Times New Roman" pitchFamily="18" charset="0"/>
              </a:rPr>
              <a:t>single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line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divided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into</a:t>
            </a:r>
            <a:r>
              <a:rPr lang="tr-TR" dirty="0" smtClean="0">
                <a:latin typeface="Times New Roman" pitchFamily="18" charset="0"/>
                <a:cs typeface="Times New Roman" pitchFamily="18" charset="0"/>
              </a:rPr>
              <a:t> a </a:t>
            </a:r>
            <a:r>
              <a:rPr lang="tr-TR" dirty="0" err="1" smtClean="0">
                <a:latin typeface="Times New Roman" pitchFamily="18" charset="0"/>
                <a:cs typeface="Times New Roman" pitchFamily="18" charset="0"/>
              </a:rPr>
              <a:t>before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and</a:t>
            </a:r>
            <a:r>
              <a:rPr lang="tr-TR" dirty="0" smtClean="0">
                <a:latin typeface="Times New Roman" pitchFamily="18" charset="0"/>
                <a:cs typeface="Times New Roman" pitchFamily="18" charset="0"/>
              </a:rPr>
              <a:t> an </a:t>
            </a:r>
            <a:r>
              <a:rPr lang="tr-TR" dirty="0" err="1" smtClean="0">
                <a:latin typeface="Times New Roman" pitchFamily="18" charset="0"/>
                <a:cs typeface="Times New Roman" pitchFamily="18" charset="0"/>
              </a:rPr>
              <a:t>after</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Author</a:t>
            </a:r>
            <a:r>
              <a:rPr lang="tr-TR" dirty="0" smtClean="0">
                <a:latin typeface="Times New Roman" pitchFamily="18" charset="0"/>
                <a:cs typeface="Times New Roman" pitchFamily="18" charset="0"/>
              </a:rPr>
              <a:t> is </a:t>
            </a:r>
            <a:r>
              <a:rPr lang="tr-TR" dirty="0" err="1" smtClean="0">
                <a:latin typeface="Times New Roman" pitchFamily="18" charset="0"/>
                <a:cs typeface="Times New Roman" pitchFamily="18" charset="0"/>
              </a:rPr>
              <a:t>thought</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to</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nourish</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book</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which</a:t>
            </a:r>
            <a:r>
              <a:rPr lang="tr-TR" dirty="0" smtClean="0">
                <a:latin typeface="Times New Roman" pitchFamily="18" charset="0"/>
                <a:cs typeface="Times New Roman" pitchFamily="18" charset="0"/>
              </a:rPr>
              <a:t> is </a:t>
            </a:r>
            <a:r>
              <a:rPr lang="tr-TR" dirty="0" err="1" smtClean="0">
                <a:latin typeface="Times New Roman" pitchFamily="18" charset="0"/>
                <a:cs typeface="Times New Roman" pitchFamily="18" charset="0"/>
              </a:rPr>
              <a:t>to</a:t>
            </a:r>
            <a:r>
              <a:rPr lang="tr-TR" dirty="0" smtClean="0">
                <a:latin typeface="Times New Roman" pitchFamily="18" charset="0"/>
                <a:cs typeface="Times New Roman" pitchFamily="18" charset="0"/>
              </a:rPr>
              <a:t> say </a:t>
            </a:r>
            <a:r>
              <a:rPr lang="tr-TR" dirty="0" err="1" smtClean="0">
                <a:latin typeface="Times New Roman" pitchFamily="18" charset="0"/>
                <a:cs typeface="Times New Roman" pitchFamily="18" charset="0"/>
              </a:rPr>
              <a:t>that</a:t>
            </a:r>
            <a:r>
              <a:rPr lang="tr-TR" dirty="0" smtClean="0">
                <a:latin typeface="Times New Roman" pitchFamily="18" charset="0"/>
                <a:cs typeface="Times New Roman" pitchFamily="18" charset="0"/>
              </a:rPr>
              <a:t> he </a:t>
            </a:r>
            <a:r>
              <a:rPr lang="tr-TR" dirty="0" err="1" smtClean="0">
                <a:latin typeface="Times New Roman" pitchFamily="18" charset="0"/>
                <a:cs typeface="Times New Roman" pitchFamily="18" charset="0"/>
              </a:rPr>
              <a:t>exists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before</a:t>
            </a:r>
            <a:r>
              <a:rPr lang="tr-TR" dirty="0" smtClean="0">
                <a:latin typeface="Times New Roman" pitchFamily="18" charset="0"/>
                <a:cs typeface="Times New Roman" pitchFamily="18" charset="0"/>
              </a:rPr>
              <a:t> it, </a:t>
            </a:r>
            <a:r>
              <a:rPr lang="tr-TR" dirty="0" err="1" smtClean="0">
                <a:latin typeface="Times New Roman" pitchFamily="18" charset="0"/>
                <a:cs typeface="Times New Roman" pitchFamily="18" charset="0"/>
              </a:rPr>
              <a:t>thinks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suffers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lives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for</a:t>
            </a:r>
            <a:r>
              <a:rPr lang="tr-TR" dirty="0" smtClean="0">
                <a:latin typeface="Times New Roman" pitchFamily="18" charset="0"/>
                <a:cs typeface="Times New Roman" pitchFamily="18" charset="0"/>
              </a:rPr>
              <a:t> it, is in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same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relation</a:t>
            </a:r>
            <a:r>
              <a:rPr lang="tr-TR" dirty="0" smtClean="0">
                <a:latin typeface="Times New Roman" pitchFamily="18" charset="0"/>
                <a:cs typeface="Times New Roman" pitchFamily="18" charset="0"/>
              </a:rPr>
              <a:t> of </a:t>
            </a:r>
            <a:r>
              <a:rPr lang="tr-TR" dirty="0" err="1" smtClean="0">
                <a:latin typeface="Times New Roman" pitchFamily="18" charset="0"/>
                <a:cs typeface="Times New Roman" pitchFamily="18" charset="0"/>
              </a:rPr>
              <a:t>antecedence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to</a:t>
            </a:r>
            <a:r>
              <a:rPr lang="tr-TR" dirty="0" smtClean="0">
                <a:latin typeface="Times New Roman" pitchFamily="18" charset="0"/>
                <a:cs typeface="Times New Roman" pitchFamily="18" charset="0"/>
              </a:rPr>
              <a:t> his </a:t>
            </a:r>
            <a:r>
              <a:rPr lang="tr-TR" dirty="0" err="1" smtClean="0">
                <a:latin typeface="Times New Roman" pitchFamily="18" charset="0"/>
                <a:cs typeface="Times New Roman" pitchFamily="18" charset="0"/>
              </a:rPr>
              <a:t>work</a:t>
            </a:r>
            <a:r>
              <a:rPr lang="tr-TR" dirty="0" smtClean="0">
                <a:latin typeface="Times New Roman" pitchFamily="18" charset="0"/>
                <a:cs typeface="Times New Roman" pitchFamily="18" charset="0"/>
              </a:rPr>
              <a:t> as a </a:t>
            </a:r>
            <a:r>
              <a:rPr lang="tr-TR" dirty="0" err="1" smtClean="0">
                <a:latin typeface="Times New Roman" pitchFamily="18" charset="0"/>
                <a:cs typeface="Times New Roman" pitchFamily="18" charset="0"/>
              </a:rPr>
              <a:t>father</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to</a:t>
            </a:r>
            <a:r>
              <a:rPr lang="tr-TR" dirty="0" smtClean="0">
                <a:latin typeface="Times New Roman" pitchFamily="18" charset="0"/>
                <a:cs typeface="Times New Roman" pitchFamily="18" charset="0"/>
              </a:rPr>
              <a:t> his </a:t>
            </a:r>
            <a:r>
              <a:rPr lang="tr-TR" dirty="0" err="1" smtClean="0">
                <a:latin typeface="Times New Roman" pitchFamily="18" charset="0"/>
                <a:cs typeface="Times New Roman" pitchFamily="18" charset="0"/>
              </a:rPr>
              <a:t>child</a:t>
            </a:r>
            <a:r>
              <a:rPr lang="tr-TR" dirty="0" smtClean="0">
                <a:latin typeface="Times New Roman" pitchFamily="18" charset="0"/>
                <a:cs typeface="Times New Roman" pitchFamily="18" charset="0"/>
              </a:rPr>
              <a:t>, in </a:t>
            </a:r>
            <a:r>
              <a:rPr lang="tr-TR" dirty="0" err="1" smtClean="0">
                <a:latin typeface="Times New Roman" pitchFamily="18" charset="0"/>
                <a:cs typeface="Times New Roman" pitchFamily="18" charset="0"/>
              </a:rPr>
              <a:t>complete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contrast</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modern </a:t>
            </a:r>
            <a:r>
              <a:rPr lang="tr-TR" dirty="0" err="1" smtClean="0">
                <a:latin typeface="Times New Roman" pitchFamily="18" charset="0"/>
                <a:cs typeface="Times New Roman" pitchFamily="18" charset="0"/>
              </a:rPr>
              <a:t>scriptor</a:t>
            </a:r>
            <a:r>
              <a:rPr lang="tr-TR" dirty="0" smtClean="0">
                <a:latin typeface="Times New Roman" pitchFamily="18" charset="0"/>
                <a:cs typeface="Times New Roman" pitchFamily="18" charset="0"/>
              </a:rPr>
              <a:t> is </a:t>
            </a:r>
            <a:r>
              <a:rPr lang="tr-TR" dirty="0" err="1" smtClean="0">
                <a:latin typeface="Times New Roman" pitchFamily="18" charset="0"/>
                <a:cs typeface="Times New Roman" pitchFamily="18" charset="0"/>
              </a:rPr>
              <a:t>born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simultaneously</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with</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text</a:t>
            </a:r>
            <a:r>
              <a:rPr lang="tr-TR" dirty="0" smtClean="0">
                <a:latin typeface="Times New Roman" pitchFamily="18" charset="0"/>
                <a:cs typeface="Times New Roman" pitchFamily="18" charset="0"/>
              </a:rPr>
              <a:t>, is in no </a:t>
            </a:r>
            <a:r>
              <a:rPr lang="tr-TR" dirty="0" err="1" smtClean="0">
                <a:latin typeface="Times New Roman" pitchFamily="18" charset="0"/>
                <a:cs typeface="Times New Roman" pitchFamily="18" charset="0"/>
              </a:rPr>
              <a:t>way</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equipped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with</a:t>
            </a:r>
            <a:r>
              <a:rPr lang="tr-TR" dirty="0" smtClean="0">
                <a:latin typeface="Times New Roman" pitchFamily="18" charset="0"/>
                <a:cs typeface="Times New Roman" pitchFamily="18" charset="0"/>
              </a:rPr>
              <a:t> a </a:t>
            </a:r>
            <a:r>
              <a:rPr lang="tr-TR" dirty="0" err="1" smtClean="0">
                <a:latin typeface="Times New Roman" pitchFamily="18" charset="0"/>
                <a:cs typeface="Times New Roman" pitchFamily="18" charset="0"/>
              </a:rPr>
              <a:t>being</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preceding</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or</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exceeding</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writing</a:t>
            </a:r>
            <a:r>
              <a:rPr lang="tr-TR" dirty="0" smtClean="0">
                <a:latin typeface="Times New Roman" pitchFamily="18" charset="0"/>
                <a:cs typeface="Times New Roman" pitchFamily="18" charset="0"/>
              </a:rPr>
              <a:t>, is not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subject</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with</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book</a:t>
            </a:r>
            <a:r>
              <a:rPr lang="tr-TR" dirty="0" smtClean="0">
                <a:latin typeface="Times New Roman" pitchFamily="18" charset="0"/>
                <a:cs typeface="Times New Roman" pitchFamily="18" charset="0"/>
              </a:rPr>
              <a:t> as </a:t>
            </a:r>
            <a:r>
              <a:rPr lang="tr-TR" dirty="0" err="1" smtClean="0">
                <a:latin typeface="Times New Roman" pitchFamily="18" charset="0"/>
                <a:cs typeface="Times New Roman" pitchFamily="18" charset="0"/>
              </a:rPr>
              <a:t>predicate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there</a:t>
            </a:r>
            <a:r>
              <a:rPr lang="tr-TR" dirty="0" smtClean="0">
                <a:latin typeface="Times New Roman" pitchFamily="18" charset="0"/>
                <a:cs typeface="Times New Roman" pitchFamily="18" charset="0"/>
              </a:rPr>
              <a:t> is no </a:t>
            </a:r>
            <a:r>
              <a:rPr lang="tr-TR" dirty="0" err="1" smtClean="0">
                <a:latin typeface="Times New Roman" pitchFamily="18" charset="0"/>
                <a:cs typeface="Times New Roman" pitchFamily="18" charset="0"/>
              </a:rPr>
              <a:t>other</a:t>
            </a:r>
            <a:r>
              <a:rPr lang="tr-TR" dirty="0" smtClean="0">
                <a:latin typeface="Times New Roman" pitchFamily="18" charset="0"/>
                <a:cs typeface="Times New Roman" pitchFamily="18" charset="0"/>
              </a:rPr>
              <a:t> time </a:t>
            </a:r>
            <a:r>
              <a:rPr lang="tr-TR" dirty="0" err="1" smtClean="0">
                <a:latin typeface="Times New Roman" pitchFamily="18" charset="0"/>
                <a:cs typeface="Times New Roman" pitchFamily="18" charset="0"/>
              </a:rPr>
              <a:t>than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that</a:t>
            </a:r>
            <a:r>
              <a:rPr lang="tr-TR" dirty="0" smtClean="0">
                <a:latin typeface="Times New Roman" pitchFamily="18" charset="0"/>
                <a:cs typeface="Times New Roman" pitchFamily="18" charset="0"/>
              </a:rPr>
              <a:t> of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enunciation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and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every</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text</a:t>
            </a:r>
            <a:r>
              <a:rPr lang="tr-TR" dirty="0" smtClean="0">
                <a:latin typeface="Times New Roman" pitchFamily="18" charset="0"/>
                <a:cs typeface="Times New Roman" pitchFamily="18" charset="0"/>
              </a:rPr>
              <a:t> is </a:t>
            </a:r>
            <a:r>
              <a:rPr lang="tr-TR" dirty="0" err="1" smtClean="0">
                <a:latin typeface="Times New Roman" pitchFamily="18" charset="0"/>
                <a:cs typeface="Times New Roman" pitchFamily="18" charset="0"/>
              </a:rPr>
              <a:t>eternally</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written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here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and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now</a:t>
            </a:r>
            <a:r>
              <a:rPr lang="tr-TR" dirty="0" smtClean="0">
                <a:latin typeface="Times New Roman" pitchFamily="18" charset="0"/>
                <a:cs typeface="Times New Roman" pitchFamily="18" charset="0"/>
              </a:rPr>
              <a:t>.”  </a:t>
            </a:r>
            <a:endParaRPr lang="en-GB"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500042"/>
            <a:ext cx="8229600" cy="5507249"/>
          </a:xfrm>
        </p:spPr>
        <p:txBody>
          <a:bodyPr>
            <a:normAutofit/>
          </a:bodyPr>
          <a:lstStyle/>
          <a:p>
            <a:r>
              <a:rPr lang="tr-TR" dirty="0" smtClean="0">
                <a:latin typeface="Times New Roman" pitchFamily="18" charset="0"/>
                <a:cs typeface="Times New Roman" pitchFamily="18" charset="0"/>
              </a:rPr>
              <a:t>A </a:t>
            </a:r>
            <a:r>
              <a:rPr lang="tr-TR" dirty="0" err="1" smtClean="0">
                <a:latin typeface="Times New Roman" pitchFamily="18" charset="0"/>
                <a:cs typeface="Times New Roman" pitchFamily="18" charset="0"/>
              </a:rPr>
              <a:t>text</a:t>
            </a:r>
            <a:r>
              <a:rPr lang="tr-TR" dirty="0" smtClean="0">
                <a:latin typeface="Times New Roman" pitchFamily="18" charset="0"/>
                <a:cs typeface="Times New Roman" pitchFamily="18" charset="0"/>
              </a:rPr>
              <a:t> is </a:t>
            </a:r>
            <a:r>
              <a:rPr lang="tr-TR" dirty="0" err="1" smtClean="0">
                <a:latin typeface="Times New Roman" pitchFamily="18" charset="0"/>
                <a:cs typeface="Times New Roman" pitchFamily="18" charset="0"/>
              </a:rPr>
              <a:t>made</a:t>
            </a:r>
            <a:r>
              <a:rPr lang="tr-TR" dirty="0" smtClean="0">
                <a:latin typeface="Times New Roman" pitchFamily="18" charset="0"/>
                <a:cs typeface="Times New Roman" pitchFamily="18" charset="0"/>
              </a:rPr>
              <a:t> of </a:t>
            </a:r>
            <a:r>
              <a:rPr lang="tr-TR" dirty="0" err="1" smtClean="0">
                <a:latin typeface="Times New Roman" pitchFamily="18" charset="0"/>
                <a:cs typeface="Times New Roman" pitchFamily="18" charset="0"/>
              </a:rPr>
              <a:t>multiple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writings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drawn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from</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many</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cultures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and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entering</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into</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mutual</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relations</a:t>
            </a:r>
            <a:r>
              <a:rPr lang="tr-TR" dirty="0" smtClean="0">
                <a:latin typeface="Times New Roman" pitchFamily="18" charset="0"/>
                <a:cs typeface="Times New Roman" pitchFamily="18" charset="0"/>
              </a:rPr>
              <a:t> of </a:t>
            </a:r>
            <a:r>
              <a:rPr lang="tr-TR" dirty="0" err="1" smtClean="0">
                <a:latin typeface="Times New Roman" pitchFamily="18" charset="0"/>
                <a:cs typeface="Times New Roman" pitchFamily="18" charset="0"/>
              </a:rPr>
              <a:t>dialogue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parody</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contestation</a:t>
            </a:r>
            <a:r>
              <a:rPr lang="tr-TR" dirty="0" smtClean="0">
                <a:latin typeface="Times New Roman" pitchFamily="18" charset="0"/>
                <a:cs typeface="Times New Roman" pitchFamily="18" charset="0"/>
              </a:rPr>
              <a:t>, but </a:t>
            </a:r>
            <a:r>
              <a:rPr lang="tr-TR" dirty="0" err="1" smtClean="0">
                <a:latin typeface="Times New Roman" pitchFamily="18" charset="0"/>
                <a:cs typeface="Times New Roman" pitchFamily="18" charset="0"/>
              </a:rPr>
              <a:t>there</a:t>
            </a:r>
            <a:r>
              <a:rPr lang="tr-TR" dirty="0" smtClean="0">
                <a:latin typeface="Times New Roman" pitchFamily="18" charset="0"/>
                <a:cs typeface="Times New Roman" pitchFamily="18" charset="0"/>
              </a:rPr>
              <a:t> is </a:t>
            </a:r>
            <a:r>
              <a:rPr lang="tr-TR" dirty="0" err="1" smtClean="0">
                <a:latin typeface="Times New Roman" pitchFamily="18" charset="0"/>
                <a:cs typeface="Times New Roman" pitchFamily="18" charset="0"/>
              </a:rPr>
              <a:t>one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place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where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this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multiplicity</a:t>
            </a:r>
            <a:r>
              <a:rPr lang="tr-TR" dirty="0" smtClean="0">
                <a:latin typeface="Times New Roman" pitchFamily="18" charset="0"/>
                <a:cs typeface="Times New Roman" pitchFamily="18" charset="0"/>
              </a:rPr>
              <a:t> is </a:t>
            </a:r>
            <a:r>
              <a:rPr lang="tr-TR" dirty="0" err="1" smtClean="0">
                <a:latin typeface="Times New Roman" pitchFamily="18" charset="0"/>
                <a:cs typeface="Times New Roman" pitchFamily="18" charset="0"/>
              </a:rPr>
              <a:t>focused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and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that</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place</a:t>
            </a:r>
            <a:r>
              <a:rPr lang="tr-TR" dirty="0" smtClean="0">
                <a:latin typeface="Times New Roman" pitchFamily="18" charset="0"/>
                <a:cs typeface="Times New Roman" pitchFamily="18" charset="0"/>
              </a:rPr>
              <a:t> is </a:t>
            </a:r>
            <a:r>
              <a:rPr lang="tr-TR" dirty="0" err="1" smtClean="0">
                <a:latin typeface="Times New Roman" pitchFamily="18" charset="0"/>
                <a:cs typeface="Times New Roman" pitchFamily="18" charset="0"/>
              </a:rPr>
              <a:t>reader</a:t>
            </a:r>
            <a:r>
              <a:rPr lang="tr-TR" dirty="0" smtClean="0">
                <a:latin typeface="Times New Roman" pitchFamily="18" charset="0"/>
                <a:cs typeface="Times New Roman" pitchFamily="18" charset="0"/>
              </a:rPr>
              <a:t>, not,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AUTHOR.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reader</a:t>
            </a:r>
            <a:r>
              <a:rPr lang="tr-TR" dirty="0" smtClean="0">
                <a:latin typeface="Times New Roman" pitchFamily="18" charset="0"/>
                <a:cs typeface="Times New Roman" pitchFamily="18" charset="0"/>
              </a:rPr>
              <a:t> is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space</a:t>
            </a:r>
            <a:r>
              <a:rPr lang="tr-TR" dirty="0" smtClean="0">
                <a:latin typeface="Times New Roman" pitchFamily="18" charset="0"/>
                <a:cs typeface="Times New Roman" pitchFamily="18" charset="0"/>
              </a:rPr>
              <a:t> on </a:t>
            </a:r>
            <a:r>
              <a:rPr lang="tr-TR" dirty="0" err="1" smtClean="0">
                <a:latin typeface="Times New Roman" pitchFamily="18" charset="0"/>
                <a:cs typeface="Times New Roman" pitchFamily="18" charset="0"/>
              </a:rPr>
              <a:t>which</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all</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quotations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that</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make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up</a:t>
            </a:r>
            <a:r>
              <a:rPr lang="tr-TR" dirty="0" smtClean="0">
                <a:latin typeface="Times New Roman" pitchFamily="18" charset="0"/>
                <a:cs typeface="Times New Roman" pitchFamily="18" charset="0"/>
              </a:rPr>
              <a:t> a </a:t>
            </a:r>
            <a:r>
              <a:rPr lang="tr-TR" dirty="0" err="1" smtClean="0">
                <a:latin typeface="Times New Roman" pitchFamily="18" charset="0"/>
                <a:cs typeface="Times New Roman" pitchFamily="18" charset="0"/>
              </a:rPr>
              <a:t>writing</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are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inscribed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without</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any</a:t>
            </a:r>
            <a:r>
              <a:rPr lang="tr-TR" dirty="0" smtClean="0">
                <a:latin typeface="Times New Roman" pitchFamily="18" charset="0"/>
                <a:cs typeface="Times New Roman" pitchFamily="18" charset="0"/>
              </a:rPr>
              <a:t> of </a:t>
            </a:r>
            <a:r>
              <a:rPr lang="tr-TR" dirty="0" err="1" smtClean="0">
                <a:latin typeface="Times New Roman" pitchFamily="18" charset="0"/>
                <a:cs typeface="Times New Roman" pitchFamily="18" charset="0"/>
              </a:rPr>
              <a:t>them</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being</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lost</a:t>
            </a:r>
            <a:r>
              <a:rPr lang="tr-TR" dirty="0" smtClean="0">
                <a:latin typeface="Times New Roman" pitchFamily="18" charset="0"/>
                <a:cs typeface="Times New Roman" pitchFamily="18" charset="0"/>
              </a:rPr>
              <a:t>: a </a:t>
            </a:r>
            <a:r>
              <a:rPr lang="tr-TR" dirty="0" err="1" smtClean="0">
                <a:latin typeface="Times New Roman" pitchFamily="18" charset="0"/>
                <a:cs typeface="Times New Roman" pitchFamily="18" charset="0"/>
              </a:rPr>
              <a:t>text’s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unity</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lies</a:t>
            </a:r>
            <a:r>
              <a:rPr lang="tr-TR" dirty="0" smtClean="0">
                <a:latin typeface="Times New Roman" pitchFamily="18" charset="0"/>
                <a:cs typeface="Times New Roman" pitchFamily="18" charset="0"/>
              </a:rPr>
              <a:t> not in </a:t>
            </a:r>
            <a:r>
              <a:rPr lang="tr-TR" dirty="0" err="1" smtClean="0">
                <a:latin typeface="Times New Roman" pitchFamily="18" charset="0"/>
                <a:cs typeface="Times New Roman" pitchFamily="18" charset="0"/>
              </a:rPr>
              <a:t>its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origin</a:t>
            </a:r>
            <a:r>
              <a:rPr lang="tr-TR" dirty="0" smtClean="0">
                <a:latin typeface="Times New Roman" pitchFamily="18" charset="0"/>
                <a:cs typeface="Times New Roman" pitchFamily="18" charset="0"/>
              </a:rPr>
              <a:t> but in </a:t>
            </a:r>
            <a:r>
              <a:rPr lang="tr-TR" dirty="0" err="1" smtClean="0">
                <a:latin typeface="Times New Roman" pitchFamily="18" charset="0"/>
                <a:cs typeface="Times New Roman" pitchFamily="18" charset="0"/>
              </a:rPr>
              <a:t>its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destination</a:t>
            </a:r>
            <a:r>
              <a:rPr lang="tr-TR" dirty="0" smtClean="0">
                <a:latin typeface="Times New Roman" pitchFamily="18" charset="0"/>
                <a:cs typeface="Times New Roman" pitchFamily="18" charset="0"/>
              </a:rPr>
              <a:t>. Yet </a:t>
            </a:r>
            <a:r>
              <a:rPr lang="tr-TR" dirty="0" err="1" smtClean="0">
                <a:latin typeface="Times New Roman" pitchFamily="18" charset="0"/>
                <a:cs typeface="Times New Roman" pitchFamily="18" charset="0"/>
              </a:rPr>
              <a:t>this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destination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cannot</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any</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longer</a:t>
            </a:r>
            <a:r>
              <a:rPr lang="tr-TR" dirty="0" smtClean="0">
                <a:latin typeface="Times New Roman" pitchFamily="18" charset="0"/>
                <a:cs typeface="Times New Roman" pitchFamily="18" charset="0"/>
              </a:rPr>
              <a:t> be </a:t>
            </a:r>
            <a:r>
              <a:rPr lang="tr-TR" dirty="0" err="1" smtClean="0">
                <a:latin typeface="Times New Roman" pitchFamily="18" charset="0"/>
                <a:cs typeface="Times New Roman" pitchFamily="18" charset="0"/>
              </a:rPr>
              <a:t>personal</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reader</a:t>
            </a:r>
            <a:r>
              <a:rPr lang="tr-TR" dirty="0" smtClean="0">
                <a:latin typeface="Times New Roman" pitchFamily="18" charset="0"/>
                <a:cs typeface="Times New Roman" pitchFamily="18" charset="0"/>
              </a:rPr>
              <a:t> is </a:t>
            </a:r>
            <a:r>
              <a:rPr lang="tr-TR" dirty="0" err="1" smtClean="0">
                <a:latin typeface="Times New Roman" pitchFamily="18" charset="0"/>
                <a:cs typeface="Times New Roman" pitchFamily="18" charset="0"/>
              </a:rPr>
              <a:t>without</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history</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biography</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psychology</a:t>
            </a:r>
            <a:r>
              <a:rPr lang="tr-TR" dirty="0" smtClean="0">
                <a:latin typeface="Times New Roman" pitchFamily="18" charset="0"/>
                <a:cs typeface="Times New Roman" pitchFamily="18" charset="0"/>
              </a:rPr>
              <a:t>; he is </a:t>
            </a:r>
            <a:r>
              <a:rPr lang="tr-TR" dirty="0" err="1" smtClean="0">
                <a:latin typeface="Times New Roman" pitchFamily="18" charset="0"/>
                <a:cs typeface="Times New Roman" pitchFamily="18" charset="0"/>
              </a:rPr>
              <a:t>simply</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that</a:t>
            </a:r>
            <a:r>
              <a:rPr lang="tr-TR" dirty="0" smtClean="0">
                <a:latin typeface="Times New Roman" pitchFamily="18" charset="0"/>
                <a:cs typeface="Times New Roman" pitchFamily="18" charset="0"/>
              </a:rPr>
              <a:t> </a:t>
            </a:r>
            <a:r>
              <a:rPr lang="tr-TR" i="1" dirty="0" err="1" smtClean="0">
                <a:latin typeface="Times New Roman" pitchFamily="18" charset="0"/>
                <a:cs typeface="Times New Roman" pitchFamily="18" charset="0"/>
              </a:rPr>
              <a:t>someone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who</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holds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together</a:t>
            </a:r>
            <a:r>
              <a:rPr lang="tr-TR" dirty="0" smtClean="0">
                <a:latin typeface="Times New Roman" pitchFamily="18" charset="0"/>
                <a:cs typeface="Times New Roman" pitchFamily="18" charset="0"/>
              </a:rPr>
              <a:t> in a </a:t>
            </a:r>
            <a:r>
              <a:rPr lang="tr-TR" dirty="0" err="1" smtClean="0">
                <a:latin typeface="Times New Roman" pitchFamily="18" charset="0"/>
                <a:cs typeface="Times New Roman" pitchFamily="18" charset="0"/>
              </a:rPr>
              <a:t>single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field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all</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traces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by</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which</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written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text</a:t>
            </a:r>
            <a:r>
              <a:rPr lang="tr-TR" dirty="0" smtClean="0">
                <a:latin typeface="Times New Roman" pitchFamily="18" charset="0"/>
                <a:cs typeface="Times New Roman" pitchFamily="18" charset="0"/>
              </a:rPr>
              <a:t> is </a:t>
            </a:r>
            <a:r>
              <a:rPr lang="tr-TR" dirty="0" err="1" smtClean="0">
                <a:latin typeface="Times New Roman" pitchFamily="18" charset="0"/>
                <a:cs typeface="Times New Roman" pitchFamily="18" charset="0"/>
              </a:rPr>
              <a:t>constituted</a:t>
            </a:r>
            <a:r>
              <a:rPr lang="tr-TR" dirty="0" smtClean="0">
                <a:latin typeface="Times New Roman" pitchFamily="18" charset="0"/>
                <a:cs typeface="Times New Roman" pitchFamily="18" charset="0"/>
              </a:rPr>
              <a:t>. </a:t>
            </a:r>
            <a:endParaRPr lang="en-GB"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214423"/>
            <a:ext cx="7772400" cy="2367940"/>
          </a:xfrm>
        </p:spPr>
        <p:txBody>
          <a:bodyPr>
            <a:normAutofit/>
          </a:bodyPr>
          <a:lstStyle/>
          <a:p>
            <a:pPr algn="ctr"/>
            <a:r>
              <a:rPr lang="tr-TR" dirty="0" smtClean="0"/>
              <a:t>“</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birth</a:t>
            </a:r>
            <a:r>
              <a:rPr lang="tr-TR" dirty="0" smtClean="0">
                <a:latin typeface="Times New Roman" pitchFamily="18" charset="0"/>
                <a:cs typeface="Times New Roman" pitchFamily="18" charset="0"/>
              </a:rPr>
              <a:t> of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reader</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must</a:t>
            </a:r>
            <a:r>
              <a:rPr lang="tr-TR" dirty="0" smtClean="0">
                <a:latin typeface="Times New Roman" pitchFamily="18" charset="0"/>
                <a:cs typeface="Times New Roman" pitchFamily="18" charset="0"/>
              </a:rPr>
              <a:t> be at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cost</a:t>
            </a:r>
            <a:r>
              <a:rPr lang="tr-TR" dirty="0" smtClean="0">
                <a:latin typeface="Times New Roman" pitchFamily="18" charset="0"/>
                <a:cs typeface="Times New Roman" pitchFamily="18" charset="0"/>
              </a:rPr>
              <a:t> of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death</a:t>
            </a:r>
            <a:r>
              <a:rPr lang="tr-TR" dirty="0" smtClean="0">
                <a:latin typeface="Times New Roman" pitchFamily="18" charset="0"/>
                <a:cs typeface="Times New Roman" pitchFamily="18" charset="0"/>
              </a:rPr>
              <a:t> of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author</a:t>
            </a:r>
            <a:r>
              <a:rPr lang="tr-TR" dirty="0" smtClean="0">
                <a:latin typeface="Times New Roman" pitchFamily="18" charset="0"/>
                <a:cs typeface="Times New Roman" pitchFamily="18" charset="0"/>
              </a:rPr>
              <a:t>.”</a:t>
            </a:r>
            <a:endParaRPr lang="en-GB"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s://upload.wikimedia.org/wikipedia/sh/a/a5/Jacques_Derrida.jpg"/>
          <p:cNvPicPr>
            <a:picLocks noGrp="1" noChangeAspect="1" noChangeArrowheads="1"/>
          </p:cNvPicPr>
          <p:nvPr>
            <p:ph idx="1"/>
          </p:nvPr>
        </p:nvPicPr>
        <p:blipFill>
          <a:blip r:embed="rId2"/>
          <a:stretch>
            <a:fillRect/>
          </a:stretch>
        </p:blipFill>
        <p:spPr bwMode="auto">
          <a:xfrm>
            <a:off x="6000760" y="1928802"/>
            <a:ext cx="2020824" cy="2438400"/>
          </a:xfrm>
          <a:prstGeom prst="rect">
            <a:avLst/>
          </a:prstGeom>
          <a:noFill/>
        </p:spPr>
      </p:pic>
      <p:sp>
        <p:nvSpPr>
          <p:cNvPr id="3" name="2 Başlık"/>
          <p:cNvSpPr>
            <a:spLocks noGrp="1"/>
          </p:cNvSpPr>
          <p:nvPr>
            <p:ph type="title"/>
          </p:nvPr>
        </p:nvSpPr>
        <p:spPr/>
        <p:txBody>
          <a:bodyPr/>
          <a:lstStyle/>
          <a:p>
            <a:pPr algn="ctr"/>
            <a:r>
              <a:rPr lang="tr-TR" dirty="0" err="1" smtClean="0"/>
              <a:t>Jacques</a:t>
            </a:r>
            <a:r>
              <a:rPr lang="tr-TR" dirty="0" smtClean="0"/>
              <a:t> </a:t>
            </a:r>
            <a:r>
              <a:rPr lang="tr-TR" dirty="0" err="1" smtClean="0"/>
              <a:t>Derrida</a:t>
            </a:r>
            <a:endParaRPr lang="en-GB" dirty="0"/>
          </a:p>
        </p:txBody>
      </p:sp>
      <p:sp>
        <p:nvSpPr>
          <p:cNvPr id="5" name="4 Dikdörtgen"/>
          <p:cNvSpPr/>
          <p:nvPr/>
        </p:nvSpPr>
        <p:spPr>
          <a:xfrm>
            <a:off x="785786" y="1714488"/>
            <a:ext cx="3929090" cy="2308324"/>
          </a:xfrm>
          <a:prstGeom prst="rect">
            <a:avLst/>
          </a:prstGeom>
        </p:spPr>
        <p:txBody>
          <a:bodyPr wrap="square">
            <a:spAutoFit/>
          </a:bodyPr>
          <a:lstStyle/>
          <a:p>
            <a:r>
              <a:rPr lang="tr-TR" sz="2400" dirty="0" smtClean="0">
                <a:latin typeface="Calibri" pitchFamily="34" charset="0"/>
                <a:cs typeface="Calibri" pitchFamily="34" charset="0"/>
              </a:rPr>
              <a:t>- </a:t>
            </a:r>
            <a:r>
              <a:rPr lang="en-US" sz="2400" dirty="0" smtClean="0">
                <a:latin typeface="Calibri" pitchFamily="34" charset="0"/>
                <a:cs typeface="Calibri" pitchFamily="34" charset="0"/>
              </a:rPr>
              <a:t>1966 </a:t>
            </a:r>
            <a:r>
              <a:rPr lang="en-US" sz="2400" dirty="0">
                <a:latin typeface="Calibri" pitchFamily="34" charset="0"/>
                <a:cs typeface="Calibri" pitchFamily="34" charset="0"/>
              </a:rPr>
              <a:t>lecture “Structure, Sign and Play in the Discourse of the Human Sciences</a:t>
            </a:r>
            <a:r>
              <a:rPr lang="en-US" dirty="0" smtClean="0"/>
              <a:t>”</a:t>
            </a:r>
            <a:endParaRPr lang="tr-TR" dirty="0" smtClean="0"/>
          </a:p>
          <a:p>
            <a:endParaRPr lang="tr-TR" dirty="0"/>
          </a:p>
          <a:p>
            <a:endParaRPr lang="tr-TR" dirty="0" smtClean="0"/>
          </a:p>
          <a:p>
            <a:endParaRPr lang="tr-TR" dirty="0"/>
          </a:p>
          <a:p>
            <a:r>
              <a:rPr lang="tr-TR" dirty="0" smtClean="0"/>
              <a:t>-</a:t>
            </a:r>
            <a:endParaRPr lang="en-GB" dirty="0"/>
          </a:p>
        </p:txBody>
      </p:sp>
      <p:sp>
        <p:nvSpPr>
          <p:cNvPr id="6" name="5 Dikdörtgen"/>
          <p:cNvSpPr/>
          <p:nvPr/>
        </p:nvSpPr>
        <p:spPr>
          <a:xfrm>
            <a:off x="714348" y="2828836"/>
            <a:ext cx="3929090" cy="2677656"/>
          </a:xfrm>
          <a:prstGeom prst="rect">
            <a:avLst/>
          </a:prstGeom>
        </p:spPr>
        <p:txBody>
          <a:bodyPr wrap="square">
            <a:spAutoFit/>
          </a:bodyPr>
          <a:lstStyle/>
          <a:p>
            <a:pPr>
              <a:buFontTx/>
              <a:buChar char="-"/>
            </a:pPr>
            <a:r>
              <a:rPr lang="tr-TR" sz="2400" dirty="0" smtClean="0">
                <a:latin typeface="Calibri" pitchFamily="34" charset="0"/>
                <a:cs typeface="Calibri" pitchFamily="34" charset="0"/>
              </a:rPr>
              <a:t>H</a:t>
            </a:r>
            <a:r>
              <a:rPr lang="en-US" sz="2400" dirty="0" smtClean="0">
                <a:latin typeface="Calibri" pitchFamily="34" charset="0"/>
                <a:cs typeface="Calibri" pitchFamily="34" charset="0"/>
              </a:rPr>
              <a:t>e </a:t>
            </a:r>
            <a:r>
              <a:rPr lang="en-US" sz="2400" dirty="0">
                <a:latin typeface="Calibri" pitchFamily="34" charset="0"/>
                <a:cs typeface="Calibri" pitchFamily="34" charset="0"/>
              </a:rPr>
              <a:t>sees in modern times a particular intellectual event which constitutes a radical break from past ways of </a:t>
            </a:r>
            <a:r>
              <a:rPr lang="en-US" sz="2400" dirty="0" smtClean="0">
                <a:latin typeface="Calibri" pitchFamily="34" charset="0"/>
                <a:cs typeface="Calibri" pitchFamily="34" charset="0"/>
              </a:rPr>
              <a:t>thoughts</a:t>
            </a:r>
            <a:r>
              <a:rPr lang="tr-TR" sz="2400" dirty="0" smtClean="0">
                <a:latin typeface="Calibri" pitchFamily="34" charset="0"/>
                <a:cs typeface="Calibri" pitchFamily="34" charset="0"/>
              </a:rPr>
              <a:t>.</a:t>
            </a:r>
          </a:p>
          <a:p>
            <a:pPr>
              <a:buFontTx/>
              <a:buChar char="-"/>
            </a:pPr>
            <a:endParaRPr lang="tr-TR" sz="2400" dirty="0" smtClean="0">
              <a:latin typeface="Calibri" pitchFamily="34" charset="0"/>
              <a:cs typeface="Calibri" pitchFamily="34" charset="0"/>
            </a:endParaRPr>
          </a:p>
          <a:p>
            <a:pPr>
              <a:buFontTx/>
              <a:buChar char="-"/>
            </a:pPr>
            <a:endParaRPr lang="en-GB" sz="2400" dirty="0">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642919"/>
            <a:ext cx="8229600" cy="5143536"/>
          </a:xfrm>
        </p:spPr>
        <p:txBody>
          <a:bodyPr/>
          <a:lstStyle/>
          <a:p>
            <a:endParaRPr lang="tr-TR" dirty="0" smtClean="0"/>
          </a:p>
          <a:p>
            <a:endParaRPr lang="tr-TR" dirty="0" smtClean="0"/>
          </a:p>
          <a:p>
            <a:r>
              <a:rPr lang="tr-TR" dirty="0" err="1" smtClean="0"/>
              <a:t>Transcendental</a:t>
            </a:r>
            <a:r>
              <a:rPr lang="tr-TR" dirty="0" smtClean="0"/>
              <a:t> </a:t>
            </a:r>
            <a:r>
              <a:rPr lang="tr-TR" dirty="0" err="1" smtClean="0"/>
              <a:t>Signified</a:t>
            </a:r>
            <a:endParaRPr lang="tr-TR" dirty="0" smtClean="0"/>
          </a:p>
          <a:p>
            <a:pPr>
              <a:buNone/>
            </a:pPr>
            <a:endParaRPr lang="tr-TR" dirty="0" smtClean="0"/>
          </a:p>
          <a:p>
            <a:r>
              <a:rPr lang="tr-TR" dirty="0" err="1" smtClean="0"/>
              <a:t>Logocentricism</a:t>
            </a:r>
            <a:endParaRPr lang="tr-TR" dirty="0" smtClean="0"/>
          </a:p>
          <a:p>
            <a:pPr>
              <a:buNone/>
            </a:pPr>
            <a:endParaRPr lang="tr-TR" dirty="0" smtClean="0"/>
          </a:p>
          <a:p>
            <a:r>
              <a:rPr lang="tr-TR" dirty="0" err="1" smtClean="0"/>
              <a:t>Binary</a:t>
            </a:r>
            <a:r>
              <a:rPr lang="tr-TR" dirty="0" smtClean="0"/>
              <a:t> </a:t>
            </a:r>
            <a:r>
              <a:rPr lang="tr-TR" dirty="0" err="1" smtClean="0"/>
              <a:t>Oppositions</a:t>
            </a:r>
            <a:endParaRPr lang="tr-TR" dirty="0" smtClean="0"/>
          </a:p>
          <a:p>
            <a:pPr>
              <a:buNone/>
            </a:pPr>
            <a:endParaRPr lang="tr-TR" dirty="0" smtClean="0"/>
          </a:p>
          <a:p>
            <a:pPr>
              <a:buNone/>
            </a:pPr>
            <a:endParaRPr lang="tr-TR" dirty="0" smtClean="0"/>
          </a:p>
          <a:p>
            <a:endParaRPr lang="tr-TR" dirty="0" smtClean="0"/>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785794"/>
            <a:ext cx="8229600" cy="5221497"/>
          </a:xfrm>
        </p:spPr>
        <p:txBody>
          <a:bodyPr/>
          <a:lstStyle/>
          <a:p>
            <a:endParaRPr lang="tr-TR" dirty="0" smtClean="0"/>
          </a:p>
          <a:p>
            <a:endParaRPr lang="tr-TR" dirty="0" smtClean="0"/>
          </a:p>
          <a:p>
            <a:endParaRPr lang="tr-TR" dirty="0" smtClean="0"/>
          </a:p>
          <a:p>
            <a:pPr algn="just">
              <a:buNone/>
            </a:pPr>
            <a:r>
              <a:rPr lang="tr-TR" dirty="0" smtClean="0"/>
              <a:t>  </a:t>
            </a:r>
            <a:r>
              <a:rPr lang="en-US" dirty="0" smtClean="0"/>
              <a:t>Is post structuralism a continuation and development of structuralism or a form of rebellion against it? </a:t>
            </a:r>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1302</TotalTime>
  <Words>850</Words>
  <Application>Microsoft Office PowerPoint</Application>
  <PresentationFormat>Ekran Gösterisi (4:3)</PresentationFormat>
  <Paragraphs>77</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Kalabalık</vt:lpstr>
      <vt:lpstr>POST-STRUCTURALISM </vt:lpstr>
      <vt:lpstr>Slayt 2</vt:lpstr>
      <vt:lpstr>Roland Barthes </vt:lpstr>
      <vt:lpstr>Slayt 4</vt:lpstr>
      <vt:lpstr>Slayt 5</vt:lpstr>
      <vt:lpstr>“The birth of the reader must be at the cost of the death of the author.”</vt:lpstr>
      <vt:lpstr>Jacques Derrida</vt:lpstr>
      <vt:lpstr>Slayt 8</vt:lpstr>
      <vt:lpstr>Slayt 9</vt:lpstr>
      <vt:lpstr> Differences between Structuralism and Post-structuralism </vt:lpstr>
      <vt:lpstr>What seems to be the characteristics of post-structuralism as a critical method? </vt:lpstr>
      <vt:lpstr>The differences between structuralism and  post-structuralism </vt:lpstr>
      <vt:lpstr> What post-structuralist critics do? </vt:lpstr>
      <vt:lpstr>Slayt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POST-STRUCTURALISM</dc:title>
  <dc:creator>Toshiba</dc:creator>
  <cp:lastModifiedBy>Toshiba</cp:lastModifiedBy>
  <cp:revision>100</cp:revision>
  <dcterms:created xsi:type="dcterms:W3CDTF">2016-03-19T19:40:38Z</dcterms:created>
  <dcterms:modified xsi:type="dcterms:W3CDTF">2017-03-13T20:53:38Z</dcterms:modified>
</cp:coreProperties>
</file>