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9" d="100"/>
          <a:sy n="79" d="100"/>
        </p:scale>
        <p:origin x="162" y="78"/>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8EED917-A68A-4FE7-AE2E-26E3076B1749}"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222462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EED917-A68A-4FE7-AE2E-26E3076B1749}"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647132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EED917-A68A-4FE7-AE2E-26E3076B1749}"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2497037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EED917-A68A-4FE7-AE2E-26E3076B1749}"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23097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8EED917-A68A-4FE7-AE2E-26E3076B1749}"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1837825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EED917-A68A-4FE7-AE2E-26E3076B1749}"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378358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EED917-A68A-4FE7-AE2E-26E3076B1749}"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20613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EED917-A68A-4FE7-AE2E-26E3076B1749}"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291690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EED917-A68A-4FE7-AE2E-26E3076B1749}"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1280418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8EED917-A68A-4FE7-AE2E-26E3076B1749}"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2125560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8EED917-A68A-4FE7-AE2E-26E3076B1749}"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5B9F7B-612F-46E7-89E9-FA0157057BE0}" type="slidenum">
              <a:rPr lang="tr-TR" smtClean="0"/>
              <a:t>‹#›</a:t>
            </a:fld>
            <a:endParaRPr lang="tr-TR"/>
          </a:p>
        </p:txBody>
      </p:sp>
    </p:spTree>
    <p:extLst>
      <p:ext uri="{BB962C8B-B14F-4D97-AF65-F5344CB8AC3E}">
        <p14:creationId xmlns:p14="http://schemas.microsoft.com/office/powerpoint/2010/main" val="533808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EED917-A68A-4FE7-AE2E-26E3076B1749}"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5B9F7B-612F-46E7-89E9-FA0157057BE0}" type="slidenum">
              <a:rPr lang="tr-TR" smtClean="0"/>
              <a:t>‹#›</a:t>
            </a:fld>
            <a:endParaRPr lang="tr-TR"/>
          </a:p>
        </p:txBody>
      </p:sp>
    </p:spTree>
    <p:extLst>
      <p:ext uri="{BB962C8B-B14F-4D97-AF65-F5344CB8AC3E}">
        <p14:creationId xmlns:p14="http://schemas.microsoft.com/office/powerpoint/2010/main" val="1668245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Etik Liderlik</a:t>
            </a:r>
            <a:endParaRPr lang="tr-TR" b="1" dirty="0"/>
          </a:p>
        </p:txBody>
      </p:sp>
      <p:sp>
        <p:nvSpPr>
          <p:cNvPr id="3" name="İçerik Yer Tutucusu 2"/>
          <p:cNvSpPr>
            <a:spLocks noGrp="1"/>
          </p:cNvSpPr>
          <p:nvPr>
            <p:ph idx="1"/>
          </p:nvPr>
        </p:nvSpPr>
        <p:spPr/>
        <p:txBody>
          <a:bodyPr/>
          <a:lstStyle/>
          <a:p>
            <a:pPr marL="0" indent="0" algn="just">
              <a:buNone/>
            </a:pPr>
            <a:r>
              <a:rPr lang="tr-TR" dirty="0" smtClean="0"/>
              <a:t>        Lider; sözlük anlamı olarak, yönetimde gücü ve etkisi olan kimse, önder, şef, bir partinin veya bir kuruluşun en üst düzeyde yönetimiyle görevli kişi olarak tanımlanabilir. </a:t>
            </a:r>
          </a:p>
          <a:p>
            <a:pPr marL="0" indent="0" algn="just">
              <a:buNone/>
            </a:pPr>
            <a:endParaRPr lang="tr-TR" dirty="0" smtClean="0"/>
          </a:p>
          <a:p>
            <a:pPr marL="0" indent="0" algn="just">
              <a:buNone/>
            </a:pPr>
            <a:r>
              <a:rPr lang="tr-TR" dirty="0" smtClean="0"/>
              <a:t>        Liderlik; belirli şartlar altında belirli kişi ve grup amaçlarını gerçekleştirmek üzere organizasyonun diğer elemanlarını etkileme, motive etme ve yönlendirme süreci olarak tanımlanabilir.</a:t>
            </a:r>
            <a:endParaRPr lang="tr-TR" dirty="0"/>
          </a:p>
        </p:txBody>
      </p:sp>
    </p:spTree>
    <p:extLst>
      <p:ext uri="{BB962C8B-B14F-4D97-AF65-F5344CB8AC3E}">
        <p14:creationId xmlns:p14="http://schemas.microsoft.com/office/powerpoint/2010/main" val="1644936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73206" y="483999"/>
            <a:ext cx="7787581" cy="5816977"/>
          </a:xfrm>
          <a:prstGeom prst="rect">
            <a:avLst/>
          </a:prstGeom>
        </p:spPr>
        <p:txBody>
          <a:bodyPr wrap="none">
            <a:spAutoFit/>
          </a:bodyPr>
          <a:lstStyle/>
          <a:p>
            <a:r>
              <a:rPr lang="tr-TR" sz="2800" b="1" dirty="0" smtClean="0"/>
              <a:t>Etik liderin özelliklerini aşağıdaki gibi sıralayabiliriz.</a:t>
            </a:r>
          </a:p>
          <a:p>
            <a:endParaRPr lang="tr-TR" sz="2800" b="1" dirty="0" smtClean="0"/>
          </a:p>
          <a:p>
            <a:pPr marL="285750" indent="-285750">
              <a:buFont typeface="Wingdings" panose="05000000000000000000" pitchFamily="2" charset="2"/>
              <a:buChar char="ü"/>
            </a:pPr>
            <a:r>
              <a:rPr lang="tr-TR" sz="2800" dirty="0" smtClean="0"/>
              <a:t> </a:t>
            </a:r>
            <a:r>
              <a:rPr lang="tr-TR" sz="2400" dirty="0" smtClean="0"/>
              <a:t>Söylediği gibi davranmak</a:t>
            </a:r>
          </a:p>
          <a:p>
            <a:endParaRPr lang="tr-TR" sz="2400" dirty="0" smtClean="0"/>
          </a:p>
          <a:p>
            <a:pPr marL="285750" indent="-285750">
              <a:buFont typeface="Wingdings" panose="05000000000000000000" pitchFamily="2" charset="2"/>
              <a:buChar char="ü"/>
            </a:pPr>
            <a:r>
              <a:rPr lang="tr-TR" sz="2400" dirty="0" smtClean="0"/>
              <a:t>Tutarlı olmak</a:t>
            </a:r>
          </a:p>
          <a:p>
            <a:endParaRPr lang="tr-TR" sz="2400" dirty="0" smtClean="0"/>
          </a:p>
          <a:p>
            <a:pPr marL="285750" indent="-285750">
              <a:buFont typeface="Wingdings" panose="05000000000000000000" pitchFamily="2" charset="2"/>
              <a:buChar char="ü"/>
            </a:pPr>
            <a:r>
              <a:rPr lang="tr-TR" sz="2400" dirty="0" smtClean="0"/>
              <a:t>Yol gösterici olmak</a:t>
            </a:r>
          </a:p>
          <a:p>
            <a:endParaRPr lang="tr-TR" sz="2400" dirty="0" smtClean="0"/>
          </a:p>
          <a:p>
            <a:pPr marL="285750" indent="-285750">
              <a:buFont typeface="Wingdings" panose="05000000000000000000" pitchFamily="2" charset="2"/>
              <a:buChar char="ü"/>
            </a:pPr>
            <a:r>
              <a:rPr lang="tr-TR" sz="2400" dirty="0" smtClean="0"/>
              <a:t>Motive edici olmak</a:t>
            </a:r>
          </a:p>
          <a:p>
            <a:endParaRPr lang="tr-TR" sz="2400" dirty="0" smtClean="0"/>
          </a:p>
          <a:p>
            <a:pPr marL="285750" indent="-285750">
              <a:buFont typeface="Wingdings" panose="05000000000000000000" pitchFamily="2" charset="2"/>
              <a:buChar char="ü"/>
            </a:pPr>
            <a:r>
              <a:rPr lang="tr-TR" sz="2400" dirty="0" smtClean="0"/>
              <a:t>Güven vermek </a:t>
            </a:r>
          </a:p>
          <a:p>
            <a:endParaRPr lang="tr-TR" sz="2400" dirty="0" smtClean="0"/>
          </a:p>
          <a:p>
            <a:pPr marL="285750" indent="-285750">
              <a:buFont typeface="Wingdings" panose="05000000000000000000" pitchFamily="2" charset="2"/>
              <a:buChar char="ü"/>
            </a:pPr>
            <a:r>
              <a:rPr lang="tr-TR" sz="2400" dirty="0" smtClean="0"/>
              <a:t>Tarafsız ve geniş görüşlülük</a:t>
            </a:r>
          </a:p>
          <a:p>
            <a:endParaRPr lang="tr-TR" sz="2400" dirty="0" smtClean="0"/>
          </a:p>
          <a:p>
            <a:pPr marL="285750" indent="-285750">
              <a:buFont typeface="Wingdings" panose="05000000000000000000" pitchFamily="2" charset="2"/>
              <a:buChar char="ü"/>
            </a:pPr>
            <a:r>
              <a:rPr lang="tr-TR" sz="2400" dirty="0" smtClean="0"/>
              <a:t>Yaşamsal bir rol oynamaktır. </a:t>
            </a:r>
            <a:endParaRPr lang="tr-TR" sz="2400" dirty="0"/>
          </a:p>
        </p:txBody>
      </p:sp>
    </p:spTree>
    <p:extLst>
      <p:ext uri="{BB962C8B-B14F-4D97-AF65-F5344CB8AC3E}">
        <p14:creationId xmlns:p14="http://schemas.microsoft.com/office/powerpoint/2010/main" val="2441686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 </a:t>
            </a:r>
            <a:endParaRPr lang="tr-TR" b="1" dirty="0"/>
          </a:p>
        </p:txBody>
      </p:sp>
      <p:sp>
        <p:nvSpPr>
          <p:cNvPr id="3" name="İçerik Yer Tutucusu 2"/>
          <p:cNvSpPr>
            <a:spLocks noGrp="1"/>
          </p:cNvSpPr>
          <p:nvPr>
            <p:ph idx="1"/>
          </p:nvPr>
        </p:nvSpPr>
        <p:spPr/>
        <p:txBody>
          <a:bodyPr/>
          <a:lstStyle/>
          <a:p>
            <a:pPr marL="0" indent="0">
              <a:buNone/>
            </a:pPr>
            <a:r>
              <a:rPr lang="sv-SE"/>
              <a:t>MEGEP, “Meslek Etiği”, Ankara, (2006)</a:t>
            </a:r>
            <a:endParaRPr lang="tr-TR"/>
          </a:p>
        </p:txBody>
      </p:sp>
    </p:spTree>
    <p:extLst>
      <p:ext uri="{BB962C8B-B14F-4D97-AF65-F5344CB8AC3E}">
        <p14:creationId xmlns:p14="http://schemas.microsoft.com/office/powerpoint/2010/main" val="2679878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15568" y="2153888"/>
            <a:ext cx="9960864" cy="2246769"/>
          </a:xfrm>
          <a:prstGeom prst="rect">
            <a:avLst/>
          </a:prstGeom>
        </p:spPr>
        <p:txBody>
          <a:bodyPr wrap="square">
            <a:spAutoFit/>
          </a:bodyPr>
          <a:lstStyle/>
          <a:p>
            <a:pPr algn="just"/>
            <a:r>
              <a:rPr lang="tr-TR" sz="2800" dirty="0" smtClean="0"/>
              <a:t>        Liderlik, belli bir durumda, belli bir alanda ve belli koşullar altında bir grup içindeki; insanlara örgütsel hedeflere ulaşmada yardımcı olacak deneyimleri aktarma ve uygulanan liderlik türünden hoşnut olmalarını sağlayarak grubu etkileme süreci olarak tarif edilebilir. </a:t>
            </a:r>
            <a:endParaRPr lang="tr-TR" sz="2800" dirty="0"/>
          </a:p>
        </p:txBody>
      </p:sp>
    </p:spTree>
    <p:extLst>
      <p:ext uri="{BB962C8B-B14F-4D97-AF65-F5344CB8AC3E}">
        <p14:creationId xmlns:p14="http://schemas.microsoft.com/office/powerpoint/2010/main" val="3294647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5643" y="1371338"/>
            <a:ext cx="10860713" cy="3970318"/>
          </a:xfrm>
          <a:prstGeom prst="rect">
            <a:avLst/>
          </a:prstGeom>
        </p:spPr>
        <p:txBody>
          <a:bodyPr wrap="square">
            <a:spAutoFit/>
          </a:bodyPr>
          <a:lstStyle/>
          <a:p>
            <a:pPr algn="just"/>
            <a:r>
              <a:rPr lang="tr-TR" sz="2800" dirty="0" smtClean="0"/>
              <a:t>Yönetim sürecinde liderlik iki şekilde karşımıza çıkmaktadır.</a:t>
            </a:r>
          </a:p>
          <a:p>
            <a:pPr algn="just"/>
            <a:endParaRPr lang="tr-TR" sz="2800" dirty="0" smtClean="0"/>
          </a:p>
          <a:p>
            <a:pPr algn="just"/>
            <a:endParaRPr lang="tr-TR" sz="2800" dirty="0" smtClean="0"/>
          </a:p>
          <a:p>
            <a:pPr marL="285750" indent="-285750" algn="just">
              <a:buFont typeface="Wingdings" panose="05000000000000000000" pitchFamily="2" charset="2"/>
              <a:buChar char="ü"/>
            </a:pPr>
            <a:r>
              <a:rPr lang="tr-TR" sz="2800" b="1" i="1" dirty="0" smtClean="0"/>
              <a:t>Resmi (</a:t>
            </a:r>
            <a:r>
              <a:rPr lang="tr-TR" sz="2800" b="1" i="1" dirty="0" err="1" smtClean="0"/>
              <a:t>formal</a:t>
            </a:r>
            <a:r>
              <a:rPr lang="tr-TR" sz="2800" b="1" i="1" dirty="0" smtClean="0"/>
              <a:t>) liderlik;</a:t>
            </a:r>
            <a:r>
              <a:rPr lang="tr-TR" sz="2800" dirty="0" smtClean="0"/>
              <a:t> yöneticinin bu göreve resmi atanmasıyla olur ve daha çok yönetici olarak adlandırılır.</a:t>
            </a:r>
          </a:p>
          <a:p>
            <a:pPr algn="just"/>
            <a:endParaRPr lang="tr-TR" sz="2800" dirty="0"/>
          </a:p>
          <a:p>
            <a:pPr algn="just"/>
            <a:endParaRPr lang="tr-TR" sz="2800" dirty="0" smtClean="0"/>
          </a:p>
          <a:p>
            <a:pPr marL="285750" indent="-285750" algn="just">
              <a:buFont typeface="Wingdings" panose="05000000000000000000" pitchFamily="2" charset="2"/>
              <a:buChar char="ü"/>
            </a:pPr>
            <a:r>
              <a:rPr lang="tr-TR" sz="2800" dirty="0" smtClean="0"/>
              <a:t> </a:t>
            </a:r>
            <a:r>
              <a:rPr lang="tr-TR" sz="2800" b="1" i="1" dirty="0" smtClean="0"/>
              <a:t>Gayri resmi (informal) liderlik; </a:t>
            </a:r>
            <a:r>
              <a:rPr lang="tr-TR" sz="2800" dirty="0" smtClean="0"/>
              <a:t>atanmak suretiyle değil sahip olduğu bazı özelliklerden dolayı güç sahibi olan kimse. </a:t>
            </a:r>
            <a:endParaRPr lang="tr-TR" sz="2800" dirty="0"/>
          </a:p>
        </p:txBody>
      </p:sp>
    </p:spTree>
    <p:extLst>
      <p:ext uri="{BB962C8B-B14F-4D97-AF65-F5344CB8AC3E}">
        <p14:creationId xmlns:p14="http://schemas.microsoft.com/office/powerpoint/2010/main" val="3169537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47824" y="3007767"/>
            <a:ext cx="9159876" cy="769441"/>
          </a:xfrm>
          <a:prstGeom prst="rect">
            <a:avLst/>
          </a:prstGeom>
          <a:solidFill>
            <a:schemeClr val="accent2">
              <a:lumMod val="40000"/>
              <a:lumOff val="60000"/>
            </a:schemeClr>
          </a:solidFill>
          <a:ln>
            <a:solidFill>
              <a:schemeClr val="accent2">
                <a:lumMod val="40000"/>
                <a:lumOff val="60000"/>
              </a:schemeClr>
            </a:solidFill>
          </a:ln>
        </p:spPr>
        <p:txBody>
          <a:bodyPr wrap="square">
            <a:spAutoFit/>
          </a:bodyPr>
          <a:lstStyle/>
          <a:p>
            <a:r>
              <a:rPr lang="tr-TR" sz="4400" dirty="0" smtClean="0"/>
              <a:t>İDARECİ              YÖNETİCİ               LİDER</a:t>
            </a:r>
            <a:endParaRPr lang="tr-TR" sz="4400" dirty="0"/>
          </a:p>
        </p:txBody>
      </p:sp>
      <p:sp>
        <p:nvSpPr>
          <p:cNvPr id="12" name="Sağ Ok 11"/>
          <p:cNvSpPr/>
          <p:nvPr/>
        </p:nvSpPr>
        <p:spPr>
          <a:xfrm>
            <a:off x="3827463" y="3245248"/>
            <a:ext cx="1358900" cy="265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Sağ Ok 12"/>
          <p:cNvSpPr/>
          <p:nvPr/>
        </p:nvSpPr>
        <p:spPr>
          <a:xfrm>
            <a:off x="7620000" y="3205560"/>
            <a:ext cx="14478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027234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t>
            </a:r>
            <a:r>
              <a:rPr lang="tr-TR" b="1" dirty="0" smtClean="0"/>
              <a:t>Yönetici ve Liderin </a:t>
            </a:r>
            <a:r>
              <a:rPr lang="tr-TR" b="1" dirty="0"/>
              <a:t>Ö</a:t>
            </a:r>
            <a:r>
              <a:rPr lang="tr-TR" b="1" dirty="0" smtClean="0"/>
              <a:t>zellikleri </a:t>
            </a:r>
            <a:endParaRPr lang="tr-TR" b="1" dirty="0"/>
          </a:p>
        </p:txBody>
      </p:sp>
      <p:pic>
        <p:nvPicPr>
          <p:cNvPr id="6" name="İçerik Yer Tutucusu 5"/>
          <p:cNvPicPr>
            <a:picLocks noGrp="1" noChangeAspect="1"/>
          </p:cNvPicPr>
          <p:nvPr>
            <p:ph idx="1"/>
          </p:nvPr>
        </p:nvPicPr>
        <p:blipFill>
          <a:blip r:embed="rId2"/>
          <a:stretch>
            <a:fillRect/>
          </a:stretch>
        </p:blipFill>
        <p:spPr>
          <a:xfrm>
            <a:off x="1950720" y="1999488"/>
            <a:ext cx="8290560" cy="4023360"/>
          </a:xfrm>
          <a:prstGeom prst="rect">
            <a:avLst/>
          </a:prstGeom>
        </p:spPr>
      </p:pic>
    </p:spTree>
    <p:extLst>
      <p:ext uri="{BB962C8B-B14F-4D97-AF65-F5344CB8AC3E}">
        <p14:creationId xmlns:p14="http://schemas.microsoft.com/office/powerpoint/2010/main" val="1563698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Liderin taşıması gereken özellikler şunlardır: </a:t>
            </a:r>
            <a:endParaRPr lang="tr-TR" b="1" dirty="0"/>
          </a:p>
        </p:txBody>
      </p:sp>
      <p:sp>
        <p:nvSpPr>
          <p:cNvPr id="3" name="İçerik Yer Tutucusu 2"/>
          <p:cNvSpPr>
            <a:spLocks noGrp="1"/>
          </p:cNvSpPr>
          <p:nvPr>
            <p:ph idx="1"/>
          </p:nvPr>
        </p:nvSpPr>
        <p:spPr/>
        <p:txBody>
          <a:bodyPr>
            <a:normAutofit lnSpcReduction="10000"/>
          </a:bodyPr>
          <a:lstStyle/>
          <a:p>
            <a:pPr>
              <a:buFont typeface="Wingdings" panose="05000000000000000000" pitchFamily="2" charset="2"/>
              <a:buChar char="ü"/>
            </a:pPr>
            <a:r>
              <a:rPr lang="tr-TR" dirty="0" smtClean="0"/>
              <a:t>Ulaşmak istediği amaç ve hedefleri belirleyerek stratejileri oluşturmak</a:t>
            </a:r>
          </a:p>
          <a:p>
            <a:pPr>
              <a:buFont typeface="Wingdings" panose="05000000000000000000" pitchFamily="2" charset="2"/>
              <a:buChar char="ü"/>
            </a:pPr>
            <a:r>
              <a:rPr lang="tr-TR" dirty="0" smtClean="0"/>
              <a:t>Vizyon sahibi olmak</a:t>
            </a:r>
          </a:p>
          <a:p>
            <a:pPr>
              <a:buFont typeface="Wingdings" panose="05000000000000000000" pitchFamily="2" charset="2"/>
              <a:buChar char="ü"/>
            </a:pPr>
            <a:r>
              <a:rPr lang="tr-TR" dirty="0" smtClean="0"/>
              <a:t>Yaratıcı olmak   Duyarlı olmak</a:t>
            </a:r>
          </a:p>
          <a:p>
            <a:pPr>
              <a:buFont typeface="Wingdings" panose="05000000000000000000" pitchFamily="2" charset="2"/>
              <a:buChar char="ü"/>
            </a:pPr>
            <a:r>
              <a:rPr lang="tr-TR" dirty="0" smtClean="0"/>
              <a:t>Dürüst ve güven verici olmak</a:t>
            </a:r>
          </a:p>
          <a:p>
            <a:pPr>
              <a:buFont typeface="Wingdings" panose="05000000000000000000" pitchFamily="2" charset="2"/>
              <a:buChar char="ü"/>
            </a:pPr>
            <a:r>
              <a:rPr lang="tr-TR" dirty="0" smtClean="0"/>
              <a:t>Çalışanları motive etmek, gelişmelerini sağlamak </a:t>
            </a:r>
          </a:p>
          <a:p>
            <a:pPr>
              <a:buFont typeface="Wingdings" panose="05000000000000000000" pitchFamily="2" charset="2"/>
              <a:buChar char="ü"/>
            </a:pPr>
            <a:r>
              <a:rPr lang="tr-TR" dirty="0" smtClean="0"/>
              <a:t>Sistemi bir bütün olarak görmek</a:t>
            </a:r>
          </a:p>
          <a:p>
            <a:pPr>
              <a:buFont typeface="Wingdings" panose="05000000000000000000" pitchFamily="2" charset="2"/>
              <a:buChar char="ü"/>
            </a:pPr>
            <a:r>
              <a:rPr lang="tr-TR" dirty="0" smtClean="0"/>
              <a:t>Takım çalışması yararına inanmak</a:t>
            </a:r>
          </a:p>
          <a:p>
            <a:pPr>
              <a:buFont typeface="Wingdings" panose="05000000000000000000" pitchFamily="2" charset="2"/>
              <a:buChar char="ü"/>
            </a:pPr>
            <a:r>
              <a:rPr lang="tr-TR" dirty="0" smtClean="0"/>
              <a:t>Kişiler arası etkin iletişim kurabilmek ve sürdürmek, eldeki verileri kullanarak bilgi ile yönetmek </a:t>
            </a:r>
            <a:endParaRPr lang="tr-TR" dirty="0"/>
          </a:p>
        </p:txBody>
      </p:sp>
    </p:spTree>
    <p:extLst>
      <p:ext uri="{BB962C8B-B14F-4D97-AF65-F5344CB8AC3E}">
        <p14:creationId xmlns:p14="http://schemas.microsoft.com/office/powerpoint/2010/main" val="2187073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86384" y="926884"/>
            <a:ext cx="10619232" cy="5262979"/>
          </a:xfrm>
          <a:prstGeom prst="rect">
            <a:avLst/>
          </a:prstGeom>
        </p:spPr>
        <p:txBody>
          <a:bodyPr wrap="square">
            <a:spAutoFit/>
          </a:bodyPr>
          <a:lstStyle/>
          <a:p>
            <a:pPr algn="just"/>
            <a:r>
              <a:rPr lang="tr-TR" sz="2800" dirty="0" smtClean="0"/>
              <a:t>       Etik (moral) liderlik; belirli etik değerlere ve ilkelere ön planda sahip olmaya dayalı olan liderlik yaklaşımıdır. Etik liderliğin gösterilebilmesi için ortamın uygun olması ve lideri izleyenlerin de aynı değerleri ve ilkeleri benimsemesi gerekir. </a:t>
            </a:r>
          </a:p>
          <a:p>
            <a:pPr algn="just"/>
            <a:endParaRPr lang="tr-TR" sz="2800" dirty="0" smtClean="0"/>
          </a:p>
          <a:p>
            <a:pPr marL="457200" indent="-457200" algn="just">
              <a:buFont typeface="Wingdings" panose="05000000000000000000" pitchFamily="2" charset="2"/>
              <a:buChar char="ü"/>
            </a:pPr>
            <a:r>
              <a:rPr lang="tr-TR" sz="2800" dirty="0" smtClean="0"/>
              <a:t>Lider, doğruluk ve hakkaniyet ilkelerini hayata geçirir.</a:t>
            </a:r>
          </a:p>
          <a:p>
            <a:pPr algn="just"/>
            <a:endParaRPr lang="tr-TR" sz="2800" dirty="0" smtClean="0"/>
          </a:p>
          <a:p>
            <a:pPr marL="457200" indent="-457200" algn="just">
              <a:buFont typeface="Wingdings" panose="05000000000000000000" pitchFamily="2" charset="2"/>
              <a:buChar char="ü"/>
            </a:pPr>
            <a:r>
              <a:rPr lang="tr-TR" sz="2800" dirty="0" smtClean="0"/>
              <a:t>Lider astlarının sorunlarına duyarlı olur, farklı görüşlerin ifade edilmesine imkân tanır.</a:t>
            </a:r>
          </a:p>
          <a:p>
            <a:pPr algn="just"/>
            <a:endParaRPr lang="tr-TR" sz="2800" dirty="0" smtClean="0"/>
          </a:p>
          <a:p>
            <a:pPr marL="457200" indent="-457200" algn="just">
              <a:buFont typeface="Wingdings" panose="05000000000000000000" pitchFamily="2" charset="2"/>
              <a:buChar char="ü"/>
            </a:pPr>
            <a:r>
              <a:rPr lang="tr-TR" sz="2800" dirty="0" smtClean="0"/>
              <a:t>Kurumsal başarı için; kimlik, katılım, hakkaniyet ve yetkinlik ilkelerini temel alır.</a:t>
            </a:r>
            <a:endParaRPr lang="tr-TR" sz="2800" dirty="0"/>
          </a:p>
        </p:txBody>
      </p:sp>
    </p:spTree>
    <p:extLst>
      <p:ext uri="{BB962C8B-B14F-4D97-AF65-F5344CB8AC3E}">
        <p14:creationId xmlns:p14="http://schemas.microsoft.com/office/powerpoint/2010/main" val="2429019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1728" y="716203"/>
            <a:ext cx="10448544" cy="5693866"/>
          </a:xfrm>
          <a:prstGeom prst="rect">
            <a:avLst/>
          </a:prstGeom>
        </p:spPr>
        <p:txBody>
          <a:bodyPr wrap="square">
            <a:spAutoFit/>
          </a:bodyPr>
          <a:lstStyle/>
          <a:p>
            <a:pPr marL="285750" indent="-285750">
              <a:buFont typeface="Wingdings" panose="05000000000000000000" pitchFamily="2" charset="2"/>
              <a:buChar char="ü"/>
            </a:pPr>
            <a:r>
              <a:rPr lang="tr-TR" sz="2800" dirty="0" smtClean="0"/>
              <a:t>Lider çalışanları motive eder.</a:t>
            </a:r>
          </a:p>
          <a:p>
            <a:endParaRPr lang="tr-TR" sz="2800" dirty="0" smtClean="0"/>
          </a:p>
          <a:p>
            <a:pPr marL="285750" indent="-285750">
              <a:buFont typeface="Wingdings" panose="05000000000000000000" pitchFamily="2" charset="2"/>
              <a:buChar char="ü"/>
            </a:pPr>
            <a:r>
              <a:rPr lang="tr-TR" sz="2800" dirty="0" smtClean="0"/>
              <a:t>Çalışanların kimliğine değer veren bir çalışma kültürü oluşturarak sorunlara yaklaşır.</a:t>
            </a:r>
          </a:p>
          <a:p>
            <a:endParaRPr lang="tr-TR" sz="2800" dirty="0" smtClean="0"/>
          </a:p>
          <a:p>
            <a:pPr marL="285750" indent="-285750">
              <a:buFont typeface="Wingdings" panose="05000000000000000000" pitchFamily="2" charset="2"/>
              <a:buChar char="ü"/>
            </a:pPr>
            <a:r>
              <a:rPr lang="tr-TR" sz="2800" dirty="0" smtClean="0"/>
              <a:t>Etik ve kurumsal bağlılığı birleştirerek şaşırtıcı sonuçlar meydana getirebilir.</a:t>
            </a:r>
          </a:p>
          <a:p>
            <a:endParaRPr lang="tr-TR" sz="2800" dirty="0" smtClean="0"/>
          </a:p>
          <a:p>
            <a:pPr marL="285750" indent="-285750">
              <a:buFont typeface="Wingdings" panose="05000000000000000000" pitchFamily="2" charset="2"/>
              <a:buChar char="ü"/>
            </a:pPr>
            <a:r>
              <a:rPr lang="tr-TR" sz="2800" dirty="0" smtClean="0"/>
              <a:t>Çalışkanlığa, dürüstlüğe ve yüksek performansa değer verir.</a:t>
            </a:r>
          </a:p>
          <a:p>
            <a:endParaRPr lang="tr-TR" sz="2800" dirty="0" smtClean="0"/>
          </a:p>
          <a:p>
            <a:pPr marL="285750" indent="-285750">
              <a:buFont typeface="Wingdings" panose="05000000000000000000" pitchFamily="2" charset="2"/>
              <a:buChar char="ü"/>
            </a:pPr>
            <a:r>
              <a:rPr lang="tr-TR" sz="2800" dirty="0" smtClean="0"/>
              <a:t>Bu değerleri ödüllendirecek şekilde kuruluşu düzenler.</a:t>
            </a:r>
          </a:p>
          <a:p>
            <a:endParaRPr lang="tr-TR" sz="2800" dirty="0" smtClean="0"/>
          </a:p>
          <a:p>
            <a:pPr marL="285750" indent="-285750">
              <a:buFont typeface="Wingdings" panose="05000000000000000000" pitchFamily="2" charset="2"/>
              <a:buChar char="ü"/>
            </a:pPr>
            <a:r>
              <a:rPr lang="tr-TR" sz="2800" dirty="0" smtClean="0"/>
              <a:t>Etik ilke sınırları içinde, kurumun tüm potansiyelini harekete geçirir. </a:t>
            </a:r>
            <a:endParaRPr lang="tr-TR" sz="2800" dirty="0"/>
          </a:p>
        </p:txBody>
      </p:sp>
    </p:spTree>
    <p:extLst>
      <p:ext uri="{BB962C8B-B14F-4D97-AF65-F5344CB8AC3E}">
        <p14:creationId xmlns:p14="http://schemas.microsoft.com/office/powerpoint/2010/main" val="824558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41248" y="1974426"/>
            <a:ext cx="10509504" cy="3108543"/>
          </a:xfrm>
          <a:prstGeom prst="rect">
            <a:avLst/>
          </a:prstGeom>
        </p:spPr>
        <p:txBody>
          <a:bodyPr wrap="square">
            <a:spAutoFit/>
          </a:bodyPr>
          <a:lstStyle/>
          <a:p>
            <a:pPr algn="just"/>
            <a:r>
              <a:rPr lang="tr-TR" sz="2800" dirty="0" smtClean="0"/>
              <a:t>        Liderlerin görevlerinden biri de kurumsal bir etik anlayışının oluşturulmasıdır. Bu kurumsal etik anlayışını hazırlarken; etik ilkeleri herkesin bir numaralı sorunu haline getirmelidir. Herkesi bu konuda sıkı çalışmaya özendirmelidir. Bu ilkelere aktif bir ilgi duymayı sağlamalıdır. Etik davranış sergileme ile performans arasındaki ilişkiye dikkat etmelidir. Açık bir iletişim tarzı sergileyip davranış ve eylemleriyle örnek olmalıdır</a:t>
            </a:r>
            <a:r>
              <a:rPr lang="tr-TR" dirty="0" smtClean="0"/>
              <a:t>. </a:t>
            </a:r>
            <a:endParaRPr lang="tr-TR" dirty="0"/>
          </a:p>
        </p:txBody>
      </p:sp>
    </p:spTree>
    <p:extLst>
      <p:ext uri="{BB962C8B-B14F-4D97-AF65-F5344CB8AC3E}">
        <p14:creationId xmlns:p14="http://schemas.microsoft.com/office/powerpoint/2010/main" val="364551458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444</Words>
  <Application>Microsoft Office PowerPoint</Application>
  <PresentationFormat>Geniş ekran</PresentationFormat>
  <Paragraphs>59</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Wingdings</vt:lpstr>
      <vt:lpstr>Office Teması</vt:lpstr>
      <vt:lpstr>Etik Liderlik</vt:lpstr>
      <vt:lpstr>PowerPoint Sunusu</vt:lpstr>
      <vt:lpstr>PowerPoint Sunusu</vt:lpstr>
      <vt:lpstr>PowerPoint Sunusu</vt:lpstr>
      <vt:lpstr> Yönetici ve Liderin Özellikleri </vt:lpstr>
      <vt:lpstr>Liderin taşıması gereken özellikler şunlardır: </vt:lpstr>
      <vt:lpstr>PowerPoint Sunusu</vt:lpstr>
      <vt:lpstr>PowerPoint Sunusu</vt:lpstr>
      <vt:lpstr>PowerPoint Sunusu</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11</cp:revision>
  <dcterms:created xsi:type="dcterms:W3CDTF">2019-08-25T16:19:45Z</dcterms:created>
  <dcterms:modified xsi:type="dcterms:W3CDTF">2019-08-27T15:46:07Z</dcterms:modified>
</cp:coreProperties>
</file>