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59E1317-4635-DB4D-8166-4ABA97ACA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Geleneksel Günler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A0740A0-BDCB-734D-BE71-202346C05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93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DB41D60A-B7D4-DF48-862F-0A7BB144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69" y="107156"/>
            <a:ext cx="10142113" cy="675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8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4C584D4-09D2-4849-9FF4-862E4000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Yudu (</a:t>
            </a:r>
            <a:r>
              <a:rPr lang="ko-KR" altLang="en-US" b="0" i="0">
                <a:solidFill>
                  <a:srgbClr val="1F2005"/>
                </a:solidFill>
                <a:effectLst/>
                <a:latin typeface="나눔바른고딕 옛한글 보통"/>
              </a:rPr>
              <a:t>유두</a:t>
            </a:r>
            <a:r>
              <a:rPr lang="tr-TR" altLang="ko-KR" b="0" i="0">
                <a:solidFill>
                  <a:srgbClr val="1F2005"/>
                </a:solidFill>
                <a:effectLst/>
                <a:latin typeface="나눔바른고딕 옛한글 보통"/>
              </a:rPr>
              <a:t>)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A36045-58D3-F847-A9AF-18985692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Ay takvimine göre 6. ayın 15. günü gerçekleşir.</a:t>
            </a:r>
          </a:p>
          <a:p>
            <a:r>
              <a:rPr lang="tr-TR"/>
              <a:t>Sulu kutlama olarak geçen bu günde kötü şansın gitmesi için saçlar yıkanır. </a:t>
            </a:r>
          </a:p>
          <a:p>
            <a:r>
              <a:rPr lang="tr-TR"/>
              <a:t>Yudumyeon ve sudan içilir.</a:t>
            </a:r>
          </a:p>
          <a:p>
            <a:r>
              <a:rPr lang="tr-TR"/>
              <a:t>Koreliler dağlara gider ve şelalenin altında yıkanırlar ya da saçlarını yıkarlar bunun deri hastalıklarından uzak tutacağına inanırlar.</a:t>
            </a:r>
          </a:p>
          <a:p>
            <a:r>
              <a:rPr lang="tr-TR"/>
              <a:t>O günde özel yemekler yerler ve geleneksel oyunlar oynarlar.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880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34D4DDFB-B146-A944-9688-BB1B0ED1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2" y="-491427"/>
            <a:ext cx="9251156" cy="7840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118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53C78581-1F4E-924F-AB34-F965EFB51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33" y="-1"/>
            <a:ext cx="4578351" cy="6858001"/>
          </a:xfrm>
          <a:prstGeom prst="rect">
            <a:avLst/>
          </a:prstGeom>
        </p:spPr>
      </p:pic>
      <p:pic>
        <p:nvPicPr>
          <p:cNvPr id="4" name="Resim 4">
            <a:extLst>
              <a:ext uri="{FF2B5EF4-FFF2-40B4-BE49-F238E27FC236}">
                <a16:creationId xmlns:a16="http://schemas.microsoft.com/office/drawing/2014/main" id="{707CECEF-0BF7-6840-85A4-C6EB28E40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112" y="-1"/>
            <a:ext cx="457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5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C796A09-E58A-6046-9C0A-87AE3A18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Kore Özgürlük Bayramı 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8A69D064-8229-AB4F-9DCA-31B626EAB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3878" y="1583436"/>
            <a:ext cx="6940215" cy="52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C10CB80-EE66-AF47-A3A2-4B2B1EBA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1 Mart-Kore Özgürlük Bayramı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058C1C-7EF5-B74C-8EA7-5D0F1E2CD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Koreliler için 1 Mart hem Kuzey hem de Güney Kore'de saygıyla anılan bir tarihtir.</a:t>
            </a:r>
          </a:p>
          <a:p>
            <a:r>
              <a:rPr lang="tr-TR"/>
              <a:t>1 Mart Bayramı, Japon işgaline karşı ilk direnişin başladığı günün yıl dönümü olması dolayısıyla tüm Kore'de resmi tatildir.</a:t>
            </a:r>
          </a:p>
          <a:p>
            <a:r>
              <a:rPr lang="tr-TR"/>
              <a:t>İlk gösteri Kore'nin eski imparatorunu anma günü olan 1 Mart 1919'da başkent Seul'de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907394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844A59-6563-9D4E-AC2E-3F11A1DD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Çocuk Günü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A9745ACD-4E78-8245-97AC-35B1C2710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5243" y="1336634"/>
            <a:ext cx="5514446" cy="55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4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53AAC6-AECE-AA4A-B858-CDBBF4C5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5 Mayıs-Çocuk Günü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1FE957-DB12-B049-9327-1940315F7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Tüm çocukların eğlence parkları, sinemalar, müzeler gibi yerlere ücretsiz girebildiği bu gün, çeşitli etkinlik ve gösterilerle bayram havasında geçmektedir.</a:t>
            </a:r>
          </a:p>
          <a:p>
            <a:r>
              <a:rPr lang="tr-TR"/>
              <a:t>1923 yılında Koreli bir çocuk kitabi yazarı  olan Bang Jung-hwan tarafından ilan edilmiştir.</a:t>
            </a:r>
          </a:p>
        </p:txBody>
      </p:sp>
    </p:spTree>
    <p:extLst>
      <p:ext uri="{BB962C8B-B14F-4D97-AF65-F5344CB8AC3E}">
        <p14:creationId xmlns:p14="http://schemas.microsoft.com/office/powerpoint/2010/main" val="85113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1339D89-3119-D64B-9223-ECA52256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73" y="272876"/>
            <a:ext cx="8911687" cy="1310655"/>
          </a:xfrm>
        </p:spPr>
        <p:txBody>
          <a:bodyPr/>
          <a:lstStyle/>
          <a:p>
            <a:r>
              <a:rPr lang="tr-TR"/>
              <a:t>Yeon Deung Hoe (</a:t>
            </a:r>
            <a:r>
              <a:rPr lang="ko-KR" altLang="en-US" b="0" i="0">
                <a:solidFill>
                  <a:srgbClr val="333333"/>
                </a:solidFill>
                <a:effectLst/>
                <a:latin typeface="NanumBold"/>
              </a:rPr>
              <a:t>연등회</a:t>
            </a:r>
            <a:r>
              <a:rPr lang="tr-TR" altLang="ko-KR" b="0" i="0">
                <a:solidFill>
                  <a:srgbClr val="333333"/>
                </a:solidFill>
                <a:effectLst/>
                <a:latin typeface="NanumBold"/>
              </a:rPr>
              <a:t>)</a:t>
            </a:r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219417A9-3A12-9745-B19B-2002CB799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385" y="1131094"/>
            <a:ext cx="9018740" cy="57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3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500053E-8F79-A645-8BF4-422DE0BB3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Yeon Deung Hoe ve Buda’nın Doğum Günü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1D51BF-7FEA-6040-804D-53320173C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309" y="1979349"/>
            <a:ext cx="8915400" cy="3777622"/>
          </a:xfrm>
        </p:spPr>
        <p:txBody>
          <a:bodyPr/>
          <a:lstStyle/>
          <a:p>
            <a:r>
              <a:rPr lang="tr-TR"/>
              <a:t>Güney Kore‘de her sene Buda‘nın doğum günü onuruna düzenlenen bir festival vardır; Nilüfer Çiçeği Feneri Festivali.  Bu geleneksel festivalin geçmişi Budizmin Kore yarımadasına ulaştığı günlere kadar gitmektedir.</a:t>
            </a:r>
          </a:p>
          <a:p>
            <a:r>
              <a:rPr lang="tr-TR"/>
              <a:t>Buda’nın doğum günü Çin takvimine göre hesaplandığından her sene farklı bir zamana denk gelmektedir. Buda’nın doğum gününden bir hafta önce başlayıp bir hafta sonrasına kadar devam etmektedir.</a:t>
            </a:r>
          </a:p>
          <a:p>
            <a:r>
              <a:rPr lang="tr-TR"/>
              <a:t>Bu etkinlik sürecinde Seul’de bir çok yeri nilüfer çiçeği fenerleriyle süslenmiş görürsünüz. Ve sokakta da ellerinde Nilüfer çiçeği feneri taşıyan insanlara da rastlanır. Bunun bilgelik dağıttığına inanılır.</a:t>
            </a:r>
          </a:p>
          <a:p>
            <a:r>
              <a:rPr lang="tr-TR"/>
              <a:t>Bu iki hafta süresince bir çok kültürel etkinlik yapılmaktadır. Geleneksel yiyecekler de tadabilirsiniz, 3 dakikalık meditasyona da durabilirsiniz.</a:t>
            </a:r>
          </a:p>
        </p:txBody>
      </p:sp>
    </p:spTree>
    <p:extLst>
      <p:ext uri="{BB962C8B-B14F-4D97-AF65-F5344CB8AC3E}">
        <p14:creationId xmlns:p14="http://schemas.microsoft.com/office/powerpoint/2010/main" val="198376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A2B4B3-AA40-D942-BED6-FE8AAC5B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Dano </a:t>
            </a:r>
            <a:r>
              <a:rPr lang="en-US" altLang="ko-KR" b="1" i="0">
                <a:solidFill>
                  <a:srgbClr val="353535"/>
                </a:solidFill>
                <a:effectLst/>
                <a:latin typeface="Merriweather"/>
              </a:rPr>
              <a:t>(</a:t>
            </a:r>
            <a:r>
              <a:rPr lang="ko-KR" altLang="en-US" b="1" i="0">
                <a:solidFill>
                  <a:srgbClr val="353535"/>
                </a:solidFill>
                <a:effectLst/>
                <a:latin typeface="Merriweather"/>
              </a:rPr>
              <a:t>단오</a:t>
            </a:r>
            <a:r>
              <a:rPr lang="en-US" altLang="ko-KR" b="1" i="0">
                <a:solidFill>
                  <a:srgbClr val="353535"/>
                </a:solidFill>
                <a:effectLst/>
                <a:latin typeface="Merriweather"/>
              </a:rPr>
              <a:t>)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E20867-98B9-8E40-9831-261F5BD63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203" y="2133600"/>
            <a:ext cx="9498409" cy="3748088"/>
          </a:xfrm>
        </p:spPr>
        <p:txBody>
          <a:bodyPr/>
          <a:lstStyle/>
          <a:p>
            <a:r>
              <a:rPr lang="tr-TR"/>
              <a:t>Güney Kore'deki 3 büyük festivalden birisidir.</a:t>
            </a:r>
          </a:p>
          <a:p>
            <a:r>
              <a:rPr lang="tr-TR"/>
              <a:t>Ay takvimine göre 5. ayın 5. günü kutlanılan bahar şenliğidir. </a:t>
            </a:r>
          </a:p>
          <a:p>
            <a:r>
              <a:rPr lang="tr-TR"/>
              <a:t>Saçlar süsen suyu ile yıkanır.</a:t>
            </a:r>
          </a:p>
          <a:p>
            <a:r>
              <a:rPr lang="tr-TR"/>
              <a:t>Pirinç lokumu, Ringa balığının çorbası yenir.</a:t>
            </a:r>
          </a:p>
          <a:p>
            <a:r>
              <a:rPr lang="tr-TR"/>
              <a:t>Çeşitli geleneksek oyunlar oynanır.</a:t>
            </a:r>
          </a:p>
          <a:p>
            <a:r>
              <a:rPr lang="tr-TR"/>
              <a:t>İnsanlar kırmızı ve mavi kıyafetler giyer.</a:t>
            </a:r>
          </a:p>
        </p:txBody>
      </p:sp>
    </p:spTree>
    <p:extLst>
      <p:ext uri="{BB962C8B-B14F-4D97-AF65-F5344CB8AC3E}">
        <p14:creationId xmlns:p14="http://schemas.microsoft.com/office/powerpoint/2010/main" val="2440911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634BBC-5D9A-6C4F-87A3-5FAA2F77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40DD4071-3CA3-1B40-8DA7-CD6A478B1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750" y="833439"/>
            <a:ext cx="9606901" cy="54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14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28E4C53-3BA8-5E4D-888B-B32D2F969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58BB385D-11B0-3C41-B999-B12F9CB13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842" y="624110"/>
            <a:ext cx="10299802" cy="57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98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CC5752-6E5C-3C47-9F83-5DB1FE29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761FC59F-C3D8-DF4F-890E-9A904C212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956" y="624110"/>
            <a:ext cx="8789450" cy="58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19C0D2-AE70-964E-84CC-3FE782891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Kore Savaşı Anma Günü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217781A-0EED-1F42-BC04-B9499C4E3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Güney Kore Anma Günü, Kore Savaşı’nda ya da diğer önemli savaşlarda hayatını kaybeden erkekleri ve kadınları anmak için her yıl 6 Haziran’da gerçekleştirilmektedir. </a:t>
            </a:r>
          </a:p>
        </p:txBody>
      </p:sp>
    </p:spTree>
    <p:extLst>
      <p:ext uri="{BB962C8B-B14F-4D97-AF65-F5344CB8AC3E}">
        <p14:creationId xmlns:p14="http://schemas.microsoft.com/office/powerpoint/2010/main" val="1896651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233565-8A07-BE45-881F-37F865EA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Kurtuluş Günü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AA0CE5-6656-E849-80C3-E8391CA82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15 Ağustos 1945 tarihinde Japon İmparatorluğunun sömürgesi olmaktan kurtulup bağımsızlığın ilan edilmesinin anıldığı gündür. </a:t>
            </a:r>
          </a:p>
        </p:txBody>
      </p:sp>
    </p:spTree>
    <p:extLst>
      <p:ext uri="{BB962C8B-B14F-4D97-AF65-F5344CB8AC3E}">
        <p14:creationId xmlns:p14="http://schemas.microsoft.com/office/powerpoint/2010/main" val="134712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92672B3-FA71-4D46-BE5C-9B912577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Milli Kuruluş Günü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41FCE8-DED5-7C4C-811B-ACC5ECF1C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tr-TR"/>
            </a:br>
            <a:r>
              <a:rPr lang="tr-TR"/>
              <a:t>MÖ 3 Ekim 2333 tarihinde Kore halkının ilk devletinin kurulmasının anıldığı gündür.</a:t>
            </a:r>
          </a:p>
        </p:txBody>
      </p:sp>
    </p:spTree>
    <p:extLst>
      <p:ext uri="{BB962C8B-B14F-4D97-AF65-F5344CB8AC3E}">
        <p14:creationId xmlns:p14="http://schemas.microsoft.com/office/powerpoint/2010/main" val="2758469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F10C40A-B455-4440-99C1-7D0042BC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Hangıl Günü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4369CF-DF1C-BD49-AD0C-378B65277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Hangıl Günü 9 Ekim 1446 tarihinde Kore alfabesi hangılın ilan edilmesinin anıldığı gündür.</a:t>
            </a:r>
          </a:p>
        </p:txBody>
      </p:sp>
    </p:spTree>
    <p:extLst>
      <p:ext uri="{BB962C8B-B14F-4D97-AF65-F5344CB8AC3E}">
        <p14:creationId xmlns:p14="http://schemas.microsoft.com/office/powerpoint/2010/main" val="373575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6">
            <a:extLst>
              <a:ext uri="{FF2B5EF4-FFF2-40B4-BE49-F238E27FC236}">
                <a16:creationId xmlns:a16="http://schemas.microsoft.com/office/drawing/2014/main" id="{A9E3341F-1391-BA46-AE90-94141D7F4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896" y="42333"/>
            <a:ext cx="10049456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F5AB8AA4-D112-A84A-884F-201B6EFA0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31" y="0"/>
            <a:ext cx="9108281" cy="68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7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7539B4A2-81A4-4F45-9815-DC469B782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64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9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56EBC1A5-A4B3-EC44-A5F3-A874387F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032" y="0"/>
            <a:ext cx="9747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6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AC90B7C-2A5C-6F4B-B55B-73851FC5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Samjinnal (</a:t>
            </a:r>
            <a:r>
              <a:rPr lang="ko-KR" altLang="en-US" b="0" i="0">
                <a:solidFill>
                  <a:srgbClr val="222222"/>
                </a:solidFill>
                <a:effectLst/>
                <a:latin typeface="-apple-system"/>
              </a:rPr>
              <a:t>삼짇날</a:t>
            </a:r>
            <a:r>
              <a:rPr lang="tr-TR" altLang="ko-KR" b="0" i="0">
                <a:solidFill>
                  <a:srgbClr val="222222"/>
                </a:solidFill>
                <a:effectLst/>
                <a:latin typeface="-apple-system"/>
              </a:rPr>
              <a:t>)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6844EA-F757-F042-B306-04A79F252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06" y="2121693"/>
            <a:ext cx="8915400" cy="3777622"/>
          </a:xfrm>
        </p:spPr>
        <p:txBody>
          <a:bodyPr/>
          <a:lstStyle/>
          <a:p>
            <a:r>
              <a:rPr lang="tr-TR"/>
              <a:t>Kore ay takvimine göre 3. ayın 3. günü gerçekleşmektedir.</a:t>
            </a:r>
          </a:p>
          <a:p>
            <a:r>
              <a:rPr lang="tr-TR"/>
              <a:t>Baharın geldiğinin habercisidir.</a:t>
            </a:r>
          </a:p>
          <a:p>
            <a:r>
              <a:rPr lang="tr-TR"/>
              <a:t>Göçmen kırlangıçların dönüşüdür.  </a:t>
            </a:r>
          </a:p>
          <a:p>
            <a:r>
              <a:rPr lang="tr-TR"/>
              <a:t>Açelya şarabı ve krep ikramlar arasındadır.</a:t>
            </a:r>
          </a:p>
          <a:p>
            <a:r>
              <a:rPr lang="tr-TR"/>
              <a:t>Bu günde yılan görmek iyi şans, kelebek görmek bu yıl ölüm gerçekleşeceğine, sarı kelebek görmek servet anlamına gelir.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781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6">
            <a:extLst>
              <a:ext uri="{FF2B5EF4-FFF2-40B4-BE49-F238E27FC236}">
                <a16:creationId xmlns:a16="http://schemas.microsoft.com/office/drawing/2014/main" id="{92A1789E-CB4A-714F-B6DA-3828FA13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82" y="0"/>
            <a:ext cx="10734592" cy="67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1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2">
            <a:extLst>
              <a:ext uri="{FF2B5EF4-FFF2-40B4-BE49-F238E27FC236}">
                <a16:creationId xmlns:a16="http://schemas.microsoft.com/office/drawing/2014/main" id="{F649B949-F322-9E4C-A996-6F1E779F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14" y="0"/>
            <a:ext cx="102761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75780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26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Duman</vt:lpstr>
      <vt:lpstr>Geleneksel Günler</vt:lpstr>
      <vt:lpstr>Dano (단오)</vt:lpstr>
      <vt:lpstr>PowerPoint Sunusu</vt:lpstr>
      <vt:lpstr>PowerPoint Sunusu</vt:lpstr>
      <vt:lpstr>PowerPoint Sunusu</vt:lpstr>
      <vt:lpstr>PowerPoint Sunusu</vt:lpstr>
      <vt:lpstr>Samjinnal (삼짇날)</vt:lpstr>
      <vt:lpstr>PowerPoint Sunusu</vt:lpstr>
      <vt:lpstr>PowerPoint Sunusu</vt:lpstr>
      <vt:lpstr>PowerPoint Sunusu</vt:lpstr>
      <vt:lpstr>Yudu (유두)</vt:lpstr>
      <vt:lpstr>PowerPoint Sunusu</vt:lpstr>
      <vt:lpstr>PowerPoint Sunusu</vt:lpstr>
      <vt:lpstr>Kore Özgürlük Bayramı </vt:lpstr>
      <vt:lpstr>1 Mart-Kore Özgürlük Bayramı </vt:lpstr>
      <vt:lpstr>Çocuk Günü</vt:lpstr>
      <vt:lpstr>5 Mayıs-Çocuk Günü</vt:lpstr>
      <vt:lpstr>Yeon Deung Hoe (연등회)</vt:lpstr>
      <vt:lpstr>Yeon Deung Hoe ve Buda’nın Doğum Günü</vt:lpstr>
      <vt:lpstr>PowerPoint Sunusu</vt:lpstr>
      <vt:lpstr>PowerPoint Sunusu</vt:lpstr>
      <vt:lpstr>PowerPoint Sunusu</vt:lpstr>
      <vt:lpstr>Kore Savaşı Anma Günü </vt:lpstr>
      <vt:lpstr>Kurtuluş Günü</vt:lpstr>
      <vt:lpstr>Milli Kuruluş Günü</vt:lpstr>
      <vt:lpstr>Hangıl Günü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  Geleneksel Günleri</dc:title>
  <dc:creator>Başak Torun</dc:creator>
  <cp:lastModifiedBy>Başak Torun</cp:lastModifiedBy>
  <cp:revision>2</cp:revision>
  <dcterms:created xsi:type="dcterms:W3CDTF">2019-05-21T21:41:02Z</dcterms:created>
  <dcterms:modified xsi:type="dcterms:W3CDTF">2019-05-29T17:47:32Z</dcterms:modified>
</cp:coreProperties>
</file>