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83"/>
  </p:handoutMasterIdLst>
  <p:sldIdLst>
    <p:sldId id="263" r:id="rId2"/>
    <p:sldId id="279" r:id="rId3"/>
    <p:sldId id="340" r:id="rId4"/>
    <p:sldId id="342" r:id="rId5"/>
    <p:sldId id="280" r:id="rId6"/>
    <p:sldId id="347" r:id="rId7"/>
    <p:sldId id="284" r:id="rId8"/>
    <p:sldId id="343" r:id="rId9"/>
    <p:sldId id="285" r:id="rId10"/>
    <p:sldId id="346" r:id="rId11"/>
    <p:sldId id="256" r:id="rId12"/>
    <p:sldId id="257" r:id="rId13"/>
    <p:sldId id="344" r:id="rId14"/>
    <p:sldId id="258" r:id="rId15"/>
    <p:sldId id="345" r:id="rId16"/>
    <p:sldId id="259" r:id="rId17"/>
    <p:sldId id="260" r:id="rId18"/>
    <p:sldId id="286" r:id="rId19"/>
    <p:sldId id="261" r:id="rId20"/>
    <p:sldId id="348" r:id="rId21"/>
    <p:sldId id="265" r:id="rId22"/>
    <p:sldId id="262" r:id="rId23"/>
    <p:sldId id="264" r:id="rId24"/>
    <p:sldId id="266" r:id="rId25"/>
    <p:sldId id="267" r:id="rId26"/>
    <p:sldId id="268" r:id="rId27"/>
    <p:sldId id="269" r:id="rId28"/>
    <p:sldId id="350" r:id="rId29"/>
    <p:sldId id="349" r:id="rId30"/>
    <p:sldId id="287" r:id="rId31"/>
    <p:sldId id="288" r:id="rId32"/>
    <p:sldId id="289" r:id="rId33"/>
    <p:sldId id="271" r:id="rId34"/>
    <p:sldId id="290" r:id="rId35"/>
    <p:sldId id="353" r:id="rId36"/>
    <p:sldId id="351" r:id="rId37"/>
    <p:sldId id="273" r:id="rId38"/>
    <p:sldId id="274" r:id="rId39"/>
    <p:sldId id="275" r:id="rId40"/>
    <p:sldId id="276" r:id="rId41"/>
    <p:sldId id="291" r:id="rId42"/>
    <p:sldId id="293" r:id="rId43"/>
    <p:sldId id="294" r:id="rId44"/>
    <p:sldId id="295" r:id="rId45"/>
    <p:sldId id="297" r:id="rId46"/>
    <p:sldId id="299" r:id="rId47"/>
    <p:sldId id="301" r:id="rId48"/>
    <p:sldId id="303" r:id="rId49"/>
    <p:sldId id="305" r:id="rId50"/>
    <p:sldId id="307" r:id="rId51"/>
    <p:sldId id="309" r:id="rId52"/>
    <p:sldId id="311" r:id="rId53"/>
    <p:sldId id="312" r:id="rId54"/>
    <p:sldId id="314" r:id="rId55"/>
    <p:sldId id="315" r:id="rId56"/>
    <p:sldId id="317" r:id="rId57"/>
    <p:sldId id="319" r:id="rId58"/>
    <p:sldId id="320" r:id="rId59"/>
    <p:sldId id="322" r:id="rId60"/>
    <p:sldId id="354" r:id="rId61"/>
    <p:sldId id="324" r:id="rId62"/>
    <p:sldId id="355" r:id="rId63"/>
    <p:sldId id="327" r:id="rId64"/>
    <p:sldId id="356" r:id="rId65"/>
    <p:sldId id="326" r:id="rId66"/>
    <p:sldId id="329" r:id="rId67"/>
    <p:sldId id="357" r:id="rId68"/>
    <p:sldId id="365" r:id="rId69"/>
    <p:sldId id="358" r:id="rId70"/>
    <p:sldId id="363" r:id="rId71"/>
    <p:sldId id="332" r:id="rId72"/>
    <p:sldId id="362" r:id="rId73"/>
    <p:sldId id="334" r:id="rId74"/>
    <p:sldId id="366" r:id="rId75"/>
    <p:sldId id="359" r:id="rId76"/>
    <p:sldId id="361" r:id="rId77"/>
    <p:sldId id="335" r:id="rId78"/>
    <p:sldId id="336" r:id="rId79"/>
    <p:sldId id="337" r:id="rId80"/>
    <p:sldId id="364" r:id="rId81"/>
    <p:sldId id="338" r:id="rId82"/>
  </p:sldIdLst>
  <p:sldSz cx="9144000" cy="6858000" type="screen4x3"/>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AE7BFF-7988-4CC5-98CA-1B4B492C5AF8}"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B1C567A3-B9DD-4CD8-BF9F-E79C5E657FBD}">
      <dgm:prSet phldrT="[Metin]"/>
      <dgm:spPr/>
      <dgm:t>
        <a:bodyPr/>
        <a:lstStyle/>
        <a:p>
          <a:r>
            <a:rPr lang="tr-TR" dirty="0" smtClean="0">
              <a:solidFill>
                <a:schemeClr val="tx1"/>
              </a:solidFill>
              <a:latin typeface="Times New Roman" panose="02020603050405020304" pitchFamily="18" charset="0"/>
              <a:cs typeface="Times New Roman" panose="02020603050405020304" pitchFamily="18" charset="0"/>
            </a:rPr>
            <a:t>Eşya Hukukunun Konusu</a:t>
          </a:r>
          <a:endParaRPr lang="tr-TR" dirty="0">
            <a:solidFill>
              <a:schemeClr val="tx1"/>
            </a:solidFill>
            <a:latin typeface="Times New Roman" panose="02020603050405020304" pitchFamily="18" charset="0"/>
            <a:cs typeface="Times New Roman" panose="02020603050405020304" pitchFamily="18" charset="0"/>
          </a:endParaRPr>
        </a:p>
      </dgm:t>
    </dgm:pt>
    <dgm:pt modelId="{C2E9B748-2A92-412D-82D1-40C793D24B56}" type="parTrans" cxnId="{7FC33E7A-D730-431E-B03C-A730015F7F27}">
      <dgm:prSet/>
      <dgm:spPr/>
      <dgm:t>
        <a:bodyPr/>
        <a:lstStyle/>
        <a:p>
          <a:endParaRPr lang="tr-TR"/>
        </a:p>
      </dgm:t>
    </dgm:pt>
    <dgm:pt modelId="{C2462DDE-766B-4DAB-AB1C-986162E2034E}" type="sibTrans" cxnId="{7FC33E7A-D730-431E-B03C-A730015F7F27}">
      <dgm:prSet/>
      <dgm:spPr/>
      <dgm:t>
        <a:bodyPr/>
        <a:lstStyle/>
        <a:p>
          <a:endParaRPr lang="tr-TR"/>
        </a:p>
      </dgm:t>
    </dgm:pt>
    <dgm:pt modelId="{184A71BF-9671-4DAF-8237-E01856B2F397}">
      <dgm:prSet phldrT="[Metin]"/>
      <dgm:spPr/>
      <dgm:t>
        <a:bodyPr/>
        <a:lstStyle/>
        <a:p>
          <a:r>
            <a:rPr lang="tr-TR" dirty="0" smtClean="0">
              <a:solidFill>
                <a:schemeClr val="tx1"/>
              </a:solidFill>
            </a:rPr>
            <a:t>Ayni Haklar</a:t>
          </a:r>
          <a:endParaRPr lang="tr-TR" dirty="0">
            <a:solidFill>
              <a:schemeClr val="tx1"/>
            </a:solidFill>
          </a:endParaRPr>
        </a:p>
      </dgm:t>
    </dgm:pt>
    <dgm:pt modelId="{25373C50-F425-4062-B208-2C9C464EC9CA}" type="parTrans" cxnId="{9B701D9D-69F8-40C9-8A70-3AF67AB42058}">
      <dgm:prSet/>
      <dgm:spPr/>
      <dgm:t>
        <a:bodyPr/>
        <a:lstStyle/>
        <a:p>
          <a:endParaRPr lang="tr-TR"/>
        </a:p>
      </dgm:t>
    </dgm:pt>
    <dgm:pt modelId="{1136A6FF-1848-43ED-B06F-98537EC9436F}" type="sibTrans" cxnId="{9B701D9D-69F8-40C9-8A70-3AF67AB42058}">
      <dgm:prSet/>
      <dgm:spPr/>
      <dgm:t>
        <a:bodyPr/>
        <a:lstStyle/>
        <a:p>
          <a:endParaRPr lang="tr-TR"/>
        </a:p>
      </dgm:t>
    </dgm:pt>
    <dgm:pt modelId="{60E70329-5F45-455C-AC21-E05B768FBCE3}">
      <dgm:prSet phldrT="[Metin]"/>
      <dgm:spPr/>
      <dgm:t>
        <a:bodyPr/>
        <a:lstStyle/>
        <a:p>
          <a:r>
            <a:rPr lang="tr-TR" dirty="0" smtClean="0">
              <a:solidFill>
                <a:schemeClr val="tx1"/>
              </a:solidFill>
              <a:latin typeface="Times New Roman" panose="02020603050405020304" pitchFamily="18" charset="0"/>
              <a:cs typeface="Times New Roman" panose="02020603050405020304" pitchFamily="18" charset="0"/>
            </a:rPr>
            <a:t>Zilyetlik</a:t>
          </a:r>
          <a:endParaRPr lang="tr-TR" dirty="0">
            <a:solidFill>
              <a:schemeClr val="tx1"/>
            </a:solidFill>
            <a:latin typeface="Times New Roman" panose="02020603050405020304" pitchFamily="18" charset="0"/>
            <a:cs typeface="Times New Roman" panose="02020603050405020304" pitchFamily="18" charset="0"/>
          </a:endParaRPr>
        </a:p>
      </dgm:t>
    </dgm:pt>
    <dgm:pt modelId="{1E8EC9F8-2B46-4B6A-98B5-26CEA020AF92}" type="parTrans" cxnId="{66F3F6E5-9C29-4A0B-B11D-F7DB5A41DEF5}">
      <dgm:prSet/>
      <dgm:spPr/>
      <dgm:t>
        <a:bodyPr/>
        <a:lstStyle/>
        <a:p>
          <a:endParaRPr lang="tr-TR"/>
        </a:p>
      </dgm:t>
    </dgm:pt>
    <dgm:pt modelId="{B1C3A91C-84C3-496D-914C-A23E5B5E11BE}" type="sibTrans" cxnId="{66F3F6E5-9C29-4A0B-B11D-F7DB5A41DEF5}">
      <dgm:prSet/>
      <dgm:spPr/>
      <dgm:t>
        <a:bodyPr/>
        <a:lstStyle/>
        <a:p>
          <a:endParaRPr lang="tr-TR"/>
        </a:p>
      </dgm:t>
    </dgm:pt>
    <dgm:pt modelId="{31DA9AC6-1EE8-4282-BEAD-2F362C362DCC}">
      <dgm:prSet phldrT="[Metin]"/>
      <dgm:spPr/>
      <dgm:t>
        <a:bodyPr/>
        <a:lstStyle/>
        <a:p>
          <a:r>
            <a:rPr lang="tr-TR" dirty="0" smtClean="0">
              <a:solidFill>
                <a:schemeClr val="tx1"/>
              </a:solidFill>
              <a:latin typeface="Times New Roman" panose="02020603050405020304" pitchFamily="18" charset="0"/>
              <a:cs typeface="Times New Roman" panose="02020603050405020304" pitchFamily="18" charset="0"/>
            </a:rPr>
            <a:t>Tapu Sicili</a:t>
          </a:r>
          <a:endParaRPr lang="tr-TR" dirty="0">
            <a:solidFill>
              <a:schemeClr val="tx1"/>
            </a:solidFill>
            <a:latin typeface="Times New Roman" panose="02020603050405020304" pitchFamily="18" charset="0"/>
            <a:cs typeface="Times New Roman" panose="02020603050405020304" pitchFamily="18" charset="0"/>
          </a:endParaRPr>
        </a:p>
      </dgm:t>
    </dgm:pt>
    <dgm:pt modelId="{07B59BF9-6D8C-411A-8855-EEB10F8C6ED9}" type="parTrans" cxnId="{E8F93A30-655B-4F85-B2D7-5B62814F14CD}">
      <dgm:prSet/>
      <dgm:spPr/>
      <dgm:t>
        <a:bodyPr/>
        <a:lstStyle/>
        <a:p>
          <a:endParaRPr lang="tr-TR"/>
        </a:p>
      </dgm:t>
    </dgm:pt>
    <dgm:pt modelId="{FB1622AC-5370-4F82-B7A3-15F697987AED}" type="sibTrans" cxnId="{E8F93A30-655B-4F85-B2D7-5B62814F14CD}">
      <dgm:prSet/>
      <dgm:spPr/>
      <dgm:t>
        <a:bodyPr/>
        <a:lstStyle/>
        <a:p>
          <a:endParaRPr lang="tr-TR"/>
        </a:p>
      </dgm:t>
    </dgm:pt>
    <dgm:pt modelId="{27CDD08F-A2F7-49B6-9901-9C9FF96C57F8}" type="pres">
      <dgm:prSet presAssocID="{88AE7BFF-7988-4CC5-98CA-1B4B492C5AF8}" presName="Name0" presStyleCnt="0">
        <dgm:presLayoutVars>
          <dgm:chPref val="1"/>
          <dgm:dir/>
          <dgm:animOne val="branch"/>
          <dgm:animLvl val="lvl"/>
          <dgm:resizeHandles val="exact"/>
        </dgm:presLayoutVars>
      </dgm:prSet>
      <dgm:spPr/>
      <dgm:t>
        <a:bodyPr/>
        <a:lstStyle/>
        <a:p>
          <a:endParaRPr lang="tr-TR"/>
        </a:p>
      </dgm:t>
    </dgm:pt>
    <dgm:pt modelId="{C2909F7B-AB75-4F7D-A163-088767817DA9}" type="pres">
      <dgm:prSet presAssocID="{B1C567A3-B9DD-4CD8-BF9F-E79C5E657FBD}" presName="root1" presStyleCnt="0"/>
      <dgm:spPr/>
    </dgm:pt>
    <dgm:pt modelId="{81A688CB-B3DC-4B84-90B1-D76E893B16C2}" type="pres">
      <dgm:prSet presAssocID="{B1C567A3-B9DD-4CD8-BF9F-E79C5E657FBD}" presName="LevelOneTextNode" presStyleLbl="node0" presStyleIdx="0" presStyleCnt="1">
        <dgm:presLayoutVars>
          <dgm:chPref val="3"/>
        </dgm:presLayoutVars>
      </dgm:prSet>
      <dgm:spPr/>
      <dgm:t>
        <a:bodyPr/>
        <a:lstStyle/>
        <a:p>
          <a:endParaRPr lang="tr-TR"/>
        </a:p>
      </dgm:t>
    </dgm:pt>
    <dgm:pt modelId="{959E8499-F5DE-4487-9CA1-2C0830DF7817}" type="pres">
      <dgm:prSet presAssocID="{B1C567A3-B9DD-4CD8-BF9F-E79C5E657FBD}" presName="level2hierChild" presStyleCnt="0"/>
      <dgm:spPr/>
    </dgm:pt>
    <dgm:pt modelId="{A10D9745-8CFD-483C-840B-1B7F0B960646}" type="pres">
      <dgm:prSet presAssocID="{25373C50-F425-4062-B208-2C9C464EC9CA}" presName="conn2-1" presStyleLbl="parChTrans1D2" presStyleIdx="0" presStyleCnt="3"/>
      <dgm:spPr/>
      <dgm:t>
        <a:bodyPr/>
        <a:lstStyle/>
        <a:p>
          <a:endParaRPr lang="tr-TR"/>
        </a:p>
      </dgm:t>
    </dgm:pt>
    <dgm:pt modelId="{580F63D5-5891-4EE7-AF85-90367AB41063}" type="pres">
      <dgm:prSet presAssocID="{25373C50-F425-4062-B208-2C9C464EC9CA}" presName="connTx" presStyleLbl="parChTrans1D2" presStyleIdx="0" presStyleCnt="3"/>
      <dgm:spPr/>
      <dgm:t>
        <a:bodyPr/>
        <a:lstStyle/>
        <a:p>
          <a:endParaRPr lang="tr-TR"/>
        </a:p>
      </dgm:t>
    </dgm:pt>
    <dgm:pt modelId="{F193D7D2-D351-457D-8278-B742D4B8379E}" type="pres">
      <dgm:prSet presAssocID="{184A71BF-9671-4DAF-8237-E01856B2F397}" presName="root2" presStyleCnt="0"/>
      <dgm:spPr/>
    </dgm:pt>
    <dgm:pt modelId="{6D2BDE3D-8AE2-4D12-B76C-1227D854948A}" type="pres">
      <dgm:prSet presAssocID="{184A71BF-9671-4DAF-8237-E01856B2F397}" presName="LevelTwoTextNode" presStyleLbl="node2" presStyleIdx="0" presStyleCnt="3">
        <dgm:presLayoutVars>
          <dgm:chPref val="3"/>
        </dgm:presLayoutVars>
      </dgm:prSet>
      <dgm:spPr/>
      <dgm:t>
        <a:bodyPr/>
        <a:lstStyle/>
        <a:p>
          <a:endParaRPr lang="tr-TR"/>
        </a:p>
      </dgm:t>
    </dgm:pt>
    <dgm:pt modelId="{4B4CD2C5-7FB1-46E5-970D-EC0F52447C87}" type="pres">
      <dgm:prSet presAssocID="{184A71BF-9671-4DAF-8237-E01856B2F397}" presName="level3hierChild" presStyleCnt="0"/>
      <dgm:spPr/>
    </dgm:pt>
    <dgm:pt modelId="{9333B042-D4DA-4980-9DB5-8420201833EA}" type="pres">
      <dgm:prSet presAssocID="{1E8EC9F8-2B46-4B6A-98B5-26CEA020AF92}" presName="conn2-1" presStyleLbl="parChTrans1D2" presStyleIdx="1" presStyleCnt="3"/>
      <dgm:spPr/>
      <dgm:t>
        <a:bodyPr/>
        <a:lstStyle/>
        <a:p>
          <a:endParaRPr lang="tr-TR"/>
        </a:p>
      </dgm:t>
    </dgm:pt>
    <dgm:pt modelId="{ACB17113-7BBB-444F-A663-DEA1754B4BB9}" type="pres">
      <dgm:prSet presAssocID="{1E8EC9F8-2B46-4B6A-98B5-26CEA020AF92}" presName="connTx" presStyleLbl="parChTrans1D2" presStyleIdx="1" presStyleCnt="3"/>
      <dgm:spPr/>
      <dgm:t>
        <a:bodyPr/>
        <a:lstStyle/>
        <a:p>
          <a:endParaRPr lang="tr-TR"/>
        </a:p>
      </dgm:t>
    </dgm:pt>
    <dgm:pt modelId="{31166B40-9E1C-4F96-B380-E12235D562BF}" type="pres">
      <dgm:prSet presAssocID="{60E70329-5F45-455C-AC21-E05B768FBCE3}" presName="root2" presStyleCnt="0"/>
      <dgm:spPr/>
    </dgm:pt>
    <dgm:pt modelId="{7AAF8639-B450-490A-BE58-C56654A97787}" type="pres">
      <dgm:prSet presAssocID="{60E70329-5F45-455C-AC21-E05B768FBCE3}" presName="LevelTwoTextNode" presStyleLbl="node2" presStyleIdx="1" presStyleCnt="3">
        <dgm:presLayoutVars>
          <dgm:chPref val="3"/>
        </dgm:presLayoutVars>
      </dgm:prSet>
      <dgm:spPr/>
      <dgm:t>
        <a:bodyPr/>
        <a:lstStyle/>
        <a:p>
          <a:endParaRPr lang="tr-TR"/>
        </a:p>
      </dgm:t>
    </dgm:pt>
    <dgm:pt modelId="{386175D8-3062-4EA4-AE4A-7BD0A0866690}" type="pres">
      <dgm:prSet presAssocID="{60E70329-5F45-455C-AC21-E05B768FBCE3}" presName="level3hierChild" presStyleCnt="0"/>
      <dgm:spPr/>
    </dgm:pt>
    <dgm:pt modelId="{2DA93817-6DD7-4E3F-9398-297CBBE0DD68}" type="pres">
      <dgm:prSet presAssocID="{07B59BF9-6D8C-411A-8855-EEB10F8C6ED9}" presName="conn2-1" presStyleLbl="parChTrans1D2" presStyleIdx="2" presStyleCnt="3"/>
      <dgm:spPr/>
      <dgm:t>
        <a:bodyPr/>
        <a:lstStyle/>
        <a:p>
          <a:endParaRPr lang="tr-TR"/>
        </a:p>
      </dgm:t>
    </dgm:pt>
    <dgm:pt modelId="{324D5012-175E-4504-986B-5781B7A11C49}" type="pres">
      <dgm:prSet presAssocID="{07B59BF9-6D8C-411A-8855-EEB10F8C6ED9}" presName="connTx" presStyleLbl="parChTrans1D2" presStyleIdx="2" presStyleCnt="3"/>
      <dgm:spPr/>
      <dgm:t>
        <a:bodyPr/>
        <a:lstStyle/>
        <a:p>
          <a:endParaRPr lang="tr-TR"/>
        </a:p>
      </dgm:t>
    </dgm:pt>
    <dgm:pt modelId="{FFD34815-458C-4F13-9A6E-4D02174E8C74}" type="pres">
      <dgm:prSet presAssocID="{31DA9AC6-1EE8-4282-BEAD-2F362C362DCC}" presName="root2" presStyleCnt="0"/>
      <dgm:spPr/>
    </dgm:pt>
    <dgm:pt modelId="{8F45B06C-5540-4969-8B4D-071AF50B7744}" type="pres">
      <dgm:prSet presAssocID="{31DA9AC6-1EE8-4282-BEAD-2F362C362DCC}" presName="LevelTwoTextNode" presStyleLbl="node2" presStyleIdx="2" presStyleCnt="3">
        <dgm:presLayoutVars>
          <dgm:chPref val="3"/>
        </dgm:presLayoutVars>
      </dgm:prSet>
      <dgm:spPr/>
      <dgm:t>
        <a:bodyPr/>
        <a:lstStyle/>
        <a:p>
          <a:endParaRPr lang="tr-TR"/>
        </a:p>
      </dgm:t>
    </dgm:pt>
    <dgm:pt modelId="{F16D76AF-C4C0-4B29-B340-C3B638FFCA7E}" type="pres">
      <dgm:prSet presAssocID="{31DA9AC6-1EE8-4282-BEAD-2F362C362DCC}" presName="level3hierChild" presStyleCnt="0"/>
      <dgm:spPr/>
    </dgm:pt>
  </dgm:ptLst>
  <dgm:cxnLst>
    <dgm:cxn modelId="{B48E07A7-FE36-465E-98E5-6C9F3FA9D868}" type="presOf" srcId="{25373C50-F425-4062-B208-2C9C464EC9CA}" destId="{A10D9745-8CFD-483C-840B-1B7F0B960646}" srcOrd="0" destOrd="0" presId="urn:microsoft.com/office/officeart/2008/layout/HorizontalMultiLevelHierarchy"/>
    <dgm:cxn modelId="{C2F27376-7C15-4DDD-8A95-AD0DDA2928F2}" type="presOf" srcId="{07B59BF9-6D8C-411A-8855-EEB10F8C6ED9}" destId="{324D5012-175E-4504-986B-5781B7A11C49}" srcOrd="1" destOrd="0" presId="urn:microsoft.com/office/officeart/2008/layout/HorizontalMultiLevelHierarchy"/>
    <dgm:cxn modelId="{E2837AAA-27A2-4BB3-BFCC-43B365B2F5C1}" type="presOf" srcId="{184A71BF-9671-4DAF-8237-E01856B2F397}" destId="{6D2BDE3D-8AE2-4D12-B76C-1227D854948A}" srcOrd="0" destOrd="0" presId="urn:microsoft.com/office/officeart/2008/layout/HorizontalMultiLevelHierarchy"/>
    <dgm:cxn modelId="{9B701D9D-69F8-40C9-8A70-3AF67AB42058}" srcId="{B1C567A3-B9DD-4CD8-BF9F-E79C5E657FBD}" destId="{184A71BF-9671-4DAF-8237-E01856B2F397}" srcOrd="0" destOrd="0" parTransId="{25373C50-F425-4062-B208-2C9C464EC9CA}" sibTransId="{1136A6FF-1848-43ED-B06F-98537EC9436F}"/>
    <dgm:cxn modelId="{93E23EB3-6666-462C-8B47-4F5AC6B6061C}" type="presOf" srcId="{B1C567A3-B9DD-4CD8-BF9F-E79C5E657FBD}" destId="{81A688CB-B3DC-4B84-90B1-D76E893B16C2}" srcOrd="0" destOrd="0" presId="urn:microsoft.com/office/officeart/2008/layout/HorizontalMultiLevelHierarchy"/>
    <dgm:cxn modelId="{8E1BD5B7-1518-4CAB-99F4-CD1837AB4B73}" type="presOf" srcId="{31DA9AC6-1EE8-4282-BEAD-2F362C362DCC}" destId="{8F45B06C-5540-4969-8B4D-071AF50B7744}" srcOrd="0" destOrd="0" presId="urn:microsoft.com/office/officeart/2008/layout/HorizontalMultiLevelHierarchy"/>
    <dgm:cxn modelId="{E8F93A30-655B-4F85-B2D7-5B62814F14CD}" srcId="{B1C567A3-B9DD-4CD8-BF9F-E79C5E657FBD}" destId="{31DA9AC6-1EE8-4282-BEAD-2F362C362DCC}" srcOrd="2" destOrd="0" parTransId="{07B59BF9-6D8C-411A-8855-EEB10F8C6ED9}" sibTransId="{FB1622AC-5370-4F82-B7A3-15F697987AED}"/>
    <dgm:cxn modelId="{DEBC8474-D57E-45B9-80F3-AEC849AF352E}" type="presOf" srcId="{1E8EC9F8-2B46-4B6A-98B5-26CEA020AF92}" destId="{9333B042-D4DA-4980-9DB5-8420201833EA}" srcOrd="0" destOrd="0" presId="urn:microsoft.com/office/officeart/2008/layout/HorizontalMultiLevelHierarchy"/>
    <dgm:cxn modelId="{CA3EE860-BF22-4033-9E3A-F34E7D68D6AE}" type="presOf" srcId="{88AE7BFF-7988-4CC5-98CA-1B4B492C5AF8}" destId="{27CDD08F-A2F7-49B6-9901-9C9FF96C57F8}" srcOrd="0" destOrd="0" presId="urn:microsoft.com/office/officeart/2008/layout/HorizontalMultiLevelHierarchy"/>
    <dgm:cxn modelId="{E908F2B6-1623-4A04-BF77-E775ED255582}" type="presOf" srcId="{60E70329-5F45-455C-AC21-E05B768FBCE3}" destId="{7AAF8639-B450-490A-BE58-C56654A97787}" srcOrd="0" destOrd="0" presId="urn:microsoft.com/office/officeart/2008/layout/HorizontalMultiLevelHierarchy"/>
    <dgm:cxn modelId="{8D360B24-82A7-4F2A-B756-88F7DB0A4E0F}" type="presOf" srcId="{07B59BF9-6D8C-411A-8855-EEB10F8C6ED9}" destId="{2DA93817-6DD7-4E3F-9398-297CBBE0DD68}" srcOrd="0" destOrd="0" presId="urn:microsoft.com/office/officeart/2008/layout/HorizontalMultiLevelHierarchy"/>
    <dgm:cxn modelId="{5AB4C6E9-6C28-48C2-8A89-2E75E31C503F}" type="presOf" srcId="{1E8EC9F8-2B46-4B6A-98B5-26CEA020AF92}" destId="{ACB17113-7BBB-444F-A663-DEA1754B4BB9}" srcOrd="1" destOrd="0" presId="urn:microsoft.com/office/officeart/2008/layout/HorizontalMultiLevelHierarchy"/>
    <dgm:cxn modelId="{BE7A37E0-79A1-4DD3-8C30-F4238B50FA57}" type="presOf" srcId="{25373C50-F425-4062-B208-2C9C464EC9CA}" destId="{580F63D5-5891-4EE7-AF85-90367AB41063}" srcOrd="1" destOrd="0" presId="urn:microsoft.com/office/officeart/2008/layout/HorizontalMultiLevelHierarchy"/>
    <dgm:cxn modelId="{66F3F6E5-9C29-4A0B-B11D-F7DB5A41DEF5}" srcId="{B1C567A3-B9DD-4CD8-BF9F-E79C5E657FBD}" destId="{60E70329-5F45-455C-AC21-E05B768FBCE3}" srcOrd="1" destOrd="0" parTransId="{1E8EC9F8-2B46-4B6A-98B5-26CEA020AF92}" sibTransId="{B1C3A91C-84C3-496D-914C-A23E5B5E11BE}"/>
    <dgm:cxn modelId="{7FC33E7A-D730-431E-B03C-A730015F7F27}" srcId="{88AE7BFF-7988-4CC5-98CA-1B4B492C5AF8}" destId="{B1C567A3-B9DD-4CD8-BF9F-E79C5E657FBD}" srcOrd="0" destOrd="0" parTransId="{C2E9B748-2A92-412D-82D1-40C793D24B56}" sibTransId="{C2462DDE-766B-4DAB-AB1C-986162E2034E}"/>
    <dgm:cxn modelId="{90372C13-3BCA-405C-8757-B43B7F0898BD}" type="presParOf" srcId="{27CDD08F-A2F7-49B6-9901-9C9FF96C57F8}" destId="{C2909F7B-AB75-4F7D-A163-088767817DA9}" srcOrd="0" destOrd="0" presId="urn:microsoft.com/office/officeart/2008/layout/HorizontalMultiLevelHierarchy"/>
    <dgm:cxn modelId="{A29590C5-D47E-4F7C-A2F0-B5B94615F181}" type="presParOf" srcId="{C2909F7B-AB75-4F7D-A163-088767817DA9}" destId="{81A688CB-B3DC-4B84-90B1-D76E893B16C2}" srcOrd="0" destOrd="0" presId="urn:microsoft.com/office/officeart/2008/layout/HorizontalMultiLevelHierarchy"/>
    <dgm:cxn modelId="{28C6C6F0-0D23-4F36-B5F0-C0B46F938E41}" type="presParOf" srcId="{C2909F7B-AB75-4F7D-A163-088767817DA9}" destId="{959E8499-F5DE-4487-9CA1-2C0830DF7817}" srcOrd="1" destOrd="0" presId="urn:microsoft.com/office/officeart/2008/layout/HorizontalMultiLevelHierarchy"/>
    <dgm:cxn modelId="{7ED4C4C0-DB02-4A39-A18D-1D701C7D7B6B}" type="presParOf" srcId="{959E8499-F5DE-4487-9CA1-2C0830DF7817}" destId="{A10D9745-8CFD-483C-840B-1B7F0B960646}" srcOrd="0" destOrd="0" presId="urn:microsoft.com/office/officeart/2008/layout/HorizontalMultiLevelHierarchy"/>
    <dgm:cxn modelId="{9A150D53-8526-4E54-B070-DB896CCCB220}" type="presParOf" srcId="{A10D9745-8CFD-483C-840B-1B7F0B960646}" destId="{580F63D5-5891-4EE7-AF85-90367AB41063}" srcOrd="0" destOrd="0" presId="urn:microsoft.com/office/officeart/2008/layout/HorizontalMultiLevelHierarchy"/>
    <dgm:cxn modelId="{CCF7BD3E-EED8-4C1D-B419-E97B2D3A7DCE}" type="presParOf" srcId="{959E8499-F5DE-4487-9CA1-2C0830DF7817}" destId="{F193D7D2-D351-457D-8278-B742D4B8379E}" srcOrd="1" destOrd="0" presId="urn:microsoft.com/office/officeart/2008/layout/HorizontalMultiLevelHierarchy"/>
    <dgm:cxn modelId="{D6657597-308A-449D-A5C6-322A66260080}" type="presParOf" srcId="{F193D7D2-D351-457D-8278-B742D4B8379E}" destId="{6D2BDE3D-8AE2-4D12-B76C-1227D854948A}" srcOrd="0" destOrd="0" presId="urn:microsoft.com/office/officeart/2008/layout/HorizontalMultiLevelHierarchy"/>
    <dgm:cxn modelId="{D6A2563B-FB2D-4DDB-ACB2-9D69B611AA52}" type="presParOf" srcId="{F193D7D2-D351-457D-8278-B742D4B8379E}" destId="{4B4CD2C5-7FB1-46E5-970D-EC0F52447C87}" srcOrd="1" destOrd="0" presId="urn:microsoft.com/office/officeart/2008/layout/HorizontalMultiLevelHierarchy"/>
    <dgm:cxn modelId="{EB4439EC-E748-4891-8277-88C3FC0C56C0}" type="presParOf" srcId="{959E8499-F5DE-4487-9CA1-2C0830DF7817}" destId="{9333B042-D4DA-4980-9DB5-8420201833EA}" srcOrd="2" destOrd="0" presId="urn:microsoft.com/office/officeart/2008/layout/HorizontalMultiLevelHierarchy"/>
    <dgm:cxn modelId="{8D15BC4A-5133-43DE-B476-E5FECD5F620D}" type="presParOf" srcId="{9333B042-D4DA-4980-9DB5-8420201833EA}" destId="{ACB17113-7BBB-444F-A663-DEA1754B4BB9}" srcOrd="0" destOrd="0" presId="urn:microsoft.com/office/officeart/2008/layout/HorizontalMultiLevelHierarchy"/>
    <dgm:cxn modelId="{D216C57C-F34E-4DEE-B493-AFBD17B1E9A6}" type="presParOf" srcId="{959E8499-F5DE-4487-9CA1-2C0830DF7817}" destId="{31166B40-9E1C-4F96-B380-E12235D562BF}" srcOrd="3" destOrd="0" presId="urn:microsoft.com/office/officeart/2008/layout/HorizontalMultiLevelHierarchy"/>
    <dgm:cxn modelId="{F1F24C33-1B5E-403A-BCD4-528F0C72109D}" type="presParOf" srcId="{31166B40-9E1C-4F96-B380-E12235D562BF}" destId="{7AAF8639-B450-490A-BE58-C56654A97787}" srcOrd="0" destOrd="0" presId="urn:microsoft.com/office/officeart/2008/layout/HorizontalMultiLevelHierarchy"/>
    <dgm:cxn modelId="{7F41E00E-6C0B-4A17-93E3-C4337DD976D0}" type="presParOf" srcId="{31166B40-9E1C-4F96-B380-E12235D562BF}" destId="{386175D8-3062-4EA4-AE4A-7BD0A0866690}" srcOrd="1" destOrd="0" presId="urn:microsoft.com/office/officeart/2008/layout/HorizontalMultiLevelHierarchy"/>
    <dgm:cxn modelId="{E58DDCF3-5EC8-4F88-8311-A33577037ED8}" type="presParOf" srcId="{959E8499-F5DE-4487-9CA1-2C0830DF7817}" destId="{2DA93817-6DD7-4E3F-9398-297CBBE0DD68}" srcOrd="4" destOrd="0" presId="urn:microsoft.com/office/officeart/2008/layout/HorizontalMultiLevelHierarchy"/>
    <dgm:cxn modelId="{6F8D9BA0-DB39-4210-B3CF-A93249DE54B2}" type="presParOf" srcId="{2DA93817-6DD7-4E3F-9398-297CBBE0DD68}" destId="{324D5012-175E-4504-986B-5781B7A11C49}" srcOrd="0" destOrd="0" presId="urn:microsoft.com/office/officeart/2008/layout/HorizontalMultiLevelHierarchy"/>
    <dgm:cxn modelId="{B63E259F-4D98-4F36-A863-0D0A46EE49DB}" type="presParOf" srcId="{959E8499-F5DE-4487-9CA1-2C0830DF7817}" destId="{FFD34815-458C-4F13-9A6E-4D02174E8C74}" srcOrd="5" destOrd="0" presId="urn:microsoft.com/office/officeart/2008/layout/HorizontalMultiLevelHierarchy"/>
    <dgm:cxn modelId="{B99BC2E4-310B-4D92-89E5-AFCE909DF733}" type="presParOf" srcId="{FFD34815-458C-4F13-9A6E-4D02174E8C74}" destId="{8F45B06C-5540-4969-8B4D-071AF50B7744}" srcOrd="0" destOrd="0" presId="urn:microsoft.com/office/officeart/2008/layout/HorizontalMultiLevelHierarchy"/>
    <dgm:cxn modelId="{C75F20CB-6A87-4B69-8A02-AE13C3C5467B}" type="presParOf" srcId="{FFD34815-458C-4F13-9A6E-4D02174E8C74}" destId="{F16D76AF-C4C0-4B29-B340-C3B638FFCA7E}"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1175064-6007-41D9-A429-0DC2A394DEC9}" type="doc">
      <dgm:prSet loTypeId="urn:microsoft.com/office/officeart/2005/8/layout/orgChart1" loCatId="hierarchy" qsTypeId="urn:microsoft.com/office/officeart/2005/8/quickstyle/simple1" qsCatId="simple" csTypeId="urn:microsoft.com/office/officeart/2005/8/colors/accent1_2" csCatId="accent1" phldr="1"/>
      <dgm:spPr/>
    </dgm:pt>
    <dgm:pt modelId="{99BAB92D-9BEC-4D9B-81CE-C9655999343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Times New Roman" pitchFamily="18" charset="0"/>
              <a:cs typeface="Times New Roman" pitchFamily="18" charset="0"/>
            </a:rPr>
            <a:t>Ayni Hak Kavramına</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Times New Roman" pitchFamily="18" charset="0"/>
              <a:cs typeface="Times New Roman" pitchFamily="18" charset="0"/>
            </a:rPr>
            <a:t>İlişkin</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Times New Roman" pitchFamily="18" charset="0"/>
              <a:cs typeface="Times New Roman" pitchFamily="18" charset="0"/>
            </a:rPr>
            <a:t>Görüşler</a:t>
          </a:r>
        </a:p>
      </dgm:t>
    </dgm:pt>
    <dgm:pt modelId="{598FF2AF-3114-4D57-A495-A354B3922493}" type="parTrans" cxnId="{F9946C97-1783-4C02-B683-03664E5F7AEA}">
      <dgm:prSet/>
      <dgm:spPr/>
      <dgm:t>
        <a:bodyPr/>
        <a:lstStyle/>
        <a:p>
          <a:endParaRPr lang="tr-TR"/>
        </a:p>
      </dgm:t>
    </dgm:pt>
    <dgm:pt modelId="{DA6DAA14-3ECE-488E-8714-754BEAD0D900}" type="sibTrans" cxnId="{F9946C97-1783-4C02-B683-03664E5F7AEA}">
      <dgm:prSet/>
      <dgm:spPr/>
      <dgm:t>
        <a:bodyPr/>
        <a:lstStyle/>
        <a:p>
          <a:endParaRPr lang="tr-TR"/>
        </a:p>
      </dgm:t>
    </dgm:pt>
    <dgm:pt modelId="{C32986A3-6163-422E-B2E5-17E70EFBDCAF}">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Times New Roman" pitchFamily="18" charset="0"/>
              <a:cs typeface="Times New Roman" pitchFamily="18" charset="0"/>
            </a:rPr>
            <a:t>Klasik Görüş</a:t>
          </a:r>
        </a:p>
      </dgm:t>
    </dgm:pt>
    <dgm:pt modelId="{B73A7B42-C56C-40AF-94A7-2B0356E813AD}" type="parTrans" cxnId="{A007A520-64C6-4986-BAF8-A4094B61DC9D}">
      <dgm:prSet/>
      <dgm:spPr/>
      <dgm:t>
        <a:bodyPr/>
        <a:lstStyle/>
        <a:p>
          <a:endParaRPr lang="tr-TR"/>
        </a:p>
      </dgm:t>
    </dgm:pt>
    <dgm:pt modelId="{71FD724C-C711-4BB2-9714-4E25F47E3676}" type="sibTrans" cxnId="{A007A520-64C6-4986-BAF8-A4094B61DC9D}">
      <dgm:prSet/>
      <dgm:spPr/>
      <dgm:t>
        <a:bodyPr/>
        <a:lstStyle/>
        <a:p>
          <a:endParaRPr lang="tr-TR"/>
        </a:p>
      </dgm:t>
    </dgm:pt>
    <dgm:pt modelId="{FCA4E822-BFAB-4FB4-ABA1-E195D5F4FA16}">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b="0" i="0" u="none" strike="noStrike" cap="none" normalizeH="0" baseline="0" dirty="0" err="1" smtClean="0">
              <a:ln>
                <a:noFill/>
              </a:ln>
              <a:solidFill>
                <a:schemeClr val="tx1"/>
              </a:solidFill>
              <a:effectLst/>
              <a:latin typeface="Times New Roman" pitchFamily="18" charset="0"/>
              <a:cs typeface="Times New Roman" pitchFamily="18" charset="0"/>
            </a:rPr>
            <a:t>Şahısçı</a:t>
          </a:r>
          <a:r>
            <a:rPr kumimoji="0" lang="tr-TR" b="0" i="0" u="none" strike="noStrike" cap="none" normalizeH="0" baseline="0" dirty="0" smtClean="0">
              <a:ln>
                <a:noFill/>
              </a:ln>
              <a:solidFill>
                <a:schemeClr val="tx1"/>
              </a:solidFill>
              <a:effectLst/>
              <a:latin typeface="Times New Roman" pitchFamily="18" charset="0"/>
              <a:cs typeface="Times New Roman" pitchFamily="18" charset="0"/>
            </a:rPr>
            <a:t> Görüş</a:t>
          </a:r>
        </a:p>
      </dgm:t>
    </dgm:pt>
    <dgm:pt modelId="{C7EDBB6A-894B-48B9-9136-82643472752A}" type="parTrans" cxnId="{E1B0939E-C496-412F-AC1F-54FCCA511B1B}">
      <dgm:prSet/>
      <dgm:spPr/>
      <dgm:t>
        <a:bodyPr/>
        <a:lstStyle/>
        <a:p>
          <a:endParaRPr lang="tr-TR"/>
        </a:p>
      </dgm:t>
    </dgm:pt>
    <dgm:pt modelId="{6D811B09-E895-40E3-A2E0-73CD929F6FFC}" type="sibTrans" cxnId="{E1B0939E-C496-412F-AC1F-54FCCA511B1B}">
      <dgm:prSet/>
      <dgm:spPr/>
      <dgm:t>
        <a:bodyPr/>
        <a:lstStyle/>
        <a:p>
          <a:endParaRPr lang="tr-TR"/>
        </a:p>
      </dgm:t>
    </dgm:pt>
    <dgm:pt modelId="{54DA54A0-8B7C-4079-94FB-ACC711662207}">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Times New Roman" pitchFamily="18" charset="0"/>
              <a:cs typeface="Times New Roman" pitchFamily="18" charset="0"/>
            </a:rPr>
            <a:t>Birleştirici Görüş</a:t>
          </a:r>
        </a:p>
      </dgm:t>
    </dgm:pt>
    <dgm:pt modelId="{B7A35819-0799-4B2F-B8BC-2D02F6D9CA22}" type="parTrans" cxnId="{0B4ECA19-6FF2-4ADC-BF03-079AE24D888D}">
      <dgm:prSet/>
      <dgm:spPr/>
      <dgm:t>
        <a:bodyPr/>
        <a:lstStyle/>
        <a:p>
          <a:endParaRPr lang="tr-TR"/>
        </a:p>
      </dgm:t>
    </dgm:pt>
    <dgm:pt modelId="{6863BFF6-4C0E-443A-9233-6EC33C6EF941}" type="sibTrans" cxnId="{0B4ECA19-6FF2-4ADC-BF03-079AE24D888D}">
      <dgm:prSet/>
      <dgm:spPr/>
      <dgm:t>
        <a:bodyPr/>
        <a:lstStyle/>
        <a:p>
          <a:endParaRPr lang="tr-TR"/>
        </a:p>
      </dgm:t>
    </dgm:pt>
    <dgm:pt modelId="{DC0DE232-EAE3-4EFE-9B2F-A54E55B067F3}" type="pres">
      <dgm:prSet presAssocID="{51175064-6007-41D9-A429-0DC2A394DEC9}" presName="hierChild1" presStyleCnt="0">
        <dgm:presLayoutVars>
          <dgm:orgChart val="1"/>
          <dgm:chPref val="1"/>
          <dgm:dir/>
          <dgm:animOne val="branch"/>
          <dgm:animLvl val="lvl"/>
          <dgm:resizeHandles/>
        </dgm:presLayoutVars>
      </dgm:prSet>
      <dgm:spPr/>
    </dgm:pt>
    <dgm:pt modelId="{1515F5B4-C022-4A7F-9202-2AA52141ACBF}" type="pres">
      <dgm:prSet presAssocID="{99BAB92D-9BEC-4D9B-81CE-C96559993433}" presName="hierRoot1" presStyleCnt="0">
        <dgm:presLayoutVars>
          <dgm:hierBranch/>
        </dgm:presLayoutVars>
      </dgm:prSet>
      <dgm:spPr/>
    </dgm:pt>
    <dgm:pt modelId="{82255D1B-536C-46C3-8809-8F8D97107AFC}" type="pres">
      <dgm:prSet presAssocID="{99BAB92D-9BEC-4D9B-81CE-C96559993433}" presName="rootComposite1" presStyleCnt="0"/>
      <dgm:spPr/>
    </dgm:pt>
    <dgm:pt modelId="{B409D288-A920-42FD-AEEC-1D7ADAC9E474}" type="pres">
      <dgm:prSet presAssocID="{99BAB92D-9BEC-4D9B-81CE-C96559993433}" presName="rootText1" presStyleLbl="node0" presStyleIdx="0" presStyleCnt="1">
        <dgm:presLayoutVars>
          <dgm:chPref val="3"/>
        </dgm:presLayoutVars>
      </dgm:prSet>
      <dgm:spPr/>
      <dgm:t>
        <a:bodyPr/>
        <a:lstStyle/>
        <a:p>
          <a:endParaRPr lang="tr-TR"/>
        </a:p>
      </dgm:t>
    </dgm:pt>
    <dgm:pt modelId="{42A3F4F8-47E1-48DF-80AD-0CABBE1E6C48}" type="pres">
      <dgm:prSet presAssocID="{99BAB92D-9BEC-4D9B-81CE-C96559993433}" presName="rootConnector1" presStyleLbl="node1" presStyleIdx="0" presStyleCnt="0"/>
      <dgm:spPr/>
      <dgm:t>
        <a:bodyPr/>
        <a:lstStyle/>
        <a:p>
          <a:endParaRPr lang="tr-TR"/>
        </a:p>
      </dgm:t>
    </dgm:pt>
    <dgm:pt modelId="{33C1F39C-02E8-410A-A381-7A50A3F6D708}" type="pres">
      <dgm:prSet presAssocID="{99BAB92D-9BEC-4D9B-81CE-C96559993433}" presName="hierChild2" presStyleCnt="0"/>
      <dgm:spPr/>
    </dgm:pt>
    <dgm:pt modelId="{2232650D-1683-473F-8FC7-625D87DE6A86}" type="pres">
      <dgm:prSet presAssocID="{B73A7B42-C56C-40AF-94A7-2B0356E813AD}" presName="Name35" presStyleLbl="parChTrans1D2" presStyleIdx="0" presStyleCnt="3"/>
      <dgm:spPr/>
      <dgm:t>
        <a:bodyPr/>
        <a:lstStyle/>
        <a:p>
          <a:endParaRPr lang="tr-TR"/>
        </a:p>
      </dgm:t>
    </dgm:pt>
    <dgm:pt modelId="{DA1F1017-B96A-4948-81D7-45159C448229}" type="pres">
      <dgm:prSet presAssocID="{C32986A3-6163-422E-B2E5-17E70EFBDCAF}" presName="hierRoot2" presStyleCnt="0">
        <dgm:presLayoutVars>
          <dgm:hierBranch/>
        </dgm:presLayoutVars>
      </dgm:prSet>
      <dgm:spPr/>
    </dgm:pt>
    <dgm:pt modelId="{97339FF4-43A0-47C9-B616-FA387A702B8B}" type="pres">
      <dgm:prSet presAssocID="{C32986A3-6163-422E-B2E5-17E70EFBDCAF}" presName="rootComposite" presStyleCnt="0"/>
      <dgm:spPr/>
    </dgm:pt>
    <dgm:pt modelId="{BF97784D-1B16-4168-AD0E-D7C3AF26C4C5}" type="pres">
      <dgm:prSet presAssocID="{C32986A3-6163-422E-B2E5-17E70EFBDCAF}" presName="rootText" presStyleLbl="node2" presStyleIdx="0" presStyleCnt="3" custLinFactNeighborX="-23" custLinFactNeighborY="2031">
        <dgm:presLayoutVars>
          <dgm:chPref val="3"/>
        </dgm:presLayoutVars>
      </dgm:prSet>
      <dgm:spPr/>
      <dgm:t>
        <a:bodyPr/>
        <a:lstStyle/>
        <a:p>
          <a:endParaRPr lang="tr-TR"/>
        </a:p>
      </dgm:t>
    </dgm:pt>
    <dgm:pt modelId="{94512213-339A-4746-BC4F-7FDC485890C4}" type="pres">
      <dgm:prSet presAssocID="{C32986A3-6163-422E-B2E5-17E70EFBDCAF}" presName="rootConnector" presStyleLbl="node2" presStyleIdx="0" presStyleCnt="3"/>
      <dgm:spPr/>
      <dgm:t>
        <a:bodyPr/>
        <a:lstStyle/>
        <a:p>
          <a:endParaRPr lang="tr-TR"/>
        </a:p>
      </dgm:t>
    </dgm:pt>
    <dgm:pt modelId="{2B8924CD-FED9-44D0-AD65-DA6669546455}" type="pres">
      <dgm:prSet presAssocID="{C32986A3-6163-422E-B2E5-17E70EFBDCAF}" presName="hierChild4" presStyleCnt="0"/>
      <dgm:spPr/>
    </dgm:pt>
    <dgm:pt modelId="{4C7DEFC9-93D1-440D-B6FA-29F8468DC550}" type="pres">
      <dgm:prSet presAssocID="{C32986A3-6163-422E-B2E5-17E70EFBDCAF}" presName="hierChild5" presStyleCnt="0"/>
      <dgm:spPr/>
    </dgm:pt>
    <dgm:pt modelId="{78618023-B6AE-4700-A6DA-48B618536D8C}" type="pres">
      <dgm:prSet presAssocID="{C7EDBB6A-894B-48B9-9136-82643472752A}" presName="Name35" presStyleLbl="parChTrans1D2" presStyleIdx="1" presStyleCnt="3"/>
      <dgm:spPr/>
      <dgm:t>
        <a:bodyPr/>
        <a:lstStyle/>
        <a:p>
          <a:endParaRPr lang="tr-TR"/>
        </a:p>
      </dgm:t>
    </dgm:pt>
    <dgm:pt modelId="{F5051894-F6C7-4FD2-AE2A-B08DD8483B2A}" type="pres">
      <dgm:prSet presAssocID="{FCA4E822-BFAB-4FB4-ABA1-E195D5F4FA16}" presName="hierRoot2" presStyleCnt="0">
        <dgm:presLayoutVars>
          <dgm:hierBranch/>
        </dgm:presLayoutVars>
      </dgm:prSet>
      <dgm:spPr/>
    </dgm:pt>
    <dgm:pt modelId="{9FE44CFC-DDFE-40B3-9953-39A2B1458A4A}" type="pres">
      <dgm:prSet presAssocID="{FCA4E822-BFAB-4FB4-ABA1-E195D5F4FA16}" presName="rootComposite" presStyleCnt="0"/>
      <dgm:spPr/>
    </dgm:pt>
    <dgm:pt modelId="{CAC92285-42D7-43F5-A844-7C4D72D31431}" type="pres">
      <dgm:prSet presAssocID="{FCA4E822-BFAB-4FB4-ABA1-E195D5F4FA16}" presName="rootText" presStyleLbl="node2" presStyleIdx="1" presStyleCnt="3" custLinFactNeighborX="1258" custLinFactNeighborY="2031">
        <dgm:presLayoutVars>
          <dgm:chPref val="3"/>
        </dgm:presLayoutVars>
      </dgm:prSet>
      <dgm:spPr/>
      <dgm:t>
        <a:bodyPr/>
        <a:lstStyle/>
        <a:p>
          <a:endParaRPr lang="tr-TR"/>
        </a:p>
      </dgm:t>
    </dgm:pt>
    <dgm:pt modelId="{97570E79-A789-4511-BC8F-9AD29FE838F1}" type="pres">
      <dgm:prSet presAssocID="{FCA4E822-BFAB-4FB4-ABA1-E195D5F4FA16}" presName="rootConnector" presStyleLbl="node2" presStyleIdx="1" presStyleCnt="3"/>
      <dgm:spPr/>
      <dgm:t>
        <a:bodyPr/>
        <a:lstStyle/>
        <a:p>
          <a:endParaRPr lang="tr-TR"/>
        </a:p>
      </dgm:t>
    </dgm:pt>
    <dgm:pt modelId="{0AADF60D-4379-4849-9C90-BB14D497BA35}" type="pres">
      <dgm:prSet presAssocID="{FCA4E822-BFAB-4FB4-ABA1-E195D5F4FA16}" presName="hierChild4" presStyleCnt="0"/>
      <dgm:spPr/>
    </dgm:pt>
    <dgm:pt modelId="{4960A1F7-AB8F-4BDD-8C69-5368189CE434}" type="pres">
      <dgm:prSet presAssocID="{FCA4E822-BFAB-4FB4-ABA1-E195D5F4FA16}" presName="hierChild5" presStyleCnt="0"/>
      <dgm:spPr/>
    </dgm:pt>
    <dgm:pt modelId="{AAEC769C-A96D-4815-A268-2C37C5827B55}" type="pres">
      <dgm:prSet presAssocID="{B7A35819-0799-4B2F-B8BC-2D02F6D9CA22}" presName="Name35" presStyleLbl="parChTrans1D2" presStyleIdx="2" presStyleCnt="3"/>
      <dgm:spPr/>
      <dgm:t>
        <a:bodyPr/>
        <a:lstStyle/>
        <a:p>
          <a:endParaRPr lang="tr-TR"/>
        </a:p>
      </dgm:t>
    </dgm:pt>
    <dgm:pt modelId="{3B93A468-FEC3-43F7-8152-602E813B8047}" type="pres">
      <dgm:prSet presAssocID="{54DA54A0-8B7C-4079-94FB-ACC711662207}" presName="hierRoot2" presStyleCnt="0">
        <dgm:presLayoutVars>
          <dgm:hierBranch/>
        </dgm:presLayoutVars>
      </dgm:prSet>
      <dgm:spPr/>
    </dgm:pt>
    <dgm:pt modelId="{1744EC28-8BA2-4534-9357-4C35F37F3A9B}" type="pres">
      <dgm:prSet presAssocID="{54DA54A0-8B7C-4079-94FB-ACC711662207}" presName="rootComposite" presStyleCnt="0"/>
      <dgm:spPr/>
    </dgm:pt>
    <dgm:pt modelId="{C0FFEE36-9E42-4C13-B122-B3293BE3C693}" type="pres">
      <dgm:prSet presAssocID="{54DA54A0-8B7C-4079-94FB-ACC711662207}" presName="rootText" presStyleLbl="node2" presStyleIdx="2" presStyleCnt="3">
        <dgm:presLayoutVars>
          <dgm:chPref val="3"/>
        </dgm:presLayoutVars>
      </dgm:prSet>
      <dgm:spPr/>
      <dgm:t>
        <a:bodyPr/>
        <a:lstStyle/>
        <a:p>
          <a:endParaRPr lang="tr-TR"/>
        </a:p>
      </dgm:t>
    </dgm:pt>
    <dgm:pt modelId="{5BC86330-1F7C-4B57-A174-000E84E9EBB3}" type="pres">
      <dgm:prSet presAssocID="{54DA54A0-8B7C-4079-94FB-ACC711662207}" presName="rootConnector" presStyleLbl="node2" presStyleIdx="2" presStyleCnt="3"/>
      <dgm:spPr/>
      <dgm:t>
        <a:bodyPr/>
        <a:lstStyle/>
        <a:p>
          <a:endParaRPr lang="tr-TR"/>
        </a:p>
      </dgm:t>
    </dgm:pt>
    <dgm:pt modelId="{F55D3546-7608-4782-BB68-DE2244CBA0C6}" type="pres">
      <dgm:prSet presAssocID="{54DA54A0-8B7C-4079-94FB-ACC711662207}" presName="hierChild4" presStyleCnt="0"/>
      <dgm:spPr/>
    </dgm:pt>
    <dgm:pt modelId="{73509443-2AFB-4B72-AADB-025D9BE8406F}" type="pres">
      <dgm:prSet presAssocID="{54DA54A0-8B7C-4079-94FB-ACC711662207}" presName="hierChild5" presStyleCnt="0"/>
      <dgm:spPr/>
    </dgm:pt>
    <dgm:pt modelId="{C320EB07-A5E8-4154-AD85-05A9ECB3A395}" type="pres">
      <dgm:prSet presAssocID="{99BAB92D-9BEC-4D9B-81CE-C96559993433}" presName="hierChild3" presStyleCnt="0"/>
      <dgm:spPr/>
    </dgm:pt>
  </dgm:ptLst>
  <dgm:cxnLst>
    <dgm:cxn modelId="{F8B55813-6D5D-4BD2-95B1-3403648BD4CB}" type="presOf" srcId="{C7EDBB6A-894B-48B9-9136-82643472752A}" destId="{78618023-B6AE-4700-A6DA-48B618536D8C}" srcOrd="0" destOrd="0" presId="urn:microsoft.com/office/officeart/2005/8/layout/orgChart1"/>
    <dgm:cxn modelId="{81F4C81F-C7B9-4DBD-8268-0B5E2A1AFAB2}" type="presOf" srcId="{C32986A3-6163-422E-B2E5-17E70EFBDCAF}" destId="{BF97784D-1B16-4168-AD0E-D7C3AF26C4C5}" srcOrd="0" destOrd="0" presId="urn:microsoft.com/office/officeart/2005/8/layout/orgChart1"/>
    <dgm:cxn modelId="{E1B0939E-C496-412F-AC1F-54FCCA511B1B}" srcId="{99BAB92D-9BEC-4D9B-81CE-C96559993433}" destId="{FCA4E822-BFAB-4FB4-ABA1-E195D5F4FA16}" srcOrd="1" destOrd="0" parTransId="{C7EDBB6A-894B-48B9-9136-82643472752A}" sibTransId="{6D811B09-E895-40E3-A2E0-73CD929F6FFC}"/>
    <dgm:cxn modelId="{C53B7177-CD4B-418B-AF7A-5D6956AC456A}" type="presOf" srcId="{51175064-6007-41D9-A429-0DC2A394DEC9}" destId="{DC0DE232-EAE3-4EFE-9B2F-A54E55B067F3}" srcOrd="0" destOrd="0" presId="urn:microsoft.com/office/officeart/2005/8/layout/orgChart1"/>
    <dgm:cxn modelId="{68F162FB-0DCE-4A92-B9D7-BDB01F02404F}" type="presOf" srcId="{54DA54A0-8B7C-4079-94FB-ACC711662207}" destId="{5BC86330-1F7C-4B57-A174-000E84E9EBB3}" srcOrd="1" destOrd="0" presId="urn:microsoft.com/office/officeart/2005/8/layout/orgChart1"/>
    <dgm:cxn modelId="{EBF3938F-7556-44DD-967D-D2C30CEFFAAB}" type="presOf" srcId="{FCA4E822-BFAB-4FB4-ABA1-E195D5F4FA16}" destId="{97570E79-A789-4511-BC8F-9AD29FE838F1}" srcOrd="1" destOrd="0" presId="urn:microsoft.com/office/officeart/2005/8/layout/orgChart1"/>
    <dgm:cxn modelId="{5AB91903-C579-4628-ACBA-647D4644B04C}" type="presOf" srcId="{B73A7B42-C56C-40AF-94A7-2B0356E813AD}" destId="{2232650D-1683-473F-8FC7-625D87DE6A86}" srcOrd="0" destOrd="0" presId="urn:microsoft.com/office/officeart/2005/8/layout/orgChart1"/>
    <dgm:cxn modelId="{0B4ECA19-6FF2-4ADC-BF03-079AE24D888D}" srcId="{99BAB92D-9BEC-4D9B-81CE-C96559993433}" destId="{54DA54A0-8B7C-4079-94FB-ACC711662207}" srcOrd="2" destOrd="0" parTransId="{B7A35819-0799-4B2F-B8BC-2D02F6D9CA22}" sibTransId="{6863BFF6-4C0E-443A-9233-6EC33C6EF941}"/>
    <dgm:cxn modelId="{1DEE7E4C-6075-4A65-A4D6-E96D7C7B0D82}" type="presOf" srcId="{99BAB92D-9BEC-4D9B-81CE-C96559993433}" destId="{42A3F4F8-47E1-48DF-80AD-0CABBE1E6C48}" srcOrd="1" destOrd="0" presId="urn:microsoft.com/office/officeart/2005/8/layout/orgChart1"/>
    <dgm:cxn modelId="{9C21A4E3-1B4C-499D-BFFE-6C9A1C0E1A35}" type="presOf" srcId="{99BAB92D-9BEC-4D9B-81CE-C96559993433}" destId="{B409D288-A920-42FD-AEEC-1D7ADAC9E474}" srcOrd="0" destOrd="0" presId="urn:microsoft.com/office/officeart/2005/8/layout/orgChart1"/>
    <dgm:cxn modelId="{9C5982ED-784D-4B78-ADA5-F95425DBAC5F}" type="presOf" srcId="{C32986A3-6163-422E-B2E5-17E70EFBDCAF}" destId="{94512213-339A-4746-BC4F-7FDC485890C4}" srcOrd="1" destOrd="0" presId="urn:microsoft.com/office/officeart/2005/8/layout/orgChart1"/>
    <dgm:cxn modelId="{2C895C3F-CBA8-43EA-A2C3-B0EA7E93814C}" type="presOf" srcId="{54DA54A0-8B7C-4079-94FB-ACC711662207}" destId="{C0FFEE36-9E42-4C13-B122-B3293BE3C693}" srcOrd="0" destOrd="0" presId="urn:microsoft.com/office/officeart/2005/8/layout/orgChart1"/>
    <dgm:cxn modelId="{126AD6E1-5975-43B4-A73C-6C3B35AEBDCA}" type="presOf" srcId="{FCA4E822-BFAB-4FB4-ABA1-E195D5F4FA16}" destId="{CAC92285-42D7-43F5-A844-7C4D72D31431}" srcOrd="0" destOrd="0" presId="urn:microsoft.com/office/officeart/2005/8/layout/orgChart1"/>
    <dgm:cxn modelId="{F9946C97-1783-4C02-B683-03664E5F7AEA}" srcId="{51175064-6007-41D9-A429-0DC2A394DEC9}" destId="{99BAB92D-9BEC-4D9B-81CE-C96559993433}" srcOrd="0" destOrd="0" parTransId="{598FF2AF-3114-4D57-A495-A354B3922493}" sibTransId="{DA6DAA14-3ECE-488E-8714-754BEAD0D900}"/>
    <dgm:cxn modelId="{A007A520-64C6-4986-BAF8-A4094B61DC9D}" srcId="{99BAB92D-9BEC-4D9B-81CE-C96559993433}" destId="{C32986A3-6163-422E-B2E5-17E70EFBDCAF}" srcOrd="0" destOrd="0" parTransId="{B73A7B42-C56C-40AF-94A7-2B0356E813AD}" sibTransId="{71FD724C-C711-4BB2-9714-4E25F47E3676}"/>
    <dgm:cxn modelId="{9204A614-756A-4A00-8E21-2178E0961CB1}" type="presOf" srcId="{B7A35819-0799-4B2F-B8BC-2D02F6D9CA22}" destId="{AAEC769C-A96D-4815-A268-2C37C5827B55}" srcOrd="0" destOrd="0" presId="urn:microsoft.com/office/officeart/2005/8/layout/orgChart1"/>
    <dgm:cxn modelId="{DB82EE41-6574-4077-91B6-F1936D1AD840}" type="presParOf" srcId="{DC0DE232-EAE3-4EFE-9B2F-A54E55B067F3}" destId="{1515F5B4-C022-4A7F-9202-2AA52141ACBF}" srcOrd="0" destOrd="0" presId="urn:microsoft.com/office/officeart/2005/8/layout/orgChart1"/>
    <dgm:cxn modelId="{A3F30403-DAE1-412D-A859-69D3A2C00E10}" type="presParOf" srcId="{1515F5B4-C022-4A7F-9202-2AA52141ACBF}" destId="{82255D1B-536C-46C3-8809-8F8D97107AFC}" srcOrd="0" destOrd="0" presId="urn:microsoft.com/office/officeart/2005/8/layout/orgChart1"/>
    <dgm:cxn modelId="{290DE5AA-06C9-40FE-BFF7-29276F325B68}" type="presParOf" srcId="{82255D1B-536C-46C3-8809-8F8D97107AFC}" destId="{B409D288-A920-42FD-AEEC-1D7ADAC9E474}" srcOrd="0" destOrd="0" presId="urn:microsoft.com/office/officeart/2005/8/layout/orgChart1"/>
    <dgm:cxn modelId="{E79F0CB8-F207-45B7-A56E-546B30E10EE3}" type="presParOf" srcId="{82255D1B-536C-46C3-8809-8F8D97107AFC}" destId="{42A3F4F8-47E1-48DF-80AD-0CABBE1E6C48}" srcOrd="1" destOrd="0" presId="urn:microsoft.com/office/officeart/2005/8/layout/orgChart1"/>
    <dgm:cxn modelId="{DA9B701D-DC94-4BE9-97CF-91BA1F29E6D3}" type="presParOf" srcId="{1515F5B4-C022-4A7F-9202-2AA52141ACBF}" destId="{33C1F39C-02E8-410A-A381-7A50A3F6D708}" srcOrd="1" destOrd="0" presId="urn:microsoft.com/office/officeart/2005/8/layout/orgChart1"/>
    <dgm:cxn modelId="{BE0B891A-7532-49CF-B32F-BF0EF85821C9}" type="presParOf" srcId="{33C1F39C-02E8-410A-A381-7A50A3F6D708}" destId="{2232650D-1683-473F-8FC7-625D87DE6A86}" srcOrd="0" destOrd="0" presId="urn:microsoft.com/office/officeart/2005/8/layout/orgChart1"/>
    <dgm:cxn modelId="{8D745214-F5CC-4BDE-A01C-E2AC1C9F577A}" type="presParOf" srcId="{33C1F39C-02E8-410A-A381-7A50A3F6D708}" destId="{DA1F1017-B96A-4948-81D7-45159C448229}" srcOrd="1" destOrd="0" presId="urn:microsoft.com/office/officeart/2005/8/layout/orgChart1"/>
    <dgm:cxn modelId="{F1152086-89E2-4A8F-BC34-A0F5B3B4BB34}" type="presParOf" srcId="{DA1F1017-B96A-4948-81D7-45159C448229}" destId="{97339FF4-43A0-47C9-B616-FA387A702B8B}" srcOrd="0" destOrd="0" presId="urn:microsoft.com/office/officeart/2005/8/layout/orgChart1"/>
    <dgm:cxn modelId="{72F33380-04AA-47FF-B52C-3D902BBBC504}" type="presParOf" srcId="{97339FF4-43A0-47C9-B616-FA387A702B8B}" destId="{BF97784D-1B16-4168-AD0E-D7C3AF26C4C5}" srcOrd="0" destOrd="0" presId="urn:microsoft.com/office/officeart/2005/8/layout/orgChart1"/>
    <dgm:cxn modelId="{709CA434-B568-4A3C-A691-A07EEB680244}" type="presParOf" srcId="{97339FF4-43A0-47C9-B616-FA387A702B8B}" destId="{94512213-339A-4746-BC4F-7FDC485890C4}" srcOrd="1" destOrd="0" presId="urn:microsoft.com/office/officeart/2005/8/layout/orgChart1"/>
    <dgm:cxn modelId="{76DB83AC-CAE7-49C2-B3B2-57DBB5BD2C94}" type="presParOf" srcId="{DA1F1017-B96A-4948-81D7-45159C448229}" destId="{2B8924CD-FED9-44D0-AD65-DA6669546455}" srcOrd="1" destOrd="0" presId="urn:microsoft.com/office/officeart/2005/8/layout/orgChart1"/>
    <dgm:cxn modelId="{09E78B25-61B9-4324-813B-75DF074088E8}" type="presParOf" srcId="{DA1F1017-B96A-4948-81D7-45159C448229}" destId="{4C7DEFC9-93D1-440D-B6FA-29F8468DC550}" srcOrd="2" destOrd="0" presId="urn:microsoft.com/office/officeart/2005/8/layout/orgChart1"/>
    <dgm:cxn modelId="{EB87C561-8B2C-405B-80AA-8FF7BD38A61D}" type="presParOf" srcId="{33C1F39C-02E8-410A-A381-7A50A3F6D708}" destId="{78618023-B6AE-4700-A6DA-48B618536D8C}" srcOrd="2" destOrd="0" presId="urn:microsoft.com/office/officeart/2005/8/layout/orgChart1"/>
    <dgm:cxn modelId="{80B23576-5AD5-41A9-A7A1-E6E6D29DEFE6}" type="presParOf" srcId="{33C1F39C-02E8-410A-A381-7A50A3F6D708}" destId="{F5051894-F6C7-4FD2-AE2A-B08DD8483B2A}" srcOrd="3" destOrd="0" presId="urn:microsoft.com/office/officeart/2005/8/layout/orgChart1"/>
    <dgm:cxn modelId="{820422BA-51D3-4D12-A9A8-50C7DE9520D9}" type="presParOf" srcId="{F5051894-F6C7-4FD2-AE2A-B08DD8483B2A}" destId="{9FE44CFC-DDFE-40B3-9953-39A2B1458A4A}" srcOrd="0" destOrd="0" presId="urn:microsoft.com/office/officeart/2005/8/layout/orgChart1"/>
    <dgm:cxn modelId="{EC202721-0963-4EC8-8CE2-8ADF8171B385}" type="presParOf" srcId="{9FE44CFC-DDFE-40B3-9953-39A2B1458A4A}" destId="{CAC92285-42D7-43F5-A844-7C4D72D31431}" srcOrd="0" destOrd="0" presId="urn:microsoft.com/office/officeart/2005/8/layout/orgChart1"/>
    <dgm:cxn modelId="{7F551EC4-E0A1-4049-833D-534E4A864D81}" type="presParOf" srcId="{9FE44CFC-DDFE-40B3-9953-39A2B1458A4A}" destId="{97570E79-A789-4511-BC8F-9AD29FE838F1}" srcOrd="1" destOrd="0" presId="urn:microsoft.com/office/officeart/2005/8/layout/orgChart1"/>
    <dgm:cxn modelId="{13A4875E-8BF9-4047-8A49-11861A8A8920}" type="presParOf" srcId="{F5051894-F6C7-4FD2-AE2A-B08DD8483B2A}" destId="{0AADF60D-4379-4849-9C90-BB14D497BA35}" srcOrd="1" destOrd="0" presId="urn:microsoft.com/office/officeart/2005/8/layout/orgChart1"/>
    <dgm:cxn modelId="{9151CC97-19CE-4E63-9076-33FA331E5321}" type="presParOf" srcId="{F5051894-F6C7-4FD2-AE2A-B08DD8483B2A}" destId="{4960A1F7-AB8F-4BDD-8C69-5368189CE434}" srcOrd="2" destOrd="0" presId="urn:microsoft.com/office/officeart/2005/8/layout/orgChart1"/>
    <dgm:cxn modelId="{E3F032F5-0A38-4522-99E1-323186F4E0FB}" type="presParOf" srcId="{33C1F39C-02E8-410A-A381-7A50A3F6D708}" destId="{AAEC769C-A96D-4815-A268-2C37C5827B55}" srcOrd="4" destOrd="0" presId="urn:microsoft.com/office/officeart/2005/8/layout/orgChart1"/>
    <dgm:cxn modelId="{AF9246FF-CB53-43F8-82BB-84902626E9FB}" type="presParOf" srcId="{33C1F39C-02E8-410A-A381-7A50A3F6D708}" destId="{3B93A468-FEC3-43F7-8152-602E813B8047}" srcOrd="5" destOrd="0" presId="urn:microsoft.com/office/officeart/2005/8/layout/orgChart1"/>
    <dgm:cxn modelId="{8AE33516-D08F-4468-9ACB-93E7593240E6}" type="presParOf" srcId="{3B93A468-FEC3-43F7-8152-602E813B8047}" destId="{1744EC28-8BA2-4534-9357-4C35F37F3A9B}" srcOrd="0" destOrd="0" presId="urn:microsoft.com/office/officeart/2005/8/layout/orgChart1"/>
    <dgm:cxn modelId="{859D3D10-48DF-497E-AD5E-0CD8EFE63B4C}" type="presParOf" srcId="{1744EC28-8BA2-4534-9357-4C35F37F3A9B}" destId="{C0FFEE36-9E42-4C13-B122-B3293BE3C693}" srcOrd="0" destOrd="0" presId="urn:microsoft.com/office/officeart/2005/8/layout/orgChart1"/>
    <dgm:cxn modelId="{A8C7CBA3-83EA-4158-A0C0-C1B68139CBED}" type="presParOf" srcId="{1744EC28-8BA2-4534-9357-4C35F37F3A9B}" destId="{5BC86330-1F7C-4B57-A174-000E84E9EBB3}" srcOrd="1" destOrd="0" presId="urn:microsoft.com/office/officeart/2005/8/layout/orgChart1"/>
    <dgm:cxn modelId="{228008C4-C53F-4CAE-93DD-DBDB8CEC4A35}" type="presParOf" srcId="{3B93A468-FEC3-43F7-8152-602E813B8047}" destId="{F55D3546-7608-4782-BB68-DE2244CBA0C6}" srcOrd="1" destOrd="0" presId="urn:microsoft.com/office/officeart/2005/8/layout/orgChart1"/>
    <dgm:cxn modelId="{8D3A2EE2-8AAA-478C-B120-D01B3AAAF468}" type="presParOf" srcId="{3B93A468-FEC3-43F7-8152-602E813B8047}" destId="{73509443-2AFB-4B72-AADB-025D9BE8406F}" srcOrd="2" destOrd="0" presId="urn:microsoft.com/office/officeart/2005/8/layout/orgChart1"/>
    <dgm:cxn modelId="{353E935B-C987-4D12-A78D-2C32806860D0}" type="presParOf" srcId="{1515F5B4-C022-4A7F-9202-2AA52141ACBF}" destId="{C320EB07-A5E8-4154-AD85-05A9ECB3A39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29761" y="0"/>
            <a:ext cx="2929837" cy="498852"/>
          </a:xfrm>
          <a:prstGeom prst="rect">
            <a:avLst/>
          </a:prstGeom>
        </p:spPr>
        <p:txBody>
          <a:bodyPr vert="horz" lIns="91440" tIns="45720" rIns="91440" bIns="45720" rtlCol="0"/>
          <a:lstStyle>
            <a:lvl1pPr algn="r">
              <a:defRPr sz="1200"/>
            </a:lvl1pPr>
          </a:lstStyle>
          <a:p>
            <a:fld id="{B4617B6D-460F-4048-A716-5EC904439471}" type="datetimeFigureOut">
              <a:rPr lang="tr-TR" smtClean="0"/>
              <a:t>25.9.2019</a:t>
            </a:fld>
            <a:endParaRPr lang="tr-TR"/>
          </a:p>
        </p:txBody>
      </p:sp>
      <p:sp>
        <p:nvSpPr>
          <p:cNvPr id="4" name="Altbilgi Yer Tutucusu 3"/>
          <p:cNvSpPr>
            <a:spLocks noGrp="1"/>
          </p:cNvSpPr>
          <p:nvPr>
            <p:ph type="ftr" sz="quarter" idx="2"/>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29761" y="9443662"/>
            <a:ext cx="2929837" cy="498851"/>
          </a:xfrm>
          <a:prstGeom prst="rect">
            <a:avLst/>
          </a:prstGeom>
        </p:spPr>
        <p:txBody>
          <a:bodyPr vert="horz" lIns="91440" tIns="45720" rIns="91440" bIns="45720" rtlCol="0" anchor="b"/>
          <a:lstStyle>
            <a:lvl1pPr algn="r">
              <a:defRPr sz="1200"/>
            </a:lvl1pPr>
          </a:lstStyle>
          <a:p>
            <a:fld id="{D08F6D0E-2149-4E49-B806-DBB8BA5DCFAC}" type="slidenum">
              <a:rPr lang="tr-TR" smtClean="0"/>
              <a:t>‹#›</a:t>
            </a:fld>
            <a:endParaRPr lang="tr-TR"/>
          </a:p>
        </p:txBody>
      </p:sp>
    </p:spTree>
    <p:extLst>
      <p:ext uri="{BB962C8B-B14F-4D97-AF65-F5344CB8AC3E}">
        <p14:creationId xmlns:p14="http://schemas.microsoft.com/office/powerpoint/2010/main" val="395753179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D1882D3-26ED-4024-B992-7A244BD7D2CB}" type="datetimeFigureOut">
              <a:rPr lang="tr-TR" smtClean="0"/>
              <a:t>25.9.2019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E82453-9FCF-44F6-B263-30281A002208}" type="slidenum">
              <a:rPr lang="tr-TR" smtClean="0"/>
              <a:t>‹#›</a:t>
            </a:fld>
            <a:endParaRPr lang="tr-TR"/>
          </a:p>
        </p:txBody>
      </p:sp>
    </p:spTree>
    <p:extLst>
      <p:ext uri="{BB962C8B-B14F-4D97-AF65-F5344CB8AC3E}">
        <p14:creationId xmlns:p14="http://schemas.microsoft.com/office/powerpoint/2010/main" val="3479111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D1882D3-26ED-4024-B992-7A244BD7D2CB}" type="datetimeFigureOut">
              <a:rPr lang="tr-TR" smtClean="0"/>
              <a:t>25.9.2019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E82453-9FCF-44F6-B263-30281A002208}" type="slidenum">
              <a:rPr lang="tr-TR" smtClean="0"/>
              <a:t>‹#›</a:t>
            </a:fld>
            <a:endParaRPr lang="tr-TR"/>
          </a:p>
        </p:txBody>
      </p:sp>
    </p:spTree>
    <p:extLst>
      <p:ext uri="{BB962C8B-B14F-4D97-AF65-F5344CB8AC3E}">
        <p14:creationId xmlns:p14="http://schemas.microsoft.com/office/powerpoint/2010/main" val="1803447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D1882D3-26ED-4024-B992-7A244BD7D2CB}" type="datetimeFigureOut">
              <a:rPr lang="tr-TR" smtClean="0"/>
              <a:t>25.9.2019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E82453-9FCF-44F6-B263-30281A002208}" type="slidenum">
              <a:rPr lang="tr-TR" smtClean="0"/>
              <a:t>‹#›</a:t>
            </a:fld>
            <a:endParaRPr lang="tr-TR"/>
          </a:p>
        </p:txBody>
      </p:sp>
    </p:spTree>
    <p:extLst>
      <p:ext uri="{BB962C8B-B14F-4D97-AF65-F5344CB8AC3E}">
        <p14:creationId xmlns:p14="http://schemas.microsoft.com/office/powerpoint/2010/main" val="443182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D1882D3-26ED-4024-B992-7A244BD7D2CB}" type="datetimeFigureOut">
              <a:rPr lang="tr-TR" smtClean="0"/>
              <a:t>25.9.2019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E82453-9FCF-44F6-B263-30281A002208}" type="slidenum">
              <a:rPr lang="tr-TR" smtClean="0"/>
              <a:t>‹#›</a:t>
            </a:fld>
            <a:endParaRPr lang="tr-TR"/>
          </a:p>
        </p:txBody>
      </p:sp>
    </p:spTree>
    <p:extLst>
      <p:ext uri="{BB962C8B-B14F-4D97-AF65-F5344CB8AC3E}">
        <p14:creationId xmlns:p14="http://schemas.microsoft.com/office/powerpoint/2010/main" val="1666920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D1882D3-26ED-4024-B992-7A244BD7D2CB}" type="datetimeFigureOut">
              <a:rPr lang="tr-TR" smtClean="0"/>
              <a:t>25.9.2019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E82453-9FCF-44F6-B263-30281A002208}" type="slidenum">
              <a:rPr lang="tr-TR" smtClean="0"/>
              <a:t>‹#›</a:t>
            </a:fld>
            <a:endParaRPr lang="tr-TR"/>
          </a:p>
        </p:txBody>
      </p:sp>
    </p:spTree>
    <p:extLst>
      <p:ext uri="{BB962C8B-B14F-4D97-AF65-F5344CB8AC3E}">
        <p14:creationId xmlns:p14="http://schemas.microsoft.com/office/powerpoint/2010/main" val="3195831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D1882D3-26ED-4024-B992-7A244BD7D2CB}" type="datetimeFigureOut">
              <a:rPr lang="tr-TR" smtClean="0"/>
              <a:t>25.9.2019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E82453-9FCF-44F6-B263-30281A002208}" type="slidenum">
              <a:rPr lang="tr-TR" smtClean="0"/>
              <a:t>‹#›</a:t>
            </a:fld>
            <a:endParaRPr lang="tr-TR"/>
          </a:p>
        </p:txBody>
      </p:sp>
    </p:spTree>
    <p:extLst>
      <p:ext uri="{BB962C8B-B14F-4D97-AF65-F5344CB8AC3E}">
        <p14:creationId xmlns:p14="http://schemas.microsoft.com/office/powerpoint/2010/main" val="465471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D1882D3-26ED-4024-B992-7A244BD7D2CB}" type="datetimeFigureOut">
              <a:rPr lang="tr-TR" smtClean="0"/>
              <a:t>25.9.2019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AE82453-9FCF-44F6-B263-30281A002208}" type="slidenum">
              <a:rPr lang="tr-TR" smtClean="0"/>
              <a:t>‹#›</a:t>
            </a:fld>
            <a:endParaRPr lang="tr-TR"/>
          </a:p>
        </p:txBody>
      </p:sp>
    </p:spTree>
    <p:extLst>
      <p:ext uri="{BB962C8B-B14F-4D97-AF65-F5344CB8AC3E}">
        <p14:creationId xmlns:p14="http://schemas.microsoft.com/office/powerpoint/2010/main" val="1879288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D1882D3-26ED-4024-B992-7A244BD7D2CB}" type="datetimeFigureOut">
              <a:rPr lang="tr-TR" smtClean="0"/>
              <a:t>25.9.2019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AE82453-9FCF-44F6-B263-30281A002208}" type="slidenum">
              <a:rPr lang="tr-TR" smtClean="0"/>
              <a:t>‹#›</a:t>
            </a:fld>
            <a:endParaRPr lang="tr-TR"/>
          </a:p>
        </p:txBody>
      </p:sp>
    </p:spTree>
    <p:extLst>
      <p:ext uri="{BB962C8B-B14F-4D97-AF65-F5344CB8AC3E}">
        <p14:creationId xmlns:p14="http://schemas.microsoft.com/office/powerpoint/2010/main" val="1849457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D1882D3-26ED-4024-B992-7A244BD7D2CB}" type="datetimeFigureOut">
              <a:rPr lang="tr-TR" smtClean="0"/>
              <a:t>25.9.2019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AE82453-9FCF-44F6-B263-30281A002208}" type="slidenum">
              <a:rPr lang="tr-TR" smtClean="0"/>
              <a:t>‹#›</a:t>
            </a:fld>
            <a:endParaRPr lang="tr-TR"/>
          </a:p>
        </p:txBody>
      </p:sp>
    </p:spTree>
    <p:extLst>
      <p:ext uri="{BB962C8B-B14F-4D97-AF65-F5344CB8AC3E}">
        <p14:creationId xmlns:p14="http://schemas.microsoft.com/office/powerpoint/2010/main" val="2729320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D1882D3-26ED-4024-B992-7A244BD7D2CB}" type="datetimeFigureOut">
              <a:rPr lang="tr-TR" smtClean="0"/>
              <a:t>25.9.2019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E82453-9FCF-44F6-B263-30281A002208}" type="slidenum">
              <a:rPr lang="tr-TR" smtClean="0"/>
              <a:t>‹#›</a:t>
            </a:fld>
            <a:endParaRPr lang="tr-TR"/>
          </a:p>
        </p:txBody>
      </p:sp>
    </p:spTree>
    <p:extLst>
      <p:ext uri="{BB962C8B-B14F-4D97-AF65-F5344CB8AC3E}">
        <p14:creationId xmlns:p14="http://schemas.microsoft.com/office/powerpoint/2010/main" val="118136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D1882D3-26ED-4024-B992-7A244BD7D2CB}" type="datetimeFigureOut">
              <a:rPr lang="tr-TR" smtClean="0"/>
              <a:t>25.9.2019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E82453-9FCF-44F6-B263-30281A002208}" type="slidenum">
              <a:rPr lang="tr-TR" smtClean="0"/>
              <a:t>‹#›</a:t>
            </a:fld>
            <a:endParaRPr lang="tr-TR"/>
          </a:p>
        </p:txBody>
      </p:sp>
    </p:spTree>
    <p:extLst>
      <p:ext uri="{BB962C8B-B14F-4D97-AF65-F5344CB8AC3E}">
        <p14:creationId xmlns:p14="http://schemas.microsoft.com/office/powerpoint/2010/main" val="1945733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1882D3-26ED-4024-B992-7A244BD7D2CB}" type="datetimeFigureOut">
              <a:rPr lang="tr-TR" smtClean="0"/>
              <a:t>25.9.2019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E82453-9FCF-44F6-B263-30281A002208}" type="slidenum">
              <a:rPr lang="tr-TR" smtClean="0"/>
              <a:t>‹#›</a:t>
            </a:fld>
            <a:endParaRPr lang="tr-TR"/>
          </a:p>
        </p:txBody>
      </p:sp>
    </p:spTree>
    <p:extLst>
      <p:ext uri="{BB962C8B-B14F-4D97-AF65-F5344CB8AC3E}">
        <p14:creationId xmlns:p14="http://schemas.microsoft.com/office/powerpoint/2010/main" val="2727897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259632" y="260648"/>
            <a:ext cx="7412360" cy="3356992"/>
          </a:xfrm>
        </p:spPr>
        <p:txBody>
          <a:bodyPr>
            <a:noAutofit/>
          </a:bodyPr>
          <a:lstStyle/>
          <a:p>
            <a:r>
              <a:rPr lang="tr-TR" sz="3600" b="1" dirty="0" smtClean="0">
                <a:latin typeface="Times New Roman" pitchFamily="18" charset="0"/>
                <a:cs typeface="Times New Roman" pitchFamily="18" charset="0"/>
              </a:rPr>
              <a:t>2019-2020 Öğretim Yılı </a:t>
            </a:r>
            <a:br>
              <a:rPr lang="tr-TR" sz="3600" b="1" dirty="0" smtClean="0">
                <a:latin typeface="Times New Roman" pitchFamily="18" charset="0"/>
                <a:cs typeface="Times New Roman" pitchFamily="18" charset="0"/>
              </a:rPr>
            </a:br>
            <a:r>
              <a:rPr lang="tr-TR" sz="3600" b="1" dirty="0" smtClean="0">
                <a:latin typeface="Times New Roman" pitchFamily="18" charset="0"/>
                <a:cs typeface="Times New Roman" pitchFamily="18" charset="0"/>
              </a:rPr>
              <a:t>AÜHF - 3 / A Sınıfı</a:t>
            </a:r>
            <a:br>
              <a:rPr lang="tr-TR" sz="3600" b="1" dirty="0" smtClean="0">
                <a:latin typeface="Times New Roman" pitchFamily="18" charset="0"/>
                <a:cs typeface="Times New Roman" pitchFamily="18" charset="0"/>
              </a:rPr>
            </a:br>
            <a:r>
              <a:rPr lang="tr-TR" sz="3600" b="1" dirty="0" smtClean="0">
                <a:latin typeface="Times New Roman" pitchFamily="18" charset="0"/>
                <a:cs typeface="Times New Roman" pitchFamily="18" charset="0"/>
              </a:rPr>
              <a:t>Eşya Hukuku Ders Notları</a:t>
            </a:r>
            <a:br>
              <a:rPr lang="tr-TR" sz="3600" b="1" dirty="0" smtClean="0">
                <a:latin typeface="Times New Roman" pitchFamily="18" charset="0"/>
                <a:cs typeface="Times New Roman" pitchFamily="18" charset="0"/>
              </a:rPr>
            </a:br>
            <a:r>
              <a:rPr lang="tr-TR" sz="3600" b="1" dirty="0" smtClean="0">
                <a:latin typeface="Times New Roman" pitchFamily="18" charset="0"/>
                <a:cs typeface="Times New Roman" pitchFamily="18" charset="0"/>
              </a:rPr>
              <a:t>Güz Dönemi </a:t>
            </a:r>
            <a:br>
              <a:rPr lang="tr-TR" sz="3600" b="1" dirty="0" smtClean="0">
                <a:latin typeface="Times New Roman" pitchFamily="18" charset="0"/>
                <a:cs typeface="Times New Roman" pitchFamily="18" charset="0"/>
              </a:rPr>
            </a:br>
            <a:r>
              <a:rPr lang="tr-TR" sz="3600" b="1" i="1" dirty="0" smtClean="0">
                <a:latin typeface="Times New Roman" pitchFamily="18" charset="0"/>
                <a:cs typeface="Times New Roman" pitchFamily="18" charset="0"/>
              </a:rPr>
              <a:t>(</a:t>
            </a:r>
            <a:r>
              <a:rPr lang="tr-TR" sz="2800" b="1" i="1" dirty="0" smtClean="0">
                <a:latin typeface="Times New Roman" pitchFamily="18" charset="0"/>
                <a:cs typeface="Times New Roman" pitchFamily="18" charset="0"/>
              </a:rPr>
              <a:t>İlk </a:t>
            </a:r>
            <a:r>
              <a:rPr lang="tr-TR" sz="2800" b="1" i="1" dirty="0">
                <a:latin typeface="Times New Roman" pitchFamily="18" charset="0"/>
                <a:cs typeface="Times New Roman" pitchFamily="18" charset="0"/>
              </a:rPr>
              <a:t>Hafta – </a:t>
            </a:r>
            <a:r>
              <a:rPr lang="tr-TR" sz="2800" b="1" i="1" dirty="0" smtClean="0">
                <a:latin typeface="Times New Roman" pitchFamily="18" charset="0"/>
                <a:cs typeface="Times New Roman" pitchFamily="18" charset="0"/>
              </a:rPr>
              <a:t>18 Eylül 2019) </a:t>
            </a:r>
            <a:br>
              <a:rPr lang="tr-TR" sz="2800" b="1" i="1" dirty="0" smtClean="0">
                <a:latin typeface="Times New Roman" pitchFamily="18" charset="0"/>
                <a:cs typeface="Times New Roman" pitchFamily="18" charset="0"/>
              </a:rPr>
            </a:br>
            <a:r>
              <a:rPr lang="tr-TR" sz="2800" b="1" i="1" dirty="0" smtClean="0">
                <a:latin typeface="Times New Roman" pitchFamily="18" charset="0"/>
                <a:cs typeface="Times New Roman" pitchFamily="18" charset="0"/>
              </a:rPr>
              <a:t>-Kaynakça ve Giriş - </a:t>
            </a:r>
            <a:r>
              <a:rPr lang="tr-TR" sz="2800" b="1" i="1" dirty="0">
                <a:latin typeface="Times New Roman" pitchFamily="18" charset="0"/>
                <a:cs typeface="Times New Roman" pitchFamily="18" charset="0"/>
              </a:rPr>
              <a:t/>
            </a:r>
            <a:br>
              <a:rPr lang="tr-TR" sz="2800" b="1" i="1" dirty="0">
                <a:latin typeface="Times New Roman" pitchFamily="18" charset="0"/>
                <a:cs typeface="Times New Roman" pitchFamily="18" charset="0"/>
              </a:rPr>
            </a:br>
            <a:endParaRPr lang="tr-TR" sz="2800" i="1" dirty="0">
              <a:latin typeface="Times New Roman" pitchFamily="18" charset="0"/>
              <a:cs typeface="Times New Roman" pitchFamily="18" charset="0"/>
            </a:endParaRPr>
          </a:p>
        </p:txBody>
      </p:sp>
      <p:sp>
        <p:nvSpPr>
          <p:cNvPr id="3" name="Alt Başlık 2"/>
          <p:cNvSpPr>
            <a:spLocks noGrp="1"/>
          </p:cNvSpPr>
          <p:nvPr>
            <p:ph type="subTitle" idx="1"/>
          </p:nvPr>
        </p:nvSpPr>
        <p:spPr/>
        <p:txBody>
          <a:bodyPr/>
          <a:lstStyle/>
          <a:p>
            <a:r>
              <a:rPr lang="tr-TR" b="1" i="1" dirty="0" smtClean="0">
                <a:latin typeface="Times New Roman" pitchFamily="18" charset="0"/>
                <a:cs typeface="Times New Roman" pitchFamily="18" charset="0"/>
              </a:rPr>
              <a:t>Öğretim Üyesi: </a:t>
            </a:r>
          </a:p>
          <a:p>
            <a:r>
              <a:rPr lang="tr-TR" b="1" dirty="0" smtClean="0">
                <a:latin typeface="Times New Roman" pitchFamily="18" charset="0"/>
                <a:cs typeface="Times New Roman" pitchFamily="18" charset="0"/>
              </a:rPr>
              <a:t>Doç. Dr. Yıldız ABİK</a:t>
            </a:r>
          </a:p>
          <a:p>
            <a:endParaRPr lang="tr-TR" b="1" dirty="0">
              <a:latin typeface="Times New Roman" pitchFamily="18" charset="0"/>
              <a:cs typeface="Times New Roman" pitchFamily="18" charset="0"/>
            </a:endParaRPr>
          </a:p>
        </p:txBody>
      </p:sp>
    </p:spTree>
    <p:extLst>
      <p:ext uri="{BB962C8B-B14F-4D97-AF65-F5344CB8AC3E}">
        <p14:creationId xmlns:p14="http://schemas.microsoft.com/office/powerpoint/2010/main" val="9680938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3600" b="1" dirty="0" smtClean="0">
                <a:latin typeface="Times New Roman" panose="02020603050405020304" pitchFamily="18" charset="0"/>
                <a:cs typeface="Times New Roman" panose="02020603050405020304" pitchFamily="18" charset="0"/>
              </a:rPr>
              <a:t>Eşya Hukukunun Konusu ve Ayni Hak Kavramı – Eşya ve Eşya Çeşitleri </a:t>
            </a:r>
            <a:endParaRPr lang="tr-TR" sz="36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2800" dirty="0" smtClean="0">
                <a:latin typeface="Times New Roman" panose="02020603050405020304" pitchFamily="18" charset="0"/>
                <a:cs typeface="Times New Roman" panose="02020603050405020304" pitchFamily="18" charset="0"/>
              </a:rPr>
              <a:t>(</a:t>
            </a:r>
            <a:r>
              <a:rPr lang="tr-TR" sz="2800" b="1" i="1" dirty="0" smtClean="0">
                <a:latin typeface="Times New Roman" panose="02020603050405020304" pitchFamily="18" charset="0"/>
                <a:cs typeface="Times New Roman" panose="02020603050405020304" pitchFamily="18" charset="0"/>
              </a:rPr>
              <a:t>Sirmen,</a:t>
            </a:r>
            <a:r>
              <a:rPr lang="tr-TR" sz="2800" b="1" dirty="0" smtClean="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Eşya H., 6. B., s. 1 vd.; </a:t>
            </a:r>
          </a:p>
          <a:p>
            <a:pPr algn="just"/>
            <a:r>
              <a:rPr lang="tr-TR" sz="2800" b="1" i="1" dirty="0" err="1" smtClean="0">
                <a:latin typeface="Times New Roman" panose="02020603050405020304" pitchFamily="18" charset="0"/>
                <a:cs typeface="Times New Roman" panose="02020603050405020304" pitchFamily="18" charset="0"/>
              </a:rPr>
              <a:t>Oğuzman</a:t>
            </a:r>
            <a:r>
              <a:rPr lang="tr-TR" sz="2800" b="1" i="1" dirty="0" smtClean="0">
                <a:latin typeface="Times New Roman" panose="02020603050405020304" pitchFamily="18" charset="0"/>
                <a:cs typeface="Times New Roman" panose="02020603050405020304" pitchFamily="18" charset="0"/>
              </a:rPr>
              <a:t>, Kemal / </a:t>
            </a:r>
            <a:r>
              <a:rPr lang="tr-TR" sz="2800" b="1" i="1" dirty="0" err="1" smtClean="0">
                <a:latin typeface="Times New Roman" panose="02020603050405020304" pitchFamily="18" charset="0"/>
                <a:cs typeface="Times New Roman" panose="02020603050405020304" pitchFamily="18" charset="0"/>
              </a:rPr>
              <a:t>Seliçi</a:t>
            </a:r>
            <a:r>
              <a:rPr lang="tr-TR" sz="2800" b="1" i="1" dirty="0" smtClean="0">
                <a:latin typeface="Times New Roman" panose="02020603050405020304" pitchFamily="18" charset="0"/>
                <a:cs typeface="Times New Roman" panose="02020603050405020304" pitchFamily="18" charset="0"/>
              </a:rPr>
              <a:t>, Özer / Oktay- Özdemir, </a:t>
            </a:r>
            <a:r>
              <a:rPr lang="tr-TR" sz="2800" b="1" i="1" dirty="0" err="1" smtClean="0">
                <a:latin typeface="Times New Roman" panose="02020603050405020304" pitchFamily="18" charset="0"/>
                <a:cs typeface="Times New Roman" panose="02020603050405020304" pitchFamily="18" charset="0"/>
              </a:rPr>
              <a:t>Saibe</a:t>
            </a:r>
            <a:r>
              <a:rPr lang="tr-TR" sz="2800" b="1" i="1" dirty="0" smtClean="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Eşya Hukuku Kısaltılmış Ders Kitabı, 1. Bası, İstanbul 2018,s. 1 </a:t>
            </a:r>
            <a:r>
              <a:rPr lang="tr-TR" sz="2800" i="1" dirty="0" smtClean="0">
                <a:latin typeface="Times New Roman" panose="02020603050405020304" pitchFamily="18" charset="0"/>
                <a:cs typeface="Times New Roman" panose="02020603050405020304" pitchFamily="18" charset="0"/>
              </a:rPr>
              <a:t>vd.; </a:t>
            </a:r>
          </a:p>
          <a:p>
            <a:pPr algn="just"/>
            <a:r>
              <a:rPr lang="tr-TR" sz="2800" b="1" i="1" dirty="0" smtClean="0">
                <a:latin typeface="Times New Roman" panose="02020603050405020304" pitchFamily="18" charset="0"/>
                <a:cs typeface="Times New Roman" panose="02020603050405020304" pitchFamily="18" charset="0"/>
              </a:rPr>
              <a:t>Ertaş, Şeref; </a:t>
            </a:r>
            <a:r>
              <a:rPr lang="tr-TR" sz="2800" dirty="0" smtClean="0">
                <a:latin typeface="Times New Roman" panose="02020603050405020304" pitchFamily="18" charset="0"/>
                <a:cs typeface="Times New Roman" panose="02020603050405020304" pitchFamily="18" charset="0"/>
              </a:rPr>
              <a:t>Eşya Hukuku, 14. Bası, İzmir 2018, s. 1 vd.</a:t>
            </a:r>
          </a:p>
          <a:p>
            <a:pPr algn="just"/>
            <a:r>
              <a:rPr lang="tr-TR" sz="2800" b="1" i="1" dirty="0" smtClean="0">
                <a:latin typeface="Times New Roman" panose="02020603050405020304" pitchFamily="18" charset="0"/>
                <a:cs typeface="Times New Roman" panose="02020603050405020304" pitchFamily="18" charset="0"/>
              </a:rPr>
              <a:t>Ünal, Mehmet / </a:t>
            </a:r>
            <a:r>
              <a:rPr lang="tr-TR" sz="2800" b="1" i="1" dirty="0" err="1" smtClean="0">
                <a:latin typeface="Times New Roman" panose="02020603050405020304" pitchFamily="18" charset="0"/>
                <a:cs typeface="Times New Roman" panose="02020603050405020304" pitchFamily="18" charset="0"/>
              </a:rPr>
              <a:t>Başpınar</a:t>
            </a:r>
            <a:r>
              <a:rPr lang="tr-TR" sz="2800" b="1" i="1" dirty="0" smtClean="0">
                <a:latin typeface="Times New Roman" panose="02020603050405020304" pitchFamily="18" charset="0"/>
                <a:cs typeface="Times New Roman" panose="02020603050405020304" pitchFamily="18" charset="0"/>
              </a:rPr>
              <a:t>, Veysel; </a:t>
            </a:r>
            <a:r>
              <a:rPr lang="tr-TR" sz="2800" dirty="0" smtClean="0">
                <a:latin typeface="Times New Roman" panose="02020603050405020304" pitchFamily="18" charset="0"/>
                <a:cs typeface="Times New Roman" panose="02020603050405020304" pitchFamily="18" charset="0"/>
              </a:rPr>
              <a:t>Şekli Eşya Hukuku, 9. Bası, Ankara 2017, s. 1 vd.)</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4417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64704" y="476672"/>
            <a:ext cx="7702624" cy="2259682"/>
          </a:xfrm>
        </p:spPr>
        <p:txBody>
          <a:bodyPr/>
          <a:lstStyle/>
          <a:p>
            <a:r>
              <a:rPr lang="tr-TR" b="1" dirty="0" smtClean="0"/>
              <a:t>Eşya Hukukunun Konusu</a:t>
            </a:r>
            <a:endParaRPr lang="tr-TR" b="1" dirty="0"/>
          </a:p>
        </p:txBody>
      </p:sp>
      <p:sp>
        <p:nvSpPr>
          <p:cNvPr id="3" name="Alt Başlık 2"/>
          <p:cNvSpPr>
            <a:spLocks noGrp="1"/>
          </p:cNvSpPr>
          <p:nvPr>
            <p:ph type="subTitle" idx="1"/>
          </p:nvPr>
        </p:nvSpPr>
        <p:spPr>
          <a:xfrm>
            <a:off x="1115616" y="2348880"/>
            <a:ext cx="7560840" cy="4104456"/>
          </a:xfrm>
        </p:spPr>
        <p:txBody>
          <a:bodyPr>
            <a:normAutofit fontScale="25000" lnSpcReduction="20000"/>
          </a:bodyPr>
          <a:lstStyle/>
          <a:p>
            <a:pPr algn="just"/>
            <a:r>
              <a:rPr lang="tr-TR" sz="2400" b="1" dirty="0" smtClean="0">
                <a:latin typeface="Times New Roman" pitchFamily="18" charset="0"/>
                <a:cs typeface="Times New Roman" pitchFamily="18" charset="0"/>
              </a:rPr>
              <a:t>-</a:t>
            </a:r>
            <a:r>
              <a:rPr lang="tr-TR" sz="11200" b="1" dirty="0" smtClean="0">
                <a:latin typeface="Times New Roman" pitchFamily="18" charset="0"/>
                <a:cs typeface="Times New Roman" pitchFamily="18" charset="0"/>
              </a:rPr>
              <a:t>Eşya Hukuku, </a:t>
            </a:r>
            <a:r>
              <a:rPr lang="tr-TR" sz="11200" dirty="0" smtClean="0">
                <a:latin typeface="Times New Roman" pitchFamily="18" charset="0"/>
                <a:cs typeface="Times New Roman" pitchFamily="18" charset="0"/>
              </a:rPr>
              <a:t>Medeni Hukukun, Kişilerin, </a:t>
            </a:r>
            <a:r>
              <a:rPr lang="tr-TR" sz="11200" dirty="0">
                <a:latin typeface="Times New Roman" pitchFamily="18" charset="0"/>
                <a:cs typeface="Times New Roman" pitchFamily="18" charset="0"/>
              </a:rPr>
              <a:t>E</a:t>
            </a:r>
            <a:r>
              <a:rPr lang="tr-TR" sz="11200" dirty="0" smtClean="0">
                <a:latin typeface="Times New Roman" pitchFamily="18" charset="0"/>
                <a:cs typeface="Times New Roman" pitchFamily="18" charset="0"/>
              </a:rPr>
              <a:t>şya (</a:t>
            </a:r>
            <a:r>
              <a:rPr lang="tr-TR" sz="11200" i="1" dirty="0" smtClean="0">
                <a:latin typeface="Times New Roman" pitchFamily="18" charset="0"/>
                <a:cs typeface="Times New Roman" pitchFamily="18" charset="0"/>
              </a:rPr>
              <a:t>mallar</a:t>
            </a:r>
            <a:r>
              <a:rPr lang="tr-TR" sz="11200" dirty="0" smtClean="0">
                <a:latin typeface="Times New Roman" pitchFamily="18" charset="0"/>
                <a:cs typeface="Times New Roman" pitchFamily="18" charset="0"/>
              </a:rPr>
              <a:t>) üzerinde doğrudan doğruya hakimiyetinden doğan meseleleri düzenleyen kısmıdır. </a:t>
            </a:r>
            <a:r>
              <a:rPr lang="tr-TR" sz="9600" dirty="0" smtClean="0">
                <a:latin typeface="Times New Roman" pitchFamily="18" charset="0"/>
                <a:cs typeface="Times New Roman" pitchFamily="18" charset="0"/>
              </a:rPr>
              <a:t>(</a:t>
            </a:r>
            <a:r>
              <a:rPr lang="tr-TR" sz="9600" b="1" i="1" dirty="0" err="1" smtClean="0">
                <a:latin typeface="Times New Roman" pitchFamily="18" charset="0"/>
                <a:cs typeface="Times New Roman" pitchFamily="18" charset="0"/>
              </a:rPr>
              <a:t>Oğuzman</a:t>
            </a:r>
            <a:r>
              <a:rPr lang="tr-TR" sz="9600" b="1" i="1" dirty="0" smtClean="0">
                <a:latin typeface="Times New Roman" pitchFamily="18" charset="0"/>
                <a:cs typeface="Times New Roman" pitchFamily="18" charset="0"/>
              </a:rPr>
              <a:t> / </a:t>
            </a:r>
            <a:r>
              <a:rPr lang="tr-TR" sz="9600" b="1" i="1" dirty="0" err="1" smtClean="0">
                <a:latin typeface="Times New Roman" pitchFamily="18" charset="0"/>
                <a:cs typeface="Times New Roman" pitchFamily="18" charset="0"/>
              </a:rPr>
              <a:t>Seliçi</a:t>
            </a:r>
            <a:r>
              <a:rPr lang="tr-TR" sz="9600" b="1" i="1" dirty="0" smtClean="0">
                <a:latin typeface="Times New Roman" pitchFamily="18" charset="0"/>
                <a:cs typeface="Times New Roman" pitchFamily="18" charset="0"/>
              </a:rPr>
              <a:t> / Oktay – Özdemir, </a:t>
            </a:r>
            <a:r>
              <a:rPr lang="tr-TR" sz="9600" i="1" dirty="0" smtClean="0">
                <a:latin typeface="Times New Roman" pitchFamily="18" charset="0"/>
                <a:cs typeface="Times New Roman" pitchFamily="18" charset="0"/>
              </a:rPr>
              <a:t>Eşya H., 20. B., İstanbul 2017, s.1)</a:t>
            </a:r>
            <a:endParaRPr lang="tr-TR" sz="9600" b="1" i="1" dirty="0">
              <a:latin typeface="Times New Roman" pitchFamily="18" charset="0"/>
              <a:cs typeface="Times New Roman" pitchFamily="18" charset="0"/>
            </a:endParaRPr>
          </a:p>
          <a:p>
            <a:pPr algn="just"/>
            <a:r>
              <a:rPr lang="tr-TR" sz="11200" b="1" dirty="0" smtClean="0">
                <a:latin typeface="Times New Roman" pitchFamily="18" charset="0"/>
                <a:cs typeface="Times New Roman" pitchFamily="18" charset="0"/>
              </a:rPr>
              <a:t>-</a:t>
            </a:r>
            <a:r>
              <a:rPr lang="tr-TR" sz="11200" dirty="0" smtClean="0">
                <a:latin typeface="Times New Roman" pitchFamily="18" charset="0"/>
                <a:cs typeface="Times New Roman" pitchFamily="18" charset="0"/>
              </a:rPr>
              <a:t>Bir başka tanımlamaya göre ise</a:t>
            </a:r>
            <a:r>
              <a:rPr lang="tr-TR" sz="11200" b="1" dirty="0" smtClean="0">
                <a:latin typeface="Times New Roman" pitchFamily="18" charset="0"/>
                <a:cs typeface="Times New Roman" pitchFamily="18" charset="0"/>
              </a:rPr>
              <a:t>, Eşya Hukuku, </a:t>
            </a:r>
            <a:r>
              <a:rPr lang="tr-TR" sz="11200" dirty="0" smtClean="0">
                <a:latin typeface="Times New Roman" pitchFamily="18" charset="0"/>
                <a:cs typeface="Times New Roman" pitchFamily="18" charset="0"/>
              </a:rPr>
              <a:t>Kişilerin, </a:t>
            </a:r>
            <a:r>
              <a:rPr lang="tr-TR" sz="11200" dirty="0">
                <a:latin typeface="Times New Roman" pitchFamily="18" charset="0"/>
                <a:cs typeface="Times New Roman" pitchFamily="18" charset="0"/>
              </a:rPr>
              <a:t>E</a:t>
            </a:r>
            <a:r>
              <a:rPr lang="tr-TR" sz="11200" dirty="0" smtClean="0">
                <a:latin typeface="Times New Roman" pitchFamily="18" charset="0"/>
                <a:cs typeface="Times New Roman" pitchFamily="18" charset="0"/>
              </a:rPr>
              <a:t>şya üzerindeki hakimiyetlerinin kapsamını, içeriğini, kuruluş biçimini ve Kişilerin bu hakimiyet dolayısıyla birbirleriyle olan ilişkilerini düzenleyen Medeni Hukuk dalıdır. </a:t>
            </a:r>
          </a:p>
          <a:p>
            <a:pPr algn="just"/>
            <a:r>
              <a:rPr lang="tr-TR" sz="9600" dirty="0" smtClean="0">
                <a:latin typeface="Times New Roman" pitchFamily="18" charset="0"/>
                <a:cs typeface="Times New Roman" pitchFamily="18" charset="0"/>
              </a:rPr>
              <a:t>(</a:t>
            </a:r>
            <a:r>
              <a:rPr lang="tr-TR" sz="9600" b="1" i="1" dirty="0" smtClean="0">
                <a:latin typeface="Times New Roman" pitchFamily="18" charset="0"/>
                <a:cs typeface="Times New Roman" pitchFamily="18" charset="0"/>
              </a:rPr>
              <a:t>Sirmen, </a:t>
            </a:r>
            <a:r>
              <a:rPr lang="tr-TR" sz="9600" i="1" dirty="0" smtClean="0">
                <a:latin typeface="Times New Roman" pitchFamily="18" charset="0"/>
                <a:cs typeface="Times New Roman" pitchFamily="18" charset="0"/>
              </a:rPr>
              <a:t>Eşya H., 6. B., Ankara 2018, s. 1</a:t>
            </a:r>
            <a:r>
              <a:rPr lang="tr-TR" sz="9600" dirty="0" smtClean="0">
                <a:latin typeface="Times New Roman" pitchFamily="18" charset="0"/>
                <a:cs typeface="Times New Roman" pitchFamily="18" charset="0"/>
              </a:rPr>
              <a:t>)</a:t>
            </a:r>
          </a:p>
        </p:txBody>
      </p:sp>
    </p:spTree>
    <p:extLst>
      <p:ext uri="{BB962C8B-B14F-4D97-AF65-F5344CB8AC3E}">
        <p14:creationId xmlns:p14="http://schemas.microsoft.com/office/powerpoint/2010/main" val="3346028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Ayni Haklar </a:t>
            </a:r>
            <a:endParaRPr lang="tr-TR" b="1" dirty="0"/>
          </a:p>
        </p:txBody>
      </p:sp>
      <p:sp>
        <p:nvSpPr>
          <p:cNvPr id="3" name="İçerik Yer Tutucusu 2"/>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Eşya üzerindeki hakimiyetin bir hakka dayanması söz konusu olabileceği gibi, hakimiyetin hakka dayanmaması da mümkündür. Bununla birlikte, genellikle bu hakimiyet, bir hakka dayanır. </a:t>
            </a:r>
          </a:p>
          <a:p>
            <a:pPr algn="just"/>
            <a:r>
              <a:rPr lang="tr-TR" b="1" dirty="0" smtClean="0">
                <a:latin typeface="Times New Roman" pitchFamily="18" charset="0"/>
                <a:cs typeface="Times New Roman" pitchFamily="18" charset="0"/>
              </a:rPr>
              <a:t>Kişiye Eşya üzerinde doğrudan hakimiyet sağlayan Haklara, </a:t>
            </a:r>
            <a:r>
              <a:rPr lang="tr-TR" dirty="0" smtClean="0">
                <a:latin typeface="Times New Roman" pitchFamily="18" charset="0"/>
                <a:cs typeface="Times New Roman" pitchFamily="18" charset="0"/>
              </a:rPr>
              <a:t>«</a:t>
            </a:r>
            <a:r>
              <a:rPr lang="tr-TR" b="1" i="1" dirty="0" smtClean="0">
                <a:latin typeface="Times New Roman" pitchFamily="18" charset="0"/>
                <a:cs typeface="Times New Roman" pitchFamily="18" charset="0"/>
              </a:rPr>
              <a:t>Ayni Haklar</a:t>
            </a:r>
            <a:r>
              <a:rPr lang="tr-TR" dirty="0" smtClean="0">
                <a:latin typeface="Times New Roman" pitchFamily="18" charset="0"/>
                <a:cs typeface="Times New Roman" pitchFamily="18" charset="0"/>
              </a:rPr>
              <a:t>» (</a:t>
            </a:r>
            <a:r>
              <a:rPr lang="tr-TR" sz="2800" i="1" dirty="0" err="1" smtClean="0">
                <a:latin typeface="Times New Roman" pitchFamily="18" charset="0"/>
                <a:cs typeface="Times New Roman" pitchFamily="18" charset="0"/>
              </a:rPr>
              <a:t>dingliche</a:t>
            </a:r>
            <a:r>
              <a:rPr lang="tr-TR" i="1" dirty="0" smtClean="0">
                <a:latin typeface="Times New Roman" pitchFamily="18" charset="0"/>
                <a:cs typeface="Times New Roman" pitchFamily="18" charset="0"/>
              </a:rPr>
              <a:t> </a:t>
            </a:r>
            <a:r>
              <a:rPr lang="tr-TR" sz="2800" i="1" dirty="0" err="1" smtClean="0">
                <a:latin typeface="Times New Roman" pitchFamily="18" charset="0"/>
                <a:cs typeface="Times New Roman" pitchFamily="18" charset="0"/>
              </a:rPr>
              <a:t>rechte</a:t>
            </a:r>
            <a:r>
              <a:rPr lang="tr-TR" sz="2800"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a:t>
            </a:r>
            <a:r>
              <a:rPr lang="tr-TR" b="1" dirty="0" smtClean="0">
                <a:latin typeface="Times New Roman" pitchFamily="18" charset="0"/>
                <a:cs typeface="Times New Roman" pitchFamily="18" charset="0"/>
              </a:rPr>
              <a:t>denir. </a:t>
            </a:r>
          </a:p>
          <a:p>
            <a:pPr marL="0" indent="0" algn="just">
              <a:buNone/>
            </a:pP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38000129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u="sng" dirty="0">
                <a:latin typeface="Times New Roman" pitchFamily="18" charset="0"/>
                <a:cs typeface="Times New Roman" pitchFamily="18" charset="0"/>
              </a:rPr>
              <a:t>Ayni Hak,</a:t>
            </a:r>
            <a:r>
              <a:rPr lang="tr-TR" u="sng" dirty="0">
                <a:latin typeface="Times New Roman" pitchFamily="18" charset="0"/>
                <a:cs typeface="Times New Roman" pitchFamily="18" charset="0"/>
              </a:rPr>
              <a:t> </a:t>
            </a:r>
            <a:r>
              <a:rPr lang="tr-TR" b="1" dirty="0">
                <a:latin typeface="Times New Roman" pitchFamily="18" charset="0"/>
                <a:cs typeface="Times New Roman" pitchFamily="18" charset="0"/>
              </a:rPr>
              <a:t>Kişiye Eşya üzerinde sağladığı doğrudan hakimiyetin sonucu olarak da, herkese karşı ileri sürülebilen </a:t>
            </a:r>
            <a:r>
              <a:rPr lang="tr-TR" b="1" i="1" dirty="0">
                <a:latin typeface="Times New Roman" pitchFamily="18" charset="0"/>
                <a:cs typeface="Times New Roman" pitchFamily="18" charset="0"/>
              </a:rPr>
              <a:t>Mutlak Haklardandır. </a:t>
            </a:r>
          </a:p>
          <a:p>
            <a:pPr algn="just"/>
            <a:r>
              <a:rPr lang="tr-TR" dirty="0">
                <a:latin typeface="Times New Roman" pitchFamily="18" charset="0"/>
                <a:cs typeface="Times New Roman" pitchFamily="18" charset="0"/>
              </a:rPr>
              <a:t>Bu bağlamda, </a:t>
            </a:r>
            <a:r>
              <a:rPr lang="tr-TR" b="1" dirty="0">
                <a:latin typeface="Times New Roman" pitchFamily="18" charset="0"/>
                <a:cs typeface="Times New Roman" pitchFamily="18" charset="0"/>
              </a:rPr>
              <a:t>Eşya üzerindeki doğrudan doğruya Hakimiyetin, </a:t>
            </a:r>
            <a:r>
              <a:rPr lang="tr-TR" dirty="0">
                <a:latin typeface="Times New Roman" pitchFamily="18" charset="0"/>
                <a:cs typeface="Times New Roman" pitchFamily="18" charset="0"/>
              </a:rPr>
              <a:t>dışa, </a:t>
            </a:r>
            <a:r>
              <a:rPr lang="tr-TR" b="1" dirty="0">
                <a:latin typeface="Times New Roman" pitchFamily="18" charset="0"/>
                <a:cs typeface="Times New Roman" pitchFamily="18" charset="0"/>
              </a:rPr>
              <a:t>Üçüncü Kişilere açıklanmasına </a:t>
            </a:r>
            <a:r>
              <a:rPr lang="tr-TR" dirty="0">
                <a:latin typeface="Times New Roman" pitchFamily="18" charset="0"/>
                <a:cs typeface="Times New Roman" pitchFamily="18" charset="0"/>
              </a:rPr>
              <a:t>ihtiyaç vardır. </a:t>
            </a:r>
          </a:p>
          <a:p>
            <a:pPr marL="0" indent="0">
              <a:buNone/>
            </a:pPr>
            <a:endParaRPr lang="tr-TR" dirty="0"/>
          </a:p>
        </p:txBody>
      </p:sp>
    </p:spTree>
    <p:extLst>
      <p:ext uri="{BB962C8B-B14F-4D97-AF65-F5344CB8AC3E}">
        <p14:creationId xmlns:p14="http://schemas.microsoft.com/office/powerpoint/2010/main" val="16067867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Zilyetlik </a:t>
            </a:r>
            <a:endParaRPr lang="tr-TR" b="1" dirty="0"/>
          </a:p>
        </p:txBody>
      </p:sp>
      <p:sp>
        <p:nvSpPr>
          <p:cNvPr id="3" name="İçerik Yer Tutucusu 2"/>
          <p:cNvSpPr>
            <a:spLocks noGrp="1"/>
          </p:cNvSpPr>
          <p:nvPr>
            <p:ph idx="1"/>
          </p:nvPr>
        </p:nvSpPr>
        <p:spPr/>
        <p:txBody>
          <a:bodyPr>
            <a:normAutofit/>
          </a:bodyPr>
          <a:lstStyle/>
          <a:p>
            <a:pPr algn="just"/>
            <a:r>
              <a:rPr lang="tr-TR" sz="3600" dirty="0" smtClean="0">
                <a:latin typeface="Times New Roman" pitchFamily="18" charset="0"/>
                <a:cs typeface="Times New Roman" pitchFamily="18" charset="0"/>
              </a:rPr>
              <a:t>Hakimiyet ister hakka dayansın, ister dayanmasın, hakimiyetin dışa vurulma şekli, Eşya Hukukunun önemli bir konusudur.</a:t>
            </a:r>
          </a:p>
          <a:p>
            <a:pPr algn="just"/>
            <a:r>
              <a:rPr lang="tr-TR" sz="3600" b="1" dirty="0" smtClean="0">
                <a:latin typeface="Times New Roman" pitchFamily="18" charset="0"/>
                <a:cs typeface="Times New Roman" pitchFamily="18" charset="0"/>
              </a:rPr>
              <a:t>Kural olarak</a:t>
            </a:r>
            <a:r>
              <a:rPr lang="tr-TR" sz="3600" dirty="0" smtClean="0">
                <a:latin typeface="Times New Roman" pitchFamily="18" charset="0"/>
                <a:cs typeface="Times New Roman" pitchFamily="18" charset="0"/>
              </a:rPr>
              <a:t>, </a:t>
            </a:r>
            <a:r>
              <a:rPr lang="tr-TR" sz="3600" b="1" dirty="0" smtClean="0">
                <a:latin typeface="Times New Roman" pitchFamily="18" charset="0"/>
                <a:cs typeface="Times New Roman" pitchFamily="18" charset="0"/>
              </a:rPr>
              <a:t>hakimiyet, Eşya üzerinde </a:t>
            </a:r>
            <a:r>
              <a:rPr lang="tr-TR" sz="3600" dirty="0" smtClean="0">
                <a:latin typeface="Times New Roman" pitchFamily="18" charset="0"/>
                <a:cs typeface="Times New Roman" pitchFamily="18" charset="0"/>
              </a:rPr>
              <a:t>«</a:t>
            </a:r>
            <a:r>
              <a:rPr lang="tr-TR" sz="3600" b="1" i="1" dirty="0">
                <a:latin typeface="Times New Roman" pitchFamily="18" charset="0"/>
                <a:cs typeface="Times New Roman" pitchFamily="18" charset="0"/>
              </a:rPr>
              <a:t>F</a:t>
            </a:r>
            <a:r>
              <a:rPr lang="tr-TR" sz="3600" b="1" i="1" dirty="0" smtClean="0">
                <a:latin typeface="Times New Roman" pitchFamily="18" charset="0"/>
                <a:cs typeface="Times New Roman" pitchFamily="18" charset="0"/>
              </a:rPr>
              <a:t>iili </a:t>
            </a:r>
            <a:r>
              <a:rPr lang="tr-TR" sz="3600" b="1" i="1" dirty="0">
                <a:latin typeface="Times New Roman" pitchFamily="18" charset="0"/>
                <a:cs typeface="Times New Roman" pitchFamily="18" charset="0"/>
              </a:rPr>
              <a:t>H</a:t>
            </a:r>
            <a:r>
              <a:rPr lang="tr-TR" sz="3600" b="1" i="1" dirty="0" smtClean="0">
                <a:latin typeface="Times New Roman" pitchFamily="18" charset="0"/>
                <a:cs typeface="Times New Roman" pitchFamily="18" charset="0"/>
              </a:rPr>
              <a:t>akimiyet</a:t>
            </a:r>
            <a:r>
              <a:rPr lang="tr-TR" sz="3600" dirty="0" smtClean="0">
                <a:latin typeface="Times New Roman" pitchFamily="18" charset="0"/>
                <a:cs typeface="Times New Roman" pitchFamily="18" charset="0"/>
              </a:rPr>
              <a:t>» </a:t>
            </a:r>
            <a:r>
              <a:rPr lang="tr-TR" sz="3600" b="1" dirty="0" smtClean="0">
                <a:latin typeface="Times New Roman" pitchFamily="18" charset="0"/>
                <a:cs typeface="Times New Roman" pitchFamily="18" charset="0"/>
              </a:rPr>
              <a:t>şeklinde ortaya çıkar</a:t>
            </a:r>
            <a:r>
              <a:rPr lang="tr-TR" sz="3600" dirty="0" smtClean="0">
                <a:latin typeface="Times New Roman" pitchFamily="18" charset="0"/>
                <a:cs typeface="Times New Roman" pitchFamily="18" charset="0"/>
              </a:rPr>
              <a:t>. </a:t>
            </a:r>
            <a:r>
              <a:rPr lang="tr-TR" sz="3600" b="1" dirty="0" smtClean="0">
                <a:latin typeface="Times New Roman" pitchFamily="18" charset="0"/>
                <a:cs typeface="Times New Roman" pitchFamily="18" charset="0"/>
              </a:rPr>
              <a:t>Buna, </a:t>
            </a:r>
            <a:r>
              <a:rPr lang="tr-TR" sz="3600" dirty="0" smtClean="0">
                <a:latin typeface="Times New Roman" pitchFamily="18" charset="0"/>
                <a:cs typeface="Times New Roman" pitchFamily="18" charset="0"/>
              </a:rPr>
              <a:t>«</a:t>
            </a:r>
            <a:r>
              <a:rPr lang="tr-TR" sz="3600" b="1" u="sng" dirty="0" smtClean="0">
                <a:latin typeface="Times New Roman" pitchFamily="18" charset="0"/>
                <a:cs typeface="Times New Roman" pitchFamily="18" charset="0"/>
              </a:rPr>
              <a:t>Zilyetlik</a:t>
            </a:r>
            <a:r>
              <a:rPr lang="tr-TR" sz="3600" dirty="0" smtClean="0">
                <a:latin typeface="Times New Roman" pitchFamily="18" charset="0"/>
                <a:cs typeface="Times New Roman" pitchFamily="18" charset="0"/>
              </a:rPr>
              <a:t>» </a:t>
            </a:r>
            <a:r>
              <a:rPr lang="tr-TR" sz="3600" b="1" dirty="0" smtClean="0">
                <a:latin typeface="Times New Roman" pitchFamily="18" charset="0"/>
                <a:cs typeface="Times New Roman" pitchFamily="18" charset="0"/>
              </a:rPr>
              <a:t>denir. </a:t>
            </a:r>
          </a:p>
          <a:p>
            <a:pPr marL="0" indent="0" algn="just">
              <a:buNone/>
            </a:pPr>
            <a:endParaRPr lang="tr-TR" sz="3600" dirty="0">
              <a:latin typeface="Times New Roman" pitchFamily="18" charset="0"/>
              <a:cs typeface="Times New Roman" pitchFamily="18" charset="0"/>
            </a:endParaRPr>
          </a:p>
        </p:txBody>
      </p:sp>
    </p:spTree>
    <p:extLst>
      <p:ext uri="{BB962C8B-B14F-4D97-AF65-F5344CB8AC3E}">
        <p14:creationId xmlns:p14="http://schemas.microsoft.com/office/powerpoint/2010/main" val="24219652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itchFamily="18" charset="0"/>
                <a:cs typeface="Times New Roman" pitchFamily="18" charset="0"/>
              </a:rPr>
              <a:t>Taşınabilir mallar olan </a:t>
            </a:r>
            <a:r>
              <a:rPr lang="tr-TR" b="1" dirty="0">
                <a:latin typeface="Times New Roman" pitchFamily="18" charset="0"/>
                <a:cs typeface="Times New Roman" pitchFamily="18" charset="0"/>
              </a:rPr>
              <a:t>Taşınır Eşyada </a:t>
            </a:r>
            <a:r>
              <a:rPr lang="tr-TR" i="1" dirty="0">
                <a:latin typeface="Times New Roman" pitchFamily="18" charset="0"/>
                <a:cs typeface="Times New Roman" pitchFamily="18" charset="0"/>
              </a:rPr>
              <a:t>(menkullerde) </a:t>
            </a:r>
            <a:r>
              <a:rPr lang="tr-TR" dirty="0">
                <a:latin typeface="Times New Roman" pitchFamily="18" charset="0"/>
                <a:cs typeface="Times New Roman" pitchFamily="18" charset="0"/>
              </a:rPr>
              <a:t>bu hakimiyet, </a:t>
            </a:r>
            <a:r>
              <a:rPr lang="tr-TR" b="1" dirty="0">
                <a:latin typeface="Times New Roman" pitchFamily="18" charset="0"/>
                <a:cs typeface="Times New Roman" pitchFamily="18" charset="0"/>
              </a:rPr>
              <a:t>Zilyetlik</a:t>
            </a:r>
            <a:r>
              <a:rPr lang="tr-TR" dirty="0">
                <a:latin typeface="Times New Roman" pitchFamily="18" charset="0"/>
                <a:cs typeface="Times New Roman" pitchFamily="18" charset="0"/>
              </a:rPr>
              <a:t> denilen </a:t>
            </a:r>
            <a:r>
              <a:rPr lang="tr-TR" b="1" dirty="0">
                <a:latin typeface="Times New Roman" pitchFamily="18" charset="0"/>
                <a:cs typeface="Times New Roman" pitchFamily="18" charset="0"/>
              </a:rPr>
              <a:t>Fiili Hakimiyet </a:t>
            </a:r>
            <a:r>
              <a:rPr lang="tr-TR" dirty="0">
                <a:latin typeface="Times New Roman" pitchFamily="18" charset="0"/>
                <a:cs typeface="Times New Roman" pitchFamily="18" charset="0"/>
              </a:rPr>
              <a:t>biçiminde dışa akseder.</a:t>
            </a:r>
          </a:p>
          <a:p>
            <a:pPr algn="just"/>
            <a:r>
              <a:rPr lang="tr-TR" b="1" dirty="0">
                <a:latin typeface="Times New Roman" pitchFamily="18" charset="0"/>
                <a:cs typeface="Times New Roman" pitchFamily="18" charset="0"/>
              </a:rPr>
              <a:t>Hukuk düzenimiz </a:t>
            </a:r>
            <a:r>
              <a:rPr lang="tr-TR" dirty="0">
                <a:latin typeface="Times New Roman" pitchFamily="18" charset="0"/>
                <a:cs typeface="Times New Roman" pitchFamily="18" charset="0"/>
              </a:rPr>
              <a:t>(</a:t>
            </a:r>
            <a:r>
              <a:rPr lang="tr-TR" i="1" dirty="0">
                <a:latin typeface="Times New Roman" pitchFamily="18" charset="0"/>
                <a:cs typeface="Times New Roman" pitchFamily="18" charset="0"/>
              </a:rPr>
              <a:t>Türk hukuku</a:t>
            </a:r>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Zilyetliğin</a:t>
            </a:r>
            <a:r>
              <a:rPr lang="tr-TR" dirty="0">
                <a:latin typeface="Times New Roman" pitchFamily="18" charset="0"/>
                <a:cs typeface="Times New Roman" pitchFamily="18" charset="0"/>
              </a:rPr>
              <a:t> sadece </a:t>
            </a:r>
            <a:r>
              <a:rPr lang="tr-TR" b="1" dirty="0">
                <a:latin typeface="Times New Roman" pitchFamily="18" charset="0"/>
                <a:cs typeface="Times New Roman" pitchFamily="18" charset="0"/>
              </a:rPr>
              <a:t>Taşınır</a:t>
            </a:r>
            <a:r>
              <a:rPr lang="tr-TR" dirty="0">
                <a:latin typeface="Times New Roman" pitchFamily="18" charset="0"/>
                <a:cs typeface="Times New Roman" pitchFamily="18" charset="0"/>
              </a:rPr>
              <a:t> </a:t>
            </a:r>
            <a:r>
              <a:rPr lang="tr-TR" b="1" dirty="0">
                <a:latin typeface="Times New Roman" pitchFamily="18" charset="0"/>
                <a:cs typeface="Times New Roman" pitchFamily="18" charset="0"/>
              </a:rPr>
              <a:t>Eşya</a:t>
            </a:r>
            <a:r>
              <a:rPr lang="tr-TR" dirty="0">
                <a:latin typeface="Times New Roman" pitchFamily="18" charset="0"/>
                <a:cs typeface="Times New Roman" pitchFamily="18" charset="0"/>
              </a:rPr>
              <a:t> üzerindeki hakimiyeti ve bu hakimiyetin dayandığı </a:t>
            </a:r>
            <a:r>
              <a:rPr lang="tr-TR" b="1" dirty="0">
                <a:latin typeface="Times New Roman" pitchFamily="18" charset="0"/>
                <a:cs typeface="Times New Roman" pitchFamily="18" charset="0"/>
              </a:rPr>
              <a:t>Ayni Hakkı </a:t>
            </a:r>
            <a:r>
              <a:rPr lang="tr-TR" dirty="0">
                <a:latin typeface="Times New Roman" pitchFamily="18" charset="0"/>
                <a:cs typeface="Times New Roman" pitchFamily="18" charset="0"/>
              </a:rPr>
              <a:t>açıklamak için uygun ve yeterli bir araç olduğunu kabul etmiştir. </a:t>
            </a:r>
          </a:p>
          <a:p>
            <a:pPr marL="0" indent="0">
              <a:buNone/>
            </a:pPr>
            <a:endParaRPr lang="tr-TR" dirty="0"/>
          </a:p>
        </p:txBody>
      </p:sp>
    </p:spTree>
    <p:extLst>
      <p:ext uri="{BB962C8B-B14F-4D97-AF65-F5344CB8AC3E}">
        <p14:creationId xmlns:p14="http://schemas.microsoft.com/office/powerpoint/2010/main" val="35346564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Tapu Sicili </a:t>
            </a:r>
            <a:endParaRPr lang="tr-TR" b="1" dirty="0"/>
          </a:p>
        </p:txBody>
      </p:sp>
      <p:sp>
        <p:nvSpPr>
          <p:cNvPr id="3" name="İçerik Yer Tutucusu 2"/>
          <p:cNvSpPr>
            <a:spLocks noGrp="1"/>
          </p:cNvSpPr>
          <p:nvPr>
            <p:ph idx="1"/>
          </p:nvPr>
        </p:nvSpPr>
        <p:spPr/>
        <p:txBody>
          <a:bodyPr>
            <a:noAutofit/>
          </a:bodyPr>
          <a:lstStyle/>
          <a:p>
            <a:pPr algn="just"/>
            <a:r>
              <a:rPr lang="tr-TR" b="1" dirty="0" smtClean="0">
                <a:latin typeface="Times New Roman" pitchFamily="18" charset="0"/>
                <a:cs typeface="Times New Roman" pitchFamily="18" charset="0"/>
              </a:rPr>
              <a:t>Türk Hukuku</a:t>
            </a:r>
            <a:r>
              <a:rPr lang="tr-TR" dirty="0" smtClean="0">
                <a:latin typeface="Times New Roman" pitchFamily="18" charset="0"/>
                <a:cs typeface="Times New Roman" pitchFamily="18" charset="0"/>
              </a:rPr>
              <a:t>, Zilyetliğin Taşınır </a:t>
            </a:r>
            <a:r>
              <a:rPr lang="tr-TR" dirty="0">
                <a:latin typeface="Times New Roman" pitchFamily="18" charset="0"/>
                <a:cs typeface="Times New Roman" pitchFamily="18" charset="0"/>
              </a:rPr>
              <a:t>E</a:t>
            </a:r>
            <a:r>
              <a:rPr lang="tr-TR" dirty="0" smtClean="0">
                <a:latin typeface="Times New Roman" pitchFamily="18" charset="0"/>
                <a:cs typeface="Times New Roman" pitchFamily="18" charset="0"/>
              </a:rPr>
              <a:t>şyada yerine getirdiği işlevi, </a:t>
            </a:r>
            <a:r>
              <a:rPr lang="tr-TR" b="1" dirty="0" smtClean="0">
                <a:latin typeface="Times New Roman" pitchFamily="18" charset="0"/>
                <a:cs typeface="Times New Roman" pitchFamily="18" charset="0"/>
              </a:rPr>
              <a:t>Taşınmaz</a:t>
            </a:r>
            <a:r>
              <a:rPr lang="tr-TR" dirty="0" smtClean="0">
                <a:latin typeface="Times New Roman" pitchFamily="18" charset="0"/>
                <a:cs typeface="Times New Roman" pitchFamily="18" charset="0"/>
              </a:rPr>
              <a:t> (</a:t>
            </a:r>
            <a:r>
              <a:rPr lang="tr-TR" i="1" dirty="0" smtClean="0">
                <a:latin typeface="Times New Roman" pitchFamily="18" charset="0"/>
                <a:cs typeface="Times New Roman" pitchFamily="18" charset="0"/>
              </a:rPr>
              <a:t>gayrimenkul) </a:t>
            </a:r>
            <a:r>
              <a:rPr lang="tr-TR" dirty="0" smtClean="0">
                <a:latin typeface="Times New Roman" pitchFamily="18" charset="0"/>
                <a:cs typeface="Times New Roman" pitchFamily="18" charset="0"/>
              </a:rPr>
              <a:t>olarak adlandırılan Taşınamayan </a:t>
            </a:r>
            <a:r>
              <a:rPr lang="tr-TR" dirty="0">
                <a:latin typeface="Times New Roman" pitchFamily="18" charset="0"/>
                <a:cs typeface="Times New Roman" pitchFamily="18" charset="0"/>
              </a:rPr>
              <a:t>E</a:t>
            </a:r>
            <a:r>
              <a:rPr lang="tr-TR" dirty="0" smtClean="0">
                <a:latin typeface="Times New Roman" pitchFamily="18" charset="0"/>
                <a:cs typeface="Times New Roman" pitchFamily="18" charset="0"/>
              </a:rPr>
              <a:t>şyada Devlet eliyle tutulan </a:t>
            </a:r>
            <a:r>
              <a:rPr lang="tr-TR" b="1" dirty="0" smtClean="0">
                <a:latin typeface="Times New Roman" pitchFamily="18" charset="0"/>
                <a:cs typeface="Times New Roman" pitchFamily="18" charset="0"/>
              </a:rPr>
              <a:t>Tapu Siciline </a:t>
            </a:r>
            <a:r>
              <a:rPr lang="tr-TR" dirty="0" smtClean="0">
                <a:latin typeface="Times New Roman" pitchFamily="18" charset="0"/>
                <a:cs typeface="Times New Roman" pitchFamily="18" charset="0"/>
              </a:rPr>
              <a:t>tanımıştır. </a:t>
            </a:r>
          </a:p>
          <a:p>
            <a:pPr algn="just"/>
            <a:r>
              <a:rPr lang="tr-TR" dirty="0" smtClean="0">
                <a:latin typeface="Times New Roman" pitchFamily="18" charset="0"/>
                <a:cs typeface="Times New Roman" pitchFamily="18" charset="0"/>
              </a:rPr>
              <a:t>Bu bağlamda, </a:t>
            </a:r>
            <a:r>
              <a:rPr lang="tr-TR" b="1" dirty="0" smtClean="0">
                <a:latin typeface="Times New Roman" pitchFamily="18" charset="0"/>
                <a:cs typeface="Times New Roman" pitchFamily="18" charset="0"/>
              </a:rPr>
              <a:t>Taşınırlarda </a:t>
            </a:r>
            <a:r>
              <a:rPr lang="tr-TR" b="1" i="1" dirty="0" smtClean="0">
                <a:latin typeface="Times New Roman" pitchFamily="18" charset="0"/>
                <a:cs typeface="Times New Roman" pitchFamily="18" charset="0"/>
              </a:rPr>
              <a:t>Zilyetlik</a:t>
            </a:r>
            <a:r>
              <a:rPr lang="tr-TR" i="1" dirty="0" smtClean="0">
                <a:latin typeface="Times New Roman" pitchFamily="18" charset="0"/>
                <a:cs typeface="Times New Roman" pitchFamily="18" charset="0"/>
              </a:rPr>
              <a:t>, </a:t>
            </a:r>
            <a:r>
              <a:rPr lang="tr-TR" b="1" dirty="0" smtClean="0">
                <a:latin typeface="Times New Roman" pitchFamily="18" charset="0"/>
                <a:cs typeface="Times New Roman" pitchFamily="18" charset="0"/>
              </a:rPr>
              <a:t>Taşınmazlarda </a:t>
            </a:r>
            <a:r>
              <a:rPr lang="tr-TR" dirty="0" smtClean="0">
                <a:latin typeface="Times New Roman" pitchFamily="18" charset="0"/>
                <a:cs typeface="Times New Roman" pitchFamily="18" charset="0"/>
              </a:rPr>
              <a:t>ise, </a:t>
            </a:r>
            <a:r>
              <a:rPr lang="tr-TR" b="1" dirty="0" smtClean="0">
                <a:latin typeface="Times New Roman" pitchFamily="18" charset="0"/>
                <a:cs typeface="Times New Roman" pitchFamily="18" charset="0"/>
              </a:rPr>
              <a:t>Tapu Sicilindeki </a:t>
            </a:r>
            <a:r>
              <a:rPr lang="tr-TR" b="1" i="1" dirty="0" smtClean="0">
                <a:latin typeface="Times New Roman" pitchFamily="18" charset="0"/>
                <a:cs typeface="Times New Roman" pitchFamily="18" charset="0"/>
              </a:rPr>
              <a:t>Tescil, </a:t>
            </a:r>
            <a:r>
              <a:rPr lang="tr-TR" b="1" dirty="0" smtClean="0">
                <a:latin typeface="Times New Roman" pitchFamily="18" charset="0"/>
                <a:cs typeface="Times New Roman" pitchFamily="18" charset="0"/>
              </a:rPr>
              <a:t>Ayni Hakkın </a:t>
            </a:r>
            <a:r>
              <a:rPr lang="tr-TR" dirty="0" smtClean="0">
                <a:latin typeface="Times New Roman" pitchFamily="18" charset="0"/>
                <a:cs typeface="Times New Roman" pitchFamily="18" charset="0"/>
              </a:rPr>
              <a:t>varlığına karine sayılmaktadır </a:t>
            </a:r>
            <a:r>
              <a:rPr lang="tr-TR" sz="2800" dirty="0" smtClean="0">
                <a:latin typeface="Times New Roman" pitchFamily="18" charset="0"/>
                <a:cs typeface="Times New Roman" pitchFamily="18" charset="0"/>
              </a:rPr>
              <a:t>(</a:t>
            </a:r>
            <a:r>
              <a:rPr lang="tr-TR" sz="2800" i="1" dirty="0" smtClean="0">
                <a:latin typeface="Times New Roman" pitchFamily="18" charset="0"/>
                <a:cs typeface="Times New Roman" pitchFamily="18" charset="0"/>
              </a:rPr>
              <a:t>MK m. 985, 986, 992). </a:t>
            </a:r>
            <a:endParaRPr lang="tr-TR" sz="2800" i="1" dirty="0">
              <a:latin typeface="Times New Roman" pitchFamily="18" charset="0"/>
              <a:cs typeface="Times New Roman" pitchFamily="18" charset="0"/>
            </a:endParaRPr>
          </a:p>
        </p:txBody>
      </p:sp>
    </p:spTree>
    <p:extLst>
      <p:ext uri="{BB962C8B-B14F-4D97-AF65-F5344CB8AC3E}">
        <p14:creationId xmlns:p14="http://schemas.microsoft.com/office/powerpoint/2010/main" val="2786243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Eşya Hukukunun Konusu </a:t>
            </a:r>
            <a:endParaRPr lang="tr-TR" b="1" dirty="0"/>
          </a:p>
        </p:txBody>
      </p:sp>
      <p:sp>
        <p:nvSpPr>
          <p:cNvPr id="3" name="İçerik Yer Tutucusu 2"/>
          <p:cNvSpPr>
            <a:spLocks noGrp="1"/>
          </p:cNvSpPr>
          <p:nvPr>
            <p:ph idx="1"/>
          </p:nvPr>
        </p:nvSpPr>
        <p:spPr/>
        <p:txBody>
          <a:bodyPr>
            <a:normAutofit/>
          </a:bodyPr>
          <a:lstStyle/>
          <a:p>
            <a:pPr algn="just"/>
            <a:r>
              <a:rPr lang="tr-TR" b="1" dirty="0" smtClean="0">
                <a:latin typeface="Times New Roman" pitchFamily="18" charset="0"/>
                <a:cs typeface="Times New Roman" pitchFamily="18" charset="0"/>
              </a:rPr>
              <a:t>Eşya Hukukunun Konusunu, üç Kurum oluşturur. </a:t>
            </a:r>
            <a:r>
              <a:rPr lang="tr-TR" b="1" u="sng" dirty="0" smtClean="0">
                <a:latin typeface="Times New Roman" pitchFamily="18" charset="0"/>
                <a:cs typeface="Times New Roman" pitchFamily="18" charset="0"/>
              </a:rPr>
              <a:t>Bu Kurumlar şunlardır: </a:t>
            </a:r>
          </a:p>
          <a:p>
            <a:pPr marL="0" indent="0" algn="just">
              <a:buNone/>
            </a:pPr>
            <a:r>
              <a:rPr lang="tr-TR" dirty="0" smtClean="0">
                <a:latin typeface="Times New Roman" pitchFamily="18" charset="0"/>
                <a:cs typeface="Times New Roman" pitchFamily="18" charset="0"/>
              </a:rPr>
              <a:t>*</a:t>
            </a:r>
            <a:r>
              <a:rPr lang="tr-TR" b="1" i="1" dirty="0" smtClean="0">
                <a:latin typeface="Times New Roman" pitchFamily="18" charset="0"/>
                <a:cs typeface="Times New Roman" pitchFamily="18" charset="0"/>
              </a:rPr>
              <a:t>Ayni Haklar,</a:t>
            </a:r>
            <a:r>
              <a:rPr lang="tr-TR" i="1" dirty="0" smtClean="0">
                <a:latin typeface="Times New Roman" pitchFamily="18" charset="0"/>
                <a:cs typeface="Times New Roman" pitchFamily="18" charset="0"/>
              </a:rPr>
              <a:t> </a:t>
            </a:r>
          </a:p>
          <a:p>
            <a:pPr marL="0" indent="0" algn="just">
              <a:buNone/>
            </a:pPr>
            <a:r>
              <a:rPr lang="tr-TR" b="1" dirty="0" smtClean="0">
                <a:latin typeface="Times New Roman" pitchFamily="18" charset="0"/>
                <a:cs typeface="Times New Roman" pitchFamily="18" charset="0"/>
              </a:rPr>
              <a:t>*</a:t>
            </a:r>
            <a:r>
              <a:rPr lang="tr-TR" b="1" i="1" dirty="0" smtClean="0">
                <a:latin typeface="Times New Roman" pitchFamily="18" charset="0"/>
                <a:cs typeface="Times New Roman" pitchFamily="18" charset="0"/>
              </a:rPr>
              <a:t>Zilyetlik,</a:t>
            </a:r>
            <a:endParaRPr lang="tr-TR" b="1" i="1" dirty="0">
              <a:latin typeface="Times New Roman" pitchFamily="18" charset="0"/>
              <a:cs typeface="Times New Roman" pitchFamily="18" charset="0"/>
            </a:endParaRPr>
          </a:p>
          <a:p>
            <a:pPr marL="0" indent="0" algn="just">
              <a:buNone/>
            </a:pPr>
            <a:r>
              <a:rPr lang="tr-TR" b="1" dirty="0" smtClean="0">
                <a:latin typeface="Times New Roman" pitchFamily="18" charset="0"/>
                <a:cs typeface="Times New Roman" pitchFamily="18" charset="0"/>
              </a:rPr>
              <a:t>*</a:t>
            </a:r>
            <a:r>
              <a:rPr lang="tr-TR" b="1" i="1" dirty="0" smtClean="0">
                <a:latin typeface="Times New Roman" pitchFamily="18" charset="0"/>
                <a:cs typeface="Times New Roman" pitchFamily="18" charset="0"/>
              </a:rPr>
              <a:t>Tapu Sicili</a:t>
            </a:r>
            <a:r>
              <a:rPr lang="tr-TR" i="1" dirty="0" smtClean="0">
                <a:latin typeface="Times New Roman" pitchFamily="18" charset="0"/>
                <a:cs typeface="Times New Roman" pitchFamily="18" charset="0"/>
              </a:rPr>
              <a:t> </a:t>
            </a:r>
          </a:p>
          <a:p>
            <a:pPr algn="just"/>
            <a:r>
              <a:rPr lang="tr-TR" dirty="0" smtClean="0">
                <a:latin typeface="Times New Roman" pitchFamily="18" charset="0"/>
                <a:cs typeface="Times New Roman" pitchFamily="18" charset="0"/>
              </a:rPr>
              <a:t>Gerçekten, </a:t>
            </a:r>
            <a:r>
              <a:rPr lang="tr-TR" b="1" dirty="0" smtClean="0">
                <a:latin typeface="Times New Roman" pitchFamily="18" charset="0"/>
                <a:cs typeface="Times New Roman" pitchFamily="18" charset="0"/>
              </a:rPr>
              <a:t>Medeni Kanun’un </a:t>
            </a:r>
            <a:r>
              <a:rPr lang="tr-TR" b="1" i="1" dirty="0" smtClean="0">
                <a:latin typeface="Times New Roman" pitchFamily="18" charset="0"/>
                <a:cs typeface="Times New Roman" pitchFamily="18" charset="0"/>
              </a:rPr>
              <a:t>«Eşya Hukuku</a:t>
            </a:r>
            <a:r>
              <a:rPr lang="tr-TR" i="1" dirty="0" smtClean="0">
                <a:latin typeface="Times New Roman" pitchFamily="18" charset="0"/>
                <a:cs typeface="Times New Roman" pitchFamily="18" charset="0"/>
              </a:rPr>
              <a:t>»</a:t>
            </a:r>
            <a:r>
              <a:rPr lang="tr-TR" dirty="0" smtClean="0">
                <a:latin typeface="Times New Roman" pitchFamily="18" charset="0"/>
                <a:cs typeface="Times New Roman" pitchFamily="18" charset="0"/>
              </a:rPr>
              <a:t> </a:t>
            </a:r>
            <a:r>
              <a:rPr lang="tr-TR" b="1" dirty="0" smtClean="0">
                <a:latin typeface="Times New Roman" pitchFamily="18" charset="0"/>
                <a:cs typeface="Times New Roman" pitchFamily="18" charset="0"/>
              </a:rPr>
              <a:t>başlığını taşıyan Dördüncü Kitabı</a:t>
            </a:r>
            <a:r>
              <a:rPr lang="tr-TR" dirty="0" smtClean="0">
                <a:latin typeface="Times New Roman" pitchFamily="18" charset="0"/>
                <a:cs typeface="Times New Roman" pitchFamily="18" charset="0"/>
              </a:rPr>
              <a:t>, bu kurumları düzenlemektedir. </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35244615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Times New Roman" panose="02020603050405020304" pitchFamily="18" charset="0"/>
                <a:cs typeface="Times New Roman" panose="02020603050405020304" pitchFamily="18" charset="0"/>
              </a:rPr>
              <a:t>Eşya Hukukunun Konusu</a:t>
            </a:r>
            <a:endParaRPr lang="tr-TR" b="1" dirty="0">
              <a:latin typeface="Times New Roman" panose="02020603050405020304" pitchFamily="18" charset="0"/>
              <a:cs typeface="Times New Roman" panose="02020603050405020304" pitchFamily="18"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68054887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59510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4000" b="1" dirty="0" smtClean="0"/>
              <a:t>4721 sayılı Yeni Medeni Kanun’un Dördüncü Kitabının Başlığı </a:t>
            </a:r>
            <a:r>
              <a:rPr lang="tr-TR" b="1" dirty="0" smtClean="0"/>
              <a:t>(</a:t>
            </a:r>
            <a:r>
              <a:rPr lang="tr-TR" sz="3600" b="1" i="1" dirty="0" smtClean="0"/>
              <a:t>Eşya Hukuku) </a:t>
            </a:r>
            <a:endParaRPr lang="tr-TR" sz="3600" b="1" i="1" dirty="0"/>
          </a:p>
        </p:txBody>
      </p:sp>
      <p:sp>
        <p:nvSpPr>
          <p:cNvPr id="3" name="İçerik Yer Tutucusu 2"/>
          <p:cNvSpPr>
            <a:spLocks noGrp="1"/>
          </p:cNvSpPr>
          <p:nvPr>
            <p:ph idx="1"/>
          </p:nvPr>
        </p:nvSpPr>
        <p:spPr>
          <a:xfrm>
            <a:off x="457200" y="1600200"/>
            <a:ext cx="8229600" cy="5069160"/>
          </a:xfrm>
        </p:spPr>
        <p:txBody>
          <a:bodyPr>
            <a:noAutofit/>
          </a:bodyPr>
          <a:lstStyle/>
          <a:p>
            <a:pPr algn="just"/>
            <a:r>
              <a:rPr lang="tr-TR" sz="2800" b="1" i="1" dirty="0" smtClean="0">
                <a:latin typeface="Times New Roman" pitchFamily="18" charset="0"/>
                <a:cs typeface="Times New Roman" pitchFamily="18" charset="0"/>
              </a:rPr>
              <a:t>743 sayılı eski Medeni Kanun’un </a:t>
            </a:r>
            <a:r>
              <a:rPr lang="tr-TR" sz="2800" dirty="0" smtClean="0">
                <a:latin typeface="Times New Roman" pitchFamily="18" charset="0"/>
                <a:cs typeface="Times New Roman" pitchFamily="18" charset="0"/>
              </a:rPr>
              <a:t>Dördüncü Kitabının başlığı «</a:t>
            </a:r>
            <a:r>
              <a:rPr lang="tr-TR" sz="2800" b="1" dirty="0" smtClean="0">
                <a:latin typeface="Times New Roman" pitchFamily="18" charset="0"/>
                <a:cs typeface="Times New Roman" pitchFamily="18" charset="0"/>
              </a:rPr>
              <a:t>Ayni Haklar</a:t>
            </a:r>
            <a:r>
              <a:rPr lang="tr-TR" sz="2800" dirty="0" smtClean="0">
                <a:latin typeface="Times New Roman" pitchFamily="18" charset="0"/>
                <a:cs typeface="Times New Roman" pitchFamily="18" charset="0"/>
              </a:rPr>
              <a:t>» biçimindeydi ve eleştirilmekteydi. </a:t>
            </a:r>
          </a:p>
          <a:p>
            <a:pPr algn="just"/>
            <a:r>
              <a:rPr lang="tr-TR" sz="2800" dirty="0" smtClean="0">
                <a:latin typeface="Times New Roman" pitchFamily="18" charset="0"/>
                <a:cs typeface="Times New Roman" pitchFamily="18" charset="0"/>
              </a:rPr>
              <a:t>Doktrinde eleştiri konusu olan bu aksaklığın nedeni, 743 sayılı eski Medeni Kanun’un İsviçre Medeni Kanunu’nun  Fransızca metninden tercüme edilmiş ve </a:t>
            </a:r>
            <a:r>
              <a:rPr lang="tr-TR" sz="2800" b="1" dirty="0" smtClean="0">
                <a:latin typeface="Times New Roman" pitchFamily="18" charset="0"/>
                <a:cs typeface="Times New Roman" pitchFamily="18" charset="0"/>
              </a:rPr>
              <a:t>Fransızca metnindeki </a:t>
            </a:r>
            <a:r>
              <a:rPr lang="tr-TR" sz="2800" dirty="0" smtClean="0">
                <a:latin typeface="Times New Roman" pitchFamily="18" charset="0"/>
                <a:cs typeface="Times New Roman" pitchFamily="18" charset="0"/>
              </a:rPr>
              <a:t>Dördüncü Kitabın başlığında «</a:t>
            </a:r>
            <a:r>
              <a:rPr lang="tr-TR" sz="2800" b="1" dirty="0" smtClean="0">
                <a:latin typeface="Times New Roman" pitchFamily="18" charset="0"/>
                <a:cs typeface="Times New Roman" pitchFamily="18" charset="0"/>
              </a:rPr>
              <a:t>Ayni Haklar</a:t>
            </a:r>
            <a:r>
              <a:rPr lang="tr-TR" sz="2800" dirty="0" smtClean="0">
                <a:latin typeface="Times New Roman" pitchFamily="18" charset="0"/>
                <a:cs typeface="Times New Roman" pitchFamily="18" charset="0"/>
              </a:rPr>
              <a:t>» karşılığı olan «</a:t>
            </a:r>
            <a:r>
              <a:rPr lang="tr-TR" sz="2800" b="1" i="1" dirty="0" err="1" smtClean="0">
                <a:latin typeface="Times New Roman" pitchFamily="18" charset="0"/>
                <a:cs typeface="Times New Roman" pitchFamily="18" charset="0"/>
              </a:rPr>
              <a:t>des</a:t>
            </a:r>
            <a:r>
              <a:rPr lang="tr-TR" sz="2800" b="1" i="1" dirty="0" smtClean="0">
                <a:latin typeface="Times New Roman" pitchFamily="18" charset="0"/>
                <a:cs typeface="Times New Roman" pitchFamily="18" charset="0"/>
              </a:rPr>
              <a:t> </a:t>
            </a:r>
            <a:r>
              <a:rPr lang="tr-TR" sz="2800" b="1" i="1" dirty="0" err="1" smtClean="0">
                <a:latin typeface="Times New Roman" pitchFamily="18" charset="0"/>
                <a:cs typeface="Times New Roman" pitchFamily="18" charset="0"/>
              </a:rPr>
              <a:t>droit</a:t>
            </a:r>
            <a:r>
              <a:rPr lang="tr-TR" sz="2800" b="1" i="1" dirty="0" smtClean="0">
                <a:latin typeface="Times New Roman" pitchFamily="18" charset="0"/>
                <a:cs typeface="Times New Roman" pitchFamily="18" charset="0"/>
              </a:rPr>
              <a:t> </a:t>
            </a:r>
            <a:r>
              <a:rPr lang="tr-TR" sz="2800" b="1" i="1" dirty="0" err="1" smtClean="0">
                <a:latin typeface="Times New Roman" pitchFamily="18" charset="0"/>
                <a:cs typeface="Times New Roman" pitchFamily="18" charset="0"/>
              </a:rPr>
              <a:t>reels</a:t>
            </a:r>
            <a:r>
              <a:rPr lang="tr-TR" sz="2800" dirty="0" smtClean="0">
                <a:latin typeface="Times New Roman" pitchFamily="18" charset="0"/>
                <a:cs typeface="Times New Roman" pitchFamily="18" charset="0"/>
              </a:rPr>
              <a:t>» deyiminin kullanılmış olmasıdır. </a:t>
            </a:r>
          </a:p>
        </p:txBody>
      </p:sp>
    </p:spTree>
    <p:extLst>
      <p:ext uri="{BB962C8B-B14F-4D97-AF65-F5344CB8AC3E}">
        <p14:creationId xmlns:p14="http://schemas.microsoft.com/office/powerpoint/2010/main" val="2032411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540544" y="780255"/>
            <a:ext cx="8062912" cy="1470025"/>
          </a:xfrm>
        </p:spPr>
        <p:txBody>
          <a:bodyPr>
            <a:normAutofit fontScale="90000"/>
          </a:bodyPr>
          <a:lstStyle/>
          <a:p>
            <a:r>
              <a:rPr lang="tr-TR" sz="3200" b="1" dirty="0" smtClean="0">
                <a:latin typeface="Times New Roman" panose="02020603050405020304" pitchFamily="18" charset="0"/>
                <a:cs typeface="Times New Roman" panose="02020603050405020304" pitchFamily="18" charset="0"/>
              </a:rPr>
              <a:t>3/A EŞYA HUKUKU  DERSİ </a:t>
            </a:r>
            <a:br>
              <a:rPr lang="tr-TR" sz="3200" b="1" dirty="0" smtClean="0">
                <a:latin typeface="Times New Roman" panose="02020603050405020304" pitchFamily="18" charset="0"/>
                <a:cs typeface="Times New Roman" panose="02020603050405020304" pitchFamily="18" charset="0"/>
              </a:rPr>
            </a:br>
            <a:r>
              <a:rPr lang="tr-TR" sz="3200" b="1" dirty="0" smtClean="0">
                <a:latin typeface="Times New Roman" panose="02020603050405020304" pitchFamily="18" charset="0"/>
                <a:cs typeface="Times New Roman" panose="02020603050405020304" pitchFamily="18" charset="0"/>
              </a:rPr>
              <a:t>GÜZ DÖNEMİ KAYNAKÇASI </a:t>
            </a:r>
            <a:r>
              <a:rPr lang="tr-TR" sz="3200" dirty="0" smtClean="0">
                <a:latin typeface="Times New Roman" panose="02020603050405020304" pitchFamily="18" charset="0"/>
                <a:cs typeface="Times New Roman" panose="02020603050405020304" pitchFamily="18" charset="0"/>
              </a:rPr>
              <a:t/>
            </a:r>
            <a:br>
              <a:rPr lang="tr-TR" sz="3200" dirty="0" smtClean="0">
                <a:latin typeface="Times New Roman" panose="02020603050405020304" pitchFamily="18" charset="0"/>
                <a:cs typeface="Times New Roman" panose="02020603050405020304" pitchFamily="18" charset="0"/>
              </a:rPr>
            </a:br>
            <a:r>
              <a:rPr lang="tr-TR" sz="3100" b="1" i="1" dirty="0" smtClean="0">
                <a:latin typeface="Times New Roman" panose="02020603050405020304" pitchFamily="18" charset="0"/>
                <a:cs typeface="Times New Roman" panose="02020603050405020304" pitchFamily="18" charset="0"/>
              </a:rPr>
              <a:t>DERS KİTAPLARI -1</a:t>
            </a:r>
            <a:endParaRPr lang="tr-TR" sz="3100" b="1" i="1"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540544" y="2283418"/>
            <a:ext cx="7919888" cy="4457950"/>
          </a:xfrm>
        </p:spPr>
        <p:txBody>
          <a:bodyPr/>
          <a:lstStyle/>
          <a:p>
            <a:pPr algn="just"/>
            <a:r>
              <a:rPr lang="tr-TR" sz="2400" b="1" dirty="0" smtClean="0">
                <a:latin typeface="Times New Roman" panose="02020603050405020304" pitchFamily="18" charset="0"/>
                <a:cs typeface="Times New Roman" panose="02020603050405020304" pitchFamily="18" charset="0"/>
              </a:rPr>
              <a:t>*</a:t>
            </a:r>
            <a:r>
              <a:rPr lang="tr-TR" sz="2800" b="1" dirty="0" smtClean="0">
                <a:latin typeface="Times New Roman" panose="02020603050405020304" pitchFamily="18" charset="0"/>
                <a:cs typeface="Times New Roman" panose="02020603050405020304" pitchFamily="18" charset="0"/>
              </a:rPr>
              <a:t>1)Lale Sirmen</a:t>
            </a:r>
            <a:r>
              <a:rPr lang="tr-TR" sz="2800" dirty="0" smtClean="0">
                <a:latin typeface="Times New Roman" panose="02020603050405020304" pitchFamily="18" charset="0"/>
                <a:cs typeface="Times New Roman" panose="02020603050405020304" pitchFamily="18" charset="0"/>
              </a:rPr>
              <a:t>: Eşya Hukuku, 6. Bası, Yetkin Yayınları, Ankara 2018.</a:t>
            </a:r>
          </a:p>
          <a:p>
            <a:pPr algn="just"/>
            <a:r>
              <a:rPr lang="tr-TR" sz="2800" b="1" dirty="0" smtClean="0">
                <a:latin typeface="Times New Roman" panose="02020603050405020304" pitchFamily="18" charset="0"/>
                <a:cs typeface="Times New Roman" panose="02020603050405020304" pitchFamily="18" charset="0"/>
              </a:rPr>
              <a:t>*2)Kemal </a:t>
            </a:r>
            <a:r>
              <a:rPr lang="tr-TR" sz="2800" b="1" dirty="0" err="1" smtClean="0">
                <a:latin typeface="Times New Roman" panose="02020603050405020304" pitchFamily="18" charset="0"/>
                <a:cs typeface="Times New Roman" panose="02020603050405020304" pitchFamily="18" charset="0"/>
              </a:rPr>
              <a:t>Oğuzman</a:t>
            </a:r>
            <a:r>
              <a:rPr lang="tr-TR" sz="2800" b="1" dirty="0" smtClean="0">
                <a:latin typeface="Times New Roman" panose="02020603050405020304" pitchFamily="18" charset="0"/>
                <a:cs typeface="Times New Roman" panose="02020603050405020304" pitchFamily="18" charset="0"/>
              </a:rPr>
              <a:t> / Özer </a:t>
            </a:r>
            <a:r>
              <a:rPr lang="tr-TR" sz="2800" b="1" dirty="0" err="1" smtClean="0">
                <a:latin typeface="Times New Roman" panose="02020603050405020304" pitchFamily="18" charset="0"/>
                <a:cs typeface="Times New Roman" panose="02020603050405020304" pitchFamily="18" charset="0"/>
              </a:rPr>
              <a:t>Seliçi</a:t>
            </a:r>
            <a:r>
              <a:rPr lang="tr-TR" sz="2800" b="1" dirty="0" smtClean="0">
                <a:latin typeface="Times New Roman" panose="02020603050405020304" pitchFamily="18" charset="0"/>
                <a:cs typeface="Times New Roman" panose="02020603050405020304" pitchFamily="18" charset="0"/>
              </a:rPr>
              <a:t> / </a:t>
            </a:r>
            <a:r>
              <a:rPr lang="tr-TR" sz="2800" b="1" dirty="0" err="1" smtClean="0">
                <a:latin typeface="Times New Roman" panose="02020603050405020304" pitchFamily="18" charset="0"/>
                <a:cs typeface="Times New Roman" panose="02020603050405020304" pitchFamily="18" charset="0"/>
              </a:rPr>
              <a:t>Saibe</a:t>
            </a:r>
            <a:r>
              <a:rPr lang="tr-TR" sz="2800" b="1" dirty="0" smtClean="0">
                <a:latin typeface="Times New Roman" panose="02020603050405020304" pitchFamily="18" charset="0"/>
                <a:cs typeface="Times New Roman" panose="02020603050405020304" pitchFamily="18" charset="0"/>
              </a:rPr>
              <a:t> Oktay </a:t>
            </a:r>
            <a:r>
              <a:rPr lang="tr-TR" sz="2800" dirty="0" smtClean="0">
                <a:latin typeface="Times New Roman" panose="02020603050405020304" pitchFamily="18" charset="0"/>
                <a:cs typeface="Times New Roman" panose="02020603050405020304" pitchFamily="18" charset="0"/>
              </a:rPr>
              <a:t>– </a:t>
            </a:r>
            <a:r>
              <a:rPr lang="tr-TR" sz="2800" b="1" dirty="0" smtClean="0">
                <a:latin typeface="Times New Roman" panose="02020603050405020304" pitchFamily="18" charset="0"/>
                <a:cs typeface="Times New Roman" panose="02020603050405020304" pitchFamily="18" charset="0"/>
              </a:rPr>
              <a:t>Özdemir: </a:t>
            </a:r>
            <a:r>
              <a:rPr lang="tr-TR" sz="2800" dirty="0" smtClean="0">
                <a:latin typeface="Times New Roman" panose="02020603050405020304" pitchFamily="18" charset="0"/>
                <a:cs typeface="Times New Roman" panose="02020603050405020304" pitchFamily="18" charset="0"/>
              </a:rPr>
              <a:t>Eşya Hukuku, 20. Bası, Filiz Kitabevi, İstanbul 2017. </a:t>
            </a:r>
          </a:p>
          <a:p>
            <a:pPr algn="just"/>
            <a:r>
              <a:rPr lang="tr-TR" sz="2800" b="1" dirty="0" smtClean="0">
                <a:latin typeface="Times New Roman" panose="02020603050405020304" pitchFamily="18" charset="0"/>
                <a:cs typeface="Times New Roman" panose="02020603050405020304" pitchFamily="18" charset="0"/>
              </a:rPr>
              <a:t>*3)Kemal </a:t>
            </a:r>
            <a:r>
              <a:rPr lang="tr-TR" sz="2800" b="1" dirty="0" err="1" smtClean="0">
                <a:latin typeface="Times New Roman" panose="02020603050405020304" pitchFamily="18" charset="0"/>
                <a:cs typeface="Times New Roman" panose="02020603050405020304" pitchFamily="18" charset="0"/>
              </a:rPr>
              <a:t>Oğuzman</a:t>
            </a:r>
            <a:r>
              <a:rPr lang="tr-TR" sz="2800" b="1" dirty="0" smtClean="0">
                <a:latin typeface="Times New Roman" panose="02020603050405020304" pitchFamily="18" charset="0"/>
                <a:cs typeface="Times New Roman" panose="02020603050405020304" pitchFamily="18" charset="0"/>
              </a:rPr>
              <a:t> / Özer </a:t>
            </a:r>
            <a:r>
              <a:rPr lang="tr-TR" sz="2800" b="1" dirty="0" err="1" smtClean="0">
                <a:latin typeface="Times New Roman" panose="02020603050405020304" pitchFamily="18" charset="0"/>
                <a:cs typeface="Times New Roman" panose="02020603050405020304" pitchFamily="18" charset="0"/>
              </a:rPr>
              <a:t>Seliçi</a:t>
            </a:r>
            <a:r>
              <a:rPr lang="tr-TR" sz="2800" b="1" dirty="0" smtClean="0">
                <a:latin typeface="Times New Roman" panose="02020603050405020304" pitchFamily="18" charset="0"/>
                <a:cs typeface="Times New Roman" panose="02020603050405020304" pitchFamily="18" charset="0"/>
              </a:rPr>
              <a:t> / </a:t>
            </a:r>
            <a:r>
              <a:rPr lang="tr-TR" sz="2800" b="1" dirty="0" err="1" smtClean="0">
                <a:latin typeface="Times New Roman" panose="02020603050405020304" pitchFamily="18" charset="0"/>
                <a:cs typeface="Times New Roman" panose="02020603050405020304" pitchFamily="18" charset="0"/>
              </a:rPr>
              <a:t>Saibe</a:t>
            </a:r>
            <a:r>
              <a:rPr lang="tr-TR" sz="2800" b="1" dirty="0" smtClean="0">
                <a:latin typeface="Times New Roman" panose="02020603050405020304" pitchFamily="18" charset="0"/>
                <a:cs typeface="Times New Roman" panose="02020603050405020304" pitchFamily="18" charset="0"/>
              </a:rPr>
              <a:t> Oktay – Özdemir: </a:t>
            </a:r>
            <a:r>
              <a:rPr lang="tr-TR" sz="2800" dirty="0" smtClean="0">
                <a:latin typeface="Times New Roman" panose="02020603050405020304" pitchFamily="18" charset="0"/>
                <a:cs typeface="Times New Roman" panose="02020603050405020304" pitchFamily="18" charset="0"/>
              </a:rPr>
              <a:t>Kısaltılmış Ders Kitabı, 1. Bası, İstanbul 2018. </a:t>
            </a:r>
          </a:p>
          <a:p>
            <a:pPr algn="just"/>
            <a:endParaRPr lang="tr-TR" sz="24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endParaRPr lang="tr-T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47630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itchFamily="18" charset="0"/>
                <a:cs typeface="Times New Roman" pitchFamily="18" charset="0"/>
              </a:rPr>
              <a:t>Buna karşılık, İsviçre Medeni Kanunu’nun </a:t>
            </a:r>
            <a:r>
              <a:rPr lang="tr-TR" b="1" dirty="0">
                <a:latin typeface="Times New Roman" pitchFamily="18" charset="0"/>
                <a:cs typeface="Times New Roman" pitchFamily="18" charset="0"/>
              </a:rPr>
              <a:t>Almanca metninde </a:t>
            </a:r>
            <a:r>
              <a:rPr lang="tr-TR" dirty="0">
                <a:latin typeface="Times New Roman" pitchFamily="18" charset="0"/>
                <a:cs typeface="Times New Roman" pitchFamily="18" charset="0"/>
              </a:rPr>
              <a:t>Dördüncü Kitabın başlığı doğru olarak «</a:t>
            </a:r>
            <a:r>
              <a:rPr lang="tr-TR" b="1" dirty="0">
                <a:latin typeface="Times New Roman" pitchFamily="18" charset="0"/>
                <a:cs typeface="Times New Roman" pitchFamily="18" charset="0"/>
              </a:rPr>
              <a:t>Eşya Hukuku» </a:t>
            </a:r>
            <a:r>
              <a:rPr lang="tr-TR" dirty="0">
                <a:latin typeface="Times New Roman" pitchFamily="18" charset="0"/>
                <a:cs typeface="Times New Roman" pitchFamily="18" charset="0"/>
              </a:rPr>
              <a:t>karşılığı olan «</a:t>
            </a:r>
            <a:r>
              <a:rPr lang="tr-TR" b="1" i="1" dirty="0" err="1">
                <a:latin typeface="Times New Roman" pitchFamily="18" charset="0"/>
                <a:cs typeface="Times New Roman" pitchFamily="18" charset="0"/>
              </a:rPr>
              <a:t>das</a:t>
            </a:r>
            <a:r>
              <a:rPr lang="tr-TR" b="1" i="1" dirty="0">
                <a:latin typeface="Times New Roman" pitchFamily="18" charset="0"/>
                <a:cs typeface="Times New Roman" pitchFamily="18" charset="0"/>
              </a:rPr>
              <a:t> </a:t>
            </a:r>
            <a:r>
              <a:rPr lang="tr-TR" b="1" i="1" dirty="0" err="1">
                <a:latin typeface="Times New Roman" pitchFamily="18" charset="0"/>
                <a:cs typeface="Times New Roman" pitchFamily="18" charset="0"/>
              </a:rPr>
              <a:t>Sachenrecht</a:t>
            </a:r>
            <a:r>
              <a:rPr lang="tr-TR" dirty="0">
                <a:latin typeface="Times New Roman" pitchFamily="18" charset="0"/>
                <a:cs typeface="Times New Roman" pitchFamily="18" charset="0"/>
              </a:rPr>
              <a:t>» biçimindedir. </a:t>
            </a:r>
            <a:endParaRPr lang="tr-TR" dirty="0" smtClean="0">
              <a:latin typeface="Times New Roman" pitchFamily="18" charset="0"/>
              <a:cs typeface="Times New Roman" pitchFamily="18" charset="0"/>
            </a:endParaRPr>
          </a:p>
          <a:p>
            <a:pPr algn="just"/>
            <a:r>
              <a:rPr lang="tr-TR" b="1" dirty="0" smtClean="0">
                <a:latin typeface="Times New Roman" pitchFamily="18" charset="0"/>
                <a:cs typeface="Times New Roman" pitchFamily="18" charset="0"/>
              </a:rPr>
              <a:t>4721 </a:t>
            </a:r>
            <a:r>
              <a:rPr lang="tr-TR" b="1" dirty="0">
                <a:latin typeface="Times New Roman" pitchFamily="18" charset="0"/>
                <a:cs typeface="Times New Roman" pitchFamily="18" charset="0"/>
              </a:rPr>
              <a:t>sayılı yeni Medeni Kanunda Dördüncü Kitabın başlığı, </a:t>
            </a:r>
            <a:r>
              <a:rPr lang="tr-TR" b="1" i="1" dirty="0">
                <a:latin typeface="Times New Roman" pitchFamily="18" charset="0"/>
                <a:cs typeface="Times New Roman" pitchFamily="18" charset="0"/>
              </a:rPr>
              <a:t>Almanca metne uygun olarak, </a:t>
            </a:r>
            <a:r>
              <a:rPr lang="tr-TR" b="1" dirty="0">
                <a:latin typeface="Times New Roman" pitchFamily="18" charset="0"/>
                <a:cs typeface="Times New Roman" pitchFamily="18" charset="0"/>
              </a:rPr>
              <a:t>düzeltilmiştir</a:t>
            </a:r>
            <a:r>
              <a:rPr lang="tr-TR" dirty="0">
                <a:latin typeface="Times New Roman" pitchFamily="18" charset="0"/>
                <a:cs typeface="Times New Roman" pitchFamily="18" charset="0"/>
              </a:rPr>
              <a:t>. </a:t>
            </a:r>
            <a:endParaRPr lang="tr-TR" dirty="0" smtClean="0">
              <a:latin typeface="Times New Roman" pitchFamily="18" charset="0"/>
              <a:cs typeface="Times New Roman" pitchFamily="18" charset="0"/>
            </a:endParaRPr>
          </a:p>
          <a:p>
            <a:pPr marL="0" indent="0" algn="just">
              <a:buNone/>
            </a:pPr>
            <a:r>
              <a:rPr lang="tr-TR" sz="2800" b="1" i="1" dirty="0" smtClean="0">
                <a:latin typeface="Times New Roman" pitchFamily="18" charset="0"/>
                <a:cs typeface="Times New Roman" pitchFamily="18" charset="0"/>
              </a:rPr>
              <a:t>(</a:t>
            </a:r>
            <a:r>
              <a:rPr lang="tr-TR" sz="2400" b="1" i="1" dirty="0">
                <a:latin typeface="Times New Roman" pitchFamily="18" charset="0"/>
                <a:cs typeface="Times New Roman" pitchFamily="18" charset="0"/>
              </a:rPr>
              <a:t>Sirmen, </a:t>
            </a:r>
            <a:r>
              <a:rPr lang="tr-TR" sz="2400" i="1" dirty="0">
                <a:latin typeface="Times New Roman" pitchFamily="18" charset="0"/>
                <a:cs typeface="Times New Roman" pitchFamily="18" charset="0"/>
              </a:rPr>
              <a:t>Eşya H., 6. B., Ankara </a:t>
            </a:r>
            <a:r>
              <a:rPr lang="tr-TR" sz="2400" i="1" dirty="0" smtClean="0">
                <a:latin typeface="Times New Roman" pitchFamily="18" charset="0"/>
                <a:cs typeface="Times New Roman" pitchFamily="18" charset="0"/>
              </a:rPr>
              <a:t>2018, </a:t>
            </a:r>
            <a:r>
              <a:rPr lang="tr-TR" sz="2400" i="1" dirty="0">
                <a:latin typeface="Times New Roman" pitchFamily="18" charset="0"/>
                <a:cs typeface="Times New Roman" pitchFamily="18" charset="0"/>
              </a:rPr>
              <a:t>s. 1, dn.1)</a:t>
            </a:r>
          </a:p>
          <a:p>
            <a:endParaRPr lang="tr-TR" dirty="0"/>
          </a:p>
        </p:txBody>
      </p:sp>
    </p:spTree>
    <p:extLst>
      <p:ext uri="{BB962C8B-B14F-4D97-AF65-F5344CB8AC3E}">
        <p14:creationId xmlns:p14="http://schemas.microsoft.com/office/powerpoint/2010/main" val="39508453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Ayni Hak Kavramı ve İlgili Görüşler </a:t>
            </a:r>
            <a:endParaRPr lang="tr-TR" b="1" dirty="0"/>
          </a:p>
        </p:txBody>
      </p:sp>
      <p:sp>
        <p:nvSpPr>
          <p:cNvPr id="3" name="İçerik Yer Tutucusu 2"/>
          <p:cNvSpPr>
            <a:spLocks noGrp="1"/>
          </p:cNvSpPr>
          <p:nvPr>
            <p:ph idx="1"/>
          </p:nvPr>
        </p:nvSpPr>
        <p:spPr/>
        <p:txBody>
          <a:bodyPr/>
          <a:lstStyle/>
          <a:p>
            <a:pPr algn="just"/>
            <a:r>
              <a:rPr lang="tr-TR" dirty="0" smtClean="0">
                <a:latin typeface="Times New Roman" pitchFamily="18" charset="0"/>
                <a:cs typeface="Times New Roman" pitchFamily="18" charset="0"/>
              </a:rPr>
              <a:t>Ayni Hak kavramının belirlenmesi, tartışmalı bir konudur. </a:t>
            </a:r>
          </a:p>
          <a:p>
            <a:pPr algn="just"/>
            <a:r>
              <a:rPr lang="tr-TR" b="1" dirty="0" smtClean="0">
                <a:latin typeface="Times New Roman" pitchFamily="18" charset="0"/>
                <a:cs typeface="Times New Roman" pitchFamily="18" charset="0"/>
              </a:rPr>
              <a:t>Bu konuda ileri sürülen görüşler, şunlardır: </a:t>
            </a:r>
          </a:p>
          <a:p>
            <a:pPr algn="just"/>
            <a:r>
              <a:rPr lang="tr-TR" b="1" i="1" dirty="0" smtClean="0">
                <a:latin typeface="Times New Roman" pitchFamily="18" charset="0"/>
                <a:cs typeface="Times New Roman" pitchFamily="18" charset="0"/>
              </a:rPr>
              <a:t>Klasik Görüş</a:t>
            </a:r>
          </a:p>
          <a:p>
            <a:pPr algn="just"/>
            <a:r>
              <a:rPr lang="tr-TR" b="1" i="1" dirty="0" err="1" smtClean="0">
                <a:latin typeface="Times New Roman" pitchFamily="18" charset="0"/>
                <a:cs typeface="Times New Roman" pitchFamily="18" charset="0"/>
              </a:rPr>
              <a:t>Şahısçı</a:t>
            </a:r>
            <a:r>
              <a:rPr lang="tr-TR" b="1" i="1" dirty="0" smtClean="0">
                <a:latin typeface="Times New Roman" pitchFamily="18" charset="0"/>
                <a:cs typeface="Times New Roman" pitchFamily="18" charset="0"/>
              </a:rPr>
              <a:t> (</a:t>
            </a:r>
            <a:r>
              <a:rPr lang="tr-TR" i="1" dirty="0" err="1" smtClean="0">
                <a:latin typeface="Times New Roman" pitchFamily="18" charset="0"/>
                <a:cs typeface="Times New Roman" pitchFamily="18" charset="0"/>
              </a:rPr>
              <a:t>Personalist</a:t>
            </a:r>
            <a:r>
              <a:rPr lang="tr-TR" b="1" i="1" dirty="0" smtClean="0">
                <a:latin typeface="Times New Roman" pitchFamily="18" charset="0"/>
                <a:cs typeface="Times New Roman" pitchFamily="18" charset="0"/>
              </a:rPr>
              <a:t>) Görüş </a:t>
            </a:r>
          </a:p>
          <a:p>
            <a:pPr algn="just"/>
            <a:r>
              <a:rPr lang="tr-TR" b="1" i="1" dirty="0" smtClean="0">
                <a:latin typeface="Times New Roman" pitchFamily="18" charset="0"/>
                <a:cs typeface="Times New Roman" pitchFamily="18" charset="0"/>
              </a:rPr>
              <a:t>Birleştirici Görüş </a:t>
            </a:r>
          </a:p>
          <a:p>
            <a:pPr marL="0" indent="0" algn="just">
              <a:buNone/>
            </a:pPr>
            <a:endParaRPr lang="tr-TR" b="1" i="1" dirty="0">
              <a:latin typeface="Times New Roman" pitchFamily="18" charset="0"/>
              <a:cs typeface="Times New Roman" pitchFamily="18" charset="0"/>
            </a:endParaRPr>
          </a:p>
        </p:txBody>
      </p:sp>
    </p:spTree>
    <p:extLst>
      <p:ext uri="{BB962C8B-B14F-4D97-AF65-F5344CB8AC3E}">
        <p14:creationId xmlns:p14="http://schemas.microsoft.com/office/powerpoint/2010/main" val="25668103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Ayni Hak Kavramına İlişkin Görüşler</a:t>
            </a:r>
            <a:endParaRPr lang="tr-TR" b="1" dirty="0"/>
          </a:p>
        </p:txBody>
      </p:sp>
      <p:graphicFrame>
        <p:nvGraphicFramePr>
          <p:cNvPr id="4" name="3 Diyagram"/>
          <p:cNvGraphicFramePr>
            <a:graphicFrameLocks noGrp="1"/>
          </p:cNvGraphicFramePr>
          <p:nvPr>
            <p:ph idx="1"/>
            <p:extLst>
              <p:ext uri="{D42A27DB-BD31-4B8C-83A1-F6EECF244321}">
                <p14:modId xmlns:p14="http://schemas.microsoft.com/office/powerpoint/2010/main" val="204706985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27597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Klasik Görüş</a:t>
            </a:r>
            <a:endParaRPr lang="tr-TR" b="1" dirty="0"/>
          </a:p>
        </p:txBody>
      </p:sp>
      <p:sp>
        <p:nvSpPr>
          <p:cNvPr id="3" name="İçerik Yer Tutucusu 2"/>
          <p:cNvSpPr>
            <a:spLocks noGrp="1"/>
          </p:cNvSpPr>
          <p:nvPr>
            <p:ph idx="1"/>
          </p:nvPr>
        </p:nvSpPr>
        <p:spPr/>
        <p:txBody>
          <a:bodyPr>
            <a:normAutofit/>
          </a:bodyPr>
          <a:lstStyle/>
          <a:p>
            <a:pPr algn="just"/>
            <a:r>
              <a:rPr lang="tr-TR" sz="2400" dirty="0" smtClean="0">
                <a:latin typeface="Times New Roman" pitchFamily="18" charset="0"/>
                <a:cs typeface="Times New Roman" pitchFamily="18" charset="0"/>
              </a:rPr>
              <a:t>Ayni Hak kavramını açıklayan görüşlerden </a:t>
            </a:r>
            <a:r>
              <a:rPr lang="tr-TR" sz="2400" b="1" dirty="0" smtClean="0">
                <a:latin typeface="Times New Roman" pitchFamily="18" charset="0"/>
                <a:cs typeface="Times New Roman" pitchFamily="18" charset="0"/>
              </a:rPr>
              <a:t>Klasik Görüş </a:t>
            </a:r>
            <a:r>
              <a:rPr lang="tr-TR" sz="2400" dirty="0" smtClean="0">
                <a:latin typeface="Times New Roman" pitchFamily="18" charset="0"/>
                <a:cs typeface="Times New Roman" pitchFamily="18" charset="0"/>
              </a:rPr>
              <a:t>olarak adlandırılan görüş, Ayni Hakkın Eşya üzerinde Kişiye sağladığı Yetkilerden hareket ederek, </a:t>
            </a:r>
            <a:r>
              <a:rPr lang="tr-TR" sz="2400" b="1" i="1" dirty="0" smtClean="0">
                <a:latin typeface="Times New Roman" pitchFamily="18" charset="0"/>
                <a:cs typeface="Times New Roman" pitchFamily="18" charset="0"/>
              </a:rPr>
              <a:t>Ayni Hakkı, </a:t>
            </a:r>
            <a:r>
              <a:rPr lang="tr-TR" sz="2400" b="1" dirty="0" smtClean="0">
                <a:latin typeface="Times New Roman" pitchFamily="18" charset="0"/>
                <a:cs typeface="Times New Roman" pitchFamily="18" charset="0"/>
              </a:rPr>
              <a:t>Eşya üzerinde doğrudan hakimiyet sağlayan hak olarak </a:t>
            </a:r>
            <a:r>
              <a:rPr lang="tr-TR" sz="2400" dirty="0" smtClean="0">
                <a:latin typeface="Times New Roman" pitchFamily="18" charset="0"/>
                <a:cs typeface="Times New Roman" pitchFamily="18" charset="0"/>
              </a:rPr>
              <a:t>nitelendirir. </a:t>
            </a:r>
          </a:p>
          <a:p>
            <a:pPr algn="just"/>
            <a:r>
              <a:rPr lang="tr-TR" sz="2400" dirty="0" smtClean="0">
                <a:latin typeface="Times New Roman" pitchFamily="18" charset="0"/>
                <a:cs typeface="Times New Roman" pitchFamily="18" charset="0"/>
              </a:rPr>
              <a:t>Bu görüşe göre, </a:t>
            </a:r>
            <a:r>
              <a:rPr lang="tr-TR" sz="2400" b="1" i="1" dirty="0" smtClean="0">
                <a:latin typeface="Times New Roman" pitchFamily="18" charset="0"/>
                <a:cs typeface="Times New Roman" pitchFamily="18" charset="0"/>
              </a:rPr>
              <a:t>Ayni Hak,</a:t>
            </a:r>
            <a:r>
              <a:rPr lang="tr-TR" sz="2400" i="1" dirty="0" smtClean="0">
                <a:latin typeface="Times New Roman" pitchFamily="18" charset="0"/>
                <a:cs typeface="Times New Roman" pitchFamily="18" charset="0"/>
              </a:rPr>
              <a:t> </a:t>
            </a:r>
            <a:r>
              <a:rPr lang="tr-TR" sz="2400" b="1" dirty="0" smtClean="0">
                <a:latin typeface="Times New Roman" pitchFamily="18" charset="0"/>
                <a:cs typeface="Times New Roman" pitchFamily="18" charset="0"/>
              </a:rPr>
              <a:t>Eşya ile Hak </a:t>
            </a:r>
            <a:r>
              <a:rPr lang="tr-TR" sz="2400" b="1" dirty="0">
                <a:latin typeface="Times New Roman" pitchFamily="18" charset="0"/>
                <a:cs typeface="Times New Roman" pitchFamily="18" charset="0"/>
              </a:rPr>
              <a:t>S</a:t>
            </a:r>
            <a:r>
              <a:rPr lang="tr-TR" sz="2400" b="1" dirty="0" smtClean="0">
                <a:latin typeface="Times New Roman" pitchFamily="18" charset="0"/>
                <a:cs typeface="Times New Roman" pitchFamily="18" charset="0"/>
              </a:rPr>
              <a:t>ahibi arasında doğrudan doğruya mevcut olan bir Bağ, bir İlişkiden</a:t>
            </a:r>
            <a:r>
              <a:rPr lang="tr-TR" sz="2400" dirty="0" smtClean="0">
                <a:latin typeface="Times New Roman" pitchFamily="18" charset="0"/>
                <a:cs typeface="Times New Roman" pitchFamily="18" charset="0"/>
              </a:rPr>
              <a:t> ibarettir. </a:t>
            </a:r>
          </a:p>
          <a:p>
            <a:pPr algn="just"/>
            <a:r>
              <a:rPr lang="tr-TR" sz="2400" dirty="0" smtClean="0">
                <a:latin typeface="Times New Roman" pitchFamily="18" charset="0"/>
                <a:cs typeface="Times New Roman" pitchFamily="18" charset="0"/>
              </a:rPr>
              <a:t>Hak sahibi, bu Hakkını bir başkasının aracılığına gerek olmaksızın kullanır. </a:t>
            </a:r>
          </a:p>
          <a:p>
            <a:pPr marL="0" indent="0" algn="just">
              <a:buNone/>
            </a:pPr>
            <a:r>
              <a:rPr lang="tr-TR" sz="2400" dirty="0">
                <a:latin typeface="Times New Roman" pitchFamily="18" charset="0"/>
                <a:cs typeface="Times New Roman" pitchFamily="18" charset="0"/>
              </a:rPr>
              <a:t> </a:t>
            </a:r>
            <a:r>
              <a:rPr lang="tr-TR" sz="2400" dirty="0" smtClean="0">
                <a:latin typeface="Times New Roman" pitchFamily="18" charset="0"/>
                <a:cs typeface="Times New Roman" pitchFamily="18" charset="0"/>
              </a:rPr>
              <a:t>    </a:t>
            </a:r>
            <a:r>
              <a:rPr lang="tr-TR" sz="2400" i="1" dirty="0" smtClean="0">
                <a:latin typeface="Times New Roman" pitchFamily="18" charset="0"/>
                <a:cs typeface="Times New Roman" pitchFamily="18" charset="0"/>
              </a:rPr>
              <a:t>(</a:t>
            </a:r>
            <a:r>
              <a:rPr lang="tr-TR" sz="2000" b="1" i="1" dirty="0" smtClean="0">
                <a:latin typeface="Times New Roman" pitchFamily="18" charset="0"/>
                <a:cs typeface="Times New Roman" pitchFamily="18" charset="0"/>
              </a:rPr>
              <a:t>Sirmen, </a:t>
            </a:r>
            <a:r>
              <a:rPr lang="tr-TR" sz="2000" i="1" dirty="0" smtClean="0">
                <a:latin typeface="Times New Roman" pitchFamily="18" charset="0"/>
                <a:cs typeface="Times New Roman" pitchFamily="18" charset="0"/>
              </a:rPr>
              <a:t>Eşya H., 6. B., s. 2)</a:t>
            </a:r>
            <a:endParaRPr lang="tr-TR" sz="2000" b="1" i="1" dirty="0">
              <a:latin typeface="Times New Roman" pitchFamily="18" charset="0"/>
              <a:cs typeface="Times New Roman" pitchFamily="18" charset="0"/>
            </a:endParaRPr>
          </a:p>
        </p:txBody>
      </p:sp>
    </p:spTree>
    <p:extLst>
      <p:ext uri="{BB962C8B-B14F-4D97-AF65-F5344CB8AC3E}">
        <p14:creationId xmlns:p14="http://schemas.microsoft.com/office/powerpoint/2010/main" val="37349009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Klasik Görüşün Eleştirisi</a:t>
            </a:r>
            <a:endParaRPr lang="tr-TR" dirty="0"/>
          </a:p>
        </p:txBody>
      </p:sp>
      <p:sp>
        <p:nvSpPr>
          <p:cNvPr id="3" name="İçerik Yer Tutucusu 2"/>
          <p:cNvSpPr>
            <a:spLocks noGrp="1"/>
          </p:cNvSpPr>
          <p:nvPr>
            <p:ph idx="1"/>
          </p:nvPr>
        </p:nvSpPr>
        <p:spPr/>
        <p:txBody>
          <a:bodyPr>
            <a:normAutofit/>
          </a:bodyPr>
          <a:lstStyle/>
          <a:p>
            <a:pPr algn="just"/>
            <a:r>
              <a:rPr lang="tr-TR" sz="2400" b="1" u="sng" dirty="0" smtClean="0">
                <a:latin typeface="Times New Roman" pitchFamily="18" charset="0"/>
                <a:cs typeface="Times New Roman" pitchFamily="18" charset="0"/>
              </a:rPr>
              <a:t>Klasik Görüş,</a:t>
            </a:r>
            <a:r>
              <a:rPr lang="tr-TR" sz="2400" b="1" dirty="0" smtClean="0">
                <a:latin typeface="Times New Roman" pitchFamily="18" charset="0"/>
                <a:cs typeface="Times New Roman" pitchFamily="18" charset="0"/>
              </a:rPr>
              <a:t> </a:t>
            </a:r>
            <a:r>
              <a:rPr lang="tr-TR" sz="2400" b="1" i="1" dirty="0" smtClean="0">
                <a:latin typeface="Times New Roman" pitchFamily="18" charset="0"/>
                <a:cs typeface="Times New Roman" pitchFamily="18" charset="0"/>
              </a:rPr>
              <a:t>özellikle Kişiler ile Eşya arasında bir Hukuki </a:t>
            </a:r>
            <a:r>
              <a:rPr lang="tr-TR" sz="2400" b="1" i="1" dirty="0">
                <a:latin typeface="Times New Roman" pitchFamily="18" charset="0"/>
                <a:cs typeface="Times New Roman" pitchFamily="18" charset="0"/>
              </a:rPr>
              <a:t>İ</a:t>
            </a:r>
            <a:r>
              <a:rPr lang="tr-TR" sz="2400" b="1" i="1" dirty="0" smtClean="0">
                <a:latin typeface="Times New Roman" pitchFamily="18" charset="0"/>
                <a:cs typeface="Times New Roman" pitchFamily="18" charset="0"/>
              </a:rPr>
              <a:t>lişkinin söz konusu olamayacağı</a:t>
            </a:r>
            <a:r>
              <a:rPr lang="tr-TR" sz="2400" b="1" dirty="0" smtClean="0">
                <a:latin typeface="Times New Roman" pitchFamily="18" charset="0"/>
                <a:cs typeface="Times New Roman" pitchFamily="18" charset="0"/>
              </a:rPr>
              <a:t>, Hukuki </a:t>
            </a:r>
            <a:r>
              <a:rPr lang="tr-TR" sz="2400" b="1" dirty="0">
                <a:latin typeface="Times New Roman" pitchFamily="18" charset="0"/>
                <a:cs typeface="Times New Roman" pitchFamily="18" charset="0"/>
              </a:rPr>
              <a:t>İ</a:t>
            </a:r>
            <a:r>
              <a:rPr lang="tr-TR" sz="2400" b="1" dirty="0" smtClean="0">
                <a:latin typeface="Times New Roman" pitchFamily="18" charset="0"/>
                <a:cs typeface="Times New Roman" pitchFamily="18" charset="0"/>
              </a:rPr>
              <a:t>lişkilerin ancak Kişiler arasında kurulabileceği belirtilmek suretiyle eleştirilmiştir. </a:t>
            </a:r>
          </a:p>
          <a:p>
            <a:pPr algn="just"/>
            <a:r>
              <a:rPr lang="tr-TR" sz="2400" dirty="0" smtClean="0">
                <a:latin typeface="Times New Roman" pitchFamily="18" charset="0"/>
                <a:cs typeface="Times New Roman" pitchFamily="18" charset="0"/>
              </a:rPr>
              <a:t>Bu Eleştiri bağlamında, Kişiler ile Eşya arasında bir Hukuki </a:t>
            </a:r>
            <a:r>
              <a:rPr lang="tr-TR" sz="2400" dirty="0">
                <a:latin typeface="Times New Roman" pitchFamily="18" charset="0"/>
                <a:cs typeface="Times New Roman" pitchFamily="18" charset="0"/>
              </a:rPr>
              <a:t>İ</a:t>
            </a:r>
            <a:r>
              <a:rPr lang="tr-TR" sz="2400" dirty="0" smtClean="0">
                <a:latin typeface="Times New Roman" pitchFamily="18" charset="0"/>
                <a:cs typeface="Times New Roman" pitchFamily="18" charset="0"/>
              </a:rPr>
              <a:t>lişkinin varlığı kabul edilecek olursa, bundan Eşyanın bir Hukuk </a:t>
            </a:r>
            <a:r>
              <a:rPr lang="tr-TR" sz="2400" dirty="0">
                <a:latin typeface="Times New Roman" pitchFamily="18" charset="0"/>
                <a:cs typeface="Times New Roman" pitchFamily="18" charset="0"/>
              </a:rPr>
              <a:t>S</a:t>
            </a:r>
            <a:r>
              <a:rPr lang="tr-TR" sz="2400" dirty="0" smtClean="0">
                <a:latin typeface="Times New Roman" pitchFamily="18" charset="0"/>
                <a:cs typeface="Times New Roman" pitchFamily="18" charset="0"/>
              </a:rPr>
              <a:t>üjesi sayılarak Kişilere karşı Yükümlülük altına girdiğini kabul etmek gibi anlamsız bir sonuç çıkacağı iddia edilmiştir. </a:t>
            </a:r>
          </a:p>
          <a:p>
            <a:pPr marL="0" indent="0" algn="just">
              <a:buNone/>
            </a:pPr>
            <a:r>
              <a:rPr lang="tr-TR" sz="2400" dirty="0">
                <a:latin typeface="Times New Roman" pitchFamily="18" charset="0"/>
                <a:cs typeface="Times New Roman" pitchFamily="18" charset="0"/>
              </a:rPr>
              <a:t> </a:t>
            </a:r>
            <a:r>
              <a:rPr lang="tr-TR" sz="2400" dirty="0" smtClean="0">
                <a:latin typeface="Times New Roman" pitchFamily="18" charset="0"/>
                <a:cs typeface="Times New Roman" pitchFamily="18" charset="0"/>
              </a:rPr>
              <a:t>    (</a:t>
            </a:r>
            <a:r>
              <a:rPr lang="tr-TR" sz="2000" b="1" i="1" dirty="0" smtClean="0">
                <a:latin typeface="Times New Roman" pitchFamily="18" charset="0"/>
                <a:cs typeface="Times New Roman" pitchFamily="18" charset="0"/>
              </a:rPr>
              <a:t>Sirmen, </a:t>
            </a:r>
            <a:r>
              <a:rPr lang="tr-TR" sz="2000" i="1" dirty="0" smtClean="0">
                <a:latin typeface="Times New Roman" pitchFamily="18" charset="0"/>
                <a:cs typeface="Times New Roman" pitchFamily="18" charset="0"/>
              </a:rPr>
              <a:t>Eşya H., 6. B., s. 2; Bu görüşün eleştirisi ve değerlendirilmesi hakkında ayrıntılı bilgi için bkz. </a:t>
            </a:r>
            <a:r>
              <a:rPr lang="tr-TR" sz="2000" b="1" i="1" dirty="0" smtClean="0">
                <a:latin typeface="Times New Roman" pitchFamily="18" charset="0"/>
                <a:cs typeface="Times New Roman" pitchFamily="18" charset="0"/>
              </a:rPr>
              <a:t>Sirmen,</a:t>
            </a:r>
            <a:r>
              <a:rPr lang="tr-TR" sz="2000" i="1" dirty="0" smtClean="0">
                <a:latin typeface="Times New Roman" pitchFamily="18" charset="0"/>
                <a:cs typeface="Times New Roman" pitchFamily="18" charset="0"/>
              </a:rPr>
              <a:t> Eşya H., </a:t>
            </a:r>
            <a:r>
              <a:rPr lang="tr-TR" sz="2000" i="1" dirty="0">
                <a:latin typeface="Times New Roman" pitchFamily="18" charset="0"/>
                <a:cs typeface="Times New Roman" pitchFamily="18" charset="0"/>
              </a:rPr>
              <a:t>6</a:t>
            </a:r>
            <a:r>
              <a:rPr lang="tr-TR" sz="2000" i="1" dirty="0" smtClean="0">
                <a:latin typeface="Times New Roman" pitchFamily="18" charset="0"/>
                <a:cs typeface="Times New Roman" pitchFamily="18" charset="0"/>
              </a:rPr>
              <a:t>. B., s. 2</a:t>
            </a:r>
            <a:r>
              <a:rPr lang="tr-TR" sz="2000" b="1" i="1" dirty="0" smtClean="0">
                <a:latin typeface="Times New Roman" pitchFamily="18" charset="0"/>
                <a:cs typeface="Times New Roman" pitchFamily="18" charset="0"/>
              </a:rPr>
              <a:t>)</a:t>
            </a:r>
          </a:p>
          <a:p>
            <a:pPr marL="0" indent="0" algn="just">
              <a:buNone/>
            </a:pPr>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29404593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err="1" smtClean="0"/>
              <a:t>Şahısçı</a:t>
            </a:r>
            <a:r>
              <a:rPr lang="tr-TR" b="1" dirty="0" smtClean="0"/>
              <a:t> (</a:t>
            </a:r>
            <a:r>
              <a:rPr lang="tr-TR" i="1" dirty="0" err="1" smtClean="0"/>
              <a:t>Personalist</a:t>
            </a:r>
            <a:r>
              <a:rPr lang="tr-TR" dirty="0" smtClean="0"/>
              <a:t>)</a:t>
            </a:r>
            <a:r>
              <a:rPr lang="tr-TR" b="1" dirty="0" smtClean="0"/>
              <a:t> Görüş</a:t>
            </a:r>
            <a:endParaRPr lang="tr-TR" b="1" dirty="0"/>
          </a:p>
        </p:txBody>
      </p:sp>
      <p:sp>
        <p:nvSpPr>
          <p:cNvPr id="3" name="İçerik Yer Tutucusu 2"/>
          <p:cNvSpPr>
            <a:spLocks noGrp="1"/>
          </p:cNvSpPr>
          <p:nvPr>
            <p:ph idx="1"/>
          </p:nvPr>
        </p:nvSpPr>
        <p:spPr/>
        <p:txBody>
          <a:bodyPr/>
          <a:lstStyle/>
          <a:p>
            <a:pPr algn="just"/>
            <a:r>
              <a:rPr lang="tr-TR" sz="2800" dirty="0" smtClean="0">
                <a:latin typeface="Times New Roman" pitchFamily="18" charset="0"/>
                <a:cs typeface="Times New Roman" pitchFamily="18" charset="0"/>
              </a:rPr>
              <a:t>Ayni Hak kavramını açıklamak için ortaya atılan </a:t>
            </a:r>
            <a:r>
              <a:rPr lang="tr-TR" sz="2800" b="1" dirty="0" smtClean="0">
                <a:latin typeface="Times New Roman" pitchFamily="18" charset="0"/>
                <a:cs typeface="Times New Roman" pitchFamily="18" charset="0"/>
              </a:rPr>
              <a:t>İkinci </a:t>
            </a:r>
            <a:r>
              <a:rPr lang="tr-TR" sz="2800" b="1" dirty="0">
                <a:latin typeface="Times New Roman" pitchFamily="18" charset="0"/>
                <a:cs typeface="Times New Roman" pitchFamily="18" charset="0"/>
              </a:rPr>
              <a:t>G</a:t>
            </a:r>
            <a:r>
              <a:rPr lang="tr-TR" sz="2800" b="1" dirty="0" smtClean="0">
                <a:latin typeface="Times New Roman" pitchFamily="18" charset="0"/>
                <a:cs typeface="Times New Roman" pitchFamily="18" charset="0"/>
              </a:rPr>
              <a:t>örüş, </a:t>
            </a:r>
            <a:r>
              <a:rPr lang="tr-TR" sz="2800" b="1" i="1" dirty="0" err="1" smtClean="0">
                <a:latin typeface="Times New Roman" pitchFamily="18" charset="0"/>
                <a:cs typeface="Times New Roman" pitchFamily="18" charset="0"/>
              </a:rPr>
              <a:t>Şahısçı</a:t>
            </a:r>
            <a:r>
              <a:rPr lang="tr-TR" sz="2800" b="1" i="1" dirty="0" smtClean="0">
                <a:latin typeface="Times New Roman" pitchFamily="18" charset="0"/>
                <a:cs typeface="Times New Roman" pitchFamily="18" charset="0"/>
              </a:rPr>
              <a:t> Görüştür</a:t>
            </a:r>
            <a:r>
              <a:rPr lang="tr-TR" sz="2800" b="1" dirty="0" smtClean="0">
                <a:latin typeface="Times New Roman" pitchFamily="18" charset="0"/>
                <a:cs typeface="Times New Roman" pitchFamily="18" charset="0"/>
              </a:rPr>
              <a:t>. </a:t>
            </a:r>
          </a:p>
          <a:p>
            <a:pPr algn="just"/>
            <a:r>
              <a:rPr lang="tr-TR" sz="2800" b="1" u="sng" dirty="0" err="1" smtClean="0">
                <a:latin typeface="Times New Roman" pitchFamily="18" charset="0"/>
                <a:cs typeface="Times New Roman" pitchFamily="18" charset="0"/>
              </a:rPr>
              <a:t>Şahısçı</a:t>
            </a:r>
            <a:r>
              <a:rPr lang="tr-TR" sz="2800" b="1" u="sng" dirty="0" smtClean="0">
                <a:latin typeface="Times New Roman" pitchFamily="18" charset="0"/>
                <a:cs typeface="Times New Roman" pitchFamily="18" charset="0"/>
              </a:rPr>
              <a:t> Görüş</a:t>
            </a:r>
            <a:r>
              <a:rPr lang="tr-TR" sz="2800" dirty="0" smtClean="0">
                <a:latin typeface="Times New Roman" pitchFamily="18" charset="0"/>
                <a:cs typeface="Times New Roman" pitchFamily="18" charset="0"/>
              </a:rPr>
              <a:t>, </a:t>
            </a:r>
            <a:r>
              <a:rPr lang="tr-TR" sz="2800" b="1" i="1" dirty="0" smtClean="0">
                <a:latin typeface="Times New Roman" pitchFamily="18" charset="0"/>
                <a:cs typeface="Times New Roman" pitchFamily="18" charset="0"/>
              </a:rPr>
              <a:t>Ayni Hakkı</a:t>
            </a:r>
            <a:r>
              <a:rPr lang="tr-TR" sz="2800" dirty="0" smtClean="0">
                <a:latin typeface="Times New Roman" pitchFamily="18" charset="0"/>
                <a:cs typeface="Times New Roman" pitchFamily="18" charset="0"/>
              </a:rPr>
              <a:t>, </a:t>
            </a:r>
            <a:r>
              <a:rPr lang="tr-TR" sz="2800" b="1" dirty="0" smtClean="0">
                <a:latin typeface="Times New Roman" pitchFamily="18" charset="0"/>
                <a:cs typeface="Times New Roman" pitchFamily="18" charset="0"/>
              </a:rPr>
              <a:t>Eşya üzerinde herkese karşı ileri sürülebilen bir Hak olarak kabul eder. </a:t>
            </a:r>
          </a:p>
          <a:p>
            <a:pPr algn="just"/>
            <a:r>
              <a:rPr lang="tr-TR" sz="2800" b="1" u="sng" dirty="0" smtClean="0">
                <a:latin typeface="Times New Roman" pitchFamily="18" charset="0"/>
                <a:cs typeface="Times New Roman" pitchFamily="18" charset="0"/>
              </a:rPr>
              <a:t>Bu Görüşe göre</a:t>
            </a:r>
            <a:r>
              <a:rPr lang="tr-TR" sz="2800" b="1" dirty="0" smtClean="0">
                <a:latin typeface="Times New Roman" pitchFamily="18" charset="0"/>
                <a:cs typeface="Times New Roman" pitchFamily="18" charset="0"/>
              </a:rPr>
              <a:t>, </a:t>
            </a:r>
            <a:r>
              <a:rPr lang="tr-TR" sz="2800" b="1" i="1" dirty="0" smtClean="0">
                <a:latin typeface="Times New Roman" pitchFamily="18" charset="0"/>
                <a:cs typeface="Times New Roman" pitchFamily="18" charset="0"/>
              </a:rPr>
              <a:t>Ayni Hak, </a:t>
            </a:r>
            <a:r>
              <a:rPr lang="tr-TR" sz="2800" b="1" dirty="0">
                <a:latin typeface="Times New Roman" pitchFamily="18" charset="0"/>
                <a:cs typeface="Times New Roman" pitchFamily="18" charset="0"/>
              </a:rPr>
              <a:t>H</a:t>
            </a:r>
            <a:r>
              <a:rPr lang="tr-TR" sz="2800" b="1" dirty="0" smtClean="0">
                <a:latin typeface="Times New Roman" pitchFamily="18" charset="0"/>
                <a:cs typeface="Times New Roman" pitchFamily="18" charset="0"/>
              </a:rPr>
              <a:t>ak </a:t>
            </a:r>
            <a:r>
              <a:rPr lang="tr-TR" sz="2800" b="1" dirty="0">
                <a:latin typeface="Times New Roman" pitchFamily="18" charset="0"/>
                <a:cs typeface="Times New Roman" pitchFamily="18" charset="0"/>
              </a:rPr>
              <a:t>S</a:t>
            </a:r>
            <a:r>
              <a:rPr lang="tr-TR" sz="2800" b="1" dirty="0" smtClean="0">
                <a:latin typeface="Times New Roman" pitchFamily="18" charset="0"/>
                <a:cs typeface="Times New Roman" pitchFamily="18" charset="0"/>
              </a:rPr>
              <a:t>ahibi ile diğer bütün Kişiler arasında meydana gelen ve diğer bütün Kişileri, </a:t>
            </a:r>
            <a:r>
              <a:rPr lang="tr-TR" sz="2800" b="1" dirty="0">
                <a:latin typeface="Times New Roman" pitchFamily="18" charset="0"/>
                <a:cs typeface="Times New Roman" pitchFamily="18" charset="0"/>
              </a:rPr>
              <a:t>A</a:t>
            </a:r>
            <a:r>
              <a:rPr lang="tr-TR" sz="2800" b="1" dirty="0" smtClean="0">
                <a:latin typeface="Times New Roman" pitchFamily="18" charset="0"/>
                <a:cs typeface="Times New Roman" pitchFamily="18" charset="0"/>
              </a:rPr>
              <a:t>yni </a:t>
            </a:r>
            <a:r>
              <a:rPr lang="tr-TR" sz="2800" b="1" dirty="0">
                <a:latin typeface="Times New Roman" pitchFamily="18" charset="0"/>
                <a:cs typeface="Times New Roman" pitchFamily="18" charset="0"/>
              </a:rPr>
              <a:t>H</a:t>
            </a:r>
            <a:r>
              <a:rPr lang="tr-TR" sz="2800" b="1" dirty="0" smtClean="0">
                <a:latin typeface="Times New Roman" pitchFamily="18" charset="0"/>
                <a:cs typeface="Times New Roman" pitchFamily="18" charset="0"/>
              </a:rPr>
              <a:t>ak </a:t>
            </a:r>
            <a:r>
              <a:rPr lang="tr-TR" sz="2800" b="1" dirty="0">
                <a:latin typeface="Times New Roman" pitchFamily="18" charset="0"/>
                <a:cs typeface="Times New Roman" pitchFamily="18" charset="0"/>
              </a:rPr>
              <a:t>S</a:t>
            </a:r>
            <a:r>
              <a:rPr lang="tr-TR" sz="2800" b="1" dirty="0" smtClean="0">
                <a:latin typeface="Times New Roman" pitchFamily="18" charset="0"/>
                <a:cs typeface="Times New Roman" pitchFamily="18" charset="0"/>
              </a:rPr>
              <a:t>ahibine karşı Borç altına sokan bir Hukuki </a:t>
            </a:r>
            <a:r>
              <a:rPr lang="tr-TR" sz="2800" b="1" dirty="0">
                <a:latin typeface="Times New Roman" pitchFamily="18" charset="0"/>
                <a:cs typeface="Times New Roman" pitchFamily="18" charset="0"/>
              </a:rPr>
              <a:t>İ</a:t>
            </a:r>
            <a:r>
              <a:rPr lang="tr-TR" sz="2800" b="1" dirty="0" smtClean="0">
                <a:latin typeface="Times New Roman" pitchFamily="18" charset="0"/>
                <a:cs typeface="Times New Roman" pitchFamily="18" charset="0"/>
              </a:rPr>
              <a:t>lişkidir. </a:t>
            </a:r>
          </a:p>
          <a:p>
            <a:pPr marL="0" indent="0" algn="just">
              <a:buNone/>
            </a:pPr>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b="1" i="1"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1728308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2400" b="1" dirty="0">
                <a:latin typeface="Times New Roman" pitchFamily="18" charset="0"/>
                <a:cs typeface="Times New Roman" pitchFamily="18" charset="0"/>
              </a:rPr>
              <a:t>Bu </a:t>
            </a:r>
            <a:r>
              <a:rPr lang="tr-TR" sz="2400" b="1" dirty="0" smtClean="0">
                <a:latin typeface="Times New Roman" pitchFamily="18" charset="0"/>
                <a:cs typeface="Times New Roman" pitchFamily="18" charset="0"/>
              </a:rPr>
              <a:t>Hukuki </a:t>
            </a:r>
            <a:r>
              <a:rPr lang="tr-TR" sz="2400" b="1" dirty="0">
                <a:latin typeface="Times New Roman" pitchFamily="18" charset="0"/>
                <a:cs typeface="Times New Roman" pitchFamily="18" charset="0"/>
              </a:rPr>
              <a:t>İ</a:t>
            </a:r>
            <a:r>
              <a:rPr lang="tr-TR" sz="2400" b="1" dirty="0" smtClean="0">
                <a:latin typeface="Times New Roman" pitchFamily="18" charset="0"/>
                <a:cs typeface="Times New Roman" pitchFamily="18" charset="0"/>
              </a:rPr>
              <a:t>lişkide </a:t>
            </a:r>
            <a:r>
              <a:rPr lang="tr-TR" sz="2400" b="1" i="1" dirty="0" smtClean="0">
                <a:latin typeface="Times New Roman" pitchFamily="18" charset="0"/>
                <a:cs typeface="Times New Roman" pitchFamily="18" charset="0"/>
              </a:rPr>
              <a:t>Ayni Hak Sahibi, </a:t>
            </a:r>
            <a:r>
              <a:rPr lang="tr-TR" sz="2400" b="1" dirty="0" smtClean="0">
                <a:latin typeface="Times New Roman" pitchFamily="18" charset="0"/>
                <a:cs typeface="Times New Roman" pitchFamily="18" charset="0"/>
              </a:rPr>
              <a:t>Aktif Süjedir</a:t>
            </a:r>
            <a:r>
              <a:rPr lang="tr-TR" sz="2400" dirty="0" smtClean="0">
                <a:latin typeface="Times New Roman" pitchFamily="18" charset="0"/>
                <a:cs typeface="Times New Roman" pitchFamily="18" charset="0"/>
              </a:rPr>
              <a:t>, </a:t>
            </a:r>
            <a:r>
              <a:rPr lang="tr-TR" sz="2400" dirty="0">
                <a:latin typeface="Times New Roman" pitchFamily="18" charset="0"/>
                <a:cs typeface="Times New Roman" pitchFamily="18" charset="0"/>
              </a:rPr>
              <a:t>onun dışında kalan diğer bütün K</a:t>
            </a:r>
            <a:r>
              <a:rPr lang="tr-TR" sz="2400" dirty="0" smtClean="0">
                <a:latin typeface="Times New Roman" pitchFamily="18" charset="0"/>
                <a:cs typeface="Times New Roman" pitchFamily="18" charset="0"/>
              </a:rPr>
              <a:t>işiler ise, Pasif </a:t>
            </a:r>
            <a:r>
              <a:rPr lang="tr-TR" sz="2400" dirty="0">
                <a:latin typeface="Times New Roman" pitchFamily="18" charset="0"/>
                <a:cs typeface="Times New Roman" pitchFamily="18" charset="0"/>
              </a:rPr>
              <a:t>S</a:t>
            </a:r>
            <a:r>
              <a:rPr lang="tr-TR" sz="2400" dirty="0" smtClean="0">
                <a:latin typeface="Times New Roman" pitchFamily="18" charset="0"/>
                <a:cs typeface="Times New Roman" pitchFamily="18" charset="0"/>
              </a:rPr>
              <a:t>üjelerdir </a:t>
            </a:r>
            <a:r>
              <a:rPr lang="tr-TR" sz="2400" dirty="0">
                <a:latin typeface="Times New Roman" pitchFamily="18" charset="0"/>
                <a:cs typeface="Times New Roman" pitchFamily="18" charset="0"/>
              </a:rPr>
              <a:t>ve</a:t>
            </a:r>
            <a:r>
              <a:rPr lang="tr-TR" sz="2400" b="1" dirty="0">
                <a:latin typeface="Times New Roman" pitchFamily="18" charset="0"/>
                <a:cs typeface="Times New Roman" pitchFamily="18" charset="0"/>
              </a:rPr>
              <a:t> </a:t>
            </a:r>
            <a:r>
              <a:rPr lang="tr-TR" sz="2400" b="1" dirty="0" smtClean="0">
                <a:latin typeface="Times New Roman" pitchFamily="18" charset="0"/>
                <a:cs typeface="Times New Roman" pitchFamily="18" charset="0"/>
              </a:rPr>
              <a:t>Pasif Süjeler, </a:t>
            </a:r>
            <a:r>
              <a:rPr lang="tr-TR" sz="2400" b="1" dirty="0">
                <a:latin typeface="Times New Roman" pitchFamily="18" charset="0"/>
                <a:cs typeface="Times New Roman" pitchFamily="18" charset="0"/>
              </a:rPr>
              <a:t>A</a:t>
            </a:r>
            <a:r>
              <a:rPr lang="tr-TR" sz="2400" b="1" dirty="0" smtClean="0">
                <a:latin typeface="Times New Roman" pitchFamily="18" charset="0"/>
                <a:cs typeface="Times New Roman" pitchFamily="18" charset="0"/>
              </a:rPr>
              <a:t>ktif </a:t>
            </a:r>
            <a:r>
              <a:rPr lang="tr-TR" sz="2400" b="1" dirty="0">
                <a:latin typeface="Times New Roman" pitchFamily="18" charset="0"/>
                <a:cs typeface="Times New Roman" pitchFamily="18" charset="0"/>
              </a:rPr>
              <a:t>S</a:t>
            </a:r>
            <a:r>
              <a:rPr lang="tr-TR" sz="2400" b="1" dirty="0" smtClean="0">
                <a:latin typeface="Times New Roman" pitchFamily="18" charset="0"/>
                <a:cs typeface="Times New Roman" pitchFamily="18" charset="0"/>
              </a:rPr>
              <a:t>üjeye </a:t>
            </a:r>
            <a:r>
              <a:rPr lang="tr-TR" sz="2400" b="1" dirty="0">
                <a:latin typeface="Times New Roman" pitchFamily="18" charset="0"/>
                <a:cs typeface="Times New Roman" pitchFamily="18" charset="0"/>
              </a:rPr>
              <a:t>karşı </a:t>
            </a:r>
            <a:r>
              <a:rPr lang="tr-TR" sz="2400" dirty="0">
                <a:latin typeface="Times New Roman" pitchFamily="18" charset="0"/>
                <a:cs typeface="Times New Roman" pitchFamily="18" charset="0"/>
              </a:rPr>
              <a:t>olumsuz bir </a:t>
            </a:r>
            <a:r>
              <a:rPr lang="tr-TR" sz="2400" dirty="0" smtClean="0">
                <a:latin typeface="Times New Roman" pitchFamily="18" charset="0"/>
                <a:cs typeface="Times New Roman" pitchFamily="18" charset="0"/>
              </a:rPr>
              <a:t>Borç </a:t>
            </a:r>
            <a:r>
              <a:rPr lang="tr-TR" sz="2400" dirty="0">
                <a:latin typeface="Times New Roman" pitchFamily="18" charset="0"/>
                <a:cs typeface="Times New Roman" pitchFamily="18" charset="0"/>
              </a:rPr>
              <a:t>altına</a:t>
            </a:r>
            <a:r>
              <a:rPr lang="tr-TR" sz="2400" b="1" dirty="0">
                <a:latin typeface="Times New Roman" pitchFamily="18" charset="0"/>
                <a:cs typeface="Times New Roman" pitchFamily="18" charset="0"/>
              </a:rPr>
              <a:t>, </a:t>
            </a:r>
            <a:r>
              <a:rPr lang="tr-TR" sz="2400" b="1" dirty="0" smtClean="0">
                <a:latin typeface="Times New Roman" pitchFamily="18" charset="0"/>
                <a:cs typeface="Times New Roman" pitchFamily="18" charset="0"/>
              </a:rPr>
              <a:t>Ayni Hakkı </a:t>
            </a:r>
            <a:r>
              <a:rPr lang="tr-TR" sz="2400" b="1" dirty="0">
                <a:latin typeface="Times New Roman" pitchFamily="18" charset="0"/>
                <a:cs typeface="Times New Roman" pitchFamily="18" charset="0"/>
              </a:rPr>
              <a:t>İ</a:t>
            </a:r>
            <a:r>
              <a:rPr lang="tr-TR" sz="2400" b="1" dirty="0" smtClean="0">
                <a:latin typeface="Times New Roman" pitchFamily="18" charset="0"/>
                <a:cs typeface="Times New Roman" pitchFamily="18" charset="0"/>
              </a:rPr>
              <a:t>hlal </a:t>
            </a:r>
            <a:r>
              <a:rPr lang="tr-TR" sz="2400" b="1" dirty="0">
                <a:latin typeface="Times New Roman" pitchFamily="18" charset="0"/>
                <a:cs typeface="Times New Roman" pitchFamily="18" charset="0"/>
              </a:rPr>
              <a:t>E</a:t>
            </a:r>
            <a:r>
              <a:rPr lang="tr-TR" sz="2400" b="1" dirty="0" smtClean="0">
                <a:latin typeface="Times New Roman" pitchFamily="18" charset="0"/>
                <a:cs typeface="Times New Roman" pitchFamily="18" charset="0"/>
              </a:rPr>
              <a:t>tmeme Borcu </a:t>
            </a:r>
            <a:r>
              <a:rPr lang="tr-TR" sz="2400" dirty="0">
                <a:latin typeface="Times New Roman" pitchFamily="18" charset="0"/>
                <a:cs typeface="Times New Roman" pitchFamily="18" charset="0"/>
              </a:rPr>
              <a:t>altına girmektedirler. </a:t>
            </a:r>
            <a:endParaRPr lang="tr-TR" sz="2400" dirty="0" smtClean="0">
              <a:latin typeface="Times New Roman" pitchFamily="18" charset="0"/>
              <a:cs typeface="Times New Roman" pitchFamily="18" charset="0"/>
            </a:endParaRPr>
          </a:p>
          <a:p>
            <a:pPr algn="just"/>
            <a:r>
              <a:rPr lang="tr-TR" sz="2400" b="1" u="sng" dirty="0" smtClean="0">
                <a:latin typeface="Times New Roman" pitchFamily="18" charset="0"/>
                <a:cs typeface="Times New Roman" pitchFamily="18" charset="0"/>
              </a:rPr>
              <a:t>Bu Görüş, </a:t>
            </a:r>
            <a:r>
              <a:rPr lang="tr-TR" sz="2400" b="1" i="1" dirty="0" smtClean="0">
                <a:latin typeface="Times New Roman" pitchFamily="18" charset="0"/>
                <a:cs typeface="Times New Roman" pitchFamily="18" charset="0"/>
              </a:rPr>
              <a:t>Ayni Hakkı</a:t>
            </a:r>
            <a:r>
              <a:rPr lang="tr-TR" sz="2400" dirty="0" smtClean="0">
                <a:latin typeface="Times New Roman" pitchFamily="18" charset="0"/>
                <a:cs typeface="Times New Roman" pitchFamily="18" charset="0"/>
              </a:rPr>
              <a:t>, </a:t>
            </a:r>
            <a:r>
              <a:rPr lang="tr-TR" sz="2400" b="1" dirty="0" smtClean="0">
                <a:latin typeface="Times New Roman" pitchFamily="18" charset="0"/>
                <a:cs typeface="Times New Roman" pitchFamily="18" charset="0"/>
              </a:rPr>
              <a:t>Kişiler arasında kurulan bir İlişki olarak açıkladığı </a:t>
            </a:r>
            <a:r>
              <a:rPr lang="tr-TR" sz="2400" dirty="0" smtClean="0">
                <a:latin typeface="Times New Roman" pitchFamily="18" charset="0"/>
                <a:cs typeface="Times New Roman" pitchFamily="18" charset="0"/>
              </a:rPr>
              <a:t>için </a:t>
            </a:r>
            <a:r>
              <a:rPr lang="tr-TR" sz="2400" b="1" dirty="0" err="1" smtClean="0">
                <a:latin typeface="Times New Roman" pitchFamily="18" charset="0"/>
                <a:cs typeface="Times New Roman" pitchFamily="18" charset="0"/>
              </a:rPr>
              <a:t>Şahısçı</a:t>
            </a:r>
            <a:r>
              <a:rPr lang="tr-TR" sz="2400" b="1" dirty="0" smtClean="0">
                <a:latin typeface="Times New Roman" pitchFamily="18" charset="0"/>
                <a:cs typeface="Times New Roman" pitchFamily="18" charset="0"/>
              </a:rPr>
              <a:t> Görüş </a:t>
            </a:r>
            <a:r>
              <a:rPr lang="tr-TR" sz="2400" dirty="0" smtClean="0">
                <a:latin typeface="Times New Roman" pitchFamily="18" charset="0"/>
                <a:cs typeface="Times New Roman" pitchFamily="18" charset="0"/>
              </a:rPr>
              <a:t>olarak anılır. </a:t>
            </a:r>
          </a:p>
          <a:p>
            <a:pPr algn="just"/>
            <a:r>
              <a:rPr lang="tr-TR" sz="2400" dirty="0" smtClean="0">
                <a:latin typeface="Times New Roman" pitchFamily="18" charset="0"/>
                <a:cs typeface="Times New Roman" pitchFamily="18" charset="0"/>
              </a:rPr>
              <a:t>Özellikle Fransız Hukukçusu </a:t>
            </a:r>
            <a:r>
              <a:rPr lang="tr-TR" sz="2400" b="1" i="1" dirty="0" err="1" smtClean="0">
                <a:latin typeface="Times New Roman" pitchFamily="18" charset="0"/>
                <a:cs typeface="Times New Roman" pitchFamily="18" charset="0"/>
              </a:rPr>
              <a:t>Planiol</a:t>
            </a:r>
            <a:r>
              <a:rPr lang="tr-TR" sz="2400" b="1" i="1" dirty="0" smtClean="0">
                <a:latin typeface="Times New Roman" pitchFamily="18" charset="0"/>
                <a:cs typeface="Times New Roman" pitchFamily="18" charset="0"/>
              </a:rPr>
              <a:t>,</a:t>
            </a:r>
            <a:r>
              <a:rPr lang="tr-TR" sz="2400" i="1" dirty="0" smtClean="0">
                <a:latin typeface="Times New Roman" pitchFamily="18" charset="0"/>
                <a:cs typeface="Times New Roman" pitchFamily="18" charset="0"/>
              </a:rPr>
              <a:t> </a:t>
            </a:r>
            <a:r>
              <a:rPr lang="tr-TR" sz="2400" dirty="0" smtClean="0">
                <a:latin typeface="Times New Roman" pitchFamily="18" charset="0"/>
                <a:cs typeface="Times New Roman" pitchFamily="18" charset="0"/>
              </a:rPr>
              <a:t>bu fikrin şiddetli bir savunucusu olmuştur.</a:t>
            </a:r>
          </a:p>
          <a:p>
            <a:pPr marL="0" indent="0" algn="just">
              <a:buNone/>
            </a:pPr>
            <a:r>
              <a:rPr lang="tr-TR" sz="2800" dirty="0">
                <a:latin typeface="Times New Roman" pitchFamily="18" charset="0"/>
                <a:cs typeface="Times New Roman" pitchFamily="18" charset="0"/>
              </a:rPr>
              <a:t> </a:t>
            </a:r>
            <a:r>
              <a:rPr lang="tr-TR" sz="2800" dirty="0" smtClean="0">
                <a:latin typeface="Times New Roman" pitchFamily="18" charset="0"/>
                <a:cs typeface="Times New Roman" pitchFamily="18" charset="0"/>
              </a:rPr>
              <a:t>   (</a:t>
            </a:r>
            <a:r>
              <a:rPr lang="tr-TR" sz="2000" b="1" i="1" dirty="0" smtClean="0">
                <a:latin typeface="Times New Roman" pitchFamily="18" charset="0"/>
                <a:cs typeface="Times New Roman" pitchFamily="18" charset="0"/>
              </a:rPr>
              <a:t>Sirmen, </a:t>
            </a:r>
            <a:r>
              <a:rPr lang="tr-TR" sz="2000" i="1" dirty="0" smtClean="0">
                <a:latin typeface="Times New Roman" pitchFamily="18" charset="0"/>
                <a:cs typeface="Times New Roman" pitchFamily="18" charset="0"/>
              </a:rPr>
              <a:t>Eşya H., 5. B., s.2; </a:t>
            </a:r>
            <a:r>
              <a:rPr lang="tr-TR" sz="2000" b="1" i="1" dirty="0" err="1" smtClean="0">
                <a:latin typeface="Times New Roman" pitchFamily="18" charset="0"/>
                <a:cs typeface="Times New Roman" pitchFamily="18" charset="0"/>
              </a:rPr>
              <a:t>Oğuzman</a:t>
            </a:r>
            <a:r>
              <a:rPr lang="tr-TR" sz="2000" b="1" i="1" dirty="0" smtClean="0">
                <a:latin typeface="Times New Roman" pitchFamily="18" charset="0"/>
                <a:cs typeface="Times New Roman" pitchFamily="18" charset="0"/>
              </a:rPr>
              <a:t> / </a:t>
            </a:r>
            <a:r>
              <a:rPr lang="tr-TR" sz="2000" b="1" i="1" dirty="0" err="1" smtClean="0">
                <a:latin typeface="Times New Roman" pitchFamily="18" charset="0"/>
                <a:cs typeface="Times New Roman" pitchFamily="18" charset="0"/>
              </a:rPr>
              <a:t>Seliçi</a:t>
            </a:r>
            <a:r>
              <a:rPr lang="tr-TR" sz="2000" b="1" i="1" dirty="0" smtClean="0">
                <a:latin typeface="Times New Roman" pitchFamily="18" charset="0"/>
                <a:cs typeface="Times New Roman" pitchFamily="18" charset="0"/>
              </a:rPr>
              <a:t> / Oktay- Özdemir,</a:t>
            </a:r>
            <a:r>
              <a:rPr lang="tr-TR" sz="2000" i="1" dirty="0" smtClean="0">
                <a:latin typeface="Times New Roman" pitchFamily="18" charset="0"/>
                <a:cs typeface="Times New Roman" pitchFamily="18" charset="0"/>
              </a:rPr>
              <a:t> Eşya  H., 	20. </a:t>
            </a:r>
            <a:r>
              <a:rPr lang="tr-TR" sz="2000" i="1" dirty="0" err="1" smtClean="0">
                <a:latin typeface="Times New Roman" pitchFamily="18" charset="0"/>
                <a:cs typeface="Times New Roman" pitchFamily="18" charset="0"/>
              </a:rPr>
              <a:t>B.,s</a:t>
            </a:r>
            <a:r>
              <a:rPr lang="tr-TR" sz="2000" i="1" dirty="0" smtClean="0">
                <a:latin typeface="Times New Roman" pitchFamily="18" charset="0"/>
                <a:cs typeface="Times New Roman" pitchFamily="18" charset="0"/>
              </a:rPr>
              <a:t>. 2-3)</a:t>
            </a:r>
          </a:p>
          <a:p>
            <a:pPr marL="0" indent="0" algn="just">
              <a:buNone/>
            </a:pPr>
            <a:endParaRPr lang="tr-TR" sz="2800"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9192409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b="1" dirty="0" smtClean="0">
                <a:latin typeface="Times New Roman" panose="02020603050405020304" pitchFamily="18" charset="0"/>
                <a:cs typeface="Times New Roman" panose="02020603050405020304" pitchFamily="18" charset="0"/>
              </a:rPr>
              <a:t>Klasik Görüş ve </a:t>
            </a:r>
            <a:r>
              <a:rPr lang="tr-TR" sz="3600" b="1" dirty="0" err="1" smtClean="0">
                <a:latin typeface="Times New Roman" panose="02020603050405020304" pitchFamily="18" charset="0"/>
                <a:cs typeface="Times New Roman" panose="02020603050405020304" pitchFamily="18" charset="0"/>
              </a:rPr>
              <a:t>Şahısçı</a:t>
            </a:r>
            <a:r>
              <a:rPr lang="tr-TR" sz="3600" b="1" dirty="0" smtClean="0">
                <a:latin typeface="Times New Roman" panose="02020603050405020304" pitchFamily="18" charset="0"/>
                <a:cs typeface="Times New Roman" panose="02020603050405020304" pitchFamily="18" charset="0"/>
              </a:rPr>
              <a:t> Görüşün Eleştirisi </a:t>
            </a:r>
            <a:endParaRPr lang="tr-TR" sz="36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lnSpcReduction="10000"/>
          </a:bodyPr>
          <a:lstStyle/>
          <a:p>
            <a:pPr algn="just"/>
            <a:r>
              <a:rPr lang="tr-TR" sz="2400" dirty="0" smtClean="0">
                <a:latin typeface="Times New Roman" pitchFamily="18" charset="0"/>
                <a:cs typeface="Times New Roman" pitchFamily="18" charset="0"/>
              </a:rPr>
              <a:t>Aslında, Klasik Görüş ile </a:t>
            </a:r>
            <a:r>
              <a:rPr lang="tr-TR" sz="2400" dirty="0" err="1" smtClean="0">
                <a:latin typeface="Times New Roman" pitchFamily="18" charset="0"/>
                <a:cs typeface="Times New Roman" pitchFamily="18" charset="0"/>
              </a:rPr>
              <a:t>Şahısçı</a:t>
            </a:r>
            <a:r>
              <a:rPr lang="tr-TR" sz="2400" dirty="0" smtClean="0">
                <a:latin typeface="Times New Roman" pitchFamily="18" charset="0"/>
                <a:cs typeface="Times New Roman" pitchFamily="18" charset="0"/>
              </a:rPr>
              <a:t> Görüşten hiçbiri Ayni Hak kavramının niteliğini ve unsurlarını tam ve doğru olarak açıklayamamaktadır. </a:t>
            </a:r>
          </a:p>
          <a:p>
            <a:pPr algn="just"/>
            <a:r>
              <a:rPr lang="tr-TR" sz="2400" dirty="0" smtClean="0">
                <a:latin typeface="Times New Roman" pitchFamily="18" charset="0"/>
                <a:cs typeface="Times New Roman" pitchFamily="18" charset="0"/>
              </a:rPr>
              <a:t>Gerçi, Ayni Hakkı, Ayni Hak sahibi ile Eşya arasında kurulan bir Hukuki İlişkiden ibaret sayan Klasik Görüşe karşı, Ayni Hakta zorunlu olarak bir pasif süje arayarak, böyle bir ilişkinin varlığından eşyanın pasif süje olarak Ayni Hak sahibine karşı yükümlülük altına girmesi gibi anlamsız bir sonuç çıkacağını iddia edenlere katılmak zordur. </a:t>
            </a:r>
          </a:p>
          <a:p>
            <a:pPr algn="just"/>
            <a:r>
              <a:rPr lang="tr-TR" sz="2400" dirty="0" smtClean="0">
                <a:latin typeface="Times New Roman" pitchFamily="18" charset="0"/>
                <a:cs typeface="Times New Roman" pitchFamily="18" charset="0"/>
              </a:rPr>
              <a:t>Çünkü bir hakkın zorunlu olarak bir pasif süjesinin bulunması, bir başkasını borç altına sokması, hak kavramında yer alan bir unsur değildir. </a:t>
            </a:r>
          </a:p>
          <a:p>
            <a:pPr algn="just"/>
            <a:endParaRPr lang="tr-TR" sz="2400" i="1" dirty="0" smtClean="0">
              <a:latin typeface="Times New Roman" pitchFamily="18" charset="0"/>
              <a:cs typeface="Times New Roman" pitchFamily="18" charset="0"/>
            </a:endParaRPr>
          </a:p>
          <a:p>
            <a:pPr marL="0" indent="0" algn="just">
              <a:buNone/>
            </a:pPr>
            <a:endParaRPr lang="tr-TR" sz="2400" b="1" dirty="0" smtClean="0">
              <a:latin typeface="Times New Roman" pitchFamily="18" charset="0"/>
              <a:cs typeface="Times New Roman" pitchFamily="18" charset="0"/>
            </a:endParaRPr>
          </a:p>
          <a:p>
            <a:pPr marL="0" indent="0" algn="just">
              <a:buNone/>
            </a:pPr>
            <a:endParaRPr lang="tr-TR" sz="2400" dirty="0" smtClean="0">
              <a:latin typeface="Times New Roman" pitchFamily="18" charset="0"/>
              <a:cs typeface="Times New Roman" pitchFamily="18" charset="0"/>
            </a:endParaRPr>
          </a:p>
          <a:p>
            <a:pPr algn="just"/>
            <a:endParaRPr lang="tr-TR" sz="2400" dirty="0" smtClean="0">
              <a:latin typeface="Times New Roman" pitchFamily="18" charset="0"/>
              <a:cs typeface="Times New Roman" pitchFamily="18" charset="0"/>
            </a:endParaRPr>
          </a:p>
          <a:p>
            <a:pPr algn="just"/>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18060688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dirty="0" smtClean="0">
                <a:latin typeface="Times New Roman" panose="02020603050405020304" pitchFamily="18" charset="0"/>
                <a:cs typeface="Times New Roman" panose="02020603050405020304" pitchFamily="18" charset="0"/>
              </a:rPr>
              <a:t>Gerçekten, Ayni Hakkın eşya üzerinde doğrudan hakimiyet sağlaması nedeniyle hak sahibi ile eşya arasında kurulan ilişkide de, eşya, hakkın pasif süjesi değil, onun konusu, objesidir. </a:t>
            </a:r>
          </a:p>
          <a:p>
            <a:pPr algn="just"/>
            <a:r>
              <a:rPr lang="tr-TR" sz="2800" dirty="0" smtClean="0">
                <a:latin typeface="Times New Roman" panose="02020603050405020304" pitchFamily="18" charset="0"/>
                <a:cs typeface="Times New Roman" panose="02020603050405020304" pitchFamily="18" charset="0"/>
              </a:rPr>
              <a:t>Bununla beraber, Ayni Hakkı kişiye Eşya üzerinde doğrudan hakimiyet sağlayan bir hak olarak nitelendiren bu görüş, Ayni Hak kavramını açıklamakta yetersiz kalmaktadır. </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57728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32500" lnSpcReduction="20000"/>
          </a:bodyPr>
          <a:lstStyle/>
          <a:p>
            <a:pPr algn="just"/>
            <a:r>
              <a:rPr lang="tr-TR" sz="8600" b="1" dirty="0" smtClean="0">
                <a:latin typeface="Times New Roman" pitchFamily="18" charset="0"/>
                <a:cs typeface="Times New Roman" pitchFamily="18" charset="0"/>
              </a:rPr>
              <a:t>Ayni Hakkı, hak sahibi ile bütün diğer kişiler arasında </a:t>
            </a:r>
            <a:r>
              <a:rPr lang="tr-TR" sz="8600" b="1" dirty="0" err="1" smtClean="0">
                <a:latin typeface="Times New Roman" pitchFamily="18" charset="0"/>
                <a:cs typeface="Times New Roman" pitchFamily="18" charset="0"/>
              </a:rPr>
              <a:t>mecut</a:t>
            </a:r>
            <a:r>
              <a:rPr lang="tr-TR" sz="8600" b="1" dirty="0" smtClean="0">
                <a:latin typeface="Times New Roman" pitchFamily="18" charset="0"/>
                <a:cs typeface="Times New Roman" pitchFamily="18" charset="0"/>
              </a:rPr>
              <a:t> bir borç ilişkisi sayan </a:t>
            </a:r>
            <a:r>
              <a:rPr lang="tr-TR" sz="8600" b="1" dirty="0" err="1" smtClean="0">
                <a:latin typeface="Times New Roman" pitchFamily="18" charset="0"/>
                <a:cs typeface="Times New Roman" pitchFamily="18" charset="0"/>
              </a:rPr>
              <a:t>Şahısçı</a:t>
            </a:r>
            <a:r>
              <a:rPr lang="tr-TR" sz="8600" b="1" dirty="0" smtClean="0">
                <a:latin typeface="Times New Roman" pitchFamily="18" charset="0"/>
                <a:cs typeface="Times New Roman" pitchFamily="18" charset="0"/>
              </a:rPr>
              <a:t> Görüşe gelince, </a:t>
            </a:r>
            <a:endParaRPr lang="tr-TR" sz="8600" b="1" dirty="0">
              <a:latin typeface="Times New Roman" pitchFamily="18" charset="0"/>
              <a:cs typeface="Times New Roman" pitchFamily="18" charset="0"/>
            </a:endParaRPr>
          </a:p>
          <a:p>
            <a:pPr algn="just"/>
            <a:r>
              <a:rPr lang="tr-TR" sz="8600" dirty="0" smtClean="0">
                <a:latin typeface="Times New Roman" pitchFamily="18" charset="0"/>
                <a:cs typeface="Times New Roman" pitchFamily="18" charset="0"/>
              </a:rPr>
              <a:t>Bu görüş de bir kimsenin Ayni Hakkı karşısında dünya üzerindeki diğer bütün kişileri Borçlu, dolayısıyla borçlusu belirlenmemiş borç ilişkisini Ayni Hakkın unsuru olarak kabul ettiğinden gerçekçi olmaktan uzaktır. </a:t>
            </a:r>
          </a:p>
          <a:p>
            <a:pPr algn="just"/>
            <a:endParaRPr lang="tr-TR" sz="5900" dirty="0">
              <a:latin typeface="Times New Roman" pitchFamily="18" charset="0"/>
              <a:cs typeface="Times New Roman" pitchFamily="18" charset="0"/>
            </a:endParaRPr>
          </a:p>
          <a:p>
            <a:pPr marL="0" indent="0" algn="just">
              <a:buNone/>
            </a:pPr>
            <a:r>
              <a:rPr lang="tr-TR" sz="7400" dirty="0" smtClean="0">
                <a:latin typeface="Times New Roman" pitchFamily="18" charset="0"/>
                <a:cs typeface="Times New Roman" pitchFamily="18" charset="0"/>
              </a:rPr>
              <a:t>     (</a:t>
            </a:r>
            <a:r>
              <a:rPr lang="tr-TR" sz="7400" b="1" i="1" dirty="0">
                <a:latin typeface="Times New Roman" pitchFamily="18" charset="0"/>
                <a:cs typeface="Times New Roman" pitchFamily="18" charset="0"/>
              </a:rPr>
              <a:t>Sirmen</a:t>
            </a:r>
            <a:r>
              <a:rPr lang="tr-TR" sz="7400" i="1" dirty="0">
                <a:latin typeface="Times New Roman" pitchFamily="18" charset="0"/>
                <a:cs typeface="Times New Roman" pitchFamily="18" charset="0"/>
              </a:rPr>
              <a:t>, Eşya H., </a:t>
            </a:r>
            <a:r>
              <a:rPr lang="tr-TR" sz="7400" i="1" dirty="0" smtClean="0">
                <a:latin typeface="Times New Roman" pitchFamily="18" charset="0"/>
                <a:cs typeface="Times New Roman" pitchFamily="18" charset="0"/>
              </a:rPr>
              <a:t>6. </a:t>
            </a:r>
            <a:r>
              <a:rPr lang="tr-TR" sz="7400" i="1" dirty="0">
                <a:latin typeface="Times New Roman" pitchFamily="18" charset="0"/>
                <a:cs typeface="Times New Roman" pitchFamily="18" charset="0"/>
              </a:rPr>
              <a:t>B., s. 3)</a:t>
            </a:r>
          </a:p>
          <a:p>
            <a:pPr marL="0" indent="0" algn="just">
              <a:buNone/>
            </a:pPr>
            <a:endParaRPr lang="tr-TR" b="1"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 </a:t>
            </a:r>
          </a:p>
        </p:txBody>
      </p:sp>
    </p:spTree>
    <p:extLst>
      <p:ext uri="{BB962C8B-B14F-4D97-AF65-F5344CB8AC3E}">
        <p14:creationId xmlns:p14="http://schemas.microsoft.com/office/powerpoint/2010/main" val="2782559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b="1" dirty="0">
                <a:latin typeface="Times New Roman" panose="02020603050405020304" pitchFamily="18" charset="0"/>
                <a:cs typeface="Times New Roman" panose="02020603050405020304" pitchFamily="18" charset="0"/>
              </a:rPr>
              <a:t>3/A EŞYA HUKUKU  DERSİ </a:t>
            </a: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GÜZ DÖNEMİ KAYNAKÇASI </a:t>
            </a:r>
            <a:r>
              <a:rPr lang="tr-TR" sz="2800" dirty="0">
                <a:latin typeface="Times New Roman" panose="02020603050405020304" pitchFamily="18" charset="0"/>
                <a:cs typeface="Times New Roman" panose="02020603050405020304" pitchFamily="18" charset="0"/>
              </a:rPr>
              <a:t/>
            </a:r>
            <a:br>
              <a:rPr lang="tr-TR" sz="2800" dirty="0">
                <a:latin typeface="Times New Roman" panose="02020603050405020304" pitchFamily="18" charset="0"/>
                <a:cs typeface="Times New Roman" panose="02020603050405020304" pitchFamily="18" charset="0"/>
              </a:rPr>
            </a:br>
            <a:r>
              <a:rPr lang="tr-TR" sz="2800" b="1" i="1" dirty="0">
                <a:latin typeface="Times New Roman" panose="02020603050405020304" pitchFamily="18" charset="0"/>
                <a:cs typeface="Times New Roman" panose="02020603050405020304" pitchFamily="18" charset="0"/>
              </a:rPr>
              <a:t>DERS KİTAPLARI </a:t>
            </a:r>
            <a:r>
              <a:rPr lang="tr-TR" sz="2800" b="1" i="1" dirty="0" smtClean="0">
                <a:latin typeface="Times New Roman" panose="02020603050405020304" pitchFamily="18" charset="0"/>
                <a:cs typeface="Times New Roman" panose="02020603050405020304" pitchFamily="18" charset="0"/>
              </a:rPr>
              <a:t>-2</a:t>
            </a:r>
            <a:endParaRPr lang="tr-TR" sz="2800" dirty="0"/>
          </a:p>
        </p:txBody>
      </p:sp>
      <p:sp>
        <p:nvSpPr>
          <p:cNvPr id="3" name="İçerik Yer Tutucusu 2"/>
          <p:cNvSpPr>
            <a:spLocks noGrp="1"/>
          </p:cNvSpPr>
          <p:nvPr>
            <p:ph idx="1"/>
          </p:nvPr>
        </p:nvSpPr>
        <p:spPr/>
        <p:txBody>
          <a:bodyPr/>
          <a:lstStyle/>
          <a:p>
            <a:pPr marL="0" indent="0" algn="just">
              <a:buNone/>
            </a:pPr>
            <a:r>
              <a:rPr lang="tr-TR" sz="2800" dirty="0">
                <a:latin typeface="Times New Roman" panose="02020603050405020304" pitchFamily="18" charset="0"/>
                <a:cs typeface="Times New Roman" panose="02020603050405020304" pitchFamily="18" charset="0"/>
              </a:rPr>
              <a:t>*</a:t>
            </a:r>
            <a:r>
              <a:rPr lang="tr-TR" sz="2800" b="1" dirty="0">
                <a:latin typeface="Times New Roman" panose="02020603050405020304" pitchFamily="18" charset="0"/>
                <a:cs typeface="Times New Roman" panose="02020603050405020304" pitchFamily="18" charset="0"/>
              </a:rPr>
              <a:t>4)Mehmet Ünal / Veysel </a:t>
            </a:r>
            <a:r>
              <a:rPr lang="tr-TR" sz="2800" b="1" dirty="0" err="1">
                <a:latin typeface="Times New Roman" panose="02020603050405020304" pitchFamily="18" charset="0"/>
                <a:cs typeface="Times New Roman" panose="02020603050405020304" pitchFamily="18" charset="0"/>
              </a:rPr>
              <a:t>Başpınar</a:t>
            </a:r>
            <a:r>
              <a:rPr lang="tr-TR" sz="2800" b="1" dirty="0">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Şekli Eşya Hukuku (</a:t>
            </a:r>
            <a:r>
              <a:rPr lang="tr-TR" sz="2800" i="1" dirty="0">
                <a:latin typeface="Times New Roman" panose="02020603050405020304" pitchFamily="18" charset="0"/>
                <a:cs typeface="Times New Roman" panose="02020603050405020304" pitchFamily="18" charset="0"/>
              </a:rPr>
              <a:t>Giriş- Zilyetlik – Tapu Sicili</a:t>
            </a:r>
            <a:r>
              <a:rPr lang="tr-TR" sz="2800" dirty="0">
                <a:latin typeface="Times New Roman" panose="02020603050405020304" pitchFamily="18" charset="0"/>
                <a:cs typeface="Times New Roman" panose="02020603050405020304" pitchFamily="18" charset="0"/>
              </a:rPr>
              <a:t>), 9. Bası, Savaş Yayınevi, Ankara 2017.</a:t>
            </a:r>
          </a:p>
          <a:p>
            <a:pPr marL="0" indent="0" algn="just">
              <a:buNone/>
            </a:pPr>
            <a:r>
              <a:rPr lang="tr-TR" sz="2800" b="1" dirty="0" smtClean="0">
                <a:latin typeface="Times New Roman" panose="02020603050405020304" pitchFamily="18" charset="0"/>
                <a:cs typeface="Times New Roman" panose="02020603050405020304" pitchFamily="18" charset="0"/>
              </a:rPr>
              <a:t>*5)Şeref </a:t>
            </a:r>
            <a:r>
              <a:rPr lang="tr-TR" sz="2800" b="1" dirty="0">
                <a:latin typeface="Times New Roman" panose="02020603050405020304" pitchFamily="18" charset="0"/>
                <a:cs typeface="Times New Roman" panose="02020603050405020304" pitchFamily="18" charset="0"/>
              </a:rPr>
              <a:t>Ertaş (</a:t>
            </a:r>
            <a:r>
              <a:rPr lang="tr-TR" sz="2800" b="1" i="1" dirty="0">
                <a:latin typeface="Times New Roman" panose="02020603050405020304" pitchFamily="18" charset="0"/>
                <a:cs typeface="Times New Roman" panose="02020603050405020304" pitchFamily="18" charset="0"/>
              </a:rPr>
              <a:t>bilimsel katkılarıyla Emre </a:t>
            </a:r>
            <a:r>
              <a:rPr lang="tr-TR" sz="2800" b="1" i="1" dirty="0" err="1">
                <a:latin typeface="Times New Roman" panose="02020603050405020304" pitchFamily="18" charset="0"/>
                <a:cs typeface="Times New Roman" panose="02020603050405020304" pitchFamily="18" charset="0"/>
              </a:rPr>
              <a:t>Cumalıoğlu</a:t>
            </a:r>
            <a:r>
              <a:rPr lang="tr-TR" sz="2800" b="1" i="1" dirty="0">
                <a:latin typeface="Times New Roman" panose="02020603050405020304" pitchFamily="18" charset="0"/>
                <a:cs typeface="Times New Roman" panose="02020603050405020304" pitchFamily="18" charset="0"/>
              </a:rPr>
              <a:t> ve İlknur Serdar</a:t>
            </a:r>
            <a:r>
              <a:rPr lang="tr-TR" sz="2800" b="1" dirty="0">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Eşya Hukuku, 14. Bası, Barış Yayınları, Fakülteler Kitabevi, İzmir 2018. </a:t>
            </a:r>
            <a:endParaRPr lang="tr-TR" sz="2800" dirty="0" smtClean="0">
              <a:latin typeface="Times New Roman" panose="02020603050405020304" pitchFamily="18" charset="0"/>
              <a:cs typeface="Times New Roman" panose="02020603050405020304" pitchFamily="18" charset="0"/>
            </a:endParaRPr>
          </a:p>
          <a:p>
            <a:pPr marL="0" indent="0" algn="just">
              <a:buNone/>
            </a:pPr>
            <a:r>
              <a:rPr lang="tr-TR" sz="2800" b="1" dirty="0" smtClean="0">
                <a:latin typeface="Times New Roman" panose="02020603050405020304" pitchFamily="18" charset="0"/>
                <a:cs typeface="Times New Roman" panose="02020603050405020304" pitchFamily="18" charset="0"/>
              </a:rPr>
              <a:t>*6)Jale </a:t>
            </a:r>
            <a:r>
              <a:rPr lang="tr-TR" sz="2800" b="1" dirty="0" err="1">
                <a:latin typeface="Times New Roman" panose="02020603050405020304" pitchFamily="18" charset="0"/>
                <a:cs typeface="Times New Roman" panose="02020603050405020304" pitchFamily="18" charset="0"/>
              </a:rPr>
              <a:t>Akipek</a:t>
            </a:r>
            <a:r>
              <a:rPr lang="tr-TR" sz="2800" b="1" dirty="0">
                <a:latin typeface="Times New Roman" panose="02020603050405020304" pitchFamily="18" charset="0"/>
                <a:cs typeface="Times New Roman" panose="02020603050405020304" pitchFamily="18" charset="0"/>
              </a:rPr>
              <a:t> / Turgut Akıntürk / Derya Ateş: </a:t>
            </a:r>
            <a:r>
              <a:rPr lang="tr-TR" sz="2800" dirty="0">
                <a:latin typeface="Times New Roman" panose="02020603050405020304" pitchFamily="18" charset="0"/>
                <a:cs typeface="Times New Roman" panose="02020603050405020304" pitchFamily="18" charset="0"/>
              </a:rPr>
              <a:t>Eşya Hukuku, Beta Yayınları, 2. Bası, İstanbul 2018. </a:t>
            </a:r>
          </a:p>
          <a:p>
            <a:pPr marL="0" indent="0" algn="just">
              <a:buNone/>
            </a:pPr>
            <a:endParaRPr lang="tr-TR" sz="2800"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3583442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2400" dirty="0">
                <a:latin typeface="Times New Roman" pitchFamily="18" charset="0"/>
                <a:cs typeface="Times New Roman" pitchFamily="18" charset="0"/>
              </a:rPr>
              <a:t>Yine bir Fransız hukukçusu </a:t>
            </a:r>
            <a:r>
              <a:rPr lang="tr-TR" sz="2400" b="1" i="1" dirty="0" err="1">
                <a:latin typeface="Times New Roman" pitchFamily="18" charset="0"/>
                <a:cs typeface="Times New Roman" pitchFamily="18" charset="0"/>
              </a:rPr>
              <a:t>Josserand</a:t>
            </a:r>
            <a:r>
              <a:rPr lang="tr-TR" sz="2400" b="1" i="1" dirty="0">
                <a:latin typeface="Times New Roman" pitchFamily="18" charset="0"/>
                <a:cs typeface="Times New Roman" pitchFamily="18" charset="0"/>
              </a:rPr>
              <a:t>,</a:t>
            </a:r>
            <a:r>
              <a:rPr lang="tr-TR" sz="2400" dirty="0">
                <a:latin typeface="Times New Roman" pitchFamily="18" charset="0"/>
                <a:cs typeface="Times New Roman" pitchFamily="18" charset="0"/>
              </a:rPr>
              <a:t> bu konuda şunları söylemiştir</a:t>
            </a:r>
            <a:r>
              <a:rPr lang="tr-TR" sz="2400" dirty="0" smtClean="0">
                <a:latin typeface="Times New Roman" pitchFamily="18" charset="0"/>
                <a:cs typeface="Times New Roman" pitchFamily="18" charset="0"/>
              </a:rPr>
              <a:t>:	«</a:t>
            </a:r>
            <a:r>
              <a:rPr lang="tr-TR" sz="2400" i="1" dirty="0">
                <a:latin typeface="Times New Roman" pitchFamily="18" charset="0"/>
                <a:cs typeface="Times New Roman" pitchFamily="18" charset="0"/>
              </a:rPr>
              <a:t>Bir kimsenin mülkiyet hakkı karşısında 40 milyon </a:t>
            </a:r>
            <a:r>
              <a:rPr lang="tr-TR" sz="2400" i="1" dirty="0" err="1">
                <a:latin typeface="Times New Roman" pitchFamily="18" charset="0"/>
                <a:cs typeface="Times New Roman" pitchFamily="18" charset="0"/>
              </a:rPr>
              <a:t>Fransızın</a:t>
            </a:r>
            <a:r>
              <a:rPr lang="tr-TR" sz="2400" i="1" dirty="0">
                <a:latin typeface="Times New Roman" pitchFamily="18" charset="0"/>
                <a:cs typeface="Times New Roman" pitchFamily="18" charset="0"/>
              </a:rPr>
              <a:t> ve hatta diğer milletlere mensup bütün fertlerin borcundan bahsetmek hukuki bir garabettir</a:t>
            </a:r>
            <a:r>
              <a:rPr lang="tr-TR" sz="2400" i="1" dirty="0" smtClean="0">
                <a:latin typeface="Times New Roman" pitchFamily="18" charset="0"/>
                <a:cs typeface="Times New Roman" pitchFamily="18" charset="0"/>
              </a:rPr>
              <a:t>.» </a:t>
            </a:r>
          </a:p>
          <a:p>
            <a:pPr marL="0" indent="0" algn="just">
              <a:buNone/>
            </a:pPr>
            <a:r>
              <a:rPr lang="tr-TR" sz="2400" i="1" dirty="0" smtClean="0">
                <a:latin typeface="Times New Roman" pitchFamily="18" charset="0"/>
                <a:cs typeface="Times New Roman" pitchFamily="18" charset="0"/>
              </a:rPr>
              <a:t>(</a:t>
            </a:r>
            <a:r>
              <a:rPr lang="tr-TR" sz="2000" b="1" i="1" dirty="0" err="1" smtClean="0">
                <a:latin typeface="Times New Roman" pitchFamily="18" charset="0"/>
                <a:cs typeface="Times New Roman" pitchFamily="18" charset="0"/>
              </a:rPr>
              <a:t>Oğuzman</a:t>
            </a:r>
            <a:r>
              <a:rPr lang="tr-TR" sz="2000" b="1" i="1" dirty="0" smtClean="0">
                <a:latin typeface="Times New Roman" pitchFamily="18" charset="0"/>
                <a:cs typeface="Times New Roman" pitchFamily="18" charset="0"/>
              </a:rPr>
              <a:t> </a:t>
            </a:r>
            <a:r>
              <a:rPr lang="tr-TR" sz="2000" b="1" i="1" dirty="0">
                <a:latin typeface="Times New Roman" pitchFamily="18" charset="0"/>
                <a:cs typeface="Times New Roman" pitchFamily="18" charset="0"/>
              </a:rPr>
              <a:t>/ </a:t>
            </a:r>
            <a:r>
              <a:rPr lang="tr-TR" sz="2000" b="1" i="1" dirty="0" err="1">
                <a:latin typeface="Times New Roman" pitchFamily="18" charset="0"/>
                <a:cs typeface="Times New Roman" pitchFamily="18" charset="0"/>
              </a:rPr>
              <a:t>Seliçi</a:t>
            </a:r>
            <a:r>
              <a:rPr lang="tr-TR" sz="2000" b="1" i="1" dirty="0">
                <a:latin typeface="Times New Roman" pitchFamily="18" charset="0"/>
                <a:cs typeface="Times New Roman" pitchFamily="18" charset="0"/>
              </a:rPr>
              <a:t> / Oktay – Özdemir, </a:t>
            </a:r>
            <a:r>
              <a:rPr lang="tr-TR" sz="2000" i="1" dirty="0">
                <a:latin typeface="Times New Roman" pitchFamily="18" charset="0"/>
                <a:cs typeface="Times New Roman" pitchFamily="18" charset="0"/>
              </a:rPr>
              <a:t>Eşya H., 20. B. , s. 3)</a:t>
            </a:r>
          </a:p>
          <a:p>
            <a:pPr algn="just"/>
            <a:r>
              <a:rPr lang="tr-TR" sz="2400" dirty="0" smtClean="0">
                <a:latin typeface="Times New Roman" pitchFamily="18" charset="0"/>
                <a:cs typeface="Times New Roman" pitchFamily="18" charset="0"/>
              </a:rPr>
              <a:t>Bu tuhaflığı </a:t>
            </a:r>
            <a:r>
              <a:rPr lang="tr-TR" sz="2400" i="1" dirty="0" smtClean="0">
                <a:latin typeface="Times New Roman" pitchFamily="18" charset="0"/>
                <a:cs typeface="Times New Roman" pitchFamily="18" charset="0"/>
              </a:rPr>
              <a:t>(garabeti</a:t>
            </a:r>
            <a:r>
              <a:rPr lang="tr-TR" sz="2400" dirty="0" smtClean="0">
                <a:latin typeface="Times New Roman" pitchFamily="18" charset="0"/>
                <a:cs typeface="Times New Roman" pitchFamily="18" charset="0"/>
              </a:rPr>
              <a:t>) </a:t>
            </a:r>
            <a:r>
              <a:rPr lang="tr-TR" sz="2400" dirty="0">
                <a:latin typeface="Times New Roman" pitchFamily="18" charset="0"/>
                <a:cs typeface="Times New Roman" pitchFamily="18" charset="0"/>
              </a:rPr>
              <a:t>önlemek için </a:t>
            </a:r>
            <a:r>
              <a:rPr lang="tr-TR" sz="2400" dirty="0" err="1">
                <a:latin typeface="Times New Roman" pitchFamily="18" charset="0"/>
                <a:cs typeface="Times New Roman" pitchFamily="18" charset="0"/>
              </a:rPr>
              <a:t>Şahısçı</a:t>
            </a:r>
            <a:r>
              <a:rPr lang="tr-TR" sz="2400" dirty="0">
                <a:latin typeface="Times New Roman" pitchFamily="18" charset="0"/>
                <a:cs typeface="Times New Roman" pitchFamily="18" charset="0"/>
              </a:rPr>
              <a:t> Görüşün bir kısım taraftarları, </a:t>
            </a:r>
            <a:r>
              <a:rPr lang="tr-TR" sz="2400" dirty="0" smtClean="0">
                <a:latin typeface="Times New Roman" pitchFamily="18" charset="0"/>
                <a:cs typeface="Times New Roman" pitchFamily="18" charset="0"/>
              </a:rPr>
              <a:t>bir Borç İlişkisinin ancak belirli kişiler arasında kurulabileceğini dikkate almıştır.</a:t>
            </a:r>
          </a:p>
          <a:p>
            <a:pPr algn="just"/>
            <a:r>
              <a:rPr lang="tr-TR" sz="2400" dirty="0" smtClean="0">
                <a:latin typeface="Times New Roman" pitchFamily="18" charset="0"/>
                <a:cs typeface="Times New Roman" pitchFamily="18" charset="0"/>
              </a:rPr>
              <a:t>Bu çıkarımdan yola çıkarak, Ayni Hakkın herkese karşı ileri sürülebilir olmasının, Hakkın Hak Sahibi ile temas edecek olan kişilere karşı etkili olması biçiminde anlaşılması gerektiği belirtilmiştir.</a:t>
            </a:r>
          </a:p>
          <a:p>
            <a:pPr marL="0" indent="0" algn="just">
              <a:buNone/>
            </a:pPr>
            <a:endParaRPr lang="tr-TR" sz="5000" dirty="0">
              <a:latin typeface="Times New Roman" pitchFamily="18" charset="0"/>
              <a:cs typeface="Times New Roman" pitchFamily="18" charset="0"/>
            </a:endParaRPr>
          </a:p>
          <a:p>
            <a:pPr marL="0" indent="0" algn="just">
              <a:buNone/>
            </a:pPr>
            <a:endParaRPr lang="tr-TR" sz="5000" dirty="0" smtClean="0">
              <a:latin typeface="Times New Roman" pitchFamily="18" charset="0"/>
              <a:cs typeface="Times New Roman" pitchFamily="18" charset="0"/>
            </a:endParaRPr>
          </a:p>
          <a:p>
            <a:pPr marL="0" indent="0" algn="just">
              <a:buNone/>
            </a:pPr>
            <a:endParaRPr lang="tr-TR" sz="2800" i="1"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35855723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dirty="0" smtClean="0">
                <a:latin typeface="Times New Roman" panose="02020603050405020304" pitchFamily="18" charset="0"/>
                <a:cs typeface="Times New Roman" panose="02020603050405020304" pitchFamily="18" charset="0"/>
              </a:rPr>
              <a:t>Bu görüş taraftarları, Ayni Hakkın unsuru olan Borç İlişkisinde Borcun belli olduğunu, Borçlunun ise, ancak Ayni Hakkın ihlal edilmesi üzerine belli olacağını belirtmişlerdir. </a:t>
            </a:r>
          </a:p>
          <a:p>
            <a:pPr algn="just"/>
            <a:r>
              <a:rPr lang="tr-TR" sz="2800" dirty="0" smtClean="0">
                <a:latin typeface="Times New Roman" panose="02020603050405020304" pitchFamily="18" charset="0"/>
                <a:cs typeface="Times New Roman" panose="02020603050405020304" pitchFamily="18" charset="0"/>
              </a:rPr>
              <a:t>Fakat, böyle bir açıklama da, Ayni Hakkın varlığını, onun ihlal edilmesi şartına bağlamak anlamına gelir. Henüz var olmayan bir Hakkın ihlal edilmesi ise, mantığa aykırıdır. </a:t>
            </a:r>
          </a:p>
          <a:p>
            <a:pPr marL="0" indent="0" algn="just">
              <a:buNone/>
            </a:pP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14548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dirty="0">
                <a:latin typeface="Times New Roman" panose="02020603050405020304" pitchFamily="18" charset="0"/>
                <a:cs typeface="Times New Roman" panose="02020603050405020304" pitchFamily="18" charset="0"/>
              </a:rPr>
              <a:t>Ayrıca, Ayni Haklar, Hak Sahibine, Eşya üzerinde sağladığı yetkilere göre farklılık gösterir. </a:t>
            </a:r>
          </a:p>
          <a:p>
            <a:pPr algn="just"/>
            <a:r>
              <a:rPr lang="tr-TR" sz="2400" dirty="0" err="1">
                <a:latin typeface="Times New Roman" panose="02020603050405020304" pitchFamily="18" charset="0"/>
                <a:cs typeface="Times New Roman" panose="02020603050405020304" pitchFamily="18" charset="0"/>
              </a:rPr>
              <a:t>Şahısçı</a:t>
            </a:r>
            <a:r>
              <a:rPr lang="tr-TR" sz="2400" dirty="0">
                <a:latin typeface="Times New Roman" panose="02020603050405020304" pitchFamily="18" charset="0"/>
                <a:cs typeface="Times New Roman" panose="02020603050405020304" pitchFamily="18" charset="0"/>
              </a:rPr>
              <a:t> görüşün, Ayni Hak sahibine Eşya üzerindeki doğrudan hakimiyeti dolayısıyla tanınmış olan yetkileri ihmal ederek sadece Ayni Hakkın herkese karşı ileri sürülebilir, yani Mutlak Hak olmasından hareket etmesi, bu görüşün Ayni Hak çeşitlerini, Mülkiyet ile Sınırlı Ayni Hakları birbirinden ayırt etmekte de yetersiz kaldığını göstermektedir. </a:t>
            </a:r>
            <a:r>
              <a:rPr lang="tr-TR" sz="2400" b="1" i="1" dirty="0" smtClean="0">
                <a:latin typeface="Times New Roman" pitchFamily="18" charset="0"/>
                <a:cs typeface="Times New Roman" pitchFamily="18" charset="0"/>
              </a:rPr>
              <a:t>    (</a:t>
            </a:r>
            <a:r>
              <a:rPr lang="tr-TR" sz="2000" b="1" i="1" dirty="0">
                <a:latin typeface="Times New Roman" pitchFamily="18" charset="0"/>
                <a:cs typeface="Times New Roman" pitchFamily="18" charset="0"/>
              </a:rPr>
              <a:t>Sirmen, </a:t>
            </a:r>
            <a:r>
              <a:rPr lang="tr-TR" sz="2000" i="1" dirty="0">
                <a:latin typeface="Times New Roman" pitchFamily="18" charset="0"/>
                <a:cs typeface="Times New Roman" pitchFamily="18" charset="0"/>
              </a:rPr>
              <a:t>Eşya H., </a:t>
            </a:r>
            <a:r>
              <a:rPr lang="tr-TR" sz="2000" i="1" dirty="0" smtClean="0">
                <a:latin typeface="Times New Roman" pitchFamily="18" charset="0"/>
                <a:cs typeface="Times New Roman" pitchFamily="18" charset="0"/>
              </a:rPr>
              <a:t>6. </a:t>
            </a:r>
            <a:r>
              <a:rPr lang="tr-TR" sz="2000" i="1" dirty="0">
                <a:latin typeface="Times New Roman" pitchFamily="18" charset="0"/>
                <a:cs typeface="Times New Roman" pitchFamily="18" charset="0"/>
              </a:rPr>
              <a:t>B., s. </a:t>
            </a:r>
            <a:r>
              <a:rPr lang="tr-TR" sz="2000" i="1" dirty="0" smtClean="0">
                <a:latin typeface="Times New Roman" pitchFamily="18" charset="0"/>
                <a:cs typeface="Times New Roman" pitchFamily="18" charset="0"/>
              </a:rPr>
              <a:t>3)</a:t>
            </a:r>
          </a:p>
          <a:p>
            <a:pPr algn="just"/>
            <a:r>
              <a:rPr lang="tr-TR" sz="2000" b="1" i="1" dirty="0" err="1" smtClean="0">
                <a:latin typeface="Times New Roman" pitchFamily="18" charset="0"/>
                <a:cs typeface="Times New Roman" pitchFamily="18" charset="0"/>
              </a:rPr>
              <a:t>Şahısçı</a:t>
            </a:r>
            <a:r>
              <a:rPr lang="tr-TR" sz="2000" b="1" i="1" dirty="0" smtClean="0">
                <a:latin typeface="Times New Roman" pitchFamily="18" charset="0"/>
                <a:cs typeface="Times New Roman" pitchFamily="18" charset="0"/>
              </a:rPr>
              <a:t> </a:t>
            </a:r>
            <a:r>
              <a:rPr lang="tr-TR" sz="2000" b="1" i="1" dirty="0">
                <a:latin typeface="Times New Roman" pitchFamily="18" charset="0"/>
                <a:cs typeface="Times New Roman" pitchFamily="18" charset="0"/>
              </a:rPr>
              <a:t>Görüşün Eleştirisi  için ayrıca bkz. </a:t>
            </a:r>
            <a:r>
              <a:rPr lang="tr-TR" sz="2000" b="1" i="1" dirty="0" err="1" smtClean="0">
                <a:latin typeface="Times New Roman" pitchFamily="18" charset="0"/>
                <a:cs typeface="Times New Roman" pitchFamily="18" charset="0"/>
              </a:rPr>
              <a:t>Oğuzman</a:t>
            </a:r>
            <a:r>
              <a:rPr lang="tr-TR" sz="2000" b="1" i="1" dirty="0" smtClean="0">
                <a:latin typeface="Times New Roman" pitchFamily="18" charset="0"/>
                <a:cs typeface="Times New Roman" pitchFamily="18" charset="0"/>
              </a:rPr>
              <a:t> </a:t>
            </a:r>
            <a:r>
              <a:rPr lang="tr-TR" sz="2000" b="1" i="1" dirty="0">
                <a:latin typeface="Times New Roman" pitchFamily="18" charset="0"/>
                <a:cs typeface="Times New Roman" pitchFamily="18" charset="0"/>
              </a:rPr>
              <a:t>/ </a:t>
            </a:r>
            <a:r>
              <a:rPr lang="tr-TR" sz="2000" b="1" i="1" dirty="0" err="1">
                <a:latin typeface="Times New Roman" pitchFamily="18" charset="0"/>
                <a:cs typeface="Times New Roman" pitchFamily="18" charset="0"/>
              </a:rPr>
              <a:t>Seliçi</a:t>
            </a:r>
            <a:r>
              <a:rPr lang="tr-TR" sz="2000" b="1" i="1" dirty="0">
                <a:latin typeface="Times New Roman" pitchFamily="18" charset="0"/>
                <a:cs typeface="Times New Roman" pitchFamily="18" charset="0"/>
              </a:rPr>
              <a:t> / Oktay – Özdemir</a:t>
            </a:r>
            <a:r>
              <a:rPr lang="tr-TR" sz="2000" dirty="0">
                <a:latin typeface="Times New Roman" pitchFamily="18" charset="0"/>
                <a:cs typeface="Times New Roman" pitchFamily="18" charset="0"/>
              </a:rPr>
              <a:t>, </a:t>
            </a:r>
            <a:r>
              <a:rPr lang="tr-TR" sz="2000" i="1" dirty="0">
                <a:latin typeface="Times New Roman" pitchFamily="18" charset="0"/>
                <a:cs typeface="Times New Roman" pitchFamily="18" charset="0"/>
              </a:rPr>
              <a:t>Eşya H., 20. B., s. </a:t>
            </a:r>
            <a:r>
              <a:rPr lang="tr-TR" sz="2000" i="1" dirty="0" smtClean="0">
                <a:latin typeface="Times New Roman" pitchFamily="18" charset="0"/>
                <a:cs typeface="Times New Roman" pitchFamily="18" charset="0"/>
              </a:rPr>
              <a:t>2-3</a:t>
            </a:r>
            <a:r>
              <a:rPr lang="tr-TR" sz="2000" i="1" dirty="0">
                <a:latin typeface="Times New Roman" pitchFamily="18" charset="0"/>
                <a:cs typeface="Times New Roman" pitchFamily="18" charset="0"/>
              </a:rPr>
              <a:t>.</a:t>
            </a:r>
            <a:endParaRPr lang="tr-TR" sz="2000" dirty="0"/>
          </a:p>
        </p:txBody>
      </p:sp>
    </p:spTree>
    <p:extLst>
      <p:ext uri="{BB962C8B-B14F-4D97-AF65-F5344CB8AC3E}">
        <p14:creationId xmlns:p14="http://schemas.microsoft.com/office/powerpoint/2010/main" val="19165244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Birleştirici Görüş </a:t>
            </a:r>
            <a:endParaRPr lang="tr-TR" dirty="0"/>
          </a:p>
        </p:txBody>
      </p:sp>
      <p:sp>
        <p:nvSpPr>
          <p:cNvPr id="3" name="İçerik Yer Tutucusu 2"/>
          <p:cNvSpPr>
            <a:spLocks noGrp="1"/>
          </p:cNvSpPr>
          <p:nvPr>
            <p:ph idx="1"/>
          </p:nvPr>
        </p:nvSpPr>
        <p:spPr/>
        <p:txBody>
          <a:bodyPr>
            <a:normAutofit/>
          </a:bodyPr>
          <a:lstStyle/>
          <a:p>
            <a:pPr algn="just"/>
            <a:r>
              <a:rPr lang="tr-TR" b="1" dirty="0" smtClean="0">
                <a:latin typeface="Times New Roman" pitchFamily="18" charset="0"/>
                <a:cs typeface="Times New Roman" pitchFamily="18" charset="0"/>
              </a:rPr>
              <a:t>Ayni Hak kavramının niteliğine uygun bir tanım,</a:t>
            </a:r>
            <a:r>
              <a:rPr lang="tr-TR" dirty="0" smtClean="0">
                <a:latin typeface="Times New Roman" pitchFamily="18" charset="0"/>
                <a:cs typeface="Times New Roman" pitchFamily="18" charset="0"/>
              </a:rPr>
              <a:t> ancak </a:t>
            </a:r>
            <a:r>
              <a:rPr lang="tr-TR" b="1" i="1" dirty="0" smtClean="0">
                <a:latin typeface="Times New Roman" pitchFamily="18" charset="0"/>
                <a:cs typeface="Times New Roman" pitchFamily="18" charset="0"/>
              </a:rPr>
              <a:t>Klasik</a:t>
            </a:r>
            <a:r>
              <a:rPr lang="tr-TR" i="1" dirty="0" smtClean="0">
                <a:latin typeface="Times New Roman" pitchFamily="18" charset="0"/>
                <a:cs typeface="Times New Roman" pitchFamily="18" charset="0"/>
              </a:rPr>
              <a:t> </a:t>
            </a:r>
            <a:r>
              <a:rPr lang="tr-TR" b="1" i="1" dirty="0" smtClean="0">
                <a:latin typeface="Times New Roman" pitchFamily="18" charset="0"/>
                <a:cs typeface="Times New Roman" pitchFamily="18" charset="0"/>
              </a:rPr>
              <a:t>Görüş</a:t>
            </a:r>
            <a:r>
              <a:rPr lang="tr-TR" i="1" dirty="0" smtClean="0">
                <a:latin typeface="Times New Roman" pitchFamily="18" charset="0"/>
                <a:cs typeface="Times New Roman" pitchFamily="18" charset="0"/>
              </a:rPr>
              <a:t> </a:t>
            </a:r>
            <a:r>
              <a:rPr lang="tr-TR" dirty="0" smtClean="0">
                <a:latin typeface="Times New Roman" pitchFamily="18" charset="0"/>
                <a:cs typeface="Times New Roman" pitchFamily="18" charset="0"/>
              </a:rPr>
              <a:t>ve </a:t>
            </a:r>
            <a:r>
              <a:rPr lang="tr-TR" b="1" i="1" dirty="0" err="1" smtClean="0">
                <a:latin typeface="Times New Roman" pitchFamily="18" charset="0"/>
                <a:cs typeface="Times New Roman" pitchFamily="18" charset="0"/>
              </a:rPr>
              <a:t>Şahısçı</a:t>
            </a:r>
            <a:r>
              <a:rPr lang="tr-TR" b="1" i="1" dirty="0" smtClean="0">
                <a:latin typeface="Times New Roman" pitchFamily="18" charset="0"/>
                <a:cs typeface="Times New Roman" pitchFamily="18" charset="0"/>
              </a:rPr>
              <a:t> Görüşün </a:t>
            </a:r>
            <a:r>
              <a:rPr lang="tr-TR" dirty="0" smtClean="0">
                <a:latin typeface="Times New Roman" pitchFamily="18" charset="0"/>
                <a:cs typeface="Times New Roman" pitchFamily="18" charset="0"/>
              </a:rPr>
              <a:t>birlikte dikkate alınmasıyla yapılabilir. </a:t>
            </a:r>
          </a:p>
          <a:p>
            <a:pPr algn="just"/>
            <a:r>
              <a:rPr lang="tr-TR" dirty="0" smtClean="0">
                <a:latin typeface="Times New Roman" pitchFamily="18" charset="0"/>
                <a:cs typeface="Times New Roman" pitchFamily="18" charset="0"/>
              </a:rPr>
              <a:t>Gerçekten, bugün </a:t>
            </a:r>
            <a:r>
              <a:rPr lang="tr-TR" b="1" i="1" dirty="0" smtClean="0">
                <a:latin typeface="Times New Roman" pitchFamily="18" charset="0"/>
                <a:cs typeface="Times New Roman" pitchFamily="18" charset="0"/>
              </a:rPr>
              <a:t>İsviçre ve Türk Hukukunda hakim olan görüş</a:t>
            </a:r>
            <a:r>
              <a:rPr lang="tr-TR" dirty="0" smtClean="0">
                <a:latin typeface="Times New Roman" pitchFamily="18" charset="0"/>
                <a:cs typeface="Times New Roman" pitchFamily="18" charset="0"/>
              </a:rPr>
              <a:t>, </a:t>
            </a:r>
            <a:r>
              <a:rPr lang="tr-TR" b="1" dirty="0" smtClean="0">
                <a:latin typeface="Times New Roman" pitchFamily="18" charset="0"/>
                <a:cs typeface="Times New Roman" pitchFamily="18" charset="0"/>
              </a:rPr>
              <a:t>Klasik Görüşü ve </a:t>
            </a:r>
            <a:r>
              <a:rPr lang="tr-TR" b="1" dirty="0" err="1" smtClean="0">
                <a:latin typeface="Times New Roman" pitchFamily="18" charset="0"/>
                <a:cs typeface="Times New Roman" pitchFamily="18" charset="0"/>
              </a:rPr>
              <a:t>Şahısçı</a:t>
            </a:r>
            <a:r>
              <a:rPr lang="tr-TR" b="1" dirty="0" smtClean="0">
                <a:latin typeface="Times New Roman" pitchFamily="18" charset="0"/>
                <a:cs typeface="Times New Roman" pitchFamily="18" charset="0"/>
              </a:rPr>
              <a:t> Görüşü birleştiren bir Görüştür</a:t>
            </a:r>
            <a:r>
              <a:rPr lang="tr-TR" dirty="0" smtClean="0">
                <a:latin typeface="Times New Roman" pitchFamily="18" charset="0"/>
                <a:cs typeface="Times New Roman" pitchFamily="18" charset="0"/>
              </a:rPr>
              <a:t>. </a:t>
            </a:r>
          </a:p>
        </p:txBody>
      </p:sp>
    </p:spTree>
    <p:extLst>
      <p:ext uri="{BB962C8B-B14F-4D97-AF65-F5344CB8AC3E}">
        <p14:creationId xmlns:p14="http://schemas.microsoft.com/office/powerpoint/2010/main" val="17705139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11559" y="1556792"/>
            <a:ext cx="8139035" cy="5301208"/>
          </a:xfrm>
        </p:spPr>
        <p:txBody>
          <a:bodyPr>
            <a:noAutofit/>
          </a:bodyPr>
          <a:lstStyle/>
          <a:p>
            <a:pPr algn="just"/>
            <a:r>
              <a:rPr lang="tr-TR" sz="2800" dirty="0">
                <a:latin typeface="Times New Roman" pitchFamily="18" charset="0"/>
                <a:cs typeface="Times New Roman" pitchFamily="18" charset="0"/>
              </a:rPr>
              <a:t>Buna göre, </a:t>
            </a:r>
            <a:r>
              <a:rPr lang="tr-TR" sz="2800" b="1" u="sng" dirty="0">
                <a:latin typeface="Times New Roman" pitchFamily="18" charset="0"/>
                <a:cs typeface="Times New Roman" pitchFamily="18" charset="0"/>
              </a:rPr>
              <a:t>Ayni Hak, </a:t>
            </a:r>
            <a:r>
              <a:rPr lang="tr-TR" sz="2800" b="1" dirty="0">
                <a:latin typeface="Times New Roman" pitchFamily="18" charset="0"/>
                <a:cs typeface="Times New Roman" pitchFamily="18" charset="0"/>
              </a:rPr>
              <a:t>Kişiye, Eşya üzerinde doğrudan hakimiyet sağlayan ve herkese karşı ileri sürülebilen bir Hak olarak tanımlanır. </a:t>
            </a:r>
          </a:p>
          <a:p>
            <a:pPr algn="just"/>
            <a:r>
              <a:rPr lang="tr-TR" sz="2800" dirty="0" smtClean="0">
                <a:latin typeface="Times New Roman" pitchFamily="18" charset="0"/>
                <a:cs typeface="Times New Roman" pitchFamily="18" charset="0"/>
              </a:rPr>
              <a:t>Bu </a:t>
            </a:r>
            <a:r>
              <a:rPr lang="tr-TR" sz="2800" dirty="0">
                <a:latin typeface="Times New Roman" pitchFamily="18" charset="0"/>
                <a:cs typeface="Times New Roman" pitchFamily="18" charset="0"/>
              </a:rPr>
              <a:t>görüş taraftarlarının bazıları, Ayni Hakkın herkese karşı ileri sürülebilir olmasını, Eşya üzerinde hakimiyetin doğrudan bir sonucu sayarken, diğerleri bu iki unsuru birbirinden bağımsız görmektedirler. </a:t>
            </a:r>
            <a:endParaRPr lang="tr-TR" sz="2800" dirty="0" smtClean="0">
              <a:latin typeface="Times New Roman" pitchFamily="18" charset="0"/>
              <a:cs typeface="Times New Roman" pitchFamily="18" charset="0"/>
            </a:endParaRPr>
          </a:p>
          <a:p>
            <a:pPr marL="0" indent="0" algn="just">
              <a:buNone/>
            </a:pPr>
            <a:r>
              <a:rPr lang="tr-TR" sz="2800" dirty="0">
                <a:latin typeface="Times New Roman" pitchFamily="18" charset="0"/>
                <a:cs typeface="Times New Roman" pitchFamily="18" charset="0"/>
              </a:rPr>
              <a:t> </a:t>
            </a:r>
            <a:r>
              <a:rPr lang="tr-TR" sz="2800" dirty="0" smtClean="0">
                <a:latin typeface="Times New Roman" pitchFamily="18" charset="0"/>
                <a:cs typeface="Times New Roman" pitchFamily="18" charset="0"/>
              </a:rPr>
              <a:t>(</a:t>
            </a:r>
            <a:r>
              <a:rPr lang="tr-TR" sz="2400" dirty="0" smtClean="0">
                <a:latin typeface="Times New Roman" pitchFamily="18" charset="0"/>
                <a:cs typeface="Times New Roman" pitchFamily="18" charset="0"/>
              </a:rPr>
              <a:t>Bu görüş taraftarları için bkz. </a:t>
            </a:r>
            <a:r>
              <a:rPr lang="tr-TR" sz="2400" b="1" i="1" dirty="0" smtClean="0">
                <a:latin typeface="Times New Roman" pitchFamily="18" charset="0"/>
                <a:cs typeface="Times New Roman" pitchFamily="18" charset="0"/>
              </a:rPr>
              <a:t>Sirmen, </a:t>
            </a:r>
            <a:r>
              <a:rPr lang="tr-TR" sz="2400" dirty="0" smtClean="0">
                <a:latin typeface="Times New Roman" pitchFamily="18" charset="0"/>
                <a:cs typeface="Times New Roman" pitchFamily="18" charset="0"/>
              </a:rPr>
              <a:t>Eşya H., 6. B., s.3, </a:t>
            </a:r>
            <a:r>
              <a:rPr lang="tr-TR" sz="2400" dirty="0" err="1" smtClean="0">
                <a:latin typeface="Times New Roman" pitchFamily="18" charset="0"/>
                <a:cs typeface="Times New Roman" pitchFamily="18" charset="0"/>
              </a:rPr>
              <a:t>dn</a:t>
            </a:r>
            <a:r>
              <a:rPr lang="tr-TR" sz="2400" dirty="0" smtClean="0">
                <a:latin typeface="Times New Roman" pitchFamily="18" charset="0"/>
                <a:cs typeface="Times New Roman" pitchFamily="18" charset="0"/>
              </a:rPr>
              <a:t>. 7 ve 8)</a:t>
            </a:r>
          </a:p>
          <a:p>
            <a:pPr marL="0" lvl="1" indent="0" algn="just">
              <a:buNone/>
            </a:pPr>
            <a:endParaRPr lang="tr-TR" dirty="0">
              <a:latin typeface="Times New Roman" pitchFamily="18" charset="0"/>
              <a:cs typeface="Times New Roman" pitchFamily="18" charset="0"/>
            </a:endParaRPr>
          </a:p>
          <a:p>
            <a:pPr marL="0" lvl="1" indent="0" algn="just">
              <a:buNone/>
            </a:pPr>
            <a:endParaRPr lang="tr-TR" sz="3200" dirty="0">
              <a:latin typeface="Times New Roman" pitchFamily="18" charset="0"/>
              <a:cs typeface="Times New Roman" pitchFamily="18" charset="0"/>
            </a:endParaRPr>
          </a:p>
          <a:p>
            <a:pPr marL="0" indent="0" algn="just">
              <a:buNone/>
            </a:pPr>
            <a:endParaRPr lang="tr-TR" sz="2400" dirty="0">
              <a:latin typeface="Times New Roman" pitchFamily="18" charset="0"/>
              <a:cs typeface="Times New Roman" pitchFamily="18" charset="0"/>
            </a:endParaRPr>
          </a:p>
          <a:p>
            <a:pPr marL="0" indent="0" algn="just">
              <a:buNone/>
            </a:pPr>
            <a:r>
              <a:rPr lang="tr-TR" sz="2400" dirty="0">
                <a:latin typeface="Times New Roman" pitchFamily="18" charset="0"/>
                <a:cs typeface="Times New Roman" pitchFamily="18" charset="0"/>
              </a:rPr>
              <a:t>    </a:t>
            </a:r>
            <a:endParaRPr lang="tr-TR" sz="2400" dirty="0"/>
          </a:p>
        </p:txBody>
      </p:sp>
    </p:spTree>
    <p:extLst>
      <p:ext uri="{BB962C8B-B14F-4D97-AF65-F5344CB8AC3E}">
        <p14:creationId xmlns:p14="http://schemas.microsoft.com/office/powerpoint/2010/main" val="330845060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457200" lvl="1" indent="0" algn="just">
              <a:buNone/>
            </a:pPr>
            <a:r>
              <a:rPr lang="tr-TR" b="1" u="sng" dirty="0" smtClean="0">
                <a:latin typeface="Times New Roman" pitchFamily="18" charset="0"/>
                <a:cs typeface="Times New Roman" pitchFamily="18" charset="0"/>
              </a:rPr>
              <a:t>*Bize </a:t>
            </a:r>
            <a:r>
              <a:rPr lang="tr-TR" b="1" u="sng" dirty="0">
                <a:latin typeface="Times New Roman" pitchFamily="18" charset="0"/>
                <a:cs typeface="Times New Roman" pitchFamily="18" charset="0"/>
              </a:rPr>
              <a:t>göre de</a:t>
            </a:r>
            <a:r>
              <a:rPr lang="tr-TR" u="sng" dirty="0">
                <a:latin typeface="Times New Roman" pitchFamily="18" charset="0"/>
                <a:cs typeface="Times New Roman" pitchFamily="18" charset="0"/>
              </a:rPr>
              <a:t>, </a:t>
            </a:r>
            <a:r>
              <a:rPr lang="tr-TR" b="1" dirty="0">
                <a:latin typeface="Times New Roman" pitchFamily="18" charset="0"/>
                <a:cs typeface="Times New Roman" pitchFamily="18" charset="0"/>
              </a:rPr>
              <a:t>Ayni Hakkın herkese karşı ileri sürülebilir olması, Eşya üzerindeki doğrudan hakimiyetin doğal sonucudur.</a:t>
            </a:r>
          </a:p>
          <a:p>
            <a:pPr marL="457200" lvl="1" indent="0" algn="just">
              <a:buNone/>
            </a:pPr>
            <a:r>
              <a:rPr lang="tr-TR" dirty="0" smtClean="0">
                <a:latin typeface="Times New Roman" pitchFamily="18" charset="0"/>
                <a:cs typeface="Times New Roman" pitchFamily="18" charset="0"/>
              </a:rPr>
              <a:t>*Gerçekten </a:t>
            </a:r>
            <a:r>
              <a:rPr lang="tr-TR" dirty="0">
                <a:latin typeface="Times New Roman" pitchFamily="18" charset="0"/>
                <a:cs typeface="Times New Roman" pitchFamily="18" charset="0"/>
              </a:rPr>
              <a:t>de bu Görüşe göre, Ayni Hak, sahibine Eşya üzerinde Doğrudan Hakimiyet sağlayan bir Hak olduğu ve arada bir Aracı Kişi bulunmadığı için Mutlak Etkiler yaratmakta, Herkese karşı ileri sürülebilmektedir. </a:t>
            </a:r>
            <a:endParaRPr lang="tr-TR" dirty="0" smtClean="0">
              <a:latin typeface="Times New Roman" pitchFamily="18" charset="0"/>
              <a:cs typeface="Times New Roman" pitchFamily="18" charset="0"/>
            </a:endParaRPr>
          </a:p>
          <a:p>
            <a:pPr marL="457200" lvl="1" indent="0" algn="just">
              <a:buNone/>
            </a:pPr>
            <a:r>
              <a:rPr lang="tr-TR" sz="2400" dirty="0" smtClean="0">
                <a:latin typeface="Times New Roman" pitchFamily="18" charset="0"/>
                <a:cs typeface="Times New Roman" pitchFamily="18" charset="0"/>
              </a:rPr>
              <a:t>	(</a:t>
            </a:r>
            <a:r>
              <a:rPr lang="tr-TR" sz="2400" dirty="0">
                <a:latin typeface="Times New Roman" pitchFamily="18" charset="0"/>
                <a:cs typeface="Times New Roman" pitchFamily="18" charset="0"/>
              </a:rPr>
              <a:t>Aynı görüşte, </a:t>
            </a:r>
            <a:r>
              <a:rPr lang="tr-TR" sz="2400" b="1" i="1" dirty="0">
                <a:latin typeface="Times New Roman" pitchFamily="18" charset="0"/>
                <a:cs typeface="Times New Roman" pitchFamily="18" charset="0"/>
              </a:rPr>
              <a:t>Sirmen</a:t>
            </a:r>
            <a:r>
              <a:rPr lang="tr-TR" sz="2400" dirty="0">
                <a:latin typeface="Times New Roman" pitchFamily="18" charset="0"/>
                <a:cs typeface="Times New Roman" pitchFamily="18" charset="0"/>
              </a:rPr>
              <a:t>, </a:t>
            </a:r>
            <a:r>
              <a:rPr lang="tr-TR" sz="2400" i="1" dirty="0">
                <a:latin typeface="Times New Roman" pitchFamily="18" charset="0"/>
                <a:cs typeface="Times New Roman" pitchFamily="18" charset="0"/>
              </a:rPr>
              <a:t>Eşya H, </a:t>
            </a:r>
            <a:r>
              <a:rPr lang="tr-TR" sz="2400" i="1" dirty="0" smtClean="0">
                <a:latin typeface="Times New Roman" pitchFamily="18" charset="0"/>
                <a:cs typeface="Times New Roman" pitchFamily="18" charset="0"/>
              </a:rPr>
              <a:t>6. </a:t>
            </a:r>
            <a:r>
              <a:rPr lang="tr-TR" sz="2400" i="1" dirty="0">
                <a:latin typeface="Times New Roman" pitchFamily="18" charset="0"/>
                <a:cs typeface="Times New Roman" pitchFamily="18" charset="0"/>
              </a:rPr>
              <a:t>B., s. 3; </a:t>
            </a:r>
            <a:r>
              <a:rPr lang="tr-TR" sz="2400" b="1" i="1" dirty="0" err="1">
                <a:latin typeface="Times New Roman" pitchFamily="18" charset="0"/>
                <a:cs typeface="Times New Roman" pitchFamily="18" charset="0"/>
              </a:rPr>
              <a:t>Oğuzman</a:t>
            </a:r>
            <a:r>
              <a:rPr lang="tr-TR" sz="2400" b="1" i="1" dirty="0">
                <a:latin typeface="Times New Roman" pitchFamily="18" charset="0"/>
                <a:cs typeface="Times New Roman" pitchFamily="18" charset="0"/>
              </a:rPr>
              <a:t> / </a:t>
            </a:r>
            <a:r>
              <a:rPr lang="tr-TR" sz="2400" b="1" i="1" dirty="0" err="1">
                <a:latin typeface="Times New Roman" pitchFamily="18" charset="0"/>
                <a:cs typeface="Times New Roman" pitchFamily="18" charset="0"/>
              </a:rPr>
              <a:t>Seliçi</a:t>
            </a:r>
            <a:r>
              <a:rPr lang="tr-TR" sz="2400" b="1" i="1" dirty="0">
                <a:latin typeface="Times New Roman" pitchFamily="18" charset="0"/>
                <a:cs typeface="Times New Roman" pitchFamily="18" charset="0"/>
              </a:rPr>
              <a:t> / Oktay</a:t>
            </a:r>
            <a:r>
              <a:rPr lang="tr-TR" sz="2400" i="1" dirty="0">
                <a:latin typeface="Times New Roman" pitchFamily="18" charset="0"/>
                <a:cs typeface="Times New Roman" pitchFamily="18" charset="0"/>
              </a:rPr>
              <a:t> – </a:t>
            </a:r>
            <a:r>
              <a:rPr lang="tr-TR" sz="2400" b="1" i="1" dirty="0">
                <a:latin typeface="Times New Roman" pitchFamily="18" charset="0"/>
                <a:cs typeface="Times New Roman" pitchFamily="18" charset="0"/>
              </a:rPr>
              <a:t>Özdemir</a:t>
            </a:r>
            <a:r>
              <a:rPr lang="tr-TR" sz="2400" i="1" dirty="0">
                <a:latin typeface="Times New Roman" pitchFamily="18" charset="0"/>
                <a:cs typeface="Times New Roman" pitchFamily="18" charset="0"/>
              </a:rPr>
              <a:t>, Eşya H., 20. B., s. 4)</a:t>
            </a:r>
          </a:p>
          <a:p>
            <a:pPr marL="457200" lvl="1" indent="0" algn="just">
              <a:buNone/>
            </a:pPr>
            <a:endParaRPr lang="tr-TR" sz="2400" i="1" dirty="0">
              <a:latin typeface="Times New Roman" pitchFamily="18" charset="0"/>
              <a:cs typeface="Times New Roman" pitchFamily="18" charset="0"/>
            </a:endParaRPr>
          </a:p>
        </p:txBody>
      </p:sp>
    </p:spTree>
    <p:extLst>
      <p:ext uri="{BB962C8B-B14F-4D97-AF65-F5344CB8AC3E}">
        <p14:creationId xmlns:p14="http://schemas.microsoft.com/office/powerpoint/2010/main" val="16189861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457200" lvl="1" indent="0" algn="just">
              <a:buNone/>
            </a:pPr>
            <a:r>
              <a:rPr lang="tr-TR" sz="3600" dirty="0">
                <a:latin typeface="Times New Roman" pitchFamily="18" charset="0"/>
                <a:cs typeface="Times New Roman" pitchFamily="18" charset="0"/>
              </a:rPr>
              <a:t>Bu bağlamda, </a:t>
            </a:r>
            <a:r>
              <a:rPr lang="tr-TR" sz="3600" b="1" i="1" dirty="0">
                <a:latin typeface="Times New Roman" pitchFamily="18" charset="0"/>
                <a:cs typeface="Times New Roman" pitchFamily="18" charset="0"/>
              </a:rPr>
              <a:t>Ayni Hak</a:t>
            </a:r>
            <a:r>
              <a:rPr lang="tr-TR" sz="3600" b="1" dirty="0">
                <a:latin typeface="Times New Roman" pitchFamily="18" charset="0"/>
                <a:cs typeface="Times New Roman" pitchFamily="18" charset="0"/>
              </a:rPr>
              <a:t>, Kişiye Eşya üzerinde doğrudan hakimiyet sağlayan ve bu nedenle, herkese karşı ileri sürülebilen bir haktır. </a:t>
            </a:r>
          </a:p>
          <a:p>
            <a:pPr marL="457200" lvl="1" indent="0" algn="just">
              <a:buNone/>
            </a:pPr>
            <a:r>
              <a:rPr lang="tr-TR" sz="3600" dirty="0">
                <a:latin typeface="Times New Roman" pitchFamily="18" charset="0"/>
                <a:cs typeface="Times New Roman" pitchFamily="18" charset="0"/>
              </a:rPr>
              <a:t>	(</a:t>
            </a:r>
            <a:r>
              <a:rPr lang="tr-TR" b="1" i="1" dirty="0">
                <a:latin typeface="Times New Roman" pitchFamily="18" charset="0"/>
                <a:cs typeface="Times New Roman" pitchFamily="18" charset="0"/>
              </a:rPr>
              <a:t>Sirmen, </a:t>
            </a:r>
            <a:r>
              <a:rPr lang="tr-TR" i="1" dirty="0">
                <a:latin typeface="Times New Roman" pitchFamily="18" charset="0"/>
                <a:cs typeface="Times New Roman" pitchFamily="18" charset="0"/>
              </a:rPr>
              <a:t>Eşya H., </a:t>
            </a:r>
            <a:r>
              <a:rPr lang="tr-TR" i="1" dirty="0" smtClean="0">
                <a:latin typeface="Times New Roman" pitchFamily="18" charset="0"/>
                <a:cs typeface="Times New Roman" pitchFamily="18" charset="0"/>
              </a:rPr>
              <a:t>6. </a:t>
            </a:r>
            <a:r>
              <a:rPr lang="tr-TR" i="1" dirty="0">
                <a:latin typeface="Times New Roman" pitchFamily="18" charset="0"/>
                <a:cs typeface="Times New Roman" pitchFamily="18" charset="0"/>
              </a:rPr>
              <a:t>B., s. 4)</a:t>
            </a:r>
          </a:p>
          <a:p>
            <a:pPr marL="0" indent="0">
              <a:buNone/>
            </a:pPr>
            <a:endParaRPr lang="tr-TR" sz="3600" dirty="0"/>
          </a:p>
        </p:txBody>
      </p:sp>
    </p:spTree>
    <p:extLst>
      <p:ext uri="{BB962C8B-B14F-4D97-AF65-F5344CB8AC3E}">
        <p14:creationId xmlns:p14="http://schemas.microsoft.com/office/powerpoint/2010/main" val="18824786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Ayni Hak Kavramının Unsurları</a:t>
            </a:r>
            <a:endParaRPr lang="tr-TR" dirty="0"/>
          </a:p>
        </p:txBody>
      </p:sp>
      <p:sp>
        <p:nvSpPr>
          <p:cNvPr id="3" name="İçerik Yer Tutucusu 2"/>
          <p:cNvSpPr>
            <a:spLocks noGrp="1"/>
          </p:cNvSpPr>
          <p:nvPr>
            <p:ph idx="1"/>
          </p:nvPr>
        </p:nvSpPr>
        <p:spPr/>
        <p:txBody>
          <a:bodyPr/>
          <a:lstStyle/>
          <a:p>
            <a:r>
              <a:rPr lang="tr-TR" b="1" dirty="0" smtClean="0">
                <a:latin typeface="Times New Roman" pitchFamily="18" charset="0"/>
                <a:cs typeface="Times New Roman" pitchFamily="18" charset="0"/>
              </a:rPr>
              <a:t>Ayni Hak, kavram olarak üç unsuru içerir: </a:t>
            </a:r>
          </a:p>
          <a:p>
            <a:r>
              <a:rPr lang="tr-TR" sz="2800" b="1" i="1" dirty="0" smtClean="0">
                <a:latin typeface="Times New Roman" pitchFamily="18" charset="0"/>
                <a:cs typeface="Times New Roman" pitchFamily="18" charset="0"/>
              </a:rPr>
              <a:t>Ayni Hak, Eşya üzerinde kurulur. </a:t>
            </a:r>
          </a:p>
          <a:p>
            <a:pPr algn="just"/>
            <a:r>
              <a:rPr lang="tr-TR" sz="2800" b="1" i="1" dirty="0" smtClean="0">
                <a:latin typeface="Times New Roman" pitchFamily="18" charset="0"/>
                <a:cs typeface="Times New Roman" pitchFamily="18" charset="0"/>
              </a:rPr>
              <a:t>Ayni Hak, Eşya üzerinde doğrudan hakimiyet sağlar. </a:t>
            </a:r>
          </a:p>
          <a:p>
            <a:pPr algn="just"/>
            <a:r>
              <a:rPr lang="tr-TR" sz="2800" b="1" i="1" dirty="0" smtClean="0">
                <a:latin typeface="Times New Roman" pitchFamily="18" charset="0"/>
                <a:cs typeface="Times New Roman" pitchFamily="18" charset="0"/>
              </a:rPr>
              <a:t>Ayni Hak, herkese karşı ileri sürülebilen bir haktır. </a:t>
            </a:r>
          </a:p>
          <a:p>
            <a:pPr marL="0" indent="0">
              <a:buNone/>
            </a:pPr>
            <a:r>
              <a:rPr lang="tr-TR" sz="2800" b="1" i="1" dirty="0" smtClean="0">
                <a:latin typeface="Times New Roman" pitchFamily="18" charset="0"/>
                <a:cs typeface="Times New Roman" pitchFamily="18" charset="0"/>
              </a:rPr>
              <a:t>	(</a:t>
            </a:r>
            <a:r>
              <a:rPr lang="tr-TR" sz="2400" b="1" i="1" dirty="0" smtClean="0">
                <a:latin typeface="Times New Roman" pitchFamily="18" charset="0"/>
                <a:cs typeface="Times New Roman" pitchFamily="18" charset="0"/>
              </a:rPr>
              <a:t>Sirmen, </a:t>
            </a:r>
            <a:r>
              <a:rPr lang="tr-TR" sz="2400" i="1" dirty="0" smtClean="0">
                <a:latin typeface="Times New Roman" pitchFamily="18" charset="0"/>
                <a:cs typeface="Times New Roman" pitchFamily="18" charset="0"/>
              </a:rPr>
              <a:t>Eşya H., 6. B., s. 4)</a:t>
            </a:r>
            <a:endParaRPr lang="tr-TR" sz="2400" i="1" dirty="0">
              <a:latin typeface="Times New Roman" pitchFamily="18" charset="0"/>
              <a:cs typeface="Times New Roman" pitchFamily="18" charset="0"/>
            </a:endParaRPr>
          </a:p>
        </p:txBody>
      </p:sp>
    </p:spTree>
    <p:extLst>
      <p:ext uri="{BB962C8B-B14F-4D97-AF65-F5344CB8AC3E}">
        <p14:creationId xmlns:p14="http://schemas.microsoft.com/office/powerpoint/2010/main" val="33890771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EŞYA – Eşya Kavramı </a:t>
            </a:r>
            <a:r>
              <a:rPr lang="tr-TR" dirty="0" smtClean="0"/>
              <a:t>(</a:t>
            </a:r>
            <a:r>
              <a:rPr lang="tr-TR" sz="3600" i="1" dirty="0" smtClean="0"/>
              <a:t>Genel Anlamda Eşya)</a:t>
            </a:r>
            <a:endParaRPr lang="tr-TR" sz="3600" i="1" dirty="0"/>
          </a:p>
        </p:txBody>
      </p:sp>
      <p:sp>
        <p:nvSpPr>
          <p:cNvPr id="3" name="İçerik Yer Tutucusu 2"/>
          <p:cNvSpPr>
            <a:spLocks noGrp="1"/>
          </p:cNvSpPr>
          <p:nvPr>
            <p:ph idx="1"/>
          </p:nvPr>
        </p:nvSpPr>
        <p:spPr/>
        <p:txBody>
          <a:bodyPr>
            <a:normAutofit/>
          </a:bodyPr>
          <a:lstStyle/>
          <a:p>
            <a:pPr algn="just"/>
            <a:r>
              <a:rPr lang="tr-TR" sz="2800" b="1" u="sng" dirty="0" smtClean="0">
                <a:latin typeface="Times New Roman" pitchFamily="18" charset="0"/>
                <a:cs typeface="Times New Roman" pitchFamily="18" charset="0"/>
              </a:rPr>
              <a:t>Genel anlamda Eşya, </a:t>
            </a:r>
            <a:r>
              <a:rPr lang="tr-TR" sz="2800" b="1" dirty="0" smtClean="0">
                <a:latin typeface="Times New Roman" pitchFamily="18" charset="0"/>
                <a:cs typeface="Times New Roman" pitchFamily="18" charset="0"/>
              </a:rPr>
              <a:t>cismani, kendi başına bir varlığı bulunan ve üzerinde hakimiyet kurulabilen şeyler olarak tanımlanmaktadır. </a:t>
            </a:r>
          </a:p>
          <a:p>
            <a:pPr algn="just"/>
            <a:r>
              <a:rPr lang="tr-TR" sz="2800" dirty="0" smtClean="0">
                <a:latin typeface="Times New Roman" pitchFamily="18" charset="0"/>
                <a:cs typeface="Times New Roman" pitchFamily="18" charset="0"/>
              </a:rPr>
              <a:t>Ancak, bu tanımda, Eşyanın parayla ölçülebilen bir değer taşıması veya Hukuki </a:t>
            </a:r>
            <a:r>
              <a:rPr lang="tr-TR" sz="2800" dirty="0">
                <a:latin typeface="Times New Roman" pitchFamily="18" charset="0"/>
                <a:cs typeface="Times New Roman" pitchFamily="18" charset="0"/>
              </a:rPr>
              <a:t>T</a:t>
            </a:r>
            <a:r>
              <a:rPr lang="tr-TR" sz="2800" dirty="0" smtClean="0">
                <a:latin typeface="Times New Roman" pitchFamily="18" charset="0"/>
                <a:cs typeface="Times New Roman" pitchFamily="18" charset="0"/>
              </a:rPr>
              <a:t>asarruflara konu olabilmesi önem taşımamakta, Fiziki </a:t>
            </a:r>
            <a:r>
              <a:rPr lang="tr-TR" sz="2800" dirty="0">
                <a:latin typeface="Times New Roman" pitchFamily="18" charset="0"/>
                <a:cs typeface="Times New Roman" pitchFamily="18" charset="0"/>
              </a:rPr>
              <a:t>Ö</a:t>
            </a:r>
            <a:r>
              <a:rPr lang="tr-TR" sz="2800" dirty="0" smtClean="0">
                <a:latin typeface="Times New Roman" pitchFamily="18" charset="0"/>
                <a:cs typeface="Times New Roman" pitchFamily="18" charset="0"/>
              </a:rPr>
              <a:t>zelliği ön planda gelmektedir. </a:t>
            </a:r>
          </a:p>
          <a:p>
            <a:pPr algn="just"/>
            <a:r>
              <a:rPr lang="tr-TR" sz="2800" b="1" dirty="0">
                <a:latin typeface="Times New Roman" pitchFamily="18" charset="0"/>
                <a:cs typeface="Times New Roman" pitchFamily="18" charset="0"/>
              </a:rPr>
              <a:t>Hukuki anlamda Eşya </a:t>
            </a:r>
            <a:r>
              <a:rPr lang="tr-TR" sz="2800" dirty="0">
                <a:latin typeface="Times New Roman" pitchFamily="18" charset="0"/>
                <a:cs typeface="Times New Roman" pitchFamily="18" charset="0"/>
              </a:rPr>
              <a:t>ise, </a:t>
            </a:r>
            <a:r>
              <a:rPr lang="tr-TR" sz="2800" b="1" i="1" dirty="0">
                <a:latin typeface="Times New Roman" pitchFamily="18" charset="0"/>
                <a:cs typeface="Times New Roman" pitchFamily="18" charset="0"/>
              </a:rPr>
              <a:t>Genel Anlamda Eşyadan </a:t>
            </a:r>
            <a:r>
              <a:rPr lang="tr-TR" sz="2800" dirty="0">
                <a:latin typeface="Times New Roman" pitchFamily="18" charset="0"/>
                <a:cs typeface="Times New Roman" pitchFamily="18" charset="0"/>
              </a:rPr>
              <a:t>farklıdır. </a:t>
            </a:r>
          </a:p>
          <a:p>
            <a:pPr marL="0" indent="0" algn="just">
              <a:buNone/>
            </a:pPr>
            <a:endParaRPr lang="tr-TR" sz="2800" dirty="0" smtClean="0">
              <a:latin typeface="Times New Roman" pitchFamily="18" charset="0"/>
              <a:cs typeface="Times New Roman" pitchFamily="18" charset="0"/>
            </a:endParaRPr>
          </a:p>
          <a:p>
            <a:pPr algn="just"/>
            <a:endParaRPr lang="tr-TR" sz="2800" dirty="0" smtClean="0">
              <a:latin typeface="Times New Roman" pitchFamily="18" charset="0"/>
              <a:cs typeface="Times New Roman" pitchFamily="18" charset="0"/>
            </a:endParaRPr>
          </a:p>
          <a:p>
            <a:pPr algn="just"/>
            <a:endParaRPr lang="tr-TR" sz="2800" dirty="0">
              <a:latin typeface="Times New Roman" pitchFamily="18" charset="0"/>
              <a:cs typeface="Times New Roman" pitchFamily="18" charset="0"/>
            </a:endParaRPr>
          </a:p>
        </p:txBody>
      </p:sp>
    </p:spTree>
    <p:extLst>
      <p:ext uri="{BB962C8B-B14F-4D97-AF65-F5344CB8AC3E}">
        <p14:creationId xmlns:p14="http://schemas.microsoft.com/office/powerpoint/2010/main" val="22423627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Hukuki Anlamda Eşya</a:t>
            </a:r>
            <a:endParaRPr lang="tr-TR" b="1" dirty="0"/>
          </a:p>
        </p:txBody>
      </p:sp>
      <p:sp>
        <p:nvSpPr>
          <p:cNvPr id="3" name="İçerik Yer Tutucusu 2"/>
          <p:cNvSpPr>
            <a:spLocks noGrp="1"/>
          </p:cNvSpPr>
          <p:nvPr>
            <p:ph idx="1"/>
          </p:nvPr>
        </p:nvSpPr>
        <p:spPr/>
        <p:txBody>
          <a:bodyPr>
            <a:normAutofit/>
          </a:bodyPr>
          <a:lstStyle/>
          <a:p>
            <a:pPr algn="just"/>
            <a:r>
              <a:rPr lang="tr-TR" sz="2400" b="1" dirty="0" smtClean="0">
                <a:latin typeface="Times New Roman" pitchFamily="18" charset="0"/>
                <a:cs typeface="Times New Roman" pitchFamily="18" charset="0"/>
              </a:rPr>
              <a:t>Hukuki anlamda Eşya, </a:t>
            </a:r>
            <a:r>
              <a:rPr lang="tr-TR" sz="2400" b="1" i="1" dirty="0" smtClean="0">
                <a:latin typeface="Times New Roman" pitchFamily="18" charset="0"/>
                <a:cs typeface="Times New Roman" pitchFamily="18" charset="0"/>
              </a:rPr>
              <a:t>genel Anlamda Eşyadan </a:t>
            </a:r>
            <a:r>
              <a:rPr lang="tr-TR" sz="2400" dirty="0" smtClean="0">
                <a:latin typeface="Times New Roman" pitchFamily="18" charset="0"/>
                <a:cs typeface="Times New Roman" pitchFamily="18" charset="0"/>
              </a:rPr>
              <a:t>farklı olarak, </a:t>
            </a:r>
            <a:r>
              <a:rPr lang="tr-TR" sz="2400" b="1" i="1" dirty="0" smtClean="0">
                <a:latin typeface="Times New Roman" pitchFamily="18" charset="0"/>
                <a:cs typeface="Times New Roman" pitchFamily="18" charset="0"/>
              </a:rPr>
              <a:t>işlevsel </a:t>
            </a:r>
            <a:r>
              <a:rPr lang="tr-TR" sz="2400" dirty="0" smtClean="0">
                <a:latin typeface="Times New Roman" pitchFamily="18" charset="0"/>
                <a:cs typeface="Times New Roman" pitchFamily="18" charset="0"/>
              </a:rPr>
              <a:t>bir kavramdır. </a:t>
            </a:r>
          </a:p>
          <a:p>
            <a:pPr algn="just"/>
            <a:r>
              <a:rPr lang="tr-TR" sz="2400" dirty="0" smtClean="0">
                <a:latin typeface="Times New Roman" pitchFamily="18" charset="0"/>
                <a:cs typeface="Times New Roman" pitchFamily="18" charset="0"/>
              </a:rPr>
              <a:t>Gerçekten, bir şeyin Hukuk Düzenince, Eşya olarak kabul edilmesinde, sadece onun  </a:t>
            </a:r>
            <a:r>
              <a:rPr lang="tr-TR" sz="2400" b="1" dirty="0" smtClean="0">
                <a:latin typeface="Times New Roman" pitchFamily="18" charset="0"/>
                <a:cs typeface="Times New Roman" pitchFamily="18" charset="0"/>
              </a:rPr>
              <a:t>Fiziki </a:t>
            </a:r>
            <a:r>
              <a:rPr lang="tr-TR" sz="2400" b="1" dirty="0">
                <a:latin typeface="Times New Roman" pitchFamily="18" charset="0"/>
                <a:cs typeface="Times New Roman" pitchFamily="18" charset="0"/>
              </a:rPr>
              <a:t>Y</a:t>
            </a:r>
            <a:r>
              <a:rPr lang="tr-TR" sz="2400" b="1" dirty="0" smtClean="0">
                <a:latin typeface="Times New Roman" pitchFamily="18" charset="0"/>
                <a:cs typeface="Times New Roman" pitchFamily="18" charset="0"/>
              </a:rPr>
              <a:t>apısı </a:t>
            </a:r>
            <a:r>
              <a:rPr lang="tr-TR" sz="2400" dirty="0" smtClean="0">
                <a:latin typeface="Times New Roman" pitchFamily="18" charset="0"/>
                <a:cs typeface="Times New Roman" pitchFamily="18" charset="0"/>
              </a:rPr>
              <a:t>etkili olmaz.</a:t>
            </a:r>
          </a:p>
          <a:p>
            <a:pPr algn="just"/>
            <a:r>
              <a:rPr lang="tr-TR" sz="2400" dirty="0" smtClean="0">
                <a:latin typeface="Times New Roman" pitchFamily="18" charset="0"/>
                <a:cs typeface="Times New Roman" pitchFamily="18" charset="0"/>
              </a:rPr>
              <a:t>Bunun yanı sıra, </a:t>
            </a:r>
            <a:r>
              <a:rPr lang="tr-TR" sz="2400" b="1" dirty="0" smtClean="0">
                <a:latin typeface="Times New Roman" pitchFamily="18" charset="0"/>
                <a:cs typeface="Times New Roman" pitchFamily="18" charset="0"/>
              </a:rPr>
              <a:t>söz konusu şeyin, </a:t>
            </a:r>
            <a:r>
              <a:rPr lang="tr-TR" sz="2400" b="1" i="1" dirty="0" smtClean="0">
                <a:latin typeface="Times New Roman" pitchFamily="18" charset="0"/>
                <a:cs typeface="Times New Roman" pitchFamily="18" charset="0"/>
              </a:rPr>
              <a:t>Ekonomik </a:t>
            </a:r>
            <a:r>
              <a:rPr lang="tr-TR" sz="2400" b="1" i="1" dirty="0">
                <a:latin typeface="Times New Roman" pitchFamily="18" charset="0"/>
                <a:cs typeface="Times New Roman" pitchFamily="18" charset="0"/>
              </a:rPr>
              <a:t>İ</a:t>
            </a:r>
            <a:r>
              <a:rPr lang="tr-TR" sz="2400" b="1" i="1" dirty="0" smtClean="0">
                <a:latin typeface="Times New Roman" pitchFamily="18" charset="0"/>
                <a:cs typeface="Times New Roman" pitchFamily="18" charset="0"/>
              </a:rPr>
              <a:t>şlevi</a:t>
            </a:r>
            <a:r>
              <a:rPr lang="tr-TR" sz="2400" dirty="0" smtClean="0">
                <a:latin typeface="Times New Roman" pitchFamily="18" charset="0"/>
                <a:cs typeface="Times New Roman" pitchFamily="18" charset="0"/>
              </a:rPr>
              <a:t>, </a:t>
            </a:r>
            <a:r>
              <a:rPr lang="tr-TR" sz="2400" b="1" i="1" dirty="0" smtClean="0">
                <a:latin typeface="Times New Roman" pitchFamily="18" charset="0"/>
                <a:cs typeface="Times New Roman" pitchFamily="18" charset="0"/>
              </a:rPr>
              <a:t>İş </a:t>
            </a:r>
            <a:r>
              <a:rPr lang="tr-TR" sz="2400" b="1" i="1" dirty="0">
                <a:latin typeface="Times New Roman" pitchFamily="18" charset="0"/>
                <a:cs typeface="Times New Roman" pitchFamily="18" charset="0"/>
              </a:rPr>
              <a:t>H</a:t>
            </a:r>
            <a:r>
              <a:rPr lang="tr-TR" sz="2400" b="1" i="1" dirty="0" smtClean="0">
                <a:latin typeface="Times New Roman" pitchFamily="18" charset="0"/>
                <a:cs typeface="Times New Roman" pitchFamily="18" charset="0"/>
              </a:rPr>
              <a:t>ayatındaki </a:t>
            </a:r>
            <a:r>
              <a:rPr lang="tr-TR" sz="2400" b="1" i="1" dirty="0">
                <a:latin typeface="Times New Roman" pitchFamily="18" charset="0"/>
                <a:cs typeface="Times New Roman" pitchFamily="18" charset="0"/>
              </a:rPr>
              <a:t>D</a:t>
            </a:r>
            <a:r>
              <a:rPr lang="tr-TR" sz="2400" b="1" i="1" dirty="0" smtClean="0">
                <a:latin typeface="Times New Roman" pitchFamily="18" charset="0"/>
                <a:cs typeface="Times New Roman" pitchFamily="18" charset="0"/>
              </a:rPr>
              <a:t>üşünceler </a:t>
            </a:r>
            <a:r>
              <a:rPr lang="tr-TR" sz="2400" dirty="0" smtClean="0">
                <a:latin typeface="Times New Roman" pitchFamily="18" charset="0"/>
                <a:cs typeface="Times New Roman" pitchFamily="18" charset="0"/>
              </a:rPr>
              <a:t>ve </a:t>
            </a:r>
            <a:r>
              <a:rPr lang="tr-TR" sz="2400" b="1" i="1" dirty="0" smtClean="0">
                <a:latin typeface="Times New Roman" pitchFamily="18" charset="0"/>
                <a:cs typeface="Times New Roman" pitchFamily="18" charset="0"/>
              </a:rPr>
              <a:t>Ahlaki </a:t>
            </a:r>
            <a:r>
              <a:rPr lang="tr-TR" sz="2400" b="1" i="1" dirty="0">
                <a:latin typeface="Times New Roman" pitchFamily="18" charset="0"/>
                <a:cs typeface="Times New Roman" pitchFamily="18" charset="0"/>
              </a:rPr>
              <a:t>G</a:t>
            </a:r>
            <a:r>
              <a:rPr lang="tr-TR" sz="2400" b="1" i="1" dirty="0" smtClean="0">
                <a:latin typeface="Times New Roman" pitchFamily="18" charset="0"/>
                <a:cs typeface="Times New Roman" pitchFamily="18" charset="0"/>
              </a:rPr>
              <a:t>örüşler </a:t>
            </a:r>
            <a:r>
              <a:rPr lang="tr-TR" sz="2400" dirty="0" smtClean="0">
                <a:latin typeface="Times New Roman" pitchFamily="18" charset="0"/>
                <a:cs typeface="Times New Roman" pitchFamily="18" charset="0"/>
              </a:rPr>
              <a:t>de etkili olmaktadır. </a:t>
            </a:r>
          </a:p>
          <a:p>
            <a:pPr algn="just"/>
            <a:r>
              <a:rPr lang="tr-TR" sz="2400" b="1" dirty="0" smtClean="0">
                <a:latin typeface="Times New Roman" pitchFamily="18" charset="0"/>
                <a:cs typeface="Times New Roman" pitchFamily="18" charset="0"/>
              </a:rPr>
              <a:t>«</a:t>
            </a:r>
            <a:r>
              <a:rPr lang="tr-TR" sz="2400" b="1" u="sng" dirty="0" smtClean="0">
                <a:latin typeface="Times New Roman" pitchFamily="18" charset="0"/>
                <a:cs typeface="Times New Roman" pitchFamily="18" charset="0"/>
              </a:rPr>
              <a:t>Hukuki anlamda Eşya»</a:t>
            </a:r>
            <a:r>
              <a:rPr lang="tr-TR" sz="2400" u="sng" dirty="0" smtClean="0">
                <a:latin typeface="Times New Roman" pitchFamily="18" charset="0"/>
                <a:cs typeface="Times New Roman" pitchFamily="18" charset="0"/>
              </a:rPr>
              <a:t>, </a:t>
            </a:r>
            <a:r>
              <a:rPr lang="tr-TR" sz="2400" b="1" dirty="0" smtClean="0">
                <a:latin typeface="Times New Roman" pitchFamily="18" charset="0"/>
                <a:cs typeface="Times New Roman" pitchFamily="18" charset="0"/>
              </a:rPr>
              <a:t>cismani, sınırlandırılmış, üzerinde fiili ve hukuki hakimiyet kurulabilen şeyler olarak tanımlanabilir. </a:t>
            </a:r>
          </a:p>
          <a:p>
            <a:pPr marL="0" indent="0" algn="just">
              <a:buNone/>
            </a:pPr>
            <a:r>
              <a:rPr lang="tr-TR" sz="2000" dirty="0" smtClean="0">
                <a:latin typeface="Times New Roman" pitchFamily="18" charset="0"/>
                <a:cs typeface="Times New Roman" pitchFamily="18" charset="0"/>
              </a:rPr>
              <a:t>     </a:t>
            </a:r>
            <a:r>
              <a:rPr lang="tr-TR" sz="2000" b="1" i="1" dirty="0" smtClean="0">
                <a:latin typeface="Times New Roman" pitchFamily="18" charset="0"/>
                <a:cs typeface="Times New Roman" pitchFamily="18" charset="0"/>
              </a:rPr>
              <a:t>(Sirmen, </a:t>
            </a:r>
            <a:r>
              <a:rPr lang="tr-TR" sz="2000" i="1" dirty="0" smtClean="0">
                <a:latin typeface="Times New Roman" pitchFamily="18" charset="0"/>
                <a:cs typeface="Times New Roman" pitchFamily="18" charset="0"/>
              </a:rPr>
              <a:t>Eşya H., 6. B., s. 4)</a:t>
            </a:r>
          </a:p>
          <a:p>
            <a:pPr marL="0" indent="0" algn="just">
              <a:buNone/>
            </a:pPr>
            <a:endParaRPr lang="tr-TR" sz="2000" dirty="0">
              <a:latin typeface="Times New Roman" pitchFamily="18" charset="0"/>
              <a:cs typeface="Times New Roman" pitchFamily="18" charset="0"/>
            </a:endParaRPr>
          </a:p>
        </p:txBody>
      </p:sp>
    </p:spTree>
    <p:extLst>
      <p:ext uri="{BB962C8B-B14F-4D97-AF65-F5344CB8AC3E}">
        <p14:creationId xmlns:p14="http://schemas.microsoft.com/office/powerpoint/2010/main" val="690452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b="1" dirty="0">
                <a:latin typeface="Times New Roman" panose="02020603050405020304" pitchFamily="18" charset="0"/>
                <a:cs typeface="Times New Roman" panose="02020603050405020304" pitchFamily="18" charset="0"/>
              </a:rPr>
              <a:t>3/A EŞYA HUKUKU  DERSİ </a:t>
            </a: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GÜZ DÖNEMİ KAYNAKÇASI </a:t>
            </a:r>
            <a:r>
              <a:rPr lang="tr-TR" sz="2800" dirty="0">
                <a:latin typeface="Times New Roman" panose="02020603050405020304" pitchFamily="18" charset="0"/>
                <a:cs typeface="Times New Roman" panose="02020603050405020304" pitchFamily="18" charset="0"/>
              </a:rPr>
              <a:t/>
            </a:r>
            <a:br>
              <a:rPr lang="tr-TR" sz="2800" dirty="0">
                <a:latin typeface="Times New Roman" panose="02020603050405020304" pitchFamily="18" charset="0"/>
                <a:cs typeface="Times New Roman" panose="02020603050405020304" pitchFamily="18" charset="0"/>
              </a:rPr>
            </a:br>
            <a:r>
              <a:rPr lang="tr-TR" sz="2800" b="1" i="1" dirty="0">
                <a:latin typeface="Times New Roman" panose="02020603050405020304" pitchFamily="18" charset="0"/>
                <a:cs typeface="Times New Roman" panose="02020603050405020304" pitchFamily="18" charset="0"/>
              </a:rPr>
              <a:t>DERS KİTAPLARI </a:t>
            </a:r>
            <a:r>
              <a:rPr lang="tr-TR" sz="2800" b="1" i="1" dirty="0" smtClean="0">
                <a:latin typeface="Times New Roman" panose="02020603050405020304" pitchFamily="18" charset="0"/>
                <a:cs typeface="Times New Roman" panose="02020603050405020304" pitchFamily="18" charset="0"/>
              </a:rPr>
              <a:t>-3</a:t>
            </a:r>
            <a:endParaRPr lang="tr-TR" sz="2800" dirty="0"/>
          </a:p>
        </p:txBody>
      </p:sp>
      <p:sp>
        <p:nvSpPr>
          <p:cNvPr id="3" name="İçerik Yer Tutucusu 2"/>
          <p:cNvSpPr>
            <a:spLocks noGrp="1"/>
          </p:cNvSpPr>
          <p:nvPr>
            <p:ph idx="1"/>
          </p:nvPr>
        </p:nvSpPr>
        <p:spPr/>
        <p:txBody>
          <a:bodyPr>
            <a:normAutofit/>
          </a:bodyPr>
          <a:lstStyle/>
          <a:p>
            <a:pPr algn="just"/>
            <a:r>
              <a:rPr lang="tr-TR" b="1" dirty="0">
                <a:latin typeface="Times New Roman" panose="02020603050405020304" pitchFamily="18" charset="0"/>
                <a:cs typeface="Times New Roman" panose="02020603050405020304" pitchFamily="18" charset="0"/>
              </a:rPr>
              <a:t>7</a:t>
            </a:r>
            <a:r>
              <a:rPr lang="tr-TR" b="1" dirty="0" smtClean="0">
                <a:latin typeface="Times New Roman" panose="02020603050405020304" pitchFamily="18" charset="0"/>
                <a:cs typeface="Times New Roman" panose="02020603050405020304" pitchFamily="18" charset="0"/>
              </a:rPr>
              <a:t>)Gökhan </a:t>
            </a:r>
            <a:r>
              <a:rPr lang="tr-TR" b="1" dirty="0">
                <a:latin typeface="Times New Roman" panose="02020603050405020304" pitchFamily="18" charset="0"/>
                <a:cs typeface="Times New Roman" panose="02020603050405020304" pitchFamily="18" charset="0"/>
              </a:rPr>
              <a:t>Antalya </a:t>
            </a:r>
            <a:r>
              <a:rPr lang="tr-TR" dirty="0">
                <a:latin typeface="Times New Roman" panose="02020603050405020304" pitchFamily="18" charset="0"/>
                <a:cs typeface="Times New Roman" panose="02020603050405020304" pitchFamily="18" charset="0"/>
              </a:rPr>
              <a:t>: Eşya Hukuku – Giriş, Temel Kavramlar, Genel İlkeler – Cilt 1, </a:t>
            </a:r>
            <a:r>
              <a:rPr lang="tr-TR" dirty="0" smtClean="0">
                <a:latin typeface="Times New Roman" panose="02020603050405020304" pitchFamily="18" charset="0"/>
                <a:cs typeface="Times New Roman" panose="02020603050405020304" pitchFamily="18" charset="0"/>
              </a:rPr>
              <a:t>Legal Yayınevi, İstanbul 2017. </a:t>
            </a:r>
          </a:p>
          <a:p>
            <a:pPr algn="just"/>
            <a:r>
              <a:rPr lang="tr-TR" b="1" dirty="0">
                <a:latin typeface="Times New Roman" panose="02020603050405020304" pitchFamily="18" charset="0"/>
                <a:cs typeface="Times New Roman" panose="02020603050405020304" pitchFamily="18" charset="0"/>
              </a:rPr>
              <a:t>8</a:t>
            </a:r>
            <a:r>
              <a:rPr lang="tr-TR" b="1" dirty="0" smtClean="0">
                <a:latin typeface="Times New Roman" panose="02020603050405020304" pitchFamily="18" charset="0"/>
                <a:cs typeface="Times New Roman" panose="02020603050405020304" pitchFamily="18" charset="0"/>
              </a:rPr>
              <a:t>)Gökhan Antalya</a:t>
            </a:r>
            <a:r>
              <a:rPr lang="tr-TR" dirty="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Eşya Hukuku – Cilt II, Zilyetlik, Legal Yayınevi, İstanbul 2017. </a:t>
            </a:r>
          </a:p>
          <a:p>
            <a:pPr algn="just"/>
            <a:r>
              <a:rPr lang="tr-TR" b="1" dirty="0">
                <a:latin typeface="Times New Roman" panose="02020603050405020304" pitchFamily="18" charset="0"/>
                <a:cs typeface="Times New Roman" panose="02020603050405020304" pitchFamily="18" charset="0"/>
              </a:rPr>
              <a:t>9</a:t>
            </a:r>
            <a:r>
              <a:rPr lang="tr-TR" b="1" dirty="0" smtClean="0">
                <a:latin typeface="Times New Roman" panose="02020603050405020304" pitchFamily="18" charset="0"/>
                <a:cs typeface="Times New Roman" panose="02020603050405020304" pitchFamily="18" charset="0"/>
              </a:rPr>
              <a:t>)Gökhan Antalya</a:t>
            </a:r>
            <a:r>
              <a:rPr lang="tr-TR" dirty="0" smtClean="0">
                <a:latin typeface="Times New Roman" panose="02020603050405020304" pitchFamily="18" charset="0"/>
                <a:cs typeface="Times New Roman" panose="02020603050405020304" pitchFamily="18" charset="0"/>
              </a:rPr>
              <a:t>: Eşya Hukuku – Cilt III, Tapu Sicili, Legal Yayınevi, İstanbul 2018. </a:t>
            </a: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3522806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4000" b="1" dirty="0" smtClean="0"/>
              <a:t>Hukuki Anlamda Eşyanın Özellikleri </a:t>
            </a:r>
            <a:endParaRPr lang="tr-TR" sz="4000" b="1" dirty="0"/>
          </a:p>
        </p:txBody>
      </p:sp>
      <p:sp>
        <p:nvSpPr>
          <p:cNvPr id="3" name="İçerik Yer Tutucusu 2"/>
          <p:cNvSpPr>
            <a:spLocks noGrp="1"/>
          </p:cNvSpPr>
          <p:nvPr>
            <p:ph idx="1"/>
          </p:nvPr>
        </p:nvSpPr>
        <p:spPr/>
        <p:txBody>
          <a:bodyPr/>
          <a:lstStyle/>
          <a:p>
            <a:pPr algn="just"/>
            <a:r>
              <a:rPr lang="tr-TR" sz="4000" b="1" u="sng" dirty="0" smtClean="0">
                <a:latin typeface="Times New Roman" pitchFamily="18" charset="0"/>
                <a:cs typeface="Times New Roman" pitchFamily="18" charset="0"/>
              </a:rPr>
              <a:t>Hukuki Anlamda Eşyanın</a:t>
            </a:r>
            <a:r>
              <a:rPr lang="tr-TR" sz="4000" b="1" u="sng" dirty="0" smtClean="0"/>
              <a:t> </a:t>
            </a:r>
            <a:r>
              <a:rPr lang="tr-TR" sz="4000" b="1" u="sng" dirty="0" smtClean="0">
                <a:latin typeface="Times New Roman" pitchFamily="18" charset="0"/>
                <a:cs typeface="Times New Roman" pitchFamily="18" charset="0"/>
              </a:rPr>
              <a:t>Özellikleri şunlardır: </a:t>
            </a:r>
          </a:p>
          <a:p>
            <a:r>
              <a:rPr lang="tr-TR" sz="3600" b="1" i="1" dirty="0" smtClean="0">
                <a:latin typeface="Times New Roman" pitchFamily="18" charset="0"/>
                <a:cs typeface="Times New Roman" pitchFamily="18" charset="0"/>
              </a:rPr>
              <a:t>Cismani Olma </a:t>
            </a:r>
          </a:p>
          <a:p>
            <a:r>
              <a:rPr lang="tr-TR" sz="3600" b="1" i="1" dirty="0" smtClean="0">
                <a:latin typeface="Times New Roman" pitchFamily="18" charset="0"/>
                <a:cs typeface="Times New Roman" pitchFamily="18" charset="0"/>
              </a:rPr>
              <a:t>Sınırlandırılmış Olma</a:t>
            </a:r>
          </a:p>
          <a:p>
            <a:pPr algn="just"/>
            <a:r>
              <a:rPr lang="tr-TR" sz="3600" b="1" i="1" dirty="0" smtClean="0">
                <a:latin typeface="Times New Roman" pitchFamily="18" charset="0"/>
                <a:cs typeface="Times New Roman" pitchFamily="18" charset="0"/>
              </a:rPr>
              <a:t>Üzerinde Fiili ve Hukuki Hakimiyet Kurulabilir Olma</a:t>
            </a:r>
            <a:endParaRPr lang="tr-TR" sz="3600" b="1" i="1" dirty="0">
              <a:latin typeface="Times New Roman" pitchFamily="18" charset="0"/>
              <a:cs typeface="Times New Roman" pitchFamily="18" charset="0"/>
            </a:endParaRPr>
          </a:p>
        </p:txBody>
      </p:sp>
    </p:spTree>
    <p:extLst>
      <p:ext uri="{BB962C8B-B14F-4D97-AF65-F5344CB8AC3E}">
        <p14:creationId xmlns:p14="http://schemas.microsoft.com/office/powerpoint/2010/main" val="35944138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Cismani Olma</a:t>
            </a:r>
            <a:endParaRPr lang="tr-TR" b="1" dirty="0"/>
          </a:p>
        </p:txBody>
      </p:sp>
      <p:sp>
        <p:nvSpPr>
          <p:cNvPr id="3" name="İçerik Yer Tutucusu 2"/>
          <p:cNvSpPr>
            <a:spLocks noGrp="1"/>
          </p:cNvSpPr>
          <p:nvPr>
            <p:ph idx="1"/>
          </p:nvPr>
        </p:nvSpPr>
        <p:spPr/>
        <p:txBody>
          <a:bodyPr/>
          <a:lstStyle/>
          <a:p>
            <a:pPr algn="just"/>
            <a:r>
              <a:rPr lang="tr-TR" sz="2800" b="1" i="1" dirty="0" smtClean="0">
                <a:latin typeface="Times New Roman" panose="02020603050405020304" pitchFamily="18" charset="0"/>
                <a:cs typeface="Times New Roman" panose="02020603050405020304" pitchFamily="18" charset="0"/>
              </a:rPr>
              <a:t>İsviçre- Türk Medeni Kanunu</a:t>
            </a:r>
            <a:r>
              <a:rPr lang="tr-TR" sz="2800" dirty="0" smtClean="0">
                <a:latin typeface="Times New Roman" panose="02020603050405020304" pitchFamily="18" charset="0"/>
                <a:cs typeface="Times New Roman" panose="02020603050405020304" pitchFamily="18" charset="0"/>
              </a:rPr>
              <a:t>, </a:t>
            </a:r>
            <a:r>
              <a:rPr lang="tr-TR" sz="2800" b="1" dirty="0" smtClean="0">
                <a:latin typeface="Times New Roman" panose="02020603050405020304" pitchFamily="18" charset="0"/>
                <a:cs typeface="Times New Roman" panose="02020603050405020304" pitchFamily="18" charset="0"/>
              </a:rPr>
              <a:t>maddi varlığı olan, yani cismani şeyleri, </a:t>
            </a:r>
            <a:r>
              <a:rPr lang="tr-TR" sz="2800" b="1" dirty="0">
                <a:latin typeface="Times New Roman" panose="02020603050405020304" pitchFamily="18" charset="0"/>
                <a:cs typeface="Times New Roman" panose="02020603050405020304" pitchFamily="18" charset="0"/>
              </a:rPr>
              <a:t>E</a:t>
            </a:r>
            <a:r>
              <a:rPr lang="tr-TR" sz="2800" b="1" dirty="0" smtClean="0">
                <a:latin typeface="Times New Roman" panose="02020603050405020304" pitchFamily="18" charset="0"/>
                <a:cs typeface="Times New Roman" panose="02020603050405020304" pitchFamily="18" charset="0"/>
              </a:rPr>
              <a:t>şya olarak kabul etmiştir. </a:t>
            </a:r>
          </a:p>
          <a:p>
            <a:pPr algn="just"/>
            <a:r>
              <a:rPr lang="tr-TR" sz="2800" dirty="0" smtClean="0">
                <a:latin typeface="Times New Roman" panose="02020603050405020304" pitchFamily="18" charset="0"/>
                <a:cs typeface="Times New Roman" panose="02020603050405020304" pitchFamily="18" charset="0"/>
              </a:rPr>
              <a:t>Fakat, Kanun koyucu, bazen cismani olmayan şeyleri de, </a:t>
            </a:r>
            <a:r>
              <a:rPr lang="tr-TR" sz="2800" dirty="0">
                <a:latin typeface="Times New Roman" panose="02020603050405020304" pitchFamily="18" charset="0"/>
                <a:cs typeface="Times New Roman" panose="02020603050405020304" pitchFamily="18" charset="0"/>
              </a:rPr>
              <a:t>E</a:t>
            </a:r>
            <a:r>
              <a:rPr lang="tr-TR" sz="2800" dirty="0" smtClean="0">
                <a:latin typeface="Times New Roman" panose="02020603050405020304" pitchFamily="18" charset="0"/>
                <a:cs typeface="Times New Roman" panose="02020603050405020304" pitchFamily="18" charset="0"/>
              </a:rPr>
              <a:t>şya ile bir tutarak, Eşyaya ilişkin kuralların bunlara da uygulanmasını öngörmüştür. </a:t>
            </a:r>
          </a:p>
          <a:p>
            <a:pPr algn="just"/>
            <a:r>
              <a:rPr lang="tr-TR" sz="2800" dirty="0" smtClean="0">
                <a:latin typeface="Times New Roman" panose="02020603050405020304" pitchFamily="18" charset="0"/>
                <a:cs typeface="Times New Roman" panose="02020603050405020304" pitchFamily="18" charset="0"/>
              </a:rPr>
              <a:t>Gerçekten, </a:t>
            </a:r>
            <a:r>
              <a:rPr lang="tr-TR" sz="2800" b="1" dirty="0" smtClean="0">
                <a:latin typeface="Times New Roman" panose="02020603050405020304" pitchFamily="18" charset="0"/>
                <a:cs typeface="Times New Roman" panose="02020603050405020304" pitchFamily="18" charset="0"/>
              </a:rPr>
              <a:t>Medeni Kanun</a:t>
            </a:r>
            <a:r>
              <a:rPr lang="tr-TR" sz="2800" dirty="0" smtClean="0">
                <a:latin typeface="Times New Roman" panose="02020603050405020304" pitchFamily="18" charset="0"/>
                <a:cs typeface="Times New Roman" panose="02020603050405020304" pitchFamily="18" charset="0"/>
              </a:rPr>
              <a:t>, «</a:t>
            </a:r>
            <a:r>
              <a:rPr lang="tr-TR" sz="2800" b="1" i="1" dirty="0" smtClean="0">
                <a:latin typeface="Times New Roman" panose="02020603050405020304" pitchFamily="18" charset="0"/>
                <a:cs typeface="Times New Roman" panose="02020603050405020304" pitchFamily="18" charset="0"/>
              </a:rPr>
              <a:t>Doğal Güçler», «Bağımsız ve Sürekli Haklar» </a:t>
            </a:r>
            <a:r>
              <a:rPr lang="tr-TR" sz="2800" dirty="0" smtClean="0">
                <a:latin typeface="Times New Roman" panose="02020603050405020304" pitchFamily="18" charset="0"/>
                <a:cs typeface="Times New Roman" panose="02020603050405020304" pitchFamily="18" charset="0"/>
              </a:rPr>
              <a:t>gibi bazı şeylerin, </a:t>
            </a:r>
            <a:r>
              <a:rPr lang="tr-TR" sz="2800" b="1" dirty="0" smtClean="0">
                <a:latin typeface="Times New Roman" panose="02020603050405020304" pitchFamily="18" charset="0"/>
                <a:cs typeface="Times New Roman" panose="02020603050405020304" pitchFamily="18" charset="0"/>
              </a:rPr>
              <a:t>Ayni Haklara </a:t>
            </a:r>
            <a:r>
              <a:rPr lang="tr-TR" sz="2800" dirty="0" smtClean="0">
                <a:latin typeface="Times New Roman" panose="02020603050405020304" pitchFamily="18" charset="0"/>
                <a:cs typeface="Times New Roman" panose="02020603050405020304" pitchFamily="18" charset="0"/>
              </a:rPr>
              <a:t>konu olabileceğini kabul etmiştir. </a:t>
            </a:r>
          </a:p>
          <a:p>
            <a:pPr algn="just"/>
            <a:endParaRPr lang="tr-TR" sz="2400" dirty="0" smtClean="0"/>
          </a:p>
        </p:txBody>
      </p:sp>
    </p:spTree>
    <p:extLst>
      <p:ext uri="{BB962C8B-B14F-4D97-AF65-F5344CB8AC3E}">
        <p14:creationId xmlns:p14="http://schemas.microsoft.com/office/powerpoint/2010/main" val="38034605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t>Medeni Kanun’un cismani varlığı olmadığı halde </a:t>
            </a:r>
            <a:r>
              <a:rPr lang="tr-TR" sz="3200" b="1" dirty="0" smtClean="0"/>
              <a:t>Eşya </a:t>
            </a:r>
            <a:r>
              <a:rPr lang="tr-TR" sz="3200" b="1" dirty="0"/>
              <a:t>olarak kabul ettiği </a:t>
            </a:r>
            <a:r>
              <a:rPr lang="tr-TR" sz="3200" b="1" dirty="0" smtClean="0"/>
              <a:t>Ayni Hak Konuları</a:t>
            </a:r>
            <a:endParaRPr lang="tr-TR" sz="3200" b="1" dirty="0"/>
          </a:p>
        </p:txBody>
      </p:sp>
      <p:sp>
        <p:nvSpPr>
          <p:cNvPr id="3" name="İçerik Yer Tutucusu 2"/>
          <p:cNvSpPr>
            <a:spLocks noGrp="1"/>
          </p:cNvSpPr>
          <p:nvPr>
            <p:ph idx="1"/>
          </p:nvPr>
        </p:nvSpPr>
        <p:spPr/>
        <p:txBody>
          <a:bodyPr/>
          <a:lstStyle/>
          <a:p>
            <a:pPr algn="just"/>
            <a:r>
              <a:rPr lang="tr-TR" sz="2400" b="1" dirty="0" smtClean="0">
                <a:latin typeface="Times New Roman" panose="02020603050405020304" pitchFamily="18" charset="0"/>
                <a:cs typeface="Times New Roman" panose="02020603050405020304" pitchFamily="18" charset="0"/>
              </a:rPr>
              <a:t>1)Doğal Güçler </a:t>
            </a:r>
            <a:r>
              <a:rPr lang="tr-TR" sz="24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MK </a:t>
            </a:r>
            <a:r>
              <a:rPr lang="tr-TR" sz="2400" i="1" dirty="0" smtClean="0">
                <a:latin typeface="Times New Roman" panose="02020603050405020304" pitchFamily="18" charset="0"/>
                <a:cs typeface="Times New Roman" panose="02020603050405020304" pitchFamily="18" charset="0"/>
              </a:rPr>
              <a:t> m. 762), </a:t>
            </a:r>
            <a:r>
              <a:rPr lang="tr-TR" sz="2400" b="1" i="1" dirty="0" smtClean="0">
                <a:latin typeface="Times New Roman" panose="02020603050405020304" pitchFamily="18" charset="0"/>
                <a:cs typeface="Times New Roman" panose="02020603050405020304" pitchFamily="18" charset="0"/>
              </a:rPr>
              <a:t>Mülkiyet Hakkına </a:t>
            </a:r>
            <a:r>
              <a:rPr lang="tr-TR" sz="2400" dirty="0" smtClean="0">
                <a:latin typeface="Times New Roman" panose="02020603050405020304" pitchFamily="18" charset="0"/>
                <a:cs typeface="Times New Roman" panose="02020603050405020304" pitchFamily="18" charset="0"/>
              </a:rPr>
              <a:t>konu olabilir. </a:t>
            </a:r>
            <a:endParaRPr lang="tr-TR" sz="2400" dirty="0">
              <a:latin typeface="Times New Roman" panose="02020603050405020304" pitchFamily="18" charset="0"/>
              <a:cs typeface="Times New Roman" panose="02020603050405020304" pitchFamily="18" charset="0"/>
            </a:endParaRPr>
          </a:p>
          <a:p>
            <a:pPr algn="just"/>
            <a:r>
              <a:rPr lang="tr-TR" sz="2400" b="1" dirty="0">
                <a:latin typeface="Times New Roman" panose="02020603050405020304" pitchFamily="18" charset="0"/>
                <a:cs typeface="Times New Roman" panose="02020603050405020304" pitchFamily="18" charset="0"/>
              </a:rPr>
              <a:t>2)Alacaklar ve devredilebilir diğer </a:t>
            </a:r>
            <a:r>
              <a:rPr lang="tr-TR" sz="2400" b="1" dirty="0" smtClean="0">
                <a:latin typeface="Times New Roman" panose="02020603050405020304" pitchFamily="18" charset="0"/>
                <a:cs typeface="Times New Roman" panose="02020603050405020304" pitchFamily="18" charset="0"/>
              </a:rPr>
              <a:t>Haklar </a:t>
            </a:r>
            <a:r>
              <a:rPr lang="tr-TR" sz="2400" b="1" dirty="0">
                <a:latin typeface="Times New Roman" panose="02020603050405020304" pitchFamily="18" charset="0"/>
                <a:cs typeface="Times New Roman" panose="02020603050405020304" pitchFamily="18" charset="0"/>
              </a:rPr>
              <a:t>üzerinde </a:t>
            </a:r>
            <a:r>
              <a:rPr lang="tr-TR" sz="2400" b="1" i="1" dirty="0" smtClean="0">
                <a:latin typeface="Times New Roman" panose="02020603050405020304" pitchFamily="18" charset="0"/>
                <a:cs typeface="Times New Roman" panose="02020603050405020304" pitchFamily="18" charset="0"/>
              </a:rPr>
              <a:t>İntifa </a:t>
            </a:r>
            <a:r>
              <a:rPr lang="tr-TR" sz="2400" dirty="0">
                <a:latin typeface="Times New Roman" panose="02020603050405020304" pitchFamily="18" charset="0"/>
                <a:cs typeface="Times New Roman" panose="02020603050405020304" pitchFamily="18" charset="0"/>
              </a:rPr>
              <a:t>ve </a:t>
            </a:r>
            <a:r>
              <a:rPr lang="tr-TR" sz="2400" b="1" i="1" dirty="0" smtClean="0">
                <a:latin typeface="Times New Roman" panose="02020603050405020304" pitchFamily="18" charset="0"/>
                <a:cs typeface="Times New Roman" panose="02020603050405020304" pitchFamily="18" charset="0"/>
              </a:rPr>
              <a:t>Rehin </a:t>
            </a:r>
            <a:r>
              <a:rPr lang="tr-TR" sz="2400" b="1" i="1" dirty="0">
                <a:latin typeface="Times New Roman" panose="02020603050405020304" pitchFamily="18" charset="0"/>
                <a:cs typeface="Times New Roman" panose="02020603050405020304" pitchFamily="18" charset="0"/>
              </a:rPr>
              <a:t>H</a:t>
            </a:r>
            <a:r>
              <a:rPr lang="tr-TR" sz="2400" b="1" i="1" dirty="0" smtClean="0">
                <a:latin typeface="Times New Roman" panose="02020603050405020304" pitchFamily="18" charset="0"/>
                <a:cs typeface="Times New Roman" panose="02020603050405020304" pitchFamily="18" charset="0"/>
              </a:rPr>
              <a:t>akkı </a:t>
            </a:r>
            <a:r>
              <a:rPr lang="tr-TR" sz="24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MK </a:t>
            </a:r>
            <a:r>
              <a:rPr lang="tr-TR" sz="2400" i="1" dirty="0" smtClean="0">
                <a:latin typeface="Times New Roman" panose="02020603050405020304" pitchFamily="18" charset="0"/>
                <a:cs typeface="Times New Roman" panose="02020603050405020304" pitchFamily="18" charset="0"/>
              </a:rPr>
              <a:t>m.794 </a:t>
            </a:r>
            <a:r>
              <a:rPr lang="tr-TR" sz="2400" i="1" dirty="0">
                <a:latin typeface="Times New Roman" panose="02020603050405020304" pitchFamily="18" charset="0"/>
                <a:cs typeface="Times New Roman" panose="02020603050405020304" pitchFamily="18" charset="0"/>
              </a:rPr>
              <a:t>/ 1, 795 /1, 954 / </a:t>
            </a:r>
            <a:r>
              <a:rPr lang="tr-TR" sz="2400" i="1" dirty="0" smtClean="0">
                <a:latin typeface="Times New Roman" panose="02020603050405020304" pitchFamily="18" charset="0"/>
                <a:cs typeface="Times New Roman" panose="02020603050405020304" pitchFamily="18" charset="0"/>
              </a:rPr>
              <a:t>1) </a:t>
            </a:r>
            <a:r>
              <a:rPr lang="tr-TR" sz="2400" dirty="0" smtClean="0">
                <a:latin typeface="Times New Roman" panose="02020603050405020304" pitchFamily="18" charset="0"/>
                <a:cs typeface="Times New Roman" panose="02020603050405020304" pitchFamily="18" charset="0"/>
              </a:rPr>
              <a:t>kurulabilir. </a:t>
            </a:r>
          </a:p>
          <a:p>
            <a:pPr algn="just"/>
            <a:r>
              <a:rPr lang="tr-TR" sz="2400" b="1" dirty="0" smtClean="0">
                <a:latin typeface="Times New Roman" panose="02020603050405020304" pitchFamily="18" charset="0"/>
                <a:cs typeface="Times New Roman" panose="02020603050405020304" pitchFamily="18" charset="0"/>
              </a:rPr>
              <a:t>3) «Bağımsız ve Sürekli Hak» </a:t>
            </a:r>
            <a:r>
              <a:rPr lang="tr-TR" sz="2400" dirty="0" smtClean="0">
                <a:latin typeface="Times New Roman" panose="02020603050405020304" pitchFamily="18" charset="0"/>
                <a:cs typeface="Times New Roman" panose="02020603050405020304" pitchFamily="18" charset="0"/>
              </a:rPr>
              <a:t>olarak adlandırılan bazı Haklar,  </a:t>
            </a:r>
            <a:r>
              <a:rPr lang="tr-TR" sz="2400" b="1" dirty="0" smtClean="0">
                <a:latin typeface="Times New Roman" panose="02020603050405020304" pitchFamily="18" charset="0"/>
                <a:cs typeface="Times New Roman" panose="02020603050405020304" pitchFamily="18" charset="0"/>
              </a:rPr>
              <a:t>Taşınmaz Eşya</a:t>
            </a:r>
            <a:r>
              <a:rPr lang="tr-TR" sz="2400" dirty="0" smtClean="0">
                <a:latin typeface="Times New Roman" panose="02020603050405020304" pitchFamily="18" charset="0"/>
                <a:cs typeface="Times New Roman" panose="02020603050405020304" pitchFamily="18" charset="0"/>
              </a:rPr>
              <a:t> gibi Ayni Hak konusu yapılabilir (</a:t>
            </a:r>
            <a:r>
              <a:rPr lang="tr-TR" sz="2400" i="1" dirty="0" smtClean="0">
                <a:latin typeface="Times New Roman" panose="02020603050405020304" pitchFamily="18" charset="0"/>
                <a:cs typeface="Times New Roman" panose="02020603050405020304" pitchFamily="18" charset="0"/>
              </a:rPr>
              <a:t>MK m. 704, 998 / I, III</a:t>
            </a:r>
            <a:r>
              <a:rPr lang="tr-TR" sz="2400" dirty="0" smtClean="0">
                <a:latin typeface="Times New Roman" panose="02020603050405020304" pitchFamily="18" charset="0"/>
                <a:cs typeface="Times New Roman" panose="02020603050405020304" pitchFamily="18" charset="0"/>
              </a:rPr>
              <a:t>).</a:t>
            </a:r>
          </a:p>
          <a:p>
            <a:pPr algn="just"/>
            <a:r>
              <a:rPr lang="tr-TR" sz="2400" b="1" dirty="0" smtClean="0">
                <a:latin typeface="Times New Roman" panose="02020603050405020304" pitchFamily="18" charset="0"/>
                <a:cs typeface="Times New Roman" panose="02020603050405020304" pitchFamily="18" charset="0"/>
              </a:rPr>
              <a:t>4)Malvarlığı üzerinde İntifa </a:t>
            </a:r>
            <a:r>
              <a:rPr lang="tr-TR" sz="2400" b="1" dirty="0">
                <a:latin typeface="Times New Roman" panose="02020603050405020304" pitchFamily="18" charset="0"/>
                <a:cs typeface="Times New Roman" panose="02020603050405020304" pitchFamily="18" charset="0"/>
              </a:rPr>
              <a:t>H</a:t>
            </a:r>
            <a:r>
              <a:rPr lang="tr-TR" sz="2400" b="1" dirty="0" smtClean="0">
                <a:latin typeface="Times New Roman" panose="02020603050405020304" pitchFamily="18" charset="0"/>
                <a:cs typeface="Times New Roman" panose="02020603050405020304" pitchFamily="18" charset="0"/>
              </a:rPr>
              <a:t>akkı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MK m. 794 / 1, 814) </a:t>
            </a:r>
            <a:r>
              <a:rPr lang="tr-TR" sz="2400" dirty="0" smtClean="0">
                <a:latin typeface="Times New Roman" panose="02020603050405020304" pitchFamily="18" charset="0"/>
                <a:cs typeface="Times New Roman" panose="02020603050405020304" pitchFamily="18" charset="0"/>
              </a:rPr>
              <a:t>kurulması kabul edilmiştir. </a:t>
            </a:r>
            <a:endParaRPr lang="tr-TR" sz="2400" dirty="0">
              <a:latin typeface="Times New Roman" panose="02020603050405020304" pitchFamily="18" charset="0"/>
              <a:cs typeface="Times New Roman" panose="02020603050405020304" pitchFamily="18" charset="0"/>
            </a:endParaRPr>
          </a:p>
          <a:p>
            <a:pPr marL="65087"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07860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2800" dirty="0" smtClean="0">
                <a:latin typeface="Times New Roman" panose="02020603050405020304" pitchFamily="18" charset="0"/>
                <a:cs typeface="Times New Roman" panose="02020603050405020304" pitchFamily="18" charset="0"/>
              </a:rPr>
              <a:t>Ayrıca Malvarlığı gibi, bir Hak Birliği olan </a:t>
            </a:r>
            <a:r>
              <a:rPr lang="tr-TR" sz="2800" b="1" dirty="0" smtClean="0">
                <a:latin typeface="Times New Roman" panose="02020603050405020304" pitchFamily="18" charset="0"/>
                <a:cs typeface="Times New Roman" panose="02020603050405020304" pitchFamily="18" charset="0"/>
              </a:rPr>
              <a:t>Ticari</a:t>
            </a:r>
            <a:r>
              <a:rPr lang="tr-TR" sz="2800" dirty="0" smtClean="0">
                <a:latin typeface="Times New Roman" panose="02020603050405020304" pitchFamily="18" charset="0"/>
                <a:cs typeface="Times New Roman" panose="02020603050405020304" pitchFamily="18" charset="0"/>
              </a:rPr>
              <a:t> </a:t>
            </a:r>
            <a:r>
              <a:rPr lang="tr-TR" sz="2800" b="1" dirty="0" smtClean="0">
                <a:latin typeface="Times New Roman" panose="02020603050405020304" pitchFamily="18" charset="0"/>
                <a:cs typeface="Times New Roman" panose="02020603050405020304" pitchFamily="18" charset="0"/>
              </a:rPr>
              <a:t>İşletme üzerinde </a:t>
            </a:r>
            <a:r>
              <a:rPr lang="tr-TR" sz="2800" dirty="0" smtClean="0">
                <a:latin typeface="Times New Roman" panose="02020603050405020304" pitchFamily="18" charset="0"/>
                <a:cs typeface="Times New Roman" panose="02020603050405020304" pitchFamily="18" charset="0"/>
              </a:rPr>
              <a:t>de </a:t>
            </a:r>
            <a:r>
              <a:rPr lang="tr-TR" sz="2800" b="1" dirty="0" smtClean="0">
                <a:latin typeface="Times New Roman" panose="02020603050405020304" pitchFamily="18" charset="0"/>
                <a:cs typeface="Times New Roman" panose="02020603050405020304" pitchFamily="18" charset="0"/>
              </a:rPr>
              <a:t>Rehin Hakkı </a:t>
            </a:r>
            <a:r>
              <a:rPr lang="tr-TR" sz="2800" dirty="0" smtClean="0">
                <a:latin typeface="Times New Roman" panose="02020603050405020304" pitchFamily="18" charset="0"/>
                <a:cs typeface="Times New Roman" panose="02020603050405020304" pitchFamily="18" charset="0"/>
              </a:rPr>
              <a:t>kurulması kabul edilmiştir. (</a:t>
            </a:r>
            <a:r>
              <a:rPr lang="tr-TR" sz="2400" i="1" dirty="0" smtClean="0">
                <a:latin typeface="Times New Roman" panose="02020603050405020304" pitchFamily="18" charset="0"/>
                <a:cs typeface="Times New Roman" panose="02020603050405020304" pitchFamily="18" charset="0"/>
              </a:rPr>
              <a:t>6750 sayılı TİTRK m. 5 /2)</a:t>
            </a:r>
          </a:p>
          <a:p>
            <a:pPr algn="just"/>
            <a:r>
              <a:rPr lang="tr-TR" sz="2800" dirty="0" smtClean="0">
                <a:latin typeface="Times New Roman" panose="02020603050405020304" pitchFamily="18" charset="0"/>
                <a:cs typeface="Times New Roman" panose="02020603050405020304" pitchFamily="18" charset="0"/>
              </a:rPr>
              <a:t>Malvarlığında </a:t>
            </a:r>
            <a:r>
              <a:rPr lang="tr-TR" sz="2800" dirty="0">
                <a:latin typeface="Times New Roman" panose="02020603050405020304" pitchFamily="18" charset="0"/>
                <a:cs typeface="Times New Roman" panose="02020603050405020304" pitchFamily="18" charset="0"/>
              </a:rPr>
              <a:t>yer alan her bir unsur üzerinde </a:t>
            </a:r>
            <a:r>
              <a:rPr lang="tr-TR" sz="2800" b="1" dirty="0" smtClean="0">
                <a:latin typeface="Times New Roman" panose="02020603050405020304" pitchFamily="18" charset="0"/>
                <a:cs typeface="Times New Roman" panose="02020603050405020304" pitchFamily="18" charset="0"/>
              </a:rPr>
              <a:t>MK m. </a:t>
            </a:r>
            <a:r>
              <a:rPr lang="tr-TR" sz="2800" b="1" dirty="0">
                <a:latin typeface="Times New Roman" panose="02020603050405020304" pitchFamily="18" charset="0"/>
                <a:cs typeface="Times New Roman" panose="02020603050405020304" pitchFamily="18" charset="0"/>
              </a:rPr>
              <a:t>794 vd</a:t>
            </a:r>
            <a:r>
              <a:rPr lang="tr-TR" sz="2800" dirty="0">
                <a:latin typeface="Times New Roman" panose="02020603050405020304" pitchFamily="18" charset="0"/>
                <a:cs typeface="Times New Roman" panose="02020603050405020304" pitchFamily="18" charset="0"/>
              </a:rPr>
              <a:t>. </a:t>
            </a:r>
            <a:r>
              <a:rPr lang="tr-TR" sz="2800" b="1" dirty="0">
                <a:latin typeface="Times New Roman" panose="02020603050405020304" pitchFamily="18" charset="0"/>
                <a:cs typeface="Times New Roman" panose="02020603050405020304" pitchFamily="18" charset="0"/>
              </a:rPr>
              <a:t>çerçevesinde ayrı ayrı İntifa Hakkı</a:t>
            </a:r>
            <a:r>
              <a:rPr lang="tr-TR" sz="2800" dirty="0">
                <a:latin typeface="Times New Roman" panose="02020603050405020304" pitchFamily="18" charset="0"/>
                <a:cs typeface="Times New Roman" panose="02020603050405020304" pitchFamily="18" charset="0"/>
              </a:rPr>
              <a:t> kurulabilirken, </a:t>
            </a:r>
            <a:r>
              <a:rPr lang="tr-TR" sz="2800" b="1" dirty="0">
                <a:latin typeface="Times New Roman" panose="02020603050405020304" pitchFamily="18" charset="0"/>
                <a:cs typeface="Times New Roman" panose="02020603050405020304" pitchFamily="18" charset="0"/>
              </a:rPr>
              <a:t>Ticari İşletmede</a:t>
            </a:r>
            <a:r>
              <a:rPr lang="tr-TR" sz="2800" dirty="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ise durum </a:t>
            </a:r>
            <a:r>
              <a:rPr lang="tr-TR" sz="2800" dirty="0">
                <a:latin typeface="Times New Roman" panose="02020603050405020304" pitchFamily="18" charset="0"/>
                <a:cs typeface="Times New Roman" panose="02020603050405020304" pitchFamily="18" charset="0"/>
              </a:rPr>
              <a:t>farklıdır. </a:t>
            </a:r>
            <a:endParaRPr lang="tr-TR" sz="2800" dirty="0" smtClean="0">
              <a:latin typeface="Times New Roman" panose="02020603050405020304" pitchFamily="18" charset="0"/>
              <a:cs typeface="Times New Roman" panose="02020603050405020304" pitchFamily="18" charset="0"/>
            </a:endParaRPr>
          </a:p>
          <a:p>
            <a:pPr algn="just"/>
            <a:r>
              <a:rPr lang="tr-TR" sz="2800" b="1" dirty="0">
                <a:latin typeface="Times New Roman" panose="02020603050405020304" pitchFamily="18" charset="0"/>
                <a:cs typeface="Times New Roman" panose="02020603050405020304" pitchFamily="18" charset="0"/>
              </a:rPr>
              <a:t>Ticari İşletme Rehini Kanunu’na göre</a:t>
            </a:r>
            <a:r>
              <a:rPr lang="tr-TR" sz="2800" dirty="0">
                <a:latin typeface="Times New Roman" panose="02020603050405020304" pitchFamily="18" charset="0"/>
                <a:cs typeface="Times New Roman" panose="02020603050405020304" pitchFamily="18" charset="0"/>
              </a:rPr>
              <a:t>, </a:t>
            </a:r>
            <a:r>
              <a:rPr lang="tr-TR" sz="2800" b="1" i="1" dirty="0">
                <a:latin typeface="Times New Roman" panose="02020603050405020304" pitchFamily="18" charset="0"/>
                <a:cs typeface="Times New Roman" panose="02020603050405020304" pitchFamily="18" charset="0"/>
              </a:rPr>
              <a:t>Ticari İşletme Rehini, </a:t>
            </a:r>
            <a:r>
              <a:rPr lang="tr-TR" sz="2800" dirty="0">
                <a:latin typeface="Times New Roman" panose="02020603050405020304" pitchFamily="18" charset="0"/>
                <a:cs typeface="Times New Roman" panose="02020603050405020304" pitchFamily="18" charset="0"/>
              </a:rPr>
              <a:t>Ticari İşletmeye özgülenen Malvarlığı unsurlarının bazılarını bir bütün olarak kapsamaktadır. </a:t>
            </a:r>
          </a:p>
          <a:p>
            <a:pPr marL="0" indent="0" algn="just">
              <a:buNone/>
            </a:pPr>
            <a:endParaRPr lang="tr-TR" sz="2800" dirty="0" smtClean="0">
              <a:latin typeface="Times New Roman" panose="02020603050405020304" pitchFamily="18" charset="0"/>
              <a:cs typeface="Times New Roman" panose="02020603050405020304" pitchFamily="18" charset="0"/>
            </a:endParaRPr>
          </a:p>
          <a:p>
            <a:pPr algn="just"/>
            <a:endParaRPr lang="tr-TR" sz="2800" dirty="0" smtClean="0">
              <a:latin typeface="Times New Roman" panose="02020603050405020304" pitchFamily="18" charset="0"/>
              <a:cs typeface="Times New Roman" panose="02020603050405020304" pitchFamily="18" charset="0"/>
            </a:endParaRPr>
          </a:p>
          <a:p>
            <a:pPr algn="just"/>
            <a:endParaRPr lang="tr-TR" dirty="0"/>
          </a:p>
          <a:p>
            <a:pPr marL="0" indent="0" algn="just">
              <a:buNone/>
            </a:pPr>
            <a:endParaRPr lang="tr-TR" dirty="0" smtClean="0">
              <a:latin typeface="Times New Roman" panose="02020603050405020304" pitchFamily="18" charset="0"/>
              <a:cs typeface="Times New Roman" panose="02020603050405020304" pitchFamily="18" charset="0"/>
            </a:endParaRPr>
          </a:p>
          <a:p>
            <a:pPr algn="just"/>
            <a:endParaRPr lang="tr-TR" sz="2400" dirty="0">
              <a:latin typeface="Times New Roman" panose="02020603050405020304" pitchFamily="18" charset="0"/>
              <a:cs typeface="Times New Roman" panose="02020603050405020304" pitchFamily="18" charset="0"/>
            </a:endParaRPr>
          </a:p>
          <a:p>
            <a:pPr marL="0" indent="0" algn="just">
              <a:buNone/>
            </a:pPr>
            <a:endParaRPr lang="tr-TR" sz="2400" i="1" dirty="0" smtClean="0">
              <a:latin typeface="Times New Roman" panose="02020603050405020304" pitchFamily="18" charset="0"/>
              <a:cs typeface="Times New Roman" panose="02020603050405020304" pitchFamily="18" charset="0"/>
            </a:endParaRPr>
          </a:p>
          <a:p>
            <a:pPr algn="just"/>
            <a:endParaRPr lang="tr-TR" sz="2400" i="1" dirty="0" smtClean="0">
              <a:latin typeface="Times New Roman" panose="02020603050405020304" pitchFamily="18" charset="0"/>
              <a:cs typeface="Times New Roman" panose="02020603050405020304" pitchFamily="18" charset="0"/>
            </a:endParaRPr>
          </a:p>
          <a:p>
            <a:pPr algn="just"/>
            <a:endParaRPr lang="tr-TR" sz="28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12462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2400" b="1" dirty="0" smtClean="0">
                <a:latin typeface="Times New Roman" panose="02020603050405020304" pitchFamily="18" charset="0"/>
                <a:cs typeface="Times New Roman" panose="02020603050405020304" pitchFamily="18" charset="0"/>
              </a:rPr>
              <a:t>Bu </a:t>
            </a:r>
            <a:r>
              <a:rPr lang="tr-TR" sz="2400" b="1" dirty="0">
                <a:latin typeface="Times New Roman" panose="02020603050405020304" pitchFamily="18" charset="0"/>
                <a:cs typeface="Times New Roman" panose="02020603050405020304" pitchFamily="18" charset="0"/>
              </a:rPr>
              <a:t>Kanunu yürürlükten kaldıran </a:t>
            </a:r>
            <a:r>
              <a:rPr lang="tr-TR" sz="2400" b="1" dirty="0" smtClean="0">
                <a:latin typeface="Times New Roman" panose="02020603050405020304" pitchFamily="18" charset="0"/>
                <a:cs typeface="Times New Roman" panose="02020603050405020304" pitchFamily="18" charset="0"/>
              </a:rPr>
              <a:t>6570 sayılı Ticari İşlemlerde Taşınır Rehini Kanunu’nun 5. maddesinin 2. fıkrasına göre</a:t>
            </a:r>
            <a:r>
              <a:rPr lang="tr-TR" sz="2400" dirty="0" smtClean="0">
                <a:latin typeface="Times New Roman" panose="02020603050405020304" pitchFamily="18" charset="0"/>
                <a:cs typeface="Times New Roman" panose="02020603050405020304" pitchFamily="18" charset="0"/>
              </a:rPr>
              <a:t>, bir </a:t>
            </a:r>
            <a:r>
              <a:rPr lang="tr-TR" sz="2400" b="1" i="1" dirty="0" smtClean="0">
                <a:latin typeface="Times New Roman" panose="02020603050405020304" pitchFamily="18" charset="0"/>
                <a:cs typeface="Times New Roman" panose="02020603050405020304" pitchFamily="18" charset="0"/>
              </a:rPr>
              <a:t>Ticari İşletmenin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veya Esn</a:t>
            </a:r>
            <a:r>
              <a:rPr lang="tr-TR" sz="2400" dirty="0" smtClean="0">
                <a:latin typeface="Times New Roman" panose="02020603050405020304" pitchFamily="18" charset="0"/>
                <a:cs typeface="Times New Roman" panose="02020603050405020304" pitchFamily="18" charset="0"/>
              </a:rPr>
              <a:t>af </a:t>
            </a:r>
            <a:r>
              <a:rPr lang="tr-TR" sz="2400" i="1" dirty="0">
                <a:latin typeface="Times New Roman" panose="02020603050405020304" pitchFamily="18" charset="0"/>
                <a:cs typeface="Times New Roman" panose="02020603050405020304" pitchFamily="18" charset="0"/>
              </a:rPr>
              <a:t>İ</a:t>
            </a:r>
            <a:r>
              <a:rPr lang="tr-TR" sz="2400" i="1" dirty="0" smtClean="0">
                <a:latin typeface="Times New Roman" panose="02020603050405020304" pitchFamily="18" charset="0"/>
                <a:cs typeface="Times New Roman" panose="02020603050405020304" pitchFamily="18" charset="0"/>
              </a:rPr>
              <a:t>şletmesinin)</a:t>
            </a:r>
            <a:r>
              <a:rPr lang="tr-TR" sz="2400" dirty="0" smtClean="0">
                <a:latin typeface="Times New Roman" panose="02020603050405020304" pitchFamily="18" charset="0"/>
                <a:cs typeface="Times New Roman" panose="02020603050405020304" pitchFamily="18" charset="0"/>
              </a:rPr>
              <a:t> tamamı üzerinde rehin kurulduğu takdirde, işletmenin faaliyetine özgülenmiş olan her türlü varlık rehin edilmiş sayılmaktadır. </a:t>
            </a:r>
          </a:p>
          <a:p>
            <a:pPr algn="just"/>
            <a:r>
              <a:rPr lang="tr-TR" sz="2400" dirty="0" smtClean="0">
                <a:latin typeface="Times New Roman" panose="02020603050405020304" pitchFamily="18" charset="0"/>
                <a:cs typeface="Times New Roman" panose="02020603050405020304" pitchFamily="18" charset="0"/>
              </a:rPr>
              <a:t>Hatta, 6102 sayılı yeni Türk Ticaret Kanunu’nun 11. maddesinin 3. fıkrasında, Ticari İşletmenin, içerdiği malvarlığı unsurlarının devri için zorunlu tasarruf işlemlerinin ayrı ayrı yapılmasına gerek olmaksızın, bir bütün halinde devredilebileceği ve diğer hukuki işlemlere konu olabileceği hükme bağlanmıştır. </a:t>
            </a:r>
            <a:endParaRPr lang="tr-TR" sz="2400" dirty="0">
              <a:latin typeface="Times New Roman" panose="02020603050405020304" pitchFamily="18" charset="0"/>
              <a:cs typeface="Times New Roman" panose="02020603050405020304" pitchFamily="18" charset="0"/>
            </a:endParaRPr>
          </a:p>
          <a:p>
            <a:pPr algn="just"/>
            <a:endParaRPr lang="tr-TR" sz="2400" dirty="0"/>
          </a:p>
        </p:txBody>
      </p:sp>
    </p:spTree>
    <p:extLst>
      <p:ext uri="{BB962C8B-B14F-4D97-AF65-F5344CB8AC3E}">
        <p14:creationId xmlns:p14="http://schemas.microsoft.com/office/powerpoint/2010/main" val="8599555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2400" b="1" dirty="0" smtClean="0">
                <a:latin typeface="Times New Roman" panose="02020603050405020304" pitchFamily="18" charset="0"/>
                <a:cs typeface="Times New Roman" panose="02020603050405020304" pitchFamily="18" charset="0"/>
              </a:rPr>
              <a:t>Fikir ve Sanat </a:t>
            </a:r>
            <a:r>
              <a:rPr lang="tr-TR" sz="2400" b="1" dirty="0">
                <a:latin typeface="Times New Roman" panose="02020603050405020304" pitchFamily="18" charset="0"/>
                <a:cs typeface="Times New Roman" panose="02020603050405020304" pitchFamily="18" charset="0"/>
              </a:rPr>
              <a:t>E</a:t>
            </a:r>
            <a:r>
              <a:rPr lang="tr-TR" sz="2400" b="1" dirty="0" smtClean="0">
                <a:latin typeface="Times New Roman" panose="02020603050405020304" pitchFamily="18" charset="0"/>
                <a:cs typeface="Times New Roman" panose="02020603050405020304" pitchFamily="18" charset="0"/>
              </a:rPr>
              <a:t>serleri ile Buluşlar üzerinde Mülkiyet Hakkı değil, </a:t>
            </a:r>
            <a:r>
              <a:rPr lang="tr-TR" sz="2400" b="1" i="1" dirty="0" smtClean="0">
                <a:latin typeface="Times New Roman" panose="02020603050405020304" pitchFamily="18" charset="0"/>
                <a:cs typeface="Times New Roman" panose="02020603050405020304" pitchFamily="18" charset="0"/>
              </a:rPr>
              <a:t>Fikri </a:t>
            </a:r>
            <a:r>
              <a:rPr lang="tr-TR" sz="2400" b="1" i="1" dirty="0">
                <a:latin typeface="Times New Roman" panose="02020603050405020304" pitchFamily="18" charset="0"/>
                <a:cs typeface="Times New Roman" panose="02020603050405020304" pitchFamily="18" charset="0"/>
              </a:rPr>
              <a:t>H</a:t>
            </a:r>
            <a:r>
              <a:rPr lang="tr-TR" sz="2400" b="1" i="1" dirty="0" smtClean="0">
                <a:latin typeface="Times New Roman" panose="02020603050405020304" pitchFamily="18" charset="0"/>
                <a:cs typeface="Times New Roman" panose="02020603050405020304" pitchFamily="18" charset="0"/>
              </a:rPr>
              <a:t>ak </a:t>
            </a:r>
            <a:r>
              <a:rPr lang="tr-TR" sz="2400" b="1" dirty="0" smtClean="0">
                <a:latin typeface="Times New Roman" panose="02020603050405020304" pitchFamily="18" charset="0"/>
                <a:cs typeface="Times New Roman" panose="02020603050405020304" pitchFamily="18" charset="0"/>
              </a:rPr>
              <a:t>denilen başka bir tür </a:t>
            </a:r>
            <a:r>
              <a:rPr lang="tr-TR" sz="2400" b="1" i="1" dirty="0" smtClean="0">
                <a:latin typeface="Times New Roman" panose="02020603050405020304" pitchFamily="18" charset="0"/>
                <a:cs typeface="Times New Roman" panose="02020603050405020304" pitchFamily="18" charset="0"/>
              </a:rPr>
              <a:t>Mutlak </a:t>
            </a:r>
            <a:r>
              <a:rPr lang="tr-TR" sz="2400" b="1" i="1" dirty="0">
                <a:latin typeface="Times New Roman" panose="02020603050405020304" pitchFamily="18" charset="0"/>
                <a:cs typeface="Times New Roman" panose="02020603050405020304" pitchFamily="18" charset="0"/>
              </a:rPr>
              <a:t>H</a:t>
            </a:r>
            <a:r>
              <a:rPr lang="tr-TR" sz="2400" b="1" i="1" dirty="0" smtClean="0">
                <a:latin typeface="Times New Roman" panose="02020603050405020304" pitchFamily="18" charset="0"/>
                <a:cs typeface="Times New Roman" panose="02020603050405020304" pitchFamily="18" charset="0"/>
              </a:rPr>
              <a:t>akkın </a:t>
            </a:r>
            <a:r>
              <a:rPr lang="tr-TR" sz="2400" b="1" dirty="0" smtClean="0">
                <a:latin typeface="Times New Roman" panose="02020603050405020304" pitchFamily="18" charset="0"/>
                <a:cs typeface="Times New Roman" panose="02020603050405020304" pitchFamily="18" charset="0"/>
              </a:rPr>
              <a:t>varlığı kabul edilmiş bulunmaktadır. </a:t>
            </a:r>
          </a:p>
          <a:p>
            <a:pPr algn="just"/>
            <a:r>
              <a:rPr lang="tr-TR" sz="2400" dirty="0" smtClean="0">
                <a:latin typeface="Times New Roman" panose="02020603050405020304" pitchFamily="18" charset="0"/>
                <a:cs typeface="Times New Roman" panose="02020603050405020304" pitchFamily="18" charset="0"/>
              </a:rPr>
              <a:t>Bu bağlamda</a:t>
            </a:r>
            <a:r>
              <a:rPr lang="tr-TR" sz="2400" b="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bazı Hukuk Düzenlerinde, </a:t>
            </a:r>
            <a:r>
              <a:rPr lang="tr-TR" sz="2400" dirty="0">
                <a:latin typeface="Times New Roman" panose="02020603050405020304" pitchFamily="18" charset="0"/>
                <a:cs typeface="Times New Roman" panose="02020603050405020304" pitchFamily="18" charset="0"/>
              </a:rPr>
              <a:t>G</a:t>
            </a:r>
            <a:r>
              <a:rPr lang="tr-TR" sz="2400" dirty="0" smtClean="0">
                <a:latin typeface="Times New Roman" panose="02020603050405020304" pitchFamily="18" charset="0"/>
                <a:cs typeface="Times New Roman" panose="02020603050405020304" pitchFamily="18" charset="0"/>
              </a:rPr>
              <a:t>ayri </a:t>
            </a:r>
            <a:r>
              <a:rPr lang="tr-TR" sz="2400" dirty="0">
                <a:latin typeface="Times New Roman" panose="02020603050405020304" pitchFamily="18" charset="0"/>
                <a:cs typeface="Times New Roman" panose="02020603050405020304" pitchFamily="18" charset="0"/>
              </a:rPr>
              <a:t>M</a:t>
            </a:r>
            <a:r>
              <a:rPr lang="tr-TR" sz="2400" dirty="0" smtClean="0">
                <a:latin typeface="Times New Roman" panose="02020603050405020304" pitchFamily="18" charset="0"/>
                <a:cs typeface="Times New Roman" panose="02020603050405020304" pitchFamily="18" charset="0"/>
              </a:rPr>
              <a:t>addi </a:t>
            </a:r>
            <a:r>
              <a:rPr lang="tr-TR" sz="2400" dirty="0">
                <a:latin typeface="Times New Roman" panose="02020603050405020304" pitchFamily="18" charset="0"/>
                <a:cs typeface="Times New Roman" panose="02020603050405020304" pitchFamily="18" charset="0"/>
              </a:rPr>
              <a:t>E</a:t>
            </a:r>
            <a:r>
              <a:rPr lang="tr-TR" sz="2400" dirty="0" smtClean="0">
                <a:latin typeface="Times New Roman" panose="02020603050405020304" pitchFamily="18" charset="0"/>
                <a:cs typeface="Times New Roman" panose="02020603050405020304" pitchFamily="18" charset="0"/>
              </a:rPr>
              <a:t>şya adı verilen </a:t>
            </a:r>
            <a:r>
              <a:rPr lang="tr-TR" sz="2400" b="1" i="1" dirty="0" smtClean="0">
                <a:latin typeface="Times New Roman" panose="02020603050405020304" pitchFamily="18" charset="0"/>
                <a:cs typeface="Times New Roman" panose="02020603050405020304" pitchFamily="18" charset="0"/>
              </a:rPr>
              <a:t>Fikir ve Sanat </a:t>
            </a:r>
            <a:r>
              <a:rPr lang="tr-TR" sz="2400" b="1" i="1" dirty="0">
                <a:latin typeface="Times New Roman" panose="02020603050405020304" pitchFamily="18" charset="0"/>
                <a:cs typeface="Times New Roman" panose="02020603050405020304" pitchFamily="18" charset="0"/>
              </a:rPr>
              <a:t>E</a:t>
            </a:r>
            <a:r>
              <a:rPr lang="tr-TR" sz="2400" b="1" i="1" dirty="0" smtClean="0">
                <a:latin typeface="Times New Roman" panose="02020603050405020304" pitchFamily="18" charset="0"/>
                <a:cs typeface="Times New Roman" panose="02020603050405020304" pitchFamily="18" charset="0"/>
              </a:rPr>
              <a:t>serleri ile Buluşlar</a:t>
            </a:r>
            <a:r>
              <a:rPr lang="tr-TR" sz="2400" b="1" dirty="0" smtClean="0">
                <a:latin typeface="Times New Roman" panose="02020603050405020304" pitchFamily="18" charset="0"/>
                <a:cs typeface="Times New Roman" panose="02020603050405020304" pitchFamily="18" charset="0"/>
              </a:rPr>
              <a:t>, Türk Hukukunda </a:t>
            </a:r>
            <a:r>
              <a:rPr lang="tr-TR" sz="2400" b="1" i="1" dirty="0">
                <a:latin typeface="Times New Roman" panose="02020603050405020304" pitchFamily="18" charset="0"/>
                <a:cs typeface="Times New Roman" panose="02020603050405020304" pitchFamily="18" charset="0"/>
              </a:rPr>
              <a:t>E</a:t>
            </a:r>
            <a:r>
              <a:rPr lang="tr-TR" sz="2400" b="1" i="1" dirty="0" smtClean="0">
                <a:latin typeface="Times New Roman" panose="02020603050405020304" pitchFamily="18" charset="0"/>
                <a:cs typeface="Times New Roman" panose="02020603050405020304" pitchFamily="18" charset="0"/>
              </a:rPr>
              <a:t>şya kavramı dışında </a:t>
            </a:r>
            <a:r>
              <a:rPr lang="tr-TR" sz="2400" b="1" dirty="0" smtClean="0">
                <a:latin typeface="Times New Roman" panose="02020603050405020304" pitchFamily="18" charset="0"/>
                <a:cs typeface="Times New Roman" panose="02020603050405020304" pitchFamily="18" charset="0"/>
              </a:rPr>
              <a:t>kalır. </a:t>
            </a:r>
          </a:p>
          <a:p>
            <a:pPr algn="just"/>
            <a:r>
              <a:rPr lang="tr-TR" sz="2400" dirty="0" smtClean="0">
                <a:latin typeface="Times New Roman" panose="02020603050405020304" pitchFamily="18" charset="0"/>
                <a:cs typeface="Times New Roman" panose="02020603050405020304" pitchFamily="18" charset="0"/>
              </a:rPr>
              <a:t>Fikir ve Sanat </a:t>
            </a:r>
            <a:r>
              <a:rPr lang="tr-TR" sz="2400" dirty="0">
                <a:latin typeface="Times New Roman" panose="02020603050405020304" pitchFamily="18" charset="0"/>
                <a:cs typeface="Times New Roman" panose="02020603050405020304" pitchFamily="18" charset="0"/>
              </a:rPr>
              <a:t>E</a:t>
            </a:r>
            <a:r>
              <a:rPr lang="tr-TR" sz="2400" dirty="0" smtClean="0">
                <a:latin typeface="Times New Roman" panose="02020603050405020304" pitchFamily="18" charset="0"/>
                <a:cs typeface="Times New Roman" panose="02020603050405020304" pitchFamily="18" charset="0"/>
              </a:rPr>
              <a:t>serlerinin </a:t>
            </a:r>
            <a:r>
              <a:rPr lang="tr-TR" sz="2400" dirty="0" err="1" smtClean="0">
                <a:latin typeface="Times New Roman" panose="02020603050405020304" pitchFamily="18" charset="0"/>
                <a:cs typeface="Times New Roman" panose="02020603050405020304" pitchFamily="18" charset="0"/>
              </a:rPr>
              <a:t>cisimlendiği</a:t>
            </a:r>
            <a:r>
              <a:rPr lang="tr-TR" sz="2400" dirty="0" smtClean="0">
                <a:latin typeface="Times New Roman" panose="02020603050405020304" pitchFamily="18" charset="0"/>
                <a:cs typeface="Times New Roman" panose="02020603050405020304" pitchFamily="18" charset="0"/>
              </a:rPr>
              <a:t> maddi şeyler, </a:t>
            </a:r>
            <a:r>
              <a:rPr lang="tr-TR" sz="2400" b="1" dirty="0" smtClean="0">
                <a:latin typeface="Times New Roman" panose="02020603050405020304" pitchFamily="18" charset="0"/>
                <a:cs typeface="Times New Roman" panose="02020603050405020304" pitchFamily="18" charset="0"/>
              </a:rPr>
              <a:t>örneğin,</a:t>
            </a:r>
            <a:r>
              <a:rPr lang="tr-TR" sz="2400" dirty="0" smtClean="0">
                <a:latin typeface="Times New Roman" panose="02020603050405020304" pitchFamily="18" charset="0"/>
                <a:cs typeface="Times New Roman" panose="02020603050405020304" pitchFamily="18" charset="0"/>
              </a:rPr>
              <a:t> bir heykelin maddesi, bir bilgisayar programının </a:t>
            </a:r>
            <a:r>
              <a:rPr lang="tr-TR" sz="2400" dirty="0" err="1" smtClean="0">
                <a:latin typeface="Times New Roman" panose="02020603050405020304" pitchFamily="18" charset="0"/>
                <a:cs typeface="Times New Roman" panose="02020603050405020304" pitchFamily="18" charset="0"/>
              </a:rPr>
              <a:t>cisimlendiği</a:t>
            </a:r>
            <a:r>
              <a:rPr lang="tr-TR" sz="2400" dirty="0" smtClean="0">
                <a:latin typeface="Times New Roman" panose="02020603050405020304" pitchFamily="18" charset="0"/>
                <a:cs typeface="Times New Roman" panose="02020603050405020304" pitchFamily="18" charset="0"/>
              </a:rPr>
              <a:t> disk şüphesiz </a:t>
            </a:r>
            <a:r>
              <a:rPr lang="tr-TR" sz="2400" b="1" dirty="0" smtClean="0">
                <a:latin typeface="Times New Roman" panose="02020603050405020304" pitchFamily="18" charset="0"/>
                <a:cs typeface="Times New Roman" panose="02020603050405020304" pitchFamily="18" charset="0"/>
              </a:rPr>
              <a:t>Eşya</a:t>
            </a:r>
            <a:r>
              <a:rPr lang="tr-TR" sz="2400" dirty="0" smtClean="0">
                <a:latin typeface="Times New Roman" panose="02020603050405020304" pitchFamily="18" charset="0"/>
                <a:cs typeface="Times New Roman" panose="02020603050405020304" pitchFamily="18" charset="0"/>
              </a:rPr>
              <a:t> niteliğindedir. </a:t>
            </a:r>
          </a:p>
          <a:p>
            <a:pPr algn="just"/>
            <a:endParaRPr lang="tr-TR" sz="2400" dirty="0" smtClean="0"/>
          </a:p>
        </p:txBody>
      </p:sp>
    </p:spTree>
    <p:extLst>
      <p:ext uri="{BB962C8B-B14F-4D97-AF65-F5344CB8AC3E}">
        <p14:creationId xmlns:p14="http://schemas.microsoft.com/office/powerpoint/2010/main" val="41627089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dirty="0" err="1">
                <a:latin typeface="Times New Roman" panose="02020603050405020304" pitchFamily="18" charset="0"/>
                <a:cs typeface="Times New Roman" panose="02020603050405020304" pitchFamily="18" charset="0"/>
              </a:rPr>
              <a:t>Bioteknolojide</a:t>
            </a:r>
            <a:r>
              <a:rPr lang="tr-TR" sz="3200" dirty="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ve Genetikte önem taşıyan Mikro </a:t>
            </a:r>
            <a:r>
              <a:rPr lang="tr-TR" dirty="0">
                <a:latin typeface="Times New Roman" panose="02020603050405020304" pitchFamily="18" charset="0"/>
                <a:cs typeface="Times New Roman" panose="02020603050405020304" pitchFamily="18" charset="0"/>
              </a:rPr>
              <a:t>O</a:t>
            </a:r>
            <a:r>
              <a:rPr lang="tr-TR" sz="3200" dirty="0" smtClean="0">
                <a:latin typeface="Times New Roman" panose="02020603050405020304" pitchFamily="18" charset="0"/>
                <a:cs typeface="Times New Roman" panose="02020603050405020304" pitchFamily="18" charset="0"/>
              </a:rPr>
              <a:t>rganizmalar kontrol altında tutuldukları sürece cismani olma koşulu yerine getirilmiş olduğundan, Eşya niteliğini taşır. </a:t>
            </a:r>
          </a:p>
          <a:p>
            <a:pPr algn="just"/>
            <a:r>
              <a:rPr lang="tr-TR" sz="3200" dirty="0" smtClean="0">
                <a:latin typeface="Times New Roman" panose="02020603050405020304" pitchFamily="18" charset="0"/>
                <a:cs typeface="Times New Roman" panose="02020603050405020304" pitchFamily="18" charset="0"/>
              </a:rPr>
              <a:t>Buna karşılık, serbest bırakılmış Mikro </a:t>
            </a:r>
            <a:r>
              <a:rPr lang="tr-TR" dirty="0">
                <a:latin typeface="Times New Roman" panose="02020603050405020304" pitchFamily="18" charset="0"/>
                <a:cs typeface="Times New Roman" panose="02020603050405020304" pitchFamily="18" charset="0"/>
              </a:rPr>
              <a:t>O</a:t>
            </a:r>
            <a:r>
              <a:rPr lang="tr-TR" sz="3200" dirty="0" smtClean="0">
                <a:latin typeface="Times New Roman" panose="02020603050405020304" pitchFamily="18" charset="0"/>
                <a:cs typeface="Times New Roman" panose="02020603050405020304" pitchFamily="18" charset="0"/>
              </a:rPr>
              <a:t>rganizmalar elle tutulabilir Cismani </a:t>
            </a:r>
            <a:r>
              <a:rPr lang="tr-TR" dirty="0">
                <a:latin typeface="Times New Roman" panose="02020603050405020304" pitchFamily="18" charset="0"/>
                <a:cs typeface="Times New Roman" panose="02020603050405020304" pitchFamily="18" charset="0"/>
              </a:rPr>
              <a:t>V</a:t>
            </a:r>
            <a:r>
              <a:rPr lang="tr-TR" sz="3200" dirty="0" smtClean="0">
                <a:latin typeface="Times New Roman" panose="02020603050405020304" pitchFamily="18" charset="0"/>
                <a:cs typeface="Times New Roman" panose="02020603050405020304" pitchFamily="18" charset="0"/>
              </a:rPr>
              <a:t>arlıklar olmadığından, Eşya niteliğini taşımaz. </a:t>
            </a:r>
            <a:endParaRPr lang="tr-TR" sz="32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5752789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Sınırlandırılmış Olma </a:t>
            </a:r>
            <a:endParaRPr lang="tr-TR" b="1" dirty="0"/>
          </a:p>
        </p:txBody>
      </p:sp>
      <p:sp>
        <p:nvSpPr>
          <p:cNvPr id="3" name="İçerik Yer Tutucusu 2"/>
          <p:cNvSpPr>
            <a:spLocks noGrp="1"/>
          </p:cNvSpPr>
          <p:nvPr>
            <p:ph idx="1"/>
          </p:nvPr>
        </p:nvSpPr>
        <p:spPr/>
        <p:txBody>
          <a:bodyPr/>
          <a:lstStyle/>
          <a:p>
            <a:pPr algn="just"/>
            <a:r>
              <a:rPr lang="tr-TR" sz="3200" dirty="0" smtClean="0"/>
              <a:t> </a:t>
            </a:r>
            <a:r>
              <a:rPr lang="tr-TR" sz="2400" b="1" dirty="0" smtClean="0">
                <a:latin typeface="Times New Roman" panose="02020603050405020304" pitchFamily="18" charset="0"/>
                <a:cs typeface="Times New Roman" panose="02020603050405020304" pitchFamily="18" charset="0"/>
              </a:rPr>
              <a:t>Eşyanın sınırlandırılmış bir varlığı olmalıdır. </a:t>
            </a:r>
            <a:r>
              <a:rPr lang="tr-TR" sz="2400" b="1" i="1" dirty="0" smtClean="0">
                <a:latin typeface="Times New Roman" panose="02020603050405020304" pitchFamily="18" charset="0"/>
                <a:cs typeface="Times New Roman" panose="02020603050405020304" pitchFamily="18" charset="0"/>
              </a:rPr>
              <a:t>Sınırlandırılmış olma</a:t>
            </a:r>
            <a:r>
              <a:rPr lang="tr-TR" sz="2400" b="1" dirty="0" smtClean="0">
                <a:latin typeface="Times New Roman" panose="02020603050405020304" pitchFamily="18" charset="0"/>
                <a:cs typeface="Times New Roman" panose="02020603050405020304" pitchFamily="18" charset="0"/>
              </a:rPr>
              <a:t>, cismani ve ekonomik bir bütünlüğü zorunlu kılar. </a:t>
            </a:r>
          </a:p>
          <a:p>
            <a:pPr algn="just"/>
            <a:r>
              <a:rPr lang="tr-TR" sz="2400" b="1" dirty="0" smtClean="0">
                <a:latin typeface="Times New Roman" panose="02020603050405020304" pitchFamily="18" charset="0"/>
                <a:cs typeface="Times New Roman" panose="02020603050405020304" pitchFamily="18" charset="0"/>
              </a:rPr>
              <a:t>Cismani </a:t>
            </a:r>
            <a:r>
              <a:rPr lang="tr-TR" sz="2400" b="1" dirty="0" err="1">
                <a:latin typeface="Times New Roman" panose="02020603050405020304" pitchFamily="18" charset="0"/>
                <a:cs typeface="Times New Roman" panose="02020603050405020304" pitchFamily="18" charset="0"/>
              </a:rPr>
              <a:t>S</a:t>
            </a:r>
            <a:r>
              <a:rPr lang="tr-TR" sz="2400" b="1" dirty="0" err="1" smtClean="0">
                <a:latin typeface="Times New Roman" panose="02020603050405020304" pitchFamily="18" charset="0"/>
                <a:cs typeface="Times New Roman" panose="02020603050405020304" pitchFamily="18" charset="0"/>
              </a:rPr>
              <a:t>ınırlandırılmışlık</a:t>
            </a:r>
            <a:r>
              <a:rPr lang="tr-TR" sz="2400" dirty="0" smtClean="0">
                <a:latin typeface="Times New Roman" panose="02020603050405020304" pitchFamily="18" charset="0"/>
                <a:cs typeface="Times New Roman" panose="02020603050405020304" pitchFamily="18" charset="0"/>
              </a:rPr>
              <a:t>, doğal veya yapay yoldan meydana gelen maddi ve fiziki bir bütünlüğü ifade eder. </a:t>
            </a:r>
          </a:p>
          <a:p>
            <a:pPr algn="just"/>
            <a:r>
              <a:rPr lang="tr-TR" sz="2400" b="1" dirty="0" smtClean="0">
                <a:latin typeface="Times New Roman" panose="02020603050405020304" pitchFamily="18" charset="0"/>
                <a:cs typeface="Times New Roman" panose="02020603050405020304" pitchFamily="18" charset="0"/>
              </a:rPr>
              <a:t>Katı Nesnelerde bu anlamda </a:t>
            </a:r>
            <a:r>
              <a:rPr lang="tr-TR" sz="2400" b="1" dirty="0" err="1">
                <a:latin typeface="Times New Roman" panose="02020603050405020304" pitchFamily="18" charset="0"/>
                <a:cs typeface="Times New Roman" panose="02020603050405020304" pitchFamily="18" charset="0"/>
              </a:rPr>
              <a:t>S</a:t>
            </a:r>
            <a:r>
              <a:rPr lang="tr-TR" sz="2400" b="1" dirty="0" err="1" smtClean="0">
                <a:latin typeface="Times New Roman" panose="02020603050405020304" pitchFamily="18" charset="0"/>
                <a:cs typeface="Times New Roman" panose="02020603050405020304" pitchFamily="18" charset="0"/>
              </a:rPr>
              <a:t>ınırlandırılmışlık</a:t>
            </a:r>
            <a:r>
              <a:rPr lang="tr-TR" sz="2400" dirty="0" smtClean="0">
                <a:latin typeface="Times New Roman" panose="02020603050405020304" pitchFamily="18" charset="0"/>
                <a:cs typeface="Times New Roman" panose="02020603050405020304" pitchFamily="18" charset="0"/>
              </a:rPr>
              <a:t>, kendiliğinden vardır. </a:t>
            </a:r>
          </a:p>
          <a:p>
            <a:pPr algn="just"/>
            <a:r>
              <a:rPr lang="tr-TR" sz="2400" b="1" dirty="0" smtClean="0">
                <a:latin typeface="Times New Roman" panose="02020603050405020304" pitchFamily="18" charset="0"/>
                <a:cs typeface="Times New Roman" panose="02020603050405020304" pitchFamily="18" charset="0"/>
              </a:rPr>
              <a:t>Taşınmaz Eşya olan Arazi</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Tapu </a:t>
            </a:r>
            <a:r>
              <a:rPr lang="tr-TR" sz="2400" b="1" i="1" dirty="0">
                <a:latin typeface="Times New Roman" panose="02020603050405020304" pitchFamily="18" charset="0"/>
                <a:cs typeface="Times New Roman" panose="02020603050405020304" pitchFamily="18" charset="0"/>
              </a:rPr>
              <a:t>S</a:t>
            </a:r>
            <a:r>
              <a:rPr lang="tr-TR" sz="2400" b="1" i="1" dirty="0" smtClean="0">
                <a:latin typeface="Times New Roman" panose="02020603050405020304" pitchFamily="18" charset="0"/>
                <a:cs typeface="Times New Roman" panose="02020603050405020304" pitchFamily="18" charset="0"/>
              </a:rPr>
              <a:t>icilindeki </a:t>
            </a:r>
            <a:r>
              <a:rPr lang="tr-TR" sz="2400" b="1" i="1" dirty="0">
                <a:latin typeface="Times New Roman" panose="02020603050405020304" pitchFamily="18" charset="0"/>
                <a:cs typeface="Times New Roman" panose="02020603050405020304" pitchFamily="18" charset="0"/>
              </a:rPr>
              <a:t>P</a:t>
            </a:r>
            <a:r>
              <a:rPr lang="tr-TR" sz="2400" b="1" i="1" dirty="0" smtClean="0">
                <a:latin typeface="Times New Roman" panose="02020603050405020304" pitchFamily="18" charset="0"/>
                <a:cs typeface="Times New Roman" panose="02020603050405020304" pitchFamily="18" charset="0"/>
              </a:rPr>
              <a:t>lanla </a:t>
            </a:r>
            <a:r>
              <a:rPr lang="tr-TR" sz="2400" dirty="0" smtClean="0">
                <a:latin typeface="Times New Roman" panose="02020603050405020304" pitchFamily="18" charset="0"/>
                <a:cs typeface="Times New Roman" panose="02020603050405020304" pitchFamily="18" charset="0"/>
              </a:rPr>
              <a:t>ve </a:t>
            </a:r>
            <a:r>
              <a:rPr lang="tr-TR" sz="2400" b="1" i="1" dirty="0" smtClean="0">
                <a:latin typeface="Times New Roman" panose="02020603050405020304" pitchFamily="18" charset="0"/>
                <a:cs typeface="Times New Roman" panose="02020603050405020304" pitchFamily="18" charset="0"/>
              </a:rPr>
              <a:t>Arz üzerindeki işaretlerle </a:t>
            </a:r>
            <a:r>
              <a:rPr lang="tr-TR" sz="2400" dirty="0" smtClean="0">
                <a:latin typeface="Times New Roman" panose="02020603050405020304" pitchFamily="18" charset="0"/>
                <a:cs typeface="Times New Roman" panose="02020603050405020304" pitchFamily="18" charset="0"/>
              </a:rPr>
              <a:t>sınırlandırılmış olur. </a:t>
            </a:r>
            <a:endParaRPr lang="tr-TR" sz="2400" dirty="0">
              <a:latin typeface="Times New Roman" panose="02020603050405020304" pitchFamily="18" charset="0"/>
              <a:cs typeface="Times New Roman" panose="02020603050405020304" pitchFamily="18" charset="0"/>
            </a:endParaRPr>
          </a:p>
          <a:p>
            <a:pPr marL="0" indent="0">
              <a:buNone/>
            </a:pPr>
            <a:endParaRPr lang="tr-TR" sz="2400" dirty="0"/>
          </a:p>
        </p:txBody>
      </p:sp>
    </p:spTree>
    <p:extLst>
      <p:ext uri="{BB962C8B-B14F-4D97-AF65-F5344CB8AC3E}">
        <p14:creationId xmlns:p14="http://schemas.microsoft.com/office/powerpoint/2010/main" val="426547965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2400" b="1" dirty="0" smtClean="0">
                <a:latin typeface="Times New Roman" panose="02020603050405020304" pitchFamily="18" charset="0"/>
                <a:cs typeface="Times New Roman" panose="02020603050405020304" pitchFamily="18" charset="0"/>
              </a:rPr>
              <a:t>Gaz ve Sıvı durumundaki şeyler </a:t>
            </a:r>
            <a:r>
              <a:rPr lang="tr-TR" sz="2400" dirty="0" smtClean="0">
                <a:latin typeface="Times New Roman" panose="02020603050405020304" pitchFamily="18" charset="0"/>
                <a:cs typeface="Times New Roman" panose="02020603050405020304" pitchFamily="18" charset="0"/>
              </a:rPr>
              <a:t>ise, içinde bulundukları kabın biçimini almak suretiyle </a:t>
            </a:r>
            <a:r>
              <a:rPr lang="tr-TR" sz="2400" b="1" dirty="0" err="1">
                <a:latin typeface="Times New Roman" panose="02020603050405020304" pitchFamily="18" charset="0"/>
                <a:cs typeface="Times New Roman" panose="02020603050405020304" pitchFamily="18" charset="0"/>
              </a:rPr>
              <a:t>S</a:t>
            </a:r>
            <a:r>
              <a:rPr lang="tr-TR" sz="2400" b="1" dirty="0" err="1" smtClean="0">
                <a:latin typeface="Times New Roman" panose="02020603050405020304" pitchFamily="18" charset="0"/>
                <a:cs typeface="Times New Roman" panose="02020603050405020304" pitchFamily="18" charset="0"/>
              </a:rPr>
              <a:t>ınırlandırılmışlık</a:t>
            </a:r>
            <a:r>
              <a:rPr lang="tr-TR" sz="2400" b="1" dirty="0" smtClean="0">
                <a:latin typeface="Times New Roman" panose="02020603050405020304" pitchFamily="18" charset="0"/>
                <a:cs typeface="Times New Roman" panose="02020603050405020304" pitchFamily="18" charset="0"/>
              </a:rPr>
              <a:t> Şartını, </a:t>
            </a:r>
            <a:r>
              <a:rPr lang="tr-TR" sz="2400" dirty="0" smtClean="0">
                <a:latin typeface="Times New Roman" panose="02020603050405020304" pitchFamily="18" charset="0"/>
                <a:cs typeface="Times New Roman" panose="02020603050405020304" pitchFamily="18" charset="0"/>
              </a:rPr>
              <a:t>yerine getirir. </a:t>
            </a:r>
          </a:p>
          <a:p>
            <a:pPr algn="just"/>
            <a:r>
              <a:rPr lang="tr-TR" sz="2400" b="1" dirty="0" smtClean="0">
                <a:latin typeface="Times New Roman" panose="02020603050405020304" pitchFamily="18" charset="0"/>
                <a:cs typeface="Times New Roman" panose="02020603050405020304" pitchFamily="18" charset="0"/>
              </a:rPr>
              <a:t>Cismani </a:t>
            </a:r>
            <a:r>
              <a:rPr lang="tr-TR" sz="2400" b="1" dirty="0" err="1" smtClean="0">
                <a:latin typeface="Times New Roman" panose="02020603050405020304" pitchFamily="18" charset="0"/>
                <a:cs typeface="Times New Roman" panose="02020603050405020304" pitchFamily="18" charset="0"/>
              </a:rPr>
              <a:t>Sınırlandırılmışlık</a:t>
            </a:r>
            <a:r>
              <a:rPr lang="tr-TR" sz="2400" b="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bir şeyin </a:t>
            </a:r>
            <a:r>
              <a:rPr lang="tr-TR" sz="2400" b="1" dirty="0" smtClean="0">
                <a:latin typeface="Times New Roman" panose="02020603050405020304" pitchFamily="18" charset="0"/>
                <a:cs typeface="Times New Roman" panose="02020603050405020304" pitchFamily="18" charset="0"/>
              </a:rPr>
              <a:t>Hukuki </a:t>
            </a:r>
            <a:r>
              <a:rPr lang="tr-TR" sz="2400" b="1" dirty="0">
                <a:latin typeface="Times New Roman" panose="02020603050405020304" pitchFamily="18" charset="0"/>
                <a:cs typeface="Times New Roman" panose="02020603050405020304" pitchFamily="18" charset="0"/>
              </a:rPr>
              <a:t>A</a:t>
            </a:r>
            <a:r>
              <a:rPr lang="tr-TR" sz="2400" b="1" dirty="0" smtClean="0">
                <a:latin typeface="Times New Roman" panose="02020603050405020304" pitchFamily="18" charset="0"/>
                <a:cs typeface="Times New Roman" panose="02020603050405020304" pitchFamily="18" charset="0"/>
              </a:rPr>
              <a:t>nlamda </a:t>
            </a:r>
            <a:r>
              <a:rPr lang="tr-TR" sz="2400" b="1" dirty="0">
                <a:latin typeface="Times New Roman" panose="02020603050405020304" pitchFamily="18" charset="0"/>
                <a:cs typeface="Times New Roman" panose="02020603050405020304" pitchFamily="18" charset="0"/>
              </a:rPr>
              <a:t>E</a:t>
            </a:r>
            <a:r>
              <a:rPr lang="tr-TR" sz="2400" b="1" dirty="0" smtClean="0">
                <a:latin typeface="Times New Roman" panose="02020603050405020304" pitchFamily="18" charset="0"/>
                <a:cs typeface="Times New Roman" panose="02020603050405020304" pitchFamily="18" charset="0"/>
              </a:rPr>
              <a:t>şya </a:t>
            </a:r>
            <a:r>
              <a:rPr lang="tr-TR" sz="2400" dirty="0" smtClean="0">
                <a:latin typeface="Times New Roman" panose="02020603050405020304" pitchFamily="18" charset="0"/>
                <a:cs typeface="Times New Roman" panose="02020603050405020304" pitchFamily="18" charset="0"/>
              </a:rPr>
              <a:t>sayılması için tek başına yeterli değildir. </a:t>
            </a:r>
          </a:p>
          <a:p>
            <a:pPr algn="just"/>
            <a:r>
              <a:rPr lang="tr-TR" sz="2400" b="1" dirty="0" smtClean="0">
                <a:latin typeface="Times New Roman" panose="02020603050405020304" pitchFamily="18" charset="0"/>
                <a:cs typeface="Times New Roman" panose="02020603050405020304" pitchFamily="18" charset="0"/>
              </a:rPr>
              <a:t>Hukuki Anlamda Eşyada, </a:t>
            </a:r>
            <a:r>
              <a:rPr lang="tr-TR" sz="2400" b="1" i="1" dirty="0" smtClean="0">
                <a:latin typeface="Times New Roman" panose="02020603050405020304" pitchFamily="18" charset="0"/>
                <a:cs typeface="Times New Roman" panose="02020603050405020304" pitchFamily="18" charset="0"/>
              </a:rPr>
              <a:t>işlevsel bir bütünlük </a:t>
            </a:r>
            <a:r>
              <a:rPr lang="tr-TR" sz="2400" b="1" dirty="0" smtClean="0">
                <a:latin typeface="Times New Roman" panose="02020603050405020304" pitchFamily="18" charset="0"/>
                <a:cs typeface="Times New Roman" panose="02020603050405020304" pitchFamily="18" charset="0"/>
              </a:rPr>
              <a:t>de aranır. </a:t>
            </a:r>
          </a:p>
          <a:p>
            <a:pPr algn="just"/>
            <a:r>
              <a:rPr lang="tr-TR" sz="2400" dirty="0" smtClean="0">
                <a:latin typeface="Times New Roman" panose="02020603050405020304" pitchFamily="18" charset="0"/>
                <a:cs typeface="Times New Roman" panose="02020603050405020304" pitchFamily="18" charset="0"/>
              </a:rPr>
              <a:t>Bu bağlamda, </a:t>
            </a:r>
            <a:r>
              <a:rPr lang="tr-TR" sz="2400" b="1" dirty="0">
                <a:latin typeface="Times New Roman" panose="02020603050405020304" pitchFamily="18" charset="0"/>
                <a:cs typeface="Times New Roman" panose="02020603050405020304" pitchFamily="18" charset="0"/>
              </a:rPr>
              <a:t>C</a:t>
            </a:r>
            <a:r>
              <a:rPr lang="tr-TR" sz="2400" b="1" dirty="0" smtClean="0">
                <a:latin typeface="Times New Roman" panose="02020603050405020304" pitchFamily="18" charset="0"/>
                <a:cs typeface="Times New Roman" panose="02020603050405020304" pitchFamily="18" charset="0"/>
              </a:rPr>
              <a:t>ismani Bütünlük</a:t>
            </a:r>
            <a:r>
              <a:rPr lang="tr-TR" sz="2400" dirty="0" smtClean="0">
                <a:latin typeface="Times New Roman" panose="02020603050405020304" pitchFamily="18" charset="0"/>
                <a:cs typeface="Times New Roman" panose="02020603050405020304" pitchFamily="18" charset="0"/>
              </a:rPr>
              <a:t>, aynı zamanda </a:t>
            </a:r>
            <a:r>
              <a:rPr lang="tr-TR" sz="2400" b="1" dirty="0" smtClean="0">
                <a:latin typeface="Times New Roman" panose="02020603050405020304" pitchFamily="18" charset="0"/>
                <a:cs typeface="Times New Roman" panose="02020603050405020304" pitchFamily="18" charset="0"/>
              </a:rPr>
              <a:t>Ekonomik bir Bütünlük </a:t>
            </a:r>
            <a:r>
              <a:rPr lang="tr-TR" sz="2400" dirty="0" smtClean="0">
                <a:latin typeface="Times New Roman" panose="02020603050405020304" pitchFamily="18" charset="0"/>
                <a:cs typeface="Times New Roman" panose="02020603050405020304" pitchFamily="18" charset="0"/>
              </a:rPr>
              <a:t>arz etmiyorsa, söz konusu şeyi </a:t>
            </a:r>
            <a:r>
              <a:rPr lang="tr-TR" sz="2400" b="1" dirty="0" smtClean="0">
                <a:latin typeface="Times New Roman" panose="02020603050405020304" pitchFamily="18" charset="0"/>
                <a:cs typeface="Times New Roman" panose="02020603050405020304" pitchFamily="18" charset="0"/>
              </a:rPr>
              <a:t>Hukuki </a:t>
            </a:r>
            <a:r>
              <a:rPr lang="tr-TR" sz="2400" b="1" dirty="0">
                <a:latin typeface="Times New Roman" panose="02020603050405020304" pitchFamily="18" charset="0"/>
                <a:cs typeface="Times New Roman" panose="02020603050405020304" pitchFamily="18" charset="0"/>
              </a:rPr>
              <a:t>A</a:t>
            </a:r>
            <a:r>
              <a:rPr lang="tr-TR" sz="2400" b="1" dirty="0" smtClean="0">
                <a:latin typeface="Times New Roman" panose="02020603050405020304" pitchFamily="18" charset="0"/>
                <a:cs typeface="Times New Roman" panose="02020603050405020304" pitchFamily="18" charset="0"/>
              </a:rPr>
              <a:t>nlamda </a:t>
            </a:r>
            <a:r>
              <a:rPr lang="tr-TR" sz="2400" b="1" dirty="0">
                <a:latin typeface="Times New Roman" panose="02020603050405020304" pitchFamily="18" charset="0"/>
                <a:cs typeface="Times New Roman" panose="02020603050405020304" pitchFamily="18" charset="0"/>
              </a:rPr>
              <a:t>E</a:t>
            </a:r>
            <a:r>
              <a:rPr lang="tr-TR" sz="2400" b="1" dirty="0" smtClean="0">
                <a:latin typeface="Times New Roman" panose="02020603050405020304" pitchFamily="18" charset="0"/>
                <a:cs typeface="Times New Roman" panose="02020603050405020304" pitchFamily="18" charset="0"/>
              </a:rPr>
              <a:t>şya</a:t>
            </a:r>
            <a:r>
              <a:rPr lang="tr-TR" sz="2400" dirty="0" smtClean="0">
                <a:latin typeface="Times New Roman" panose="02020603050405020304" pitchFamily="18" charset="0"/>
                <a:cs typeface="Times New Roman" panose="02020603050405020304" pitchFamily="18" charset="0"/>
              </a:rPr>
              <a:t> saymak mümkün değildir. </a:t>
            </a:r>
          </a:p>
          <a:p>
            <a:pPr marL="0" indent="0" algn="just">
              <a:buNone/>
            </a:pPr>
            <a:endParaRPr lang="tr-T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51977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2400" b="1" dirty="0">
                <a:latin typeface="Times New Roman" panose="02020603050405020304" pitchFamily="18" charset="0"/>
                <a:cs typeface="Times New Roman" panose="02020603050405020304" pitchFamily="18" charset="0"/>
              </a:rPr>
              <a:t>Örneğin,</a:t>
            </a:r>
            <a:r>
              <a:rPr lang="tr-TR" sz="2400" dirty="0">
                <a:latin typeface="Times New Roman" panose="02020603050405020304" pitchFamily="18" charset="0"/>
                <a:cs typeface="Times New Roman" panose="02020603050405020304" pitchFamily="18" charset="0"/>
              </a:rPr>
              <a:t> bir </a:t>
            </a:r>
            <a:r>
              <a:rPr lang="tr-TR" sz="2400" b="1" dirty="0" smtClean="0">
                <a:latin typeface="Times New Roman" panose="02020603050405020304" pitchFamily="18" charset="0"/>
                <a:cs typeface="Times New Roman" panose="02020603050405020304" pitchFamily="18" charset="0"/>
              </a:rPr>
              <a:t>Pirinç</a:t>
            </a:r>
            <a:r>
              <a:rPr lang="tr-TR" sz="2400" b="1" dirty="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Kum </a:t>
            </a:r>
            <a:r>
              <a:rPr lang="tr-TR" sz="2400" b="1" dirty="0">
                <a:latin typeface="Times New Roman" panose="02020603050405020304" pitchFamily="18" charset="0"/>
                <a:cs typeface="Times New Roman" panose="02020603050405020304" pitchFamily="18" charset="0"/>
              </a:rPr>
              <a:t>T</a:t>
            </a:r>
            <a:r>
              <a:rPr lang="tr-TR" sz="2400" b="1" dirty="0" smtClean="0">
                <a:latin typeface="Times New Roman" panose="02020603050405020304" pitchFamily="18" charset="0"/>
                <a:cs typeface="Times New Roman" panose="02020603050405020304" pitchFamily="18" charset="0"/>
              </a:rPr>
              <a:t>anesi </a:t>
            </a:r>
            <a:r>
              <a:rPr lang="tr-TR" sz="2400" b="1" dirty="0">
                <a:latin typeface="Times New Roman" panose="02020603050405020304" pitchFamily="18" charset="0"/>
                <a:cs typeface="Times New Roman" panose="02020603050405020304" pitchFamily="18" charset="0"/>
              </a:rPr>
              <a:t>veya </a:t>
            </a:r>
            <a:r>
              <a:rPr lang="tr-TR" sz="2400" b="1" dirty="0" smtClean="0">
                <a:latin typeface="Times New Roman" panose="02020603050405020304" pitchFamily="18" charset="0"/>
                <a:cs typeface="Times New Roman" panose="02020603050405020304" pitchFamily="18" charset="0"/>
              </a:rPr>
              <a:t>Mısır </a:t>
            </a:r>
            <a:r>
              <a:rPr lang="tr-TR" sz="2400" b="1" dirty="0">
                <a:latin typeface="Times New Roman" panose="02020603050405020304" pitchFamily="18" charset="0"/>
                <a:cs typeface="Times New Roman" panose="02020603050405020304" pitchFamily="18" charset="0"/>
              </a:rPr>
              <a:t>T</a:t>
            </a:r>
            <a:r>
              <a:rPr lang="tr-TR" sz="2400" b="1" dirty="0" smtClean="0">
                <a:latin typeface="Times New Roman" panose="02020603050405020304" pitchFamily="18" charset="0"/>
                <a:cs typeface="Times New Roman" panose="02020603050405020304" pitchFamily="18" charset="0"/>
              </a:rPr>
              <a:t>anesi</a:t>
            </a:r>
            <a:r>
              <a:rPr lang="tr-TR" sz="2400" dirty="0">
                <a:latin typeface="Times New Roman" panose="02020603050405020304" pitchFamily="18" charset="0"/>
                <a:cs typeface="Times New Roman" panose="02020603050405020304" pitchFamily="18" charset="0"/>
              </a:rPr>
              <a:t>, bir </a:t>
            </a:r>
            <a:r>
              <a:rPr lang="tr-TR" sz="2400" b="1" dirty="0" smtClean="0">
                <a:latin typeface="Times New Roman" panose="02020603050405020304" pitchFamily="18" charset="0"/>
                <a:cs typeface="Times New Roman" panose="02020603050405020304" pitchFamily="18" charset="0"/>
              </a:rPr>
              <a:t>İskambil Kâğıdı</a:t>
            </a:r>
            <a:r>
              <a:rPr lang="tr-TR" sz="2400" dirty="0" smtClean="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F</a:t>
            </a:r>
            <a:r>
              <a:rPr lang="tr-TR" sz="2400" b="1" i="1" dirty="0" smtClean="0">
                <a:latin typeface="Times New Roman" panose="02020603050405020304" pitchFamily="18" charset="0"/>
                <a:cs typeface="Times New Roman" panose="02020603050405020304" pitchFamily="18" charset="0"/>
              </a:rPr>
              <a:t>iziki </a:t>
            </a:r>
            <a:r>
              <a:rPr lang="tr-TR" sz="2400" b="1" i="1" dirty="0">
                <a:latin typeface="Times New Roman" panose="02020603050405020304" pitchFamily="18" charset="0"/>
                <a:cs typeface="Times New Roman" panose="02020603050405020304" pitchFamily="18" charset="0"/>
              </a:rPr>
              <a:t>B</a:t>
            </a:r>
            <a:r>
              <a:rPr lang="tr-TR" sz="2400" b="1" i="1" dirty="0" smtClean="0">
                <a:latin typeface="Times New Roman" panose="02020603050405020304" pitchFamily="18" charset="0"/>
                <a:cs typeface="Times New Roman" panose="02020603050405020304" pitchFamily="18" charset="0"/>
              </a:rPr>
              <a:t>ütünlüğü </a:t>
            </a:r>
            <a:r>
              <a:rPr lang="tr-TR" sz="2400" dirty="0">
                <a:latin typeface="Times New Roman" panose="02020603050405020304" pitchFamily="18" charset="0"/>
                <a:cs typeface="Times New Roman" panose="02020603050405020304" pitchFamily="18" charset="0"/>
              </a:rPr>
              <a:t>bulunan nesnelerdir, fakat bunlar bir ihtiyaca cevap verecek miktarda veya </a:t>
            </a:r>
            <a:r>
              <a:rPr lang="tr-TR" sz="2400" dirty="0" smtClean="0">
                <a:latin typeface="Times New Roman" panose="02020603050405020304" pitchFamily="18" charset="0"/>
                <a:cs typeface="Times New Roman" panose="02020603050405020304" pitchFamily="18" charset="0"/>
              </a:rPr>
              <a:t>özellikte olmadıkça, </a:t>
            </a:r>
            <a:r>
              <a:rPr lang="tr-TR" sz="2400" b="1" dirty="0">
                <a:latin typeface="Times New Roman" panose="02020603050405020304" pitchFamily="18" charset="0"/>
                <a:cs typeface="Times New Roman" panose="02020603050405020304" pitchFamily="18" charset="0"/>
              </a:rPr>
              <a:t>H</a:t>
            </a:r>
            <a:r>
              <a:rPr lang="tr-TR" sz="2400" b="1" dirty="0" smtClean="0">
                <a:latin typeface="Times New Roman" panose="02020603050405020304" pitchFamily="18" charset="0"/>
                <a:cs typeface="Times New Roman" panose="02020603050405020304" pitchFamily="18" charset="0"/>
              </a:rPr>
              <a:t>ukuki </a:t>
            </a:r>
            <a:r>
              <a:rPr lang="tr-TR" sz="2400" b="1" dirty="0">
                <a:latin typeface="Times New Roman" panose="02020603050405020304" pitchFamily="18" charset="0"/>
                <a:cs typeface="Times New Roman" panose="02020603050405020304" pitchFamily="18" charset="0"/>
              </a:rPr>
              <a:t>A</a:t>
            </a:r>
            <a:r>
              <a:rPr lang="tr-TR" sz="2400" b="1" dirty="0" smtClean="0">
                <a:latin typeface="Times New Roman" panose="02020603050405020304" pitchFamily="18" charset="0"/>
                <a:cs typeface="Times New Roman" panose="02020603050405020304" pitchFamily="18" charset="0"/>
              </a:rPr>
              <a:t>nlamda </a:t>
            </a:r>
            <a:r>
              <a:rPr lang="tr-TR" sz="2400" b="1" dirty="0">
                <a:latin typeface="Times New Roman" panose="02020603050405020304" pitchFamily="18" charset="0"/>
                <a:cs typeface="Times New Roman" panose="02020603050405020304" pitchFamily="18" charset="0"/>
              </a:rPr>
              <a:t>E</a:t>
            </a:r>
            <a:r>
              <a:rPr lang="tr-TR" sz="2400" b="1" dirty="0" smtClean="0">
                <a:latin typeface="Times New Roman" panose="02020603050405020304" pitchFamily="18" charset="0"/>
                <a:cs typeface="Times New Roman" panose="02020603050405020304" pitchFamily="18" charset="0"/>
              </a:rPr>
              <a:t>şya</a:t>
            </a:r>
            <a:r>
              <a:rPr lang="tr-TR" sz="2400" dirty="0" smtClean="0">
                <a:latin typeface="Times New Roman" panose="02020603050405020304" pitchFamily="18" charset="0"/>
                <a:cs typeface="Times New Roman" panose="02020603050405020304" pitchFamily="18" charset="0"/>
              </a:rPr>
              <a:t> olarak kabul edilemez. </a:t>
            </a:r>
          </a:p>
          <a:p>
            <a:pPr algn="just"/>
            <a:r>
              <a:rPr lang="tr-TR" sz="2400" dirty="0" smtClean="0">
                <a:latin typeface="Times New Roman" panose="02020603050405020304" pitchFamily="18" charset="0"/>
                <a:cs typeface="Times New Roman" panose="02020603050405020304" pitchFamily="18" charset="0"/>
              </a:rPr>
              <a:t>Bu bağlamda, sadece </a:t>
            </a:r>
            <a:r>
              <a:rPr lang="tr-TR" sz="2400" b="1" dirty="0" smtClean="0">
                <a:latin typeface="Times New Roman" panose="02020603050405020304" pitchFamily="18" charset="0"/>
                <a:cs typeface="Times New Roman" panose="02020603050405020304" pitchFamily="18" charset="0"/>
              </a:rPr>
              <a:t>belli bir ihtiyacı karşılayacak miktardaki Pirinç </a:t>
            </a:r>
            <a:r>
              <a:rPr lang="tr-TR" sz="2400" b="1" dirty="0">
                <a:latin typeface="Times New Roman" panose="02020603050405020304" pitchFamily="18" charset="0"/>
                <a:cs typeface="Times New Roman" panose="02020603050405020304" pitchFamily="18" charset="0"/>
              </a:rPr>
              <a:t>T</a:t>
            </a:r>
            <a:r>
              <a:rPr lang="tr-TR" sz="2400" b="1" dirty="0" smtClean="0">
                <a:latin typeface="Times New Roman" panose="02020603050405020304" pitchFamily="18" charset="0"/>
                <a:cs typeface="Times New Roman" panose="02020603050405020304" pitchFamily="18" charset="0"/>
              </a:rPr>
              <a:t>anelerinin tümü, </a:t>
            </a:r>
            <a:r>
              <a:rPr lang="tr-TR" sz="2400" dirty="0" smtClean="0">
                <a:latin typeface="Times New Roman" panose="02020603050405020304" pitchFamily="18" charset="0"/>
                <a:cs typeface="Times New Roman" panose="02020603050405020304" pitchFamily="18" charset="0"/>
              </a:rPr>
              <a:t>tek bir şey sayılır ve </a:t>
            </a:r>
            <a:r>
              <a:rPr lang="tr-TR" sz="2400" b="1" dirty="0" smtClean="0">
                <a:latin typeface="Times New Roman" panose="02020603050405020304" pitchFamily="18" charset="0"/>
                <a:cs typeface="Times New Roman" panose="02020603050405020304" pitchFamily="18" charset="0"/>
              </a:rPr>
              <a:t>Ayni </a:t>
            </a:r>
            <a:r>
              <a:rPr lang="tr-TR" sz="2400" b="1" dirty="0">
                <a:latin typeface="Times New Roman" panose="02020603050405020304" pitchFamily="18" charset="0"/>
                <a:cs typeface="Times New Roman" panose="02020603050405020304" pitchFamily="18" charset="0"/>
              </a:rPr>
              <a:t>H</a:t>
            </a:r>
            <a:r>
              <a:rPr lang="tr-TR" sz="2400" b="1" dirty="0" smtClean="0">
                <a:latin typeface="Times New Roman" panose="02020603050405020304" pitchFamily="18" charset="0"/>
                <a:cs typeface="Times New Roman" panose="02020603050405020304" pitchFamily="18" charset="0"/>
              </a:rPr>
              <a:t>ak </a:t>
            </a:r>
            <a:r>
              <a:rPr lang="tr-TR" sz="2400" dirty="0" smtClean="0">
                <a:latin typeface="Times New Roman" panose="02020603050405020304" pitchFamily="18" charset="0"/>
                <a:cs typeface="Times New Roman" panose="02020603050405020304" pitchFamily="18" charset="0"/>
              </a:rPr>
              <a:t>konusu olur. </a:t>
            </a:r>
          </a:p>
          <a:p>
            <a:pPr algn="just"/>
            <a:r>
              <a:rPr lang="tr-TR" sz="2400" dirty="0">
                <a:latin typeface="Times New Roman" panose="02020603050405020304" pitchFamily="18" charset="0"/>
                <a:cs typeface="Times New Roman" panose="02020603050405020304" pitchFamily="18" charset="0"/>
              </a:rPr>
              <a:t>Yine bir </a:t>
            </a:r>
            <a:r>
              <a:rPr lang="tr-TR" sz="2400" b="1" dirty="0">
                <a:latin typeface="Times New Roman" panose="02020603050405020304" pitchFamily="18" charset="0"/>
                <a:cs typeface="Times New Roman" panose="02020603050405020304" pitchFamily="18" charset="0"/>
              </a:rPr>
              <a:t>Pirinç Tanesi</a:t>
            </a:r>
            <a:r>
              <a:rPr lang="tr-TR" sz="2400" dirty="0">
                <a:latin typeface="Times New Roman" panose="02020603050405020304" pitchFamily="18" charset="0"/>
                <a:cs typeface="Times New Roman" panose="02020603050405020304" pitchFamily="18" charset="0"/>
              </a:rPr>
              <a:t>, üzerinde </a:t>
            </a:r>
            <a:r>
              <a:rPr lang="tr-TR" sz="2400" b="1" dirty="0" smtClean="0">
                <a:latin typeface="Times New Roman" panose="02020603050405020304" pitchFamily="18" charset="0"/>
                <a:cs typeface="Times New Roman" panose="02020603050405020304" pitchFamily="18" charset="0"/>
              </a:rPr>
              <a:t>Sanatsal Değeri </a:t>
            </a:r>
            <a:r>
              <a:rPr lang="tr-TR" sz="2400" b="1" dirty="0">
                <a:latin typeface="Times New Roman" panose="02020603050405020304" pitchFamily="18" charset="0"/>
                <a:cs typeface="Times New Roman" panose="02020603050405020304" pitchFamily="18" charset="0"/>
              </a:rPr>
              <a:t>olan bir </a:t>
            </a:r>
            <a:r>
              <a:rPr lang="tr-TR" sz="2400" b="1" dirty="0" smtClean="0">
                <a:latin typeface="Times New Roman" panose="02020603050405020304" pitchFamily="18" charset="0"/>
                <a:cs typeface="Times New Roman" panose="02020603050405020304" pitchFamily="18" charset="0"/>
              </a:rPr>
              <a:t>Yazı </a:t>
            </a:r>
            <a:r>
              <a:rPr lang="tr-TR" sz="2400" dirty="0">
                <a:latin typeface="Times New Roman" panose="02020603050405020304" pitchFamily="18" charset="0"/>
                <a:cs typeface="Times New Roman" panose="02020603050405020304" pitchFamily="18" charset="0"/>
              </a:rPr>
              <a:t>veya </a:t>
            </a:r>
            <a:r>
              <a:rPr lang="tr-TR" sz="2400" b="1" dirty="0" smtClean="0">
                <a:latin typeface="Times New Roman" panose="02020603050405020304" pitchFamily="18" charset="0"/>
                <a:cs typeface="Times New Roman" panose="02020603050405020304" pitchFamily="18" charset="0"/>
              </a:rPr>
              <a:t>Resim </a:t>
            </a:r>
            <a:r>
              <a:rPr lang="tr-TR" sz="2400" dirty="0">
                <a:latin typeface="Times New Roman" panose="02020603050405020304" pitchFamily="18" charset="0"/>
                <a:cs typeface="Times New Roman" panose="02020603050405020304" pitchFamily="18" charset="0"/>
              </a:rPr>
              <a:t>bulunması dolayısıyla bir değer taşıyor ise, başlı başına bir </a:t>
            </a:r>
            <a:r>
              <a:rPr lang="tr-TR" sz="2400" b="1" dirty="0">
                <a:latin typeface="Times New Roman" panose="02020603050405020304" pitchFamily="18" charset="0"/>
                <a:cs typeface="Times New Roman" panose="02020603050405020304" pitchFamily="18" charset="0"/>
              </a:rPr>
              <a:t>Eşya</a:t>
            </a:r>
            <a:r>
              <a:rPr lang="tr-TR" sz="2400" dirty="0">
                <a:latin typeface="Times New Roman" panose="02020603050405020304" pitchFamily="18" charset="0"/>
                <a:cs typeface="Times New Roman" panose="02020603050405020304" pitchFamily="18" charset="0"/>
              </a:rPr>
              <a:t> olarak dikkate alınır. </a:t>
            </a:r>
          </a:p>
          <a:p>
            <a:pPr marL="0" indent="0" algn="just">
              <a:buNone/>
            </a:pPr>
            <a:endParaRPr lang="tr-TR" sz="2400" dirty="0">
              <a:latin typeface="Times New Roman" panose="02020603050405020304" pitchFamily="18" charset="0"/>
              <a:cs typeface="Times New Roman" panose="02020603050405020304" pitchFamily="18" charset="0"/>
            </a:endParaRPr>
          </a:p>
          <a:p>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7000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3568" y="0"/>
            <a:ext cx="8003232" cy="1568929"/>
          </a:xfrm>
        </p:spPr>
        <p:txBody>
          <a:bodyPr>
            <a:normAutofit/>
          </a:bodyPr>
          <a:lstStyle/>
          <a:p>
            <a:r>
              <a:rPr lang="tr-TR" sz="2800" b="1" dirty="0">
                <a:latin typeface="Times New Roman" panose="02020603050405020304" pitchFamily="18" charset="0"/>
                <a:cs typeface="Times New Roman" panose="02020603050405020304" pitchFamily="18" charset="0"/>
              </a:rPr>
              <a:t>3/A EŞYA HUKUKU  DERSİ </a:t>
            </a: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GÜZ DÖNEMİ KAYNAKÇASI </a:t>
            </a:r>
            <a:r>
              <a:rPr lang="tr-TR" sz="2800" dirty="0">
                <a:latin typeface="Times New Roman" panose="02020603050405020304" pitchFamily="18" charset="0"/>
                <a:cs typeface="Times New Roman" panose="02020603050405020304" pitchFamily="18" charset="0"/>
              </a:rPr>
              <a:t/>
            </a:r>
            <a:br>
              <a:rPr lang="tr-TR" sz="2800" dirty="0">
                <a:latin typeface="Times New Roman" panose="02020603050405020304" pitchFamily="18" charset="0"/>
                <a:cs typeface="Times New Roman" panose="02020603050405020304" pitchFamily="18" charset="0"/>
              </a:rPr>
            </a:br>
            <a:r>
              <a:rPr lang="tr-TR" sz="2800" b="1" i="1" dirty="0">
                <a:latin typeface="Times New Roman" panose="02020603050405020304" pitchFamily="18" charset="0"/>
                <a:cs typeface="Times New Roman" panose="02020603050405020304" pitchFamily="18" charset="0"/>
              </a:rPr>
              <a:t>DERS KİTAPLARI </a:t>
            </a:r>
            <a:r>
              <a:rPr lang="tr-TR" sz="2800" b="1" i="1" dirty="0" smtClean="0">
                <a:latin typeface="Times New Roman" panose="02020603050405020304" pitchFamily="18" charset="0"/>
                <a:cs typeface="Times New Roman" panose="02020603050405020304" pitchFamily="18" charset="0"/>
              </a:rPr>
              <a:t>-4</a:t>
            </a:r>
            <a:endParaRPr lang="tr-TR" sz="2800" dirty="0">
              <a:latin typeface="Times New Roman" panose="02020603050405020304" pitchFamily="18" charset="0"/>
              <a:cs typeface="Times New Roman" panose="02020603050405020304" pitchFamily="18" charset="0"/>
            </a:endParaRPr>
          </a:p>
        </p:txBody>
      </p:sp>
      <p:sp>
        <p:nvSpPr>
          <p:cNvPr id="4" name="İçerik Yer Tutucusu 2"/>
          <p:cNvSpPr>
            <a:spLocks noGrp="1"/>
          </p:cNvSpPr>
          <p:nvPr>
            <p:ph idx="1"/>
          </p:nvPr>
        </p:nvSpPr>
        <p:spPr>
          <a:xfrm>
            <a:off x="395536" y="1568929"/>
            <a:ext cx="8291264" cy="5389679"/>
          </a:xfrm>
        </p:spPr>
        <p:txBody>
          <a:bodyPr>
            <a:normAutofit/>
          </a:bodyPr>
          <a:lstStyle/>
          <a:p>
            <a:pPr algn="just"/>
            <a:r>
              <a:rPr lang="tr-TR" sz="2800" b="1" dirty="0" smtClean="0">
                <a:latin typeface="Times New Roman" panose="02020603050405020304" pitchFamily="18" charset="0"/>
                <a:cs typeface="Times New Roman" panose="02020603050405020304" pitchFamily="18" charset="0"/>
              </a:rPr>
              <a:t>10)Aybay </a:t>
            </a:r>
            <a:r>
              <a:rPr lang="tr-TR" sz="2800" b="1" dirty="0">
                <a:latin typeface="Times New Roman" panose="02020603050405020304" pitchFamily="18" charset="0"/>
                <a:cs typeface="Times New Roman" panose="02020603050405020304" pitchFamily="18" charset="0"/>
              </a:rPr>
              <a:t>/ </a:t>
            </a:r>
            <a:r>
              <a:rPr lang="tr-TR" sz="2800" b="1" dirty="0" err="1">
                <a:latin typeface="Times New Roman" panose="02020603050405020304" pitchFamily="18" charset="0"/>
                <a:cs typeface="Times New Roman" panose="02020603050405020304" pitchFamily="18" charset="0"/>
              </a:rPr>
              <a:t>Hatemi</a:t>
            </a:r>
            <a:r>
              <a:rPr lang="tr-TR" sz="2800" b="1" dirty="0">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Eşya Hukuku, Vedat Kitapçılık, 4. Bası, İstanbul 2014. </a:t>
            </a:r>
          </a:p>
          <a:p>
            <a:pPr algn="just"/>
            <a:r>
              <a:rPr lang="tr-TR" sz="2800" b="1" dirty="0" smtClean="0">
                <a:latin typeface="Times New Roman" panose="02020603050405020304" pitchFamily="18" charset="0"/>
                <a:cs typeface="Times New Roman" panose="02020603050405020304" pitchFamily="18" charset="0"/>
              </a:rPr>
              <a:t>11)Turhan </a:t>
            </a:r>
            <a:r>
              <a:rPr lang="tr-TR" sz="2800" b="1" dirty="0">
                <a:latin typeface="Times New Roman" panose="02020603050405020304" pitchFamily="18" charset="0"/>
                <a:cs typeface="Times New Roman" panose="02020603050405020304" pitchFamily="18" charset="0"/>
              </a:rPr>
              <a:t>Esener / Kudret Güven: </a:t>
            </a:r>
            <a:r>
              <a:rPr lang="tr-TR" sz="2800" dirty="0">
                <a:latin typeface="Times New Roman" panose="02020603050405020304" pitchFamily="18" charset="0"/>
                <a:cs typeface="Times New Roman" panose="02020603050405020304" pitchFamily="18" charset="0"/>
              </a:rPr>
              <a:t>Eşya Hukuku, </a:t>
            </a:r>
            <a:r>
              <a:rPr lang="tr-TR" sz="2800" dirty="0" smtClean="0">
                <a:latin typeface="Times New Roman" panose="02020603050405020304" pitchFamily="18" charset="0"/>
                <a:cs typeface="Times New Roman" panose="02020603050405020304" pitchFamily="18" charset="0"/>
              </a:rPr>
              <a:t>7. </a:t>
            </a:r>
            <a:r>
              <a:rPr lang="tr-TR" sz="2800" dirty="0">
                <a:latin typeface="Times New Roman" panose="02020603050405020304" pitchFamily="18" charset="0"/>
                <a:cs typeface="Times New Roman" panose="02020603050405020304" pitchFamily="18" charset="0"/>
              </a:rPr>
              <a:t>Bası, Yetkin Yayınları, Ankara </a:t>
            </a:r>
            <a:r>
              <a:rPr lang="tr-TR" sz="2800" dirty="0" smtClean="0">
                <a:latin typeface="Times New Roman" panose="02020603050405020304" pitchFamily="18" charset="0"/>
                <a:cs typeface="Times New Roman" panose="02020603050405020304" pitchFamily="18" charset="0"/>
              </a:rPr>
              <a:t>2017. </a:t>
            </a:r>
          </a:p>
          <a:p>
            <a:pPr algn="just"/>
            <a:r>
              <a:rPr lang="tr-TR" sz="2800" b="1" dirty="0" smtClean="0">
                <a:latin typeface="Times New Roman" panose="02020603050405020304" pitchFamily="18" charset="0"/>
                <a:cs typeface="Times New Roman" panose="02020603050405020304" pitchFamily="18" charset="0"/>
              </a:rPr>
              <a:t>12)Haluk Nami </a:t>
            </a:r>
            <a:r>
              <a:rPr lang="tr-TR" sz="2800" b="1" dirty="0" err="1" smtClean="0">
                <a:latin typeface="Times New Roman" panose="02020603050405020304" pitchFamily="18" charset="0"/>
                <a:cs typeface="Times New Roman" panose="02020603050405020304" pitchFamily="18" charset="0"/>
              </a:rPr>
              <a:t>Nomer</a:t>
            </a:r>
            <a:r>
              <a:rPr lang="tr-TR" sz="2800" b="1" dirty="0" smtClean="0">
                <a:latin typeface="Times New Roman" panose="02020603050405020304" pitchFamily="18" charset="0"/>
                <a:cs typeface="Times New Roman" panose="02020603050405020304" pitchFamily="18" charset="0"/>
              </a:rPr>
              <a:t> / Mehmet Serkan </a:t>
            </a:r>
            <a:r>
              <a:rPr lang="tr-TR" sz="2800" b="1" dirty="0" err="1" smtClean="0">
                <a:latin typeface="Times New Roman" panose="02020603050405020304" pitchFamily="18" charset="0"/>
                <a:cs typeface="Times New Roman" panose="02020603050405020304" pitchFamily="18" charset="0"/>
              </a:rPr>
              <a:t>Ergüne</a:t>
            </a:r>
            <a:r>
              <a:rPr lang="tr-TR" sz="2800" b="1" dirty="0" smtClean="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Eşya Hukuku </a:t>
            </a:r>
            <a:r>
              <a:rPr lang="tr-TR" sz="2800" i="1" dirty="0" smtClean="0">
                <a:latin typeface="Times New Roman" panose="02020603050405020304" pitchFamily="18" charset="0"/>
                <a:cs typeface="Times New Roman" panose="02020603050405020304" pitchFamily="18" charset="0"/>
              </a:rPr>
              <a:t>(Zilyetlik- Tapu Sicili – Rehin Hakları – Paylı Mülkiyet), </a:t>
            </a:r>
            <a:r>
              <a:rPr lang="tr-TR" sz="2800" dirty="0" smtClean="0">
                <a:latin typeface="Times New Roman" panose="02020603050405020304" pitchFamily="18" charset="0"/>
                <a:cs typeface="Times New Roman" panose="02020603050405020304" pitchFamily="18" charset="0"/>
              </a:rPr>
              <a:t>5. Bası, </a:t>
            </a:r>
            <a:r>
              <a:rPr lang="tr-TR" sz="2800" dirty="0" err="1" smtClean="0">
                <a:latin typeface="Times New Roman" panose="02020603050405020304" pitchFamily="18" charset="0"/>
                <a:cs typeface="Times New Roman" panose="02020603050405020304" pitchFamily="18" charset="0"/>
              </a:rPr>
              <a:t>Oniki</a:t>
            </a:r>
            <a:r>
              <a:rPr lang="tr-TR" sz="2800" dirty="0" smtClean="0">
                <a:latin typeface="Times New Roman" panose="02020603050405020304" pitchFamily="18" charset="0"/>
                <a:cs typeface="Times New Roman" panose="02020603050405020304" pitchFamily="18" charset="0"/>
              </a:rPr>
              <a:t> Levha Yayınları, İstanbul 2017. </a:t>
            </a:r>
          </a:p>
          <a:p>
            <a:pPr marL="0" indent="0" algn="just">
              <a:buNone/>
            </a:pPr>
            <a:endParaRPr lang="tr-TR" sz="24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5511973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algn="just"/>
            <a:r>
              <a:rPr lang="tr-TR" sz="3600" b="1" dirty="0" smtClean="0"/>
              <a:t>Üzerinde Fiili ve Hukuki Hakimiyet Kurulabilir Olma </a:t>
            </a:r>
            <a:endParaRPr lang="tr-TR" sz="3600" b="1" dirty="0"/>
          </a:p>
        </p:txBody>
      </p:sp>
      <p:sp>
        <p:nvSpPr>
          <p:cNvPr id="3" name="İçerik Yer Tutucusu 2"/>
          <p:cNvSpPr>
            <a:spLocks noGrp="1"/>
          </p:cNvSpPr>
          <p:nvPr>
            <p:ph idx="1"/>
          </p:nvPr>
        </p:nvSpPr>
        <p:spPr/>
        <p:txBody>
          <a:bodyPr/>
          <a:lstStyle/>
          <a:p>
            <a:pPr algn="just"/>
            <a:r>
              <a:rPr lang="tr-TR" sz="2400" dirty="0" smtClean="0">
                <a:latin typeface="Times New Roman" panose="02020603050405020304" pitchFamily="18" charset="0"/>
                <a:cs typeface="Times New Roman" panose="02020603050405020304" pitchFamily="18" charset="0"/>
              </a:rPr>
              <a:t>Bir şeyin </a:t>
            </a:r>
            <a:r>
              <a:rPr lang="tr-TR" sz="2400" b="1" dirty="0" smtClean="0">
                <a:latin typeface="Times New Roman" panose="02020603050405020304" pitchFamily="18" charset="0"/>
                <a:cs typeface="Times New Roman" panose="02020603050405020304" pitchFamily="18" charset="0"/>
              </a:rPr>
              <a:t>Hukuki </a:t>
            </a:r>
            <a:r>
              <a:rPr lang="tr-TR" sz="2400" b="1" dirty="0">
                <a:latin typeface="Times New Roman" panose="02020603050405020304" pitchFamily="18" charset="0"/>
                <a:cs typeface="Times New Roman" panose="02020603050405020304" pitchFamily="18" charset="0"/>
              </a:rPr>
              <a:t>A</a:t>
            </a:r>
            <a:r>
              <a:rPr lang="tr-TR" sz="2400" b="1" dirty="0" smtClean="0">
                <a:latin typeface="Times New Roman" panose="02020603050405020304" pitchFamily="18" charset="0"/>
                <a:cs typeface="Times New Roman" panose="02020603050405020304" pitchFamily="18" charset="0"/>
              </a:rPr>
              <a:t>nlamda </a:t>
            </a:r>
            <a:r>
              <a:rPr lang="tr-TR" sz="2400" b="1" dirty="0">
                <a:latin typeface="Times New Roman" panose="02020603050405020304" pitchFamily="18" charset="0"/>
                <a:cs typeface="Times New Roman" panose="02020603050405020304" pitchFamily="18" charset="0"/>
              </a:rPr>
              <a:t>E</a:t>
            </a:r>
            <a:r>
              <a:rPr lang="tr-TR" sz="2400" b="1" dirty="0" smtClean="0">
                <a:latin typeface="Times New Roman" panose="02020603050405020304" pitchFamily="18" charset="0"/>
                <a:cs typeface="Times New Roman" panose="02020603050405020304" pitchFamily="18" charset="0"/>
              </a:rPr>
              <a:t>şya </a:t>
            </a:r>
            <a:r>
              <a:rPr lang="tr-TR" sz="2400" dirty="0" smtClean="0">
                <a:latin typeface="Times New Roman" panose="02020603050405020304" pitchFamily="18" charset="0"/>
                <a:cs typeface="Times New Roman" panose="02020603050405020304" pitchFamily="18" charset="0"/>
              </a:rPr>
              <a:t>sayılabilmesi için, o şey hem Fiili hem de Hukuki </a:t>
            </a:r>
            <a:r>
              <a:rPr lang="tr-TR" sz="2400" dirty="0">
                <a:latin typeface="Times New Roman" panose="02020603050405020304" pitchFamily="18" charset="0"/>
                <a:cs typeface="Times New Roman" panose="02020603050405020304" pitchFamily="18" charset="0"/>
              </a:rPr>
              <a:t>H</a:t>
            </a:r>
            <a:r>
              <a:rPr lang="tr-TR" sz="2400" dirty="0" smtClean="0">
                <a:latin typeface="Times New Roman" panose="02020603050405020304" pitchFamily="18" charset="0"/>
                <a:cs typeface="Times New Roman" panose="02020603050405020304" pitchFamily="18" charset="0"/>
              </a:rPr>
              <a:t>akimiyete tabi olabilmelidir. </a:t>
            </a:r>
          </a:p>
          <a:p>
            <a:pPr algn="just"/>
            <a:r>
              <a:rPr lang="tr-TR" sz="2400" b="1" dirty="0" smtClean="0">
                <a:latin typeface="Times New Roman" panose="02020603050405020304" pitchFamily="18" charset="0"/>
                <a:cs typeface="Times New Roman" panose="02020603050405020304" pitchFamily="18" charset="0"/>
              </a:rPr>
              <a:t>Bir şey üzerinde Fiili </a:t>
            </a:r>
            <a:r>
              <a:rPr lang="tr-TR" sz="2400" b="1" dirty="0">
                <a:latin typeface="Times New Roman" panose="02020603050405020304" pitchFamily="18" charset="0"/>
                <a:cs typeface="Times New Roman" panose="02020603050405020304" pitchFamily="18" charset="0"/>
              </a:rPr>
              <a:t>H</a:t>
            </a:r>
            <a:r>
              <a:rPr lang="tr-TR" sz="2400" b="1" dirty="0" smtClean="0">
                <a:latin typeface="Times New Roman" panose="02020603050405020304" pitchFamily="18" charset="0"/>
                <a:cs typeface="Times New Roman" panose="02020603050405020304" pitchFamily="18" charset="0"/>
              </a:rPr>
              <a:t>akimiyetin kurulabilmesi</a:t>
            </a:r>
            <a:r>
              <a:rPr lang="tr-TR" sz="2400" dirty="0" smtClean="0">
                <a:latin typeface="Times New Roman" panose="02020603050405020304" pitchFamily="18" charset="0"/>
                <a:cs typeface="Times New Roman" panose="02020603050405020304" pitchFamily="18" charset="0"/>
              </a:rPr>
              <a:t>, o şeyin insan iradesine tabi olabilmesini ifade eder; </a:t>
            </a:r>
            <a:r>
              <a:rPr lang="tr-TR" sz="2400" b="1" dirty="0" smtClean="0">
                <a:latin typeface="Times New Roman" panose="02020603050405020304" pitchFamily="18" charset="0"/>
                <a:cs typeface="Times New Roman" panose="02020603050405020304" pitchFamily="18" charset="0"/>
              </a:rPr>
              <a:t>örneğin, </a:t>
            </a:r>
            <a:r>
              <a:rPr lang="tr-TR" sz="2400" dirty="0" smtClean="0">
                <a:latin typeface="Times New Roman" panose="02020603050405020304" pitchFamily="18" charset="0"/>
                <a:cs typeface="Times New Roman" panose="02020603050405020304" pitchFamily="18" charset="0"/>
              </a:rPr>
              <a:t>o şey ulaşılabilecek, ele geçirilebilecek durumda olmalıdır. </a:t>
            </a:r>
          </a:p>
          <a:p>
            <a:pPr algn="just"/>
            <a:r>
              <a:rPr lang="tr-TR" sz="2400" b="1" dirty="0" smtClean="0">
                <a:latin typeface="Times New Roman" panose="02020603050405020304" pitchFamily="18" charset="0"/>
                <a:cs typeface="Times New Roman" panose="02020603050405020304" pitchFamily="18" charset="0"/>
              </a:rPr>
              <a:t>Fiili Hakimiyetin kurulamadığı durumlarda, </a:t>
            </a:r>
            <a:r>
              <a:rPr lang="tr-TR" sz="2400" dirty="0">
                <a:latin typeface="Times New Roman" panose="02020603050405020304" pitchFamily="18" charset="0"/>
                <a:cs typeface="Times New Roman" panose="02020603050405020304" pitchFamily="18" charset="0"/>
              </a:rPr>
              <a:t>H</a:t>
            </a:r>
            <a:r>
              <a:rPr lang="tr-TR" sz="2400" dirty="0" smtClean="0">
                <a:latin typeface="Times New Roman" panose="02020603050405020304" pitchFamily="18" charset="0"/>
                <a:cs typeface="Times New Roman" panose="02020603050405020304" pitchFamily="18" charset="0"/>
              </a:rPr>
              <a:t>ukuki </a:t>
            </a:r>
            <a:r>
              <a:rPr lang="tr-TR" sz="2400" dirty="0">
                <a:latin typeface="Times New Roman" panose="02020603050405020304" pitchFamily="18" charset="0"/>
                <a:cs typeface="Times New Roman" panose="02020603050405020304" pitchFamily="18" charset="0"/>
              </a:rPr>
              <a:t>H</a:t>
            </a:r>
            <a:r>
              <a:rPr lang="tr-TR" sz="2400" dirty="0" smtClean="0">
                <a:latin typeface="Times New Roman" panose="02020603050405020304" pitchFamily="18" charset="0"/>
                <a:cs typeface="Times New Roman" panose="02020603050405020304" pitchFamily="18" charset="0"/>
              </a:rPr>
              <a:t>akimiyetin kurulması da mümkün değildir. </a:t>
            </a:r>
          </a:p>
          <a:p>
            <a:pPr algn="just"/>
            <a:r>
              <a:rPr lang="tr-TR" sz="2400" b="1" dirty="0" smtClean="0">
                <a:latin typeface="Times New Roman" panose="02020603050405020304" pitchFamily="18" charset="0"/>
                <a:cs typeface="Times New Roman" panose="02020603050405020304" pitchFamily="18" charset="0"/>
              </a:rPr>
              <a:t>İnsanların</a:t>
            </a:r>
            <a:r>
              <a:rPr lang="tr-TR" sz="2400" dirty="0" smtClean="0">
                <a:latin typeface="Times New Roman" panose="02020603050405020304" pitchFamily="18" charset="0"/>
                <a:cs typeface="Times New Roman" panose="02020603050405020304" pitchFamily="18" charset="0"/>
              </a:rPr>
              <a:t> şimdilik ulaşamadıkları için, </a:t>
            </a:r>
            <a:r>
              <a:rPr lang="tr-TR" sz="2400" b="1" dirty="0" smtClean="0">
                <a:latin typeface="Times New Roman" panose="02020603050405020304" pitchFamily="18" charset="0"/>
                <a:cs typeface="Times New Roman" panose="02020603050405020304" pitchFamily="18" charset="0"/>
              </a:rPr>
              <a:t>üzerinde Hakimiyet kuramadıkları, </a:t>
            </a:r>
            <a:r>
              <a:rPr lang="tr-TR" sz="2400" dirty="0" smtClean="0">
                <a:latin typeface="Times New Roman" panose="02020603050405020304" pitchFamily="18" charset="0"/>
                <a:cs typeface="Times New Roman" panose="02020603050405020304" pitchFamily="18" charset="0"/>
              </a:rPr>
              <a:t>Güneş, Yıldızlar, </a:t>
            </a:r>
            <a:r>
              <a:rPr lang="tr-TR" sz="2400" b="1" dirty="0">
                <a:latin typeface="Times New Roman" panose="02020603050405020304" pitchFamily="18" charset="0"/>
                <a:cs typeface="Times New Roman" panose="02020603050405020304" pitchFamily="18" charset="0"/>
              </a:rPr>
              <a:t>E</a:t>
            </a:r>
            <a:r>
              <a:rPr lang="tr-TR" sz="2400" b="1" dirty="0" smtClean="0">
                <a:latin typeface="Times New Roman" panose="02020603050405020304" pitchFamily="18" charset="0"/>
                <a:cs typeface="Times New Roman" panose="02020603050405020304" pitchFamily="18" charset="0"/>
              </a:rPr>
              <a:t>şya</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sayılamaz. </a:t>
            </a:r>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947628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2800" dirty="0" smtClean="0">
                <a:latin typeface="Times New Roman" panose="02020603050405020304" pitchFamily="18" charset="0"/>
                <a:cs typeface="Times New Roman" panose="02020603050405020304" pitchFamily="18" charset="0"/>
              </a:rPr>
              <a:t>Aynı şekilde, </a:t>
            </a:r>
            <a:r>
              <a:rPr lang="tr-TR" sz="2800" b="1" dirty="0" smtClean="0">
                <a:latin typeface="Times New Roman" panose="02020603050405020304" pitchFamily="18" charset="0"/>
                <a:cs typeface="Times New Roman" panose="02020603050405020304" pitchFamily="18" charset="0"/>
              </a:rPr>
              <a:t>üzerinde Hakimiyet kurulacak Alanın belirlenmesini sağlayacak biçimde sınırlanamayan</a:t>
            </a:r>
            <a:r>
              <a:rPr lang="tr-TR" sz="2800" dirty="0" smtClean="0">
                <a:latin typeface="Times New Roman" panose="02020603050405020304" pitchFamily="18" charset="0"/>
                <a:cs typeface="Times New Roman" panose="02020603050405020304" pitchFamily="18" charset="0"/>
              </a:rPr>
              <a:t>, </a:t>
            </a:r>
            <a:r>
              <a:rPr lang="tr-TR" sz="2800" b="1" i="1" dirty="0">
                <a:latin typeface="Times New Roman" panose="02020603050405020304" pitchFamily="18" charset="0"/>
                <a:cs typeface="Times New Roman" panose="02020603050405020304" pitchFamily="18" charset="0"/>
              </a:rPr>
              <a:t>H</a:t>
            </a:r>
            <a:r>
              <a:rPr lang="tr-TR" sz="2800" b="1" i="1" dirty="0" smtClean="0">
                <a:latin typeface="Times New Roman" panose="02020603050405020304" pitchFamily="18" charset="0"/>
                <a:cs typeface="Times New Roman" panose="02020603050405020304" pitchFamily="18" charset="0"/>
              </a:rPr>
              <a:t>ava, Açık Deniz</a:t>
            </a:r>
            <a:r>
              <a:rPr lang="tr-TR" sz="2800" b="1" i="1" dirty="0">
                <a:latin typeface="Times New Roman" panose="02020603050405020304" pitchFamily="18" charset="0"/>
                <a:cs typeface="Times New Roman" panose="02020603050405020304" pitchFamily="18" charset="0"/>
              </a:rPr>
              <a:t> </a:t>
            </a:r>
            <a:r>
              <a:rPr lang="tr-TR" sz="2800" b="1" i="1" dirty="0" smtClean="0">
                <a:latin typeface="Times New Roman" panose="02020603050405020304" pitchFamily="18" charset="0"/>
                <a:cs typeface="Times New Roman" panose="02020603050405020304" pitchFamily="18" charset="0"/>
              </a:rPr>
              <a:t>ve </a:t>
            </a:r>
            <a:r>
              <a:rPr lang="tr-TR" sz="2800" b="1" i="1" dirty="0">
                <a:latin typeface="Times New Roman" panose="02020603050405020304" pitchFamily="18" charset="0"/>
                <a:cs typeface="Times New Roman" panose="02020603050405020304" pitchFamily="18" charset="0"/>
              </a:rPr>
              <a:t>A</a:t>
            </a:r>
            <a:r>
              <a:rPr lang="tr-TR" sz="2800" b="1" i="1" dirty="0" smtClean="0">
                <a:latin typeface="Times New Roman" panose="02020603050405020304" pitchFamily="18" charset="0"/>
                <a:cs typeface="Times New Roman" panose="02020603050405020304" pitchFamily="18" charset="0"/>
              </a:rPr>
              <a:t>karsu </a:t>
            </a:r>
            <a:r>
              <a:rPr lang="tr-TR" sz="2800" dirty="0" smtClean="0">
                <a:latin typeface="Times New Roman" panose="02020603050405020304" pitchFamily="18" charset="0"/>
                <a:cs typeface="Times New Roman" panose="02020603050405020304" pitchFamily="18" charset="0"/>
              </a:rPr>
              <a:t>da, </a:t>
            </a:r>
            <a:r>
              <a:rPr lang="tr-TR" sz="2800" b="1" dirty="0">
                <a:latin typeface="Times New Roman" panose="02020603050405020304" pitchFamily="18" charset="0"/>
                <a:cs typeface="Times New Roman" panose="02020603050405020304" pitchFamily="18" charset="0"/>
              </a:rPr>
              <a:t>E</a:t>
            </a:r>
            <a:r>
              <a:rPr lang="tr-TR" sz="2800" b="1" dirty="0" smtClean="0">
                <a:latin typeface="Times New Roman" panose="02020603050405020304" pitchFamily="18" charset="0"/>
                <a:cs typeface="Times New Roman" panose="02020603050405020304" pitchFamily="18" charset="0"/>
              </a:rPr>
              <a:t>şya sayılmaz</a:t>
            </a:r>
            <a:r>
              <a:rPr lang="tr-TR" sz="2800" dirty="0" smtClean="0">
                <a:latin typeface="Times New Roman" panose="02020603050405020304" pitchFamily="18" charset="0"/>
                <a:cs typeface="Times New Roman" panose="02020603050405020304" pitchFamily="18" charset="0"/>
              </a:rPr>
              <a:t>. </a:t>
            </a:r>
          </a:p>
          <a:p>
            <a:pPr algn="just"/>
            <a:r>
              <a:rPr lang="tr-TR" sz="2800" dirty="0" smtClean="0">
                <a:latin typeface="Times New Roman" panose="02020603050405020304" pitchFamily="18" charset="0"/>
                <a:cs typeface="Times New Roman" panose="02020603050405020304" pitchFamily="18" charset="0"/>
              </a:rPr>
              <a:t>Fakat, </a:t>
            </a:r>
            <a:r>
              <a:rPr lang="tr-TR" sz="2800" b="1" i="1" dirty="0" smtClean="0">
                <a:latin typeface="Times New Roman" panose="02020603050405020304" pitchFamily="18" charset="0"/>
                <a:cs typeface="Times New Roman" panose="02020603050405020304" pitchFamily="18" charset="0"/>
              </a:rPr>
              <a:t>Deniz </a:t>
            </a:r>
            <a:r>
              <a:rPr lang="tr-TR" sz="2800" b="1" i="1" dirty="0">
                <a:latin typeface="Times New Roman" panose="02020603050405020304" pitchFamily="18" charset="0"/>
                <a:cs typeface="Times New Roman" panose="02020603050405020304" pitchFamily="18" charset="0"/>
              </a:rPr>
              <a:t>S</a:t>
            </a:r>
            <a:r>
              <a:rPr lang="tr-TR" sz="2800" b="1" i="1" dirty="0" smtClean="0">
                <a:latin typeface="Times New Roman" panose="02020603050405020304" pitchFamily="18" charset="0"/>
                <a:cs typeface="Times New Roman" panose="02020603050405020304" pitchFamily="18" charset="0"/>
              </a:rPr>
              <a:t>ularının bir Havuzda, Gazın bir Depoda toplanması durumunda</a:t>
            </a:r>
            <a:r>
              <a:rPr lang="tr-TR" sz="2800" i="1" dirty="0" smtClean="0">
                <a:latin typeface="Times New Roman" panose="02020603050405020304" pitchFamily="18" charset="0"/>
                <a:cs typeface="Times New Roman" panose="02020603050405020304" pitchFamily="18" charset="0"/>
              </a:rPr>
              <a:t>, </a:t>
            </a:r>
            <a:r>
              <a:rPr lang="tr-TR" sz="2800" b="1" u="sng" dirty="0" smtClean="0">
                <a:latin typeface="Times New Roman" panose="02020603050405020304" pitchFamily="18" charset="0"/>
                <a:cs typeface="Times New Roman" panose="02020603050405020304" pitchFamily="18" charset="0"/>
              </a:rPr>
              <a:t>Sınırlandırılmış olan Havuzdaki </a:t>
            </a:r>
            <a:r>
              <a:rPr lang="tr-TR" sz="2800" b="1" u="sng" dirty="0">
                <a:latin typeface="Times New Roman" panose="02020603050405020304" pitchFamily="18" charset="0"/>
                <a:cs typeface="Times New Roman" panose="02020603050405020304" pitchFamily="18" charset="0"/>
              </a:rPr>
              <a:t>S</a:t>
            </a:r>
            <a:r>
              <a:rPr lang="tr-TR" sz="2800" b="1" u="sng" dirty="0" smtClean="0">
                <a:latin typeface="Times New Roman" panose="02020603050405020304" pitchFamily="18" charset="0"/>
                <a:cs typeface="Times New Roman" panose="02020603050405020304" pitchFamily="18" charset="0"/>
              </a:rPr>
              <a:t>u, Depodaki Gaz</a:t>
            </a:r>
            <a:r>
              <a:rPr lang="tr-TR" sz="2800" u="sng" dirty="0" smtClean="0">
                <a:latin typeface="Times New Roman" panose="02020603050405020304" pitchFamily="18" charset="0"/>
                <a:cs typeface="Times New Roman" panose="02020603050405020304" pitchFamily="18" charset="0"/>
              </a:rPr>
              <a:t>, </a:t>
            </a:r>
            <a:r>
              <a:rPr lang="tr-TR" sz="2800" b="1" i="1" dirty="0">
                <a:latin typeface="Times New Roman" panose="02020603050405020304" pitchFamily="18" charset="0"/>
                <a:cs typeface="Times New Roman" panose="02020603050405020304" pitchFamily="18" charset="0"/>
              </a:rPr>
              <a:t>H</a:t>
            </a:r>
            <a:r>
              <a:rPr lang="tr-TR" sz="2800" b="1" i="1" dirty="0" smtClean="0">
                <a:latin typeface="Times New Roman" panose="02020603050405020304" pitchFamily="18" charset="0"/>
                <a:cs typeface="Times New Roman" panose="02020603050405020304" pitchFamily="18" charset="0"/>
              </a:rPr>
              <a:t>ukuki </a:t>
            </a:r>
            <a:r>
              <a:rPr lang="tr-TR" sz="2800" b="1" i="1" dirty="0">
                <a:latin typeface="Times New Roman" panose="02020603050405020304" pitchFamily="18" charset="0"/>
                <a:cs typeface="Times New Roman" panose="02020603050405020304" pitchFamily="18" charset="0"/>
              </a:rPr>
              <a:t>A</a:t>
            </a:r>
            <a:r>
              <a:rPr lang="tr-TR" sz="2800" b="1" i="1" dirty="0" smtClean="0">
                <a:latin typeface="Times New Roman" panose="02020603050405020304" pitchFamily="18" charset="0"/>
                <a:cs typeface="Times New Roman" panose="02020603050405020304" pitchFamily="18" charset="0"/>
              </a:rPr>
              <a:t>nlamda </a:t>
            </a:r>
            <a:r>
              <a:rPr lang="tr-TR" sz="2800" b="1" i="1" dirty="0">
                <a:latin typeface="Times New Roman" panose="02020603050405020304" pitchFamily="18" charset="0"/>
                <a:cs typeface="Times New Roman" panose="02020603050405020304" pitchFamily="18" charset="0"/>
              </a:rPr>
              <a:t>E</a:t>
            </a:r>
            <a:r>
              <a:rPr lang="tr-TR" sz="2800" b="1" i="1" dirty="0" smtClean="0">
                <a:latin typeface="Times New Roman" panose="02020603050405020304" pitchFamily="18" charset="0"/>
                <a:cs typeface="Times New Roman" panose="02020603050405020304" pitchFamily="18" charset="0"/>
              </a:rPr>
              <a:t>şya</a:t>
            </a:r>
            <a:r>
              <a:rPr lang="tr-TR" sz="2800" b="1" dirty="0" smtClean="0">
                <a:latin typeface="Times New Roman" panose="02020603050405020304" pitchFamily="18" charset="0"/>
                <a:cs typeface="Times New Roman" panose="02020603050405020304" pitchFamily="18" charset="0"/>
              </a:rPr>
              <a:t> sayılır. </a:t>
            </a:r>
          </a:p>
          <a:p>
            <a:pPr algn="just"/>
            <a:endParaRPr lang="tr-TR" sz="2800" dirty="0"/>
          </a:p>
        </p:txBody>
      </p:sp>
    </p:spTree>
    <p:extLst>
      <p:ext uri="{BB962C8B-B14F-4D97-AF65-F5344CB8AC3E}">
        <p14:creationId xmlns:p14="http://schemas.microsoft.com/office/powerpoint/2010/main" val="113784593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Bir şey üzerinde Fiili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akimiyet kurulabilmesi</a:t>
            </a:r>
            <a:r>
              <a:rPr lang="tr-TR" dirty="0" smtClean="0">
                <a:latin typeface="Times New Roman" panose="02020603050405020304" pitchFamily="18" charset="0"/>
                <a:cs typeface="Times New Roman" panose="02020603050405020304" pitchFamily="18" charset="0"/>
              </a:rPr>
              <a:t>, onun </a:t>
            </a:r>
            <a:r>
              <a:rPr lang="tr-TR" b="1" i="1" dirty="0" smtClean="0">
                <a:latin typeface="Times New Roman" panose="02020603050405020304" pitchFamily="18" charset="0"/>
                <a:cs typeface="Times New Roman" panose="02020603050405020304" pitchFamily="18" charset="0"/>
              </a:rPr>
              <a:t>Hukuki </a:t>
            </a:r>
            <a:r>
              <a:rPr lang="tr-TR" b="1" i="1" dirty="0">
                <a:latin typeface="Times New Roman" panose="02020603050405020304" pitchFamily="18" charset="0"/>
                <a:cs typeface="Times New Roman" panose="02020603050405020304" pitchFamily="18" charset="0"/>
              </a:rPr>
              <a:t>A</a:t>
            </a:r>
            <a:r>
              <a:rPr lang="tr-TR" b="1" i="1" dirty="0" smtClean="0">
                <a:latin typeface="Times New Roman" panose="02020603050405020304" pitchFamily="18" charset="0"/>
                <a:cs typeface="Times New Roman" panose="02020603050405020304" pitchFamily="18" charset="0"/>
              </a:rPr>
              <a:t>nlamda </a:t>
            </a:r>
            <a:r>
              <a:rPr lang="tr-TR" b="1" i="1" dirty="0">
                <a:latin typeface="Times New Roman" panose="02020603050405020304" pitchFamily="18" charset="0"/>
                <a:cs typeface="Times New Roman" panose="02020603050405020304" pitchFamily="18" charset="0"/>
              </a:rPr>
              <a:t>E</a:t>
            </a:r>
            <a:r>
              <a:rPr lang="tr-TR" b="1" i="1" dirty="0" smtClean="0">
                <a:latin typeface="Times New Roman" panose="02020603050405020304" pitchFamily="18" charset="0"/>
                <a:cs typeface="Times New Roman" panose="02020603050405020304" pitchFamily="18" charset="0"/>
              </a:rPr>
              <a:t>şya </a:t>
            </a:r>
            <a:r>
              <a:rPr lang="tr-TR" b="1" dirty="0" smtClean="0">
                <a:latin typeface="Times New Roman" panose="02020603050405020304" pitchFamily="18" charset="0"/>
                <a:cs typeface="Times New Roman" panose="02020603050405020304" pitchFamily="18" charset="0"/>
              </a:rPr>
              <a:t>sayılması için </a:t>
            </a:r>
            <a:r>
              <a:rPr lang="tr-TR" dirty="0" smtClean="0">
                <a:latin typeface="Times New Roman" panose="02020603050405020304" pitchFamily="18" charset="0"/>
                <a:cs typeface="Times New Roman" panose="02020603050405020304" pitchFamily="18" charset="0"/>
              </a:rPr>
              <a:t>yeterli değildir; bu </a:t>
            </a:r>
            <a:r>
              <a:rPr lang="tr-TR" b="1" dirty="0" smtClean="0">
                <a:latin typeface="Times New Roman" panose="02020603050405020304" pitchFamily="18" charset="0"/>
                <a:cs typeface="Times New Roman" panose="02020603050405020304" pitchFamily="18" charset="0"/>
              </a:rPr>
              <a:t>Hakimiyet,</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hukuken</a:t>
            </a:r>
            <a:r>
              <a:rPr lang="tr-TR" dirty="0" smtClean="0">
                <a:latin typeface="Times New Roman" panose="02020603050405020304" pitchFamily="18" charset="0"/>
                <a:cs typeface="Times New Roman" panose="02020603050405020304" pitchFamily="18" charset="0"/>
              </a:rPr>
              <a:t> de, </a:t>
            </a:r>
            <a:r>
              <a:rPr lang="tr-TR" b="1" dirty="0" smtClean="0">
                <a:latin typeface="Times New Roman" panose="02020603050405020304" pitchFamily="18" charset="0"/>
                <a:cs typeface="Times New Roman" panose="02020603050405020304" pitchFamily="18" charset="0"/>
              </a:rPr>
              <a:t>mümkün ve geçerli olmalıdır</a:t>
            </a:r>
            <a:r>
              <a:rPr lang="tr-TR" dirty="0" smtClean="0">
                <a:latin typeface="Times New Roman" panose="02020603050405020304" pitchFamily="18" charset="0"/>
                <a:cs typeface="Times New Roman" panose="02020603050405020304" pitchFamily="18" charset="0"/>
              </a:rPr>
              <a:t>. </a:t>
            </a:r>
          </a:p>
          <a:p>
            <a:pPr algn="just"/>
            <a:r>
              <a:rPr lang="tr-TR" b="1" dirty="0" smtClean="0">
                <a:latin typeface="Times New Roman" panose="02020603050405020304" pitchFamily="18" charset="0"/>
                <a:cs typeface="Times New Roman" panose="02020603050405020304" pitchFamily="18" charset="0"/>
              </a:rPr>
              <a:t>Hukuki Hakimiyet</a:t>
            </a:r>
            <a:r>
              <a:rPr lang="tr-TR" dirty="0" smtClean="0">
                <a:latin typeface="Times New Roman" panose="02020603050405020304" pitchFamily="18" charset="0"/>
                <a:cs typeface="Times New Roman" panose="02020603050405020304" pitchFamily="18" charset="0"/>
              </a:rPr>
              <a:t>, bir yandan, </a:t>
            </a:r>
            <a:r>
              <a:rPr lang="tr-TR" b="1" i="1" dirty="0" smtClean="0">
                <a:latin typeface="Times New Roman" panose="02020603050405020304" pitchFamily="18" charset="0"/>
                <a:cs typeface="Times New Roman" panose="02020603050405020304" pitchFamily="18" charset="0"/>
              </a:rPr>
              <a:t>Hak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onusu </a:t>
            </a:r>
            <a:r>
              <a:rPr lang="tr-TR" b="1" i="1" dirty="0">
                <a:latin typeface="Times New Roman" panose="02020603050405020304" pitchFamily="18" charset="0"/>
                <a:cs typeface="Times New Roman" panose="02020603050405020304" pitchFamily="18" charset="0"/>
              </a:rPr>
              <a:t>O</a:t>
            </a:r>
            <a:r>
              <a:rPr lang="tr-TR" b="1" i="1" dirty="0" smtClean="0">
                <a:latin typeface="Times New Roman" panose="02020603050405020304" pitchFamily="18" charset="0"/>
                <a:cs typeface="Times New Roman" panose="02020603050405020304" pitchFamily="18" charset="0"/>
              </a:rPr>
              <a:t>lmaya </a:t>
            </a:r>
            <a:r>
              <a:rPr lang="tr-TR" b="1" i="1" dirty="0">
                <a:latin typeface="Times New Roman" panose="02020603050405020304" pitchFamily="18" charset="0"/>
                <a:cs typeface="Times New Roman" panose="02020603050405020304" pitchFamily="18" charset="0"/>
              </a:rPr>
              <a:t>E</a:t>
            </a:r>
            <a:r>
              <a:rPr lang="tr-TR" b="1" i="1" dirty="0" smtClean="0">
                <a:latin typeface="Times New Roman" panose="02020603050405020304" pitchFamily="18" charset="0"/>
                <a:cs typeface="Times New Roman" panose="02020603050405020304" pitchFamily="18" charset="0"/>
              </a:rPr>
              <a:t>lverişliliği</a:t>
            </a:r>
            <a:r>
              <a:rPr lang="tr-TR" dirty="0" smtClean="0">
                <a:latin typeface="Times New Roman" panose="02020603050405020304" pitchFamily="18" charset="0"/>
                <a:cs typeface="Times New Roman" panose="02020603050405020304" pitchFamily="18" charset="0"/>
              </a:rPr>
              <a:t>, diğer taraftan da, </a:t>
            </a:r>
            <a:r>
              <a:rPr lang="tr-TR" b="1" dirty="0" smtClean="0">
                <a:latin typeface="Times New Roman" panose="02020603050405020304" pitchFamily="18" charset="0"/>
                <a:cs typeface="Times New Roman" panose="02020603050405020304" pitchFamily="18" charset="0"/>
              </a:rPr>
              <a:t>Hukuk</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üzeninin buna izin vermiş olmasını </a:t>
            </a:r>
            <a:r>
              <a:rPr lang="tr-TR" dirty="0" smtClean="0">
                <a:latin typeface="Times New Roman" panose="02020603050405020304" pitchFamily="18" charset="0"/>
                <a:cs typeface="Times New Roman" panose="02020603050405020304" pitchFamily="18" charset="0"/>
              </a:rPr>
              <a:t>ifade eder.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833929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dirty="0" smtClean="0">
                <a:latin typeface="Times New Roman" panose="02020603050405020304" pitchFamily="18" charset="0"/>
                <a:cs typeface="Times New Roman" panose="02020603050405020304" pitchFamily="18" charset="0"/>
              </a:rPr>
              <a:t>Bu bağlamda, üzerinde </a:t>
            </a:r>
            <a:r>
              <a:rPr lang="tr-TR" sz="2800" b="1" dirty="0" smtClean="0">
                <a:latin typeface="Times New Roman" panose="02020603050405020304" pitchFamily="18" charset="0"/>
                <a:cs typeface="Times New Roman" panose="02020603050405020304" pitchFamily="18" charset="0"/>
              </a:rPr>
              <a:t>Fiili </a:t>
            </a:r>
            <a:r>
              <a:rPr lang="tr-TR" sz="2800" b="1" dirty="0">
                <a:latin typeface="Times New Roman" panose="02020603050405020304" pitchFamily="18" charset="0"/>
                <a:cs typeface="Times New Roman" panose="02020603050405020304" pitchFamily="18" charset="0"/>
              </a:rPr>
              <a:t>H</a:t>
            </a:r>
            <a:r>
              <a:rPr lang="tr-TR" sz="2800" b="1" dirty="0" smtClean="0">
                <a:latin typeface="Times New Roman" panose="02020603050405020304" pitchFamily="18" charset="0"/>
                <a:cs typeface="Times New Roman" panose="02020603050405020304" pitchFamily="18" charset="0"/>
              </a:rPr>
              <a:t>akimiyetin kurulması mümkün olan bir şeyin Hukuki İşlem Konusu yapılmasına,</a:t>
            </a:r>
            <a:r>
              <a:rPr lang="tr-TR" sz="2800" dirty="0" smtClean="0">
                <a:latin typeface="Times New Roman" panose="02020603050405020304" pitchFamily="18" charset="0"/>
                <a:cs typeface="Times New Roman" panose="02020603050405020304" pitchFamily="18" charset="0"/>
              </a:rPr>
              <a:t> o şeyin edinilmesine, o şeyden yararlanılmasına, </a:t>
            </a:r>
            <a:r>
              <a:rPr lang="tr-TR" sz="2800" b="1" dirty="0" smtClean="0">
                <a:latin typeface="Times New Roman" panose="02020603050405020304" pitchFamily="18" charset="0"/>
                <a:cs typeface="Times New Roman" panose="02020603050405020304" pitchFamily="18" charset="0"/>
              </a:rPr>
              <a:t>Hukuk Düzeni izin vermiyorsa</a:t>
            </a:r>
            <a:r>
              <a:rPr lang="tr-TR" sz="2800" dirty="0" smtClean="0">
                <a:latin typeface="Times New Roman" panose="02020603050405020304" pitchFamily="18" charset="0"/>
                <a:cs typeface="Times New Roman" panose="02020603050405020304" pitchFamily="18" charset="0"/>
              </a:rPr>
              <a:t>, Hukuki Hakimiyete tabi olamayacağından o şey, </a:t>
            </a:r>
            <a:r>
              <a:rPr lang="tr-TR" sz="2800" b="1" i="1" dirty="0" smtClean="0">
                <a:latin typeface="Times New Roman" panose="02020603050405020304" pitchFamily="18" charset="0"/>
                <a:cs typeface="Times New Roman" panose="02020603050405020304" pitchFamily="18" charset="0"/>
              </a:rPr>
              <a:t>Hukuki Anlamda Eşya </a:t>
            </a:r>
            <a:r>
              <a:rPr lang="tr-TR" sz="2800" b="1" dirty="0" smtClean="0">
                <a:latin typeface="Times New Roman" panose="02020603050405020304" pitchFamily="18" charset="0"/>
                <a:cs typeface="Times New Roman" panose="02020603050405020304" pitchFamily="18" charset="0"/>
              </a:rPr>
              <a:t>sayılamaz. </a:t>
            </a:r>
          </a:p>
        </p:txBody>
      </p:sp>
    </p:spTree>
    <p:extLst>
      <p:ext uri="{BB962C8B-B14F-4D97-AF65-F5344CB8AC3E}">
        <p14:creationId xmlns:p14="http://schemas.microsoft.com/office/powerpoint/2010/main" val="201337061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b="1" dirty="0" smtClean="0">
                <a:latin typeface="Times New Roman" panose="02020603050405020304" pitchFamily="18" charset="0"/>
                <a:cs typeface="Times New Roman" panose="02020603050405020304" pitchFamily="18" charset="0"/>
              </a:rPr>
              <a:t>Sınırlandırılmış bir varlığı olmadığı için </a:t>
            </a:r>
            <a:r>
              <a:rPr lang="tr-TR" sz="2800" b="1" i="1" dirty="0" smtClean="0">
                <a:latin typeface="Times New Roman" panose="02020603050405020304" pitchFamily="18" charset="0"/>
                <a:cs typeface="Times New Roman" panose="02020603050405020304" pitchFamily="18" charset="0"/>
              </a:rPr>
              <a:t>Hava</a:t>
            </a:r>
            <a:r>
              <a:rPr lang="tr-TR" sz="2800" b="1" dirty="0" smtClean="0">
                <a:latin typeface="Times New Roman" panose="02020603050405020304" pitchFamily="18" charset="0"/>
                <a:cs typeface="Times New Roman" panose="02020603050405020304" pitchFamily="18" charset="0"/>
              </a:rPr>
              <a:t>, </a:t>
            </a:r>
            <a:r>
              <a:rPr lang="tr-TR" sz="2800" b="1" i="1" dirty="0" smtClean="0">
                <a:latin typeface="Times New Roman" panose="02020603050405020304" pitchFamily="18" charset="0"/>
                <a:cs typeface="Times New Roman" panose="02020603050405020304" pitchFamily="18" charset="0"/>
              </a:rPr>
              <a:t>Açık </a:t>
            </a:r>
            <a:r>
              <a:rPr lang="tr-TR" sz="2800" b="1" i="1" dirty="0">
                <a:latin typeface="Times New Roman" panose="02020603050405020304" pitchFamily="18" charset="0"/>
                <a:cs typeface="Times New Roman" panose="02020603050405020304" pitchFamily="18" charset="0"/>
              </a:rPr>
              <a:t>D</a:t>
            </a:r>
            <a:r>
              <a:rPr lang="tr-TR" sz="2800" b="1" i="1" dirty="0" smtClean="0">
                <a:latin typeface="Times New Roman" panose="02020603050405020304" pitchFamily="18" charset="0"/>
                <a:cs typeface="Times New Roman" panose="02020603050405020304" pitchFamily="18" charset="0"/>
              </a:rPr>
              <a:t>eniz </a:t>
            </a:r>
            <a:r>
              <a:rPr lang="tr-TR" sz="2800" b="1" dirty="0" smtClean="0">
                <a:latin typeface="Times New Roman" panose="02020603050405020304" pitchFamily="18" charset="0"/>
                <a:cs typeface="Times New Roman" panose="02020603050405020304" pitchFamily="18" charset="0"/>
              </a:rPr>
              <a:t>ve </a:t>
            </a:r>
            <a:r>
              <a:rPr lang="tr-TR" sz="2800" b="1" i="1" dirty="0" smtClean="0">
                <a:latin typeface="Times New Roman" panose="02020603050405020304" pitchFamily="18" charset="0"/>
                <a:cs typeface="Times New Roman" panose="02020603050405020304" pitchFamily="18" charset="0"/>
              </a:rPr>
              <a:t>Akarsu,</a:t>
            </a:r>
            <a:r>
              <a:rPr lang="tr-TR" sz="2800" b="1" dirty="0" smtClean="0">
                <a:latin typeface="Times New Roman" panose="02020603050405020304" pitchFamily="18" charset="0"/>
                <a:cs typeface="Times New Roman" panose="02020603050405020304" pitchFamily="18" charset="0"/>
              </a:rPr>
              <a:t> </a:t>
            </a:r>
            <a:r>
              <a:rPr lang="tr-TR" sz="2800" b="1" dirty="0">
                <a:latin typeface="Times New Roman" panose="02020603050405020304" pitchFamily="18" charset="0"/>
                <a:cs typeface="Times New Roman" panose="02020603050405020304" pitchFamily="18" charset="0"/>
              </a:rPr>
              <a:t>E</a:t>
            </a:r>
            <a:r>
              <a:rPr lang="tr-TR" sz="2800" b="1" dirty="0" smtClean="0">
                <a:latin typeface="Times New Roman" panose="02020603050405020304" pitchFamily="18" charset="0"/>
                <a:cs typeface="Times New Roman" panose="02020603050405020304" pitchFamily="18" charset="0"/>
              </a:rPr>
              <a:t>şya sayılmaz. </a:t>
            </a:r>
          </a:p>
          <a:p>
            <a:pPr algn="just"/>
            <a:r>
              <a:rPr lang="tr-TR" sz="2800" dirty="0" smtClean="0">
                <a:latin typeface="Times New Roman" panose="02020603050405020304" pitchFamily="18" charset="0"/>
                <a:cs typeface="Times New Roman" panose="02020603050405020304" pitchFamily="18" charset="0"/>
              </a:rPr>
              <a:t>Fakat </a:t>
            </a:r>
            <a:r>
              <a:rPr lang="tr-TR" sz="2800" b="1" i="1" dirty="0" smtClean="0">
                <a:latin typeface="Times New Roman" panose="02020603050405020304" pitchFamily="18" charset="0"/>
                <a:cs typeface="Times New Roman" panose="02020603050405020304" pitchFamily="18" charset="0"/>
              </a:rPr>
              <a:t>Açık </a:t>
            </a:r>
            <a:r>
              <a:rPr lang="tr-TR" sz="2800" b="1" i="1" dirty="0">
                <a:latin typeface="Times New Roman" panose="02020603050405020304" pitchFamily="18" charset="0"/>
                <a:cs typeface="Times New Roman" panose="02020603050405020304" pitchFamily="18" charset="0"/>
              </a:rPr>
              <a:t>D</a:t>
            </a:r>
            <a:r>
              <a:rPr lang="tr-TR" sz="2800" b="1" i="1" dirty="0" smtClean="0">
                <a:latin typeface="Times New Roman" panose="02020603050405020304" pitchFamily="18" charset="0"/>
                <a:cs typeface="Times New Roman" panose="02020603050405020304" pitchFamily="18" charset="0"/>
              </a:rPr>
              <a:t>enizden </a:t>
            </a:r>
            <a:r>
              <a:rPr lang="tr-TR" sz="2800" dirty="0" smtClean="0">
                <a:latin typeface="Times New Roman" panose="02020603050405020304" pitchFamily="18" charset="0"/>
                <a:cs typeface="Times New Roman" panose="02020603050405020304" pitchFamily="18" charset="0"/>
              </a:rPr>
              <a:t>ve </a:t>
            </a:r>
            <a:r>
              <a:rPr lang="tr-TR" sz="2800" b="1" i="1" dirty="0" smtClean="0">
                <a:latin typeface="Times New Roman" panose="02020603050405020304" pitchFamily="18" charset="0"/>
                <a:cs typeface="Times New Roman" panose="02020603050405020304" pitchFamily="18" charset="0"/>
              </a:rPr>
              <a:t>Akarsulardan</a:t>
            </a:r>
            <a:r>
              <a:rPr lang="tr-TR" sz="2800" dirty="0" smtClean="0">
                <a:latin typeface="Times New Roman" panose="02020603050405020304" pitchFamily="18" charset="0"/>
                <a:cs typeface="Times New Roman" panose="02020603050405020304" pitchFamily="18" charset="0"/>
              </a:rPr>
              <a:t>, </a:t>
            </a:r>
            <a:r>
              <a:rPr lang="tr-TR" sz="2800" b="1" dirty="0">
                <a:latin typeface="Times New Roman" panose="02020603050405020304" pitchFamily="18" charset="0"/>
                <a:cs typeface="Times New Roman" panose="02020603050405020304" pitchFamily="18" charset="0"/>
              </a:rPr>
              <a:t>K</a:t>
            </a:r>
            <a:r>
              <a:rPr lang="tr-TR" sz="2800" b="1" dirty="0" smtClean="0">
                <a:latin typeface="Times New Roman" panose="02020603050405020304" pitchFamily="18" charset="0"/>
                <a:cs typeface="Times New Roman" panose="02020603050405020304" pitchFamily="18" charset="0"/>
              </a:rPr>
              <a:t>işilere belli şartlar altında Yer veya Zaman bakımından yararlanma olanağı sağlanmış olabilir. </a:t>
            </a:r>
          </a:p>
          <a:p>
            <a:pPr algn="just"/>
            <a:r>
              <a:rPr lang="tr-TR" sz="2800" dirty="0" smtClean="0">
                <a:latin typeface="Times New Roman" panose="02020603050405020304" pitchFamily="18" charset="0"/>
                <a:cs typeface="Times New Roman" panose="02020603050405020304" pitchFamily="18" charset="0"/>
              </a:rPr>
              <a:t>Böylece, </a:t>
            </a:r>
            <a:r>
              <a:rPr lang="tr-TR" sz="2800" b="1" dirty="0" smtClean="0">
                <a:latin typeface="Times New Roman" panose="02020603050405020304" pitchFamily="18" charset="0"/>
                <a:cs typeface="Times New Roman" panose="02020603050405020304" pitchFamily="18" charset="0"/>
              </a:rPr>
              <a:t>üzerinde Hak Sahibine</a:t>
            </a:r>
            <a:r>
              <a:rPr lang="tr-TR" sz="2800" dirty="0" smtClean="0">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K</a:t>
            </a:r>
            <a:r>
              <a:rPr lang="tr-TR" sz="2800" dirty="0" smtClean="0">
                <a:latin typeface="Times New Roman" panose="02020603050405020304" pitchFamily="18" charset="0"/>
                <a:cs typeface="Times New Roman" panose="02020603050405020304" pitchFamily="18" charset="0"/>
              </a:rPr>
              <a:t>apsam bakımından çok sınırlı da olsa, </a:t>
            </a:r>
            <a:r>
              <a:rPr lang="tr-TR" sz="2800" b="1" dirty="0" smtClean="0">
                <a:latin typeface="Times New Roman" panose="02020603050405020304" pitchFamily="18" charset="0"/>
                <a:cs typeface="Times New Roman" panose="02020603050405020304" pitchFamily="18" charset="0"/>
              </a:rPr>
              <a:t>Fiili ve Hukuki </a:t>
            </a:r>
            <a:r>
              <a:rPr lang="tr-TR" sz="2800" b="1" dirty="0">
                <a:latin typeface="Times New Roman" panose="02020603050405020304" pitchFamily="18" charset="0"/>
                <a:cs typeface="Times New Roman" panose="02020603050405020304" pitchFamily="18" charset="0"/>
              </a:rPr>
              <a:t>H</a:t>
            </a:r>
            <a:r>
              <a:rPr lang="tr-TR" sz="2800" b="1" dirty="0" smtClean="0">
                <a:latin typeface="Times New Roman" panose="02020603050405020304" pitchFamily="18" charset="0"/>
                <a:cs typeface="Times New Roman" panose="02020603050405020304" pitchFamily="18" charset="0"/>
              </a:rPr>
              <a:t>akimiyet sağlanmış olduğundan</a:t>
            </a:r>
            <a:r>
              <a:rPr lang="tr-TR" sz="2800" dirty="0" smtClean="0">
                <a:latin typeface="Times New Roman" panose="02020603050405020304" pitchFamily="18" charset="0"/>
                <a:cs typeface="Times New Roman" panose="02020603050405020304" pitchFamily="18" charset="0"/>
              </a:rPr>
              <a:t>, bunlar da </a:t>
            </a:r>
            <a:r>
              <a:rPr lang="tr-TR" sz="2800" b="1" dirty="0" smtClean="0">
                <a:latin typeface="Times New Roman" panose="02020603050405020304" pitchFamily="18" charset="0"/>
                <a:cs typeface="Times New Roman" panose="02020603050405020304" pitchFamily="18" charset="0"/>
              </a:rPr>
              <a:t>Hukuki </a:t>
            </a:r>
            <a:r>
              <a:rPr lang="tr-TR" sz="2800" b="1" dirty="0">
                <a:latin typeface="Times New Roman" panose="02020603050405020304" pitchFamily="18" charset="0"/>
                <a:cs typeface="Times New Roman" panose="02020603050405020304" pitchFamily="18" charset="0"/>
              </a:rPr>
              <a:t>A</a:t>
            </a:r>
            <a:r>
              <a:rPr lang="tr-TR" sz="2800" b="1" dirty="0" smtClean="0">
                <a:latin typeface="Times New Roman" panose="02020603050405020304" pitchFamily="18" charset="0"/>
                <a:cs typeface="Times New Roman" panose="02020603050405020304" pitchFamily="18" charset="0"/>
              </a:rPr>
              <a:t>nlamda </a:t>
            </a:r>
            <a:r>
              <a:rPr lang="tr-TR" sz="2800" b="1" dirty="0">
                <a:latin typeface="Times New Roman" panose="02020603050405020304" pitchFamily="18" charset="0"/>
                <a:cs typeface="Times New Roman" panose="02020603050405020304" pitchFamily="18" charset="0"/>
              </a:rPr>
              <a:t>E</a:t>
            </a:r>
            <a:r>
              <a:rPr lang="tr-TR" sz="2800" b="1" dirty="0" smtClean="0">
                <a:latin typeface="Times New Roman" panose="02020603050405020304" pitchFamily="18" charset="0"/>
                <a:cs typeface="Times New Roman" panose="02020603050405020304" pitchFamily="18" charset="0"/>
              </a:rPr>
              <a:t>şya </a:t>
            </a:r>
            <a:r>
              <a:rPr lang="tr-TR" sz="2800" dirty="0" smtClean="0">
                <a:latin typeface="Times New Roman" panose="02020603050405020304" pitchFamily="18" charset="0"/>
                <a:cs typeface="Times New Roman" panose="02020603050405020304" pitchFamily="18" charset="0"/>
              </a:rPr>
              <a:t>niteliğini kazanabilir. </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44582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b="1" dirty="0" smtClean="0">
                <a:latin typeface="Times New Roman" panose="02020603050405020304" pitchFamily="18" charset="0"/>
                <a:cs typeface="Times New Roman" panose="02020603050405020304" pitchFamily="18" charset="0"/>
              </a:rPr>
              <a:t>Bir İmtiyaza dayanılarak kişiye belli bir Alan içinde</a:t>
            </a:r>
            <a:r>
              <a:rPr lang="tr-TR" sz="2800" dirty="0" smtClean="0">
                <a:latin typeface="Times New Roman" panose="02020603050405020304" pitchFamily="18" charset="0"/>
                <a:cs typeface="Times New Roman" panose="02020603050405020304" pitchFamily="18" charset="0"/>
              </a:rPr>
              <a:t>, bir yararlanma </a:t>
            </a:r>
            <a:r>
              <a:rPr lang="tr-TR" sz="2800" dirty="0">
                <a:latin typeface="Times New Roman" panose="02020603050405020304" pitchFamily="18" charset="0"/>
                <a:cs typeface="Times New Roman" panose="02020603050405020304" pitchFamily="18" charset="0"/>
              </a:rPr>
              <a:t>o</a:t>
            </a:r>
            <a:r>
              <a:rPr lang="tr-TR" sz="2800" dirty="0" smtClean="0">
                <a:latin typeface="Times New Roman" panose="02020603050405020304" pitchFamily="18" charset="0"/>
                <a:cs typeface="Times New Roman" panose="02020603050405020304" pitchFamily="18" charset="0"/>
              </a:rPr>
              <a:t>lanağı tanınmışsa, bu durumda, Hukuki Anlamda Eşyadan söz edilebilir. </a:t>
            </a:r>
          </a:p>
          <a:p>
            <a:pPr algn="just"/>
            <a:r>
              <a:rPr lang="tr-TR" sz="2800" b="1" i="1" dirty="0">
                <a:latin typeface="Times New Roman" panose="02020603050405020304" pitchFamily="18" charset="0"/>
                <a:cs typeface="Times New Roman" panose="02020603050405020304" pitchFamily="18" charset="0"/>
              </a:rPr>
              <a:t>Ö</a:t>
            </a:r>
            <a:r>
              <a:rPr lang="tr-TR" sz="2800" b="1" i="1" dirty="0" smtClean="0">
                <a:latin typeface="Times New Roman" panose="02020603050405020304" pitchFamily="18" charset="0"/>
                <a:cs typeface="Times New Roman" panose="02020603050405020304" pitchFamily="18" charset="0"/>
              </a:rPr>
              <a:t>rneğin,</a:t>
            </a:r>
            <a:r>
              <a:rPr lang="tr-TR" sz="2800" dirty="0" smtClean="0">
                <a:latin typeface="Times New Roman" panose="02020603050405020304" pitchFamily="18" charset="0"/>
                <a:cs typeface="Times New Roman" panose="02020603050405020304" pitchFamily="18" charset="0"/>
              </a:rPr>
              <a:t> Balık </a:t>
            </a:r>
            <a:r>
              <a:rPr lang="tr-TR" sz="2800" dirty="0">
                <a:latin typeface="Times New Roman" panose="02020603050405020304" pitchFamily="18" charset="0"/>
                <a:cs typeface="Times New Roman" panose="02020603050405020304" pitchFamily="18" charset="0"/>
              </a:rPr>
              <a:t>Ç</a:t>
            </a:r>
            <a:r>
              <a:rPr lang="tr-TR" sz="2800" dirty="0" smtClean="0">
                <a:latin typeface="Times New Roman" panose="02020603050405020304" pitchFamily="18" charset="0"/>
                <a:cs typeface="Times New Roman" panose="02020603050405020304" pitchFamily="18" charset="0"/>
              </a:rPr>
              <a:t>iftliği kurulması amacıyla Denizden veya belli bir süre için Akarsudan </a:t>
            </a:r>
            <a:r>
              <a:rPr lang="tr-TR" sz="2800" b="1" dirty="0" smtClean="0">
                <a:latin typeface="Times New Roman" panose="02020603050405020304" pitchFamily="18" charset="0"/>
                <a:cs typeface="Times New Roman" panose="02020603050405020304" pitchFamily="18" charset="0"/>
              </a:rPr>
              <a:t>yararlanma imkânı tanınmış olduğu durumlarda, </a:t>
            </a:r>
            <a:r>
              <a:rPr lang="tr-TR" sz="2800" b="1" i="1" dirty="0" smtClean="0">
                <a:latin typeface="Times New Roman" panose="02020603050405020304" pitchFamily="18" charset="0"/>
                <a:cs typeface="Times New Roman" panose="02020603050405020304" pitchFamily="18" charset="0"/>
              </a:rPr>
              <a:t>Hukuki Anlamda Eşyadan </a:t>
            </a:r>
            <a:r>
              <a:rPr lang="tr-TR" sz="2800" dirty="0" smtClean="0">
                <a:latin typeface="Times New Roman" panose="02020603050405020304" pitchFamily="18" charset="0"/>
                <a:cs typeface="Times New Roman" panose="02020603050405020304" pitchFamily="18" charset="0"/>
              </a:rPr>
              <a:t>söz edilebilir. </a:t>
            </a:r>
            <a:endParaRPr lang="tr-T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13001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95536" y="1686558"/>
            <a:ext cx="8291264" cy="5270834"/>
          </a:xfrm>
        </p:spPr>
        <p:txBody>
          <a:bodyPr/>
          <a:lstStyle/>
          <a:p>
            <a:pPr algn="just"/>
            <a:r>
              <a:rPr lang="tr-TR" sz="2400" dirty="0" smtClean="0">
                <a:latin typeface="Times New Roman" panose="02020603050405020304" pitchFamily="18" charset="0"/>
                <a:cs typeface="Times New Roman" panose="02020603050405020304" pitchFamily="18" charset="0"/>
              </a:rPr>
              <a:t>Cismani, sınırlandırılmış ve üzerinde Fiili </a:t>
            </a:r>
            <a:r>
              <a:rPr lang="tr-TR" sz="2400" dirty="0">
                <a:latin typeface="Times New Roman" panose="02020603050405020304" pitchFamily="18" charset="0"/>
                <a:cs typeface="Times New Roman" panose="02020603050405020304" pitchFamily="18" charset="0"/>
              </a:rPr>
              <a:t>H</a:t>
            </a:r>
            <a:r>
              <a:rPr lang="tr-TR" sz="2400" dirty="0" smtClean="0">
                <a:latin typeface="Times New Roman" panose="02020603050405020304" pitchFamily="18" charset="0"/>
                <a:cs typeface="Times New Roman" panose="02020603050405020304" pitchFamily="18" charset="0"/>
              </a:rPr>
              <a:t>akimiyet kurulabilir olmasına rağmen, Hukuk </a:t>
            </a:r>
            <a:r>
              <a:rPr lang="tr-TR" sz="2400" dirty="0">
                <a:latin typeface="Times New Roman" panose="02020603050405020304" pitchFamily="18" charset="0"/>
                <a:cs typeface="Times New Roman" panose="02020603050405020304" pitchFamily="18" charset="0"/>
              </a:rPr>
              <a:t>D</a:t>
            </a:r>
            <a:r>
              <a:rPr lang="tr-TR" sz="2400" dirty="0" smtClean="0">
                <a:latin typeface="Times New Roman" panose="02020603050405020304" pitchFamily="18" charset="0"/>
                <a:cs typeface="Times New Roman" panose="02020603050405020304" pitchFamily="18" charset="0"/>
              </a:rPr>
              <a:t>üzeninin </a:t>
            </a:r>
            <a:r>
              <a:rPr lang="tr-TR" sz="2400" dirty="0">
                <a:latin typeface="Times New Roman" panose="02020603050405020304" pitchFamily="18" charset="0"/>
                <a:cs typeface="Times New Roman" panose="02020603050405020304" pitchFamily="18" charset="0"/>
              </a:rPr>
              <a:t>A</a:t>
            </a:r>
            <a:r>
              <a:rPr lang="tr-TR" sz="2400" dirty="0" smtClean="0">
                <a:latin typeface="Times New Roman" panose="02020603050405020304" pitchFamily="18" charset="0"/>
                <a:cs typeface="Times New Roman" panose="02020603050405020304" pitchFamily="18" charset="0"/>
              </a:rPr>
              <a:t>yni </a:t>
            </a:r>
            <a:r>
              <a:rPr lang="tr-TR" sz="2400" dirty="0">
                <a:latin typeface="Times New Roman" panose="02020603050405020304" pitchFamily="18" charset="0"/>
                <a:cs typeface="Times New Roman" panose="02020603050405020304" pitchFamily="18" charset="0"/>
              </a:rPr>
              <a:t>H</a:t>
            </a:r>
            <a:r>
              <a:rPr lang="tr-TR" sz="2400" dirty="0" smtClean="0">
                <a:latin typeface="Times New Roman" panose="02020603050405020304" pitchFamily="18" charset="0"/>
                <a:cs typeface="Times New Roman" panose="02020603050405020304" pitchFamily="18" charset="0"/>
              </a:rPr>
              <a:t>ak kurulmasına, </a:t>
            </a:r>
            <a:r>
              <a:rPr lang="tr-TR" sz="2400" dirty="0">
                <a:latin typeface="Times New Roman" panose="02020603050405020304" pitchFamily="18" charset="0"/>
                <a:cs typeface="Times New Roman" panose="02020603050405020304" pitchFamily="18" charset="0"/>
              </a:rPr>
              <a:t>A</a:t>
            </a:r>
            <a:r>
              <a:rPr lang="tr-TR" sz="2400" dirty="0" smtClean="0">
                <a:latin typeface="Times New Roman" panose="02020603050405020304" pitchFamily="18" charset="0"/>
                <a:cs typeface="Times New Roman" panose="02020603050405020304" pitchFamily="18" charset="0"/>
              </a:rPr>
              <a:t>hlaki </a:t>
            </a:r>
            <a:r>
              <a:rPr lang="tr-TR" sz="2400" dirty="0">
                <a:latin typeface="Times New Roman" panose="02020603050405020304" pitchFamily="18" charset="0"/>
                <a:cs typeface="Times New Roman" panose="02020603050405020304" pitchFamily="18" charset="0"/>
              </a:rPr>
              <a:t>N</a:t>
            </a:r>
            <a:r>
              <a:rPr lang="tr-TR" sz="2400" dirty="0" smtClean="0">
                <a:latin typeface="Times New Roman" panose="02020603050405020304" pitchFamily="18" charset="0"/>
                <a:cs typeface="Times New Roman" panose="02020603050405020304" pitchFamily="18" charset="0"/>
              </a:rPr>
              <a:t>edenlerle izin vermediği </a:t>
            </a:r>
            <a:r>
              <a:rPr lang="tr-TR" sz="2400" b="1" dirty="0" smtClean="0">
                <a:latin typeface="Times New Roman" panose="02020603050405020304" pitchFamily="18" charset="0"/>
                <a:cs typeface="Times New Roman" panose="02020603050405020304" pitchFamily="18" charset="0"/>
              </a:rPr>
              <a:t>İnsan </a:t>
            </a:r>
            <a:r>
              <a:rPr lang="tr-TR" sz="2400" b="1" dirty="0">
                <a:latin typeface="Times New Roman" panose="02020603050405020304" pitchFamily="18" charset="0"/>
                <a:cs typeface="Times New Roman" panose="02020603050405020304" pitchFamily="18" charset="0"/>
              </a:rPr>
              <a:t>V</a:t>
            </a:r>
            <a:r>
              <a:rPr lang="tr-TR" sz="2400" b="1" dirty="0" smtClean="0">
                <a:latin typeface="Times New Roman" panose="02020603050405020304" pitchFamily="18" charset="0"/>
                <a:cs typeface="Times New Roman" panose="02020603050405020304" pitchFamily="18" charset="0"/>
              </a:rPr>
              <a:t>ücudu </a:t>
            </a:r>
            <a:r>
              <a:rPr lang="tr-TR" sz="2400" dirty="0" smtClean="0">
                <a:latin typeface="Times New Roman" panose="02020603050405020304" pitchFamily="18" charset="0"/>
                <a:cs typeface="Times New Roman" panose="02020603050405020304" pitchFamily="18" charset="0"/>
              </a:rPr>
              <a:t>ve </a:t>
            </a:r>
            <a:r>
              <a:rPr lang="tr-TR" sz="2400" b="1" dirty="0" smtClean="0">
                <a:latin typeface="Times New Roman" panose="02020603050405020304" pitchFamily="18" charset="0"/>
                <a:cs typeface="Times New Roman" panose="02020603050405020304" pitchFamily="18" charset="0"/>
              </a:rPr>
              <a:t>Vücudun Kısımları</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Eşya </a:t>
            </a:r>
            <a:r>
              <a:rPr lang="tr-TR" sz="2400" b="1" dirty="0" smtClean="0">
                <a:latin typeface="Times New Roman" panose="02020603050405020304" pitchFamily="18" charset="0"/>
                <a:cs typeface="Times New Roman" panose="02020603050405020304" pitchFamily="18" charset="0"/>
              </a:rPr>
              <a:t>sayılmaz. </a:t>
            </a:r>
          </a:p>
          <a:p>
            <a:pPr algn="just"/>
            <a:r>
              <a:rPr lang="tr-TR" sz="2400" b="1" dirty="0" smtClean="0">
                <a:latin typeface="Times New Roman" panose="02020603050405020304" pitchFamily="18" charset="0"/>
                <a:cs typeface="Times New Roman" panose="02020603050405020304" pitchFamily="18" charset="0"/>
              </a:rPr>
              <a:t>İnsan Vücudunun ve Vücudun </a:t>
            </a:r>
            <a:r>
              <a:rPr lang="tr-TR" sz="2400" b="1" dirty="0">
                <a:latin typeface="Times New Roman" panose="02020603050405020304" pitchFamily="18" charset="0"/>
                <a:cs typeface="Times New Roman" panose="02020603050405020304" pitchFamily="18" charset="0"/>
              </a:rPr>
              <a:t>K</a:t>
            </a:r>
            <a:r>
              <a:rPr lang="tr-TR" sz="2400" b="1" dirty="0" smtClean="0">
                <a:latin typeface="Times New Roman" panose="02020603050405020304" pitchFamily="18" charset="0"/>
                <a:cs typeface="Times New Roman" panose="02020603050405020304" pitchFamily="18" charset="0"/>
              </a:rPr>
              <a:t>ısımlarının </a:t>
            </a:r>
            <a:r>
              <a:rPr lang="tr-TR" sz="2400" b="1" dirty="0">
                <a:latin typeface="Times New Roman" panose="02020603050405020304" pitchFamily="18" charset="0"/>
                <a:cs typeface="Times New Roman" panose="02020603050405020304" pitchFamily="18" charset="0"/>
              </a:rPr>
              <a:t>H</a:t>
            </a:r>
            <a:r>
              <a:rPr lang="tr-TR" sz="2400" b="1" dirty="0" smtClean="0">
                <a:latin typeface="Times New Roman" panose="02020603050405020304" pitchFamily="18" charset="0"/>
                <a:cs typeface="Times New Roman" panose="02020603050405020304" pitchFamily="18" charset="0"/>
              </a:rPr>
              <a:t>ukuki </a:t>
            </a:r>
            <a:r>
              <a:rPr lang="tr-TR" sz="2400" b="1" dirty="0">
                <a:latin typeface="Times New Roman" panose="02020603050405020304" pitchFamily="18" charset="0"/>
                <a:cs typeface="Times New Roman" panose="02020603050405020304" pitchFamily="18" charset="0"/>
              </a:rPr>
              <a:t>A</a:t>
            </a:r>
            <a:r>
              <a:rPr lang="tr-TR" sz="2400" b="1" dirty="0" smtClean="0">
                <a:latin typeface="Times New Roman" panose="02020603050405020304" pitchFamily="18" charset="0"/>
                <a:cs typeface="Times New Roman" panose="02020603050405020304" pitchFamily="18" charset="0"/>
              </a:rPr>
              <a:t>nlamda </a:t>
            </a:r>
            <a:r>
              <a:rPr lang="tr-TR" sz="2400" b="1" dirty="0">
                <a:latin typeface="Times New Roman" panose="02020603050405020304" pitchFamily="18" charset="0"/>
                <a:cs typeface="Times New Roman" panose="02020603050405020304" pitchFamily="18" charset="0"/>
              </a:rPr>
              <a:t>E</a:t>
            </a:r>
            <a:r>
              <a:rPr lang="tr-TR" sz="2400" b="1" dirty="0" smtClean="0">
                <a:latin typeface="Times New Roman" panose="02020603050405020304" pitchFamily="18" charset="0"/>
                <a:cs typeface="Times New Roman" panose="02020603050405020304" pitchFamily="18" charset="0"/>
              </a:rPr>
              <a:t>şya sayılmaması</a:t>
            </a:r>
            <a:r>
              <a:rPr lang="tr-TR" sz="2400" dirty="0" smtClean="0">
                <a:latin typeface="Times New Roman" panose="02020603050405020304" pitchFamily="18" charset="0"/>
                <a:cs typeface="Times New Roman" panose="02020603050405020304" pitchFamily="18" charset="0"/>
              </a:rPr>
              <a:t>, Öğretide, genellikle, </a:t>
            </a:r>
            <a:r>
              <a:rPr lang="tr-TR" sz="2400" b="1" dirty="0" smtClean="0">
                <a:latin typeface="Times New Roman" panose="02020603050405020304" pitchFamily="18" charset="0"/>
                <a:cs typeface="Times New Roman" panose="02020603050405020304" pitchFamily="18" charset="0"/>
              </a:rPr>
              <a:t>Hukuki </a:t>
            </a:r>
            <a:r>
              <a:rPr lang="tr-TR" sz="2400" b="1" dirty="0">
                <a:latin typeface="Times New Roman" panose="02020603050405020304" pitchFamily="18" charset="0"/>
                <a:cs typeface="Times New Roman" panose="02020603050405020304" pitchFamily="18" charset="0"/>
              </a:rPr>
              <a:t>A</a:t>
            </a:r>
            <a:r>
              <a:rPr lang="tr-TR" sz="2400" b="1" dirty="0" smtClean="0">
                <a:latin typeface="Times New Roman" panose="02020603050405020304" pitchFamily="18" charset="0"/>
                <a:cs typeface="Times New Roman" panose="02020603050405020304" pitchFamily="18" charset="0"/>
              </a:rPr>
              <a:t>nlamda </a:t>
            </a:r>
            <a:r>
              <a:rPr lang="tr-TR" sz="2400" b="1" dirty="0">
                <a:latin typeface="Times New Roman" panose="02020603050405020304" pitchFamily="18" charset="0"/>
                <a:cs typeface="Times New Roman" panose="02020603050405020304" pitchFamily="18" charset="0"/>
              </a:rPr>
              <a:t>E</a:t>
            </a:r>
            <a:r>
              <a:rPr lang="tr-TR" sz="2400" b="1" dirty="0" smtClean="0">
                <a:latin typeface="Times New Roman" panose="02020603050405020304" pitchFamily="18" charset="0"/>
                <a:cs typeface="Times New Roman" panose="02020603050405020304" pitchFamily="18" charset="0"/>
              </a:rPr>
              <a:t>şyanın </a:t>
            </a:r>
            <a:r>
              <a:rPr lang="tr-TR" sz="2400"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Kişilik </a:t>
            </a:r>
            <a:r>
              <a:rPr lang="tr-TR" sz="2400" b="1" i="1" dirty="0">
                <a:latin typeface="Times New Roman" panose="02020603050405020304" pitchFamily="18" charset="0"/>
                <a:cs typeface="Times New Roman" panose="02020603050405020304" pitchFamily="18" charset="0"/>
              </a:rPr>
              <a:t>D</a:t>
            </a:r>
            <a:r>
              <a:rPr lang="tr-TR" sz="2400" b="1" i="1" dirty="0" smtClean="0">
                <a:latin typeface="Times New Roman" panose="02020603050405020304" pitchFamily="18" charset="0"/>
                <a:cs typeface="Times New Roman" panose="02020603050405020304" pitchFamily="18" charset="0"/>
              </a:rPr>
              <a:t>ışı Olma» </a:t>
            </a:r>
            <a:r>
              <a:rPr lang="tr-TR" sz="2400" b="1" dirty="0" smtClean="0">
                <a:latin typeface="Times New Roman" panose="02020603050405020304" pitchFamily="18" charset="0"/>
                <a:cs typeface="Times New Roman" panose="02020603050405020304" pitchFamily="18" charset="0"/>
              </a:rPr>
              <a:t>özelliğiyle açıklanmaktadır. </a:t>
            </a:r>
          </a:p>
          <a:p>
            <a:pPr algn="just"/>
            <a:r>
              <a:rPr lang="tr-TR" sz="2400" b="1" dirty="0" smtClean="0">
                <a:latin typeface="Times New Roman" panose="02020603050405020304" pitchFamily="18" charset="0"/>
                <a:cs typeface="Times New Roman" panose="02020603050405020304" pitchFamily="18" charset="0"/>
              </a:rPr>
              <a:t>Bu Açıklama da yanıltıcı olabilir</a:t>
            </a:r>
            <a:r>
              <a:rPr lang="tr-TR" sz="2400" dirty="0" smtClean="0">
                <a:latin typeface="Times New Roman" panose="02020603050405020304" pitchFamily="18" charset="0"/>
                <a:cs typeface="Times New Roman" panose="02020603050405020304" pitchFamily="18" charset="0"/>
              </a:rPr>
              <a:t>, çünkü Hukuk </a:t>
            </a:r>
            <a:r>
              <a:rPr lang="tr-TR" sz="2400" dirty="0">
                <a:latin typeface="Times New Roman" panose="02020603050405020304" pitchFamily="18" charset="0"/>
                <a:cs typeface="Times New Roman" panose="02020603050405020304" pitchFamily="18" charset="0"/>
              </a:rPr>
              <a:t>D</a:t>
            </a:r>
            <a:r>
              <a:rPr lang="tr-TR" sz="2400" dirty="0" smtClean="0">
                <a:latin typeface="Times New Roman" panose="02020603050405020304" pitchFamily="18" charset="0"/>
                <a:cs typeface="Times New Roman" panose="02020603050405020304" pitchFamily="18" charset="0"/>
              </a:rPr>
              <a:t>üzeninin izin verdiği ölçüde vücuttan ayrılan kısımların Eşya sayıldığı durumlar dikkate alınmalıdır. </a:t>
            </a:r>
          </a:p>
          <a:p>
            <a:pPr marL="65087" indent="0" algn="just">
              <a:buNone/>
            </a:pP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272777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Ayrıca </a:t>
            </a:r>
            <a:r>
              <a:rPr lang="tr-TR" b="1" dirty="0" smtClean="0">
                <a:latin typeface="Times New Roman" panose="02020603050405020304" pitchFamily="18" charset="0"/>
                <a:cs typeface="Times New Roman" panose="02020603050405020304" pitchFamily="18" charset="0"/>
              </a:rPr>
              <a:t>Kişilik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ışı olmasına rağmen, Hayvanlar</a:t>
            </a:r>
            <a:r>
              <a:rPr lang="tr-TR" dirty="0" smtClean="0">
                <a:latin typeface="Times New Roman" panose="02020603050405020304" pitchFamily="18" charset="0"/>
                <a:cs typeface="Times New Roman" panose="02020603050405020304" pitchFamily="18" charset="0"/>
              </a:rPr>
              <a:t> da, </a:t>
            </a:r>
            <a:r>
              <a:rPr lang="tr-TR" b="1" i="1" dirty="0" smtClean="0">
                <a:latin typeface="Times New Roman" panose="02020603050405020304" pitchFamily="18" charset="0"/>
                <a:cs typeface="Times New Roman" panose="02020603050405020304" pitchFamily="18" charset="0"/>
              </a:rPr>
              <a:t>İsviçre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Medeni Kanunu’na </a:t>
            </a:r>
            <a:r>
              <a:rPr lang="tr-TR" b="1" dirty="0" smtClean="0">
                <a:latin typeface="Times New Roman" panose="02020603050405020304" pitchFamily="18" charset="0"/>
                <a:cs typeface="Times New Roman" panose="02020603050405020304" pitchFamily="18" charset="0"/>
              </a:rPr>
              <a:t>eklenen</a:t>
            </a:r>
            <a:r>
              <a:rPr lang="tr-TR" dirty="0" smtClean="0">
                <a:latin typeface="Times New Roman" panose="02020603050405020304" pitchFamily="18" charset="0"/>
                <a:cs typeface="Times New Roman" panose="02020603050405020304" pitchFamily="18" charset="0"/>
              </a:rPr>
              <a:t> ve 2003 yılında yürürlüğe giren </a:t>
            </a:r>
            <a:r>
              <a:rPr lang="tr-TR" b="1" dirty="0" smtClean="0">
                <a:latin typeface="Times New Roman" panose="02020603050405020304" pitchFamily="18" charset="0"/>
                <a:cs typeface="Times New Roman" panose="02020603050405020304" pitchFamily="18" charset="0"/>
              </a:rPr>
              <a:t>641 a maddesinin 1. fıkrasına göre,</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E</a:t>
            </a:r>
            <a:r>
              <a:rPr lang="tr-TR" b="1" i="1" dirty="0" smtClean="0">
                <a:latin typeface="Times New Roman" panose="02020603050405020304" pitchFamily="18" charset="0"/>
                <a:cs typeface="Times New Roman" panose="02020603050405020304" pitchFamily="18" charset="0"/>
              </a:rPr>
              <a:t>şya </a:t>
            </a:r>
            <a:r>
              <a:rPr lang="tr-TR" b="1" dirty="0" smtClean="0">
                <a:latin typeface="Times New Roman" panose="02020603050405020304" pitchFamily="18" charset="0"/>
                <a:cs typeface="Times New Roman" panose="02020603050405020304" pitchFamily="18" charset="0"/>
              </a:rPr>
              <a:t>sayılmaz.</a:t>
            </a:r>
          </a:p>
          <a:p>
            <a:pPr algn="just"/>
            <a:r>
              <a:rPr lang="tr-TR" b="1" dirty="0" smtClean="0">
                <a:latin typeface="Times New Roman" panose="02020603050405020304" pitchFamily="18" charset="0"/>
                <a:cs typeface="Times New Roman" panose="02020603050405020304" pitchFamily="18" charset="0"/>
              </a:rPr>
              <a:t>Aynı maddenin II. fıkrasına göre </a:t>
            </a:r>
            <a:r>
              <a:rPr lang="tr-TR" dirty="0" smtClean="0">
                <a:latin typeface="Times New Roman" panose="02020603050405020304" pitchFamily="18" charset="0"/>
                <a:cs typeface="Times New Roman" panose="02020603050405020304" pitchFamily="18" charset="0"/>
              </a:rPr>
              <a:t>de, </a:t>
            </a:r>
            <a:r>
              <a:rPr lang="tr-TR" b="1" dirty="0" smtClean="0">
                <a:latin typeface="Times New Roman" panose="02020603050405020304" pitchFamily="18" charset="0"/>
                <a:cs typeface="Times New Roman" panose="02020603050405020304" pitchFamily="18" charset="0"/>
              </a:rPr>
              <a:t>Hayvanlara ilişkin Özel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ükümler bulunmadığı takdirde</a:t>
            </a:r>
            <a:r>
              <a:rPr lang="tr-TR" dirty="0" smtClean="0">
                <a:latin typeface="Times New Roman" panose="02020603050405020304" pitchFamily="18" charset="0"/>
                <a:cs typeface="Times New Roman" panose="02020603050405020304" pitchFamily="18" charset="0"/>
              </a:rPr>
              <a:t>, bunlara </a:t>
            </a:r>
            <a:r>
              <a:rPr lang="tr-TR" b="1" i="1" dirty="0" smtClean="0">
                <a:latin typeface="Times New Roman" panose="02020603050405020304" pitchFamily="18" charset="0"/>
                <a:cs typeface="Times New Roman" panose="02020603050405020304" pitchFamily="18" charset="0"/>
              </a:rPr>
              <a:t>Eşya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akkındaki Hükümler </a:t>
            </a:r>
            <a:r>
              <a:rPr lang="tr-TR" dirty="0" smtClean="0">
                <a:latin typeface="Times New Roman" panose="02020603050405020304" pitchFamily="18" charset="0"/>
                <a:cs typeface="Times New Roman" panose="02020603050405020304" pitchFamily="18" charset="0"/>
              </a:rPr>
              <a:t>uygulanır. </a:t>
            </a:r>
          </a:p>
        </p:txBody>
      </p:sp>
    </p:spTree>
    <p:extLst>
      <p:ext uri="{BB962C8B-B14F-4D97-AF65-F5344CB8AC3E}">
        <p14:creationId xmlns:p14="http://schemas.microsoft.com/office/powerpoint/2010/main" val="229207987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2800" dirty="0" smtClean="0">
                <a:latin typeface="Times New Roman" panose="02020603050405020304" pitchFamily="18" charset="0"/>
                <a:cs typeface="Times New Roman" panose="02020603050405020304" pitchFamily="18" charset="0"/>
              </a:rPr>
              <a:t>Ülkemizde, </a:t>
            </a:r>
            <a:r>
              <a:rPr lang="tr-TR" sz="2800" b="1" u="sng" dirty="0">
                <a:latin typeface="Times New Roman" panose="02020603050405020304" pitchFamily="18" charset="0"/>
                <a:cs typeface="Times New Roman" panose="02020603050405020304" pitchFamily="18" charset="0"/>
              </a:rPr>
              <a:t>24. 6. 2004 tarihli ve </a:t>
            </a:r>
            <a:r>
              <a:rPr lang="tr-TR" sz="2800" b="1" i="1" u="sng" dirty="0">
                <a:latin typeface="Times New Roman" panose="02020603050405020304" pitchFamily="18" charset="0"/>
                <a:cs typeface="Times New Roman" panose="02020603050405020304" pitchFamily="18" charset="0"/>
              </a:rPr>
              <a:t>5199 sayılı Hayvanları Koruma </a:t>
            </a:r>
            <a:r>
              <a:rPr lang="tr-TR" sz="2800" b="1" i="1" u="sng" dirty="0" smtClean="0">
                <a:latin typeface="Times New Roman" panose="02020603050405020304" pitchFamily="18" charset="0"/>
                <a:cs typeface="Times New Roman" panose="02020603050405020304" pitchFamily="18" charset="0"/>
              </a:rPr>
              <a:t>Kanunu</a:t>
            </a:r>
            <a:r>
              <a:rPr lang="tr-TR" sz="2800" b="1" i="1" dirty="0" smtClean="0">
                <a:latin typeface="Times New Roman" panose="02020603050405020304" pitchFamily="18" charset="0"/>
                <a:cs typeface="Times New Roman" panose="02020603050405020304" pitchFamily="18" charset="0"/>
              </a:rPr>
              <a:t>, </a:t>
            </a:r>
            <a:r>
              <a:rPr lang="tr-TR" sz="2800" b="1" dirty="0" smtClean="0">
                <a:latin typeface="Times New Roman" panose="02020603050405020304" pitchFamily="18" charset="0"/>
                <a:cs typeface="Times New Roman" panose="02020603050405020304" pitchFamily="18" charset="0"/>
              </a:rPr>
              <a:t>Hayvanların </a:t>
            </a:r>
            <a:r>
              <a:rPr lang="tr-TR" sz="2800" b="1" dirty="0">
                <a:latin typeface="Times New Roman" panose="02020603050405020304" pitchFamily="18" charset="0"/>
                <a:cs typeface="Times New Roman" panose="02020603050405020304" pitchFamily="18" charset="0"/>
              </a:rPr>
              <a:t>eşit doğduğunu </a:t>
            </a:r>
            <a:r>
              <a:rPr lang="tr-TR" sz="2800" dirty="0">
                <a:latin typeface="Times New Roman" panose="02020603050405020304" pitchFamily="18" charset="0"/>
                <a:cs typeface="Times New Roman" panose="02020603050405020304" pitchFamily="18" charset="0"/>
              </a:rPr>
              <a:t>ve bu </a:t>
            </a:r>
            <a:r>
              <a:rPr lang="tr-TR" sz="2800" dirty="0" smtClean="0">
                <a:latin typeface="Times New Roman" panose="02020603050405020304" pitchFamily="18" charset="0"/>
                <a:cs typeface="Times New Roman" panose="02020603050405020304" pitchFamily="18" charset="0"/>
              </a:rPr>
              <a:t>Kanun Hükümleri çerçevesinde, </a:t>
            </a:r>
            <a:r>
              <a:rPr lang="tr-TR" sz="2800" b="1" dirty="0" smtClean="0">
                <a:latin typeface="Times New Roman" panose="02020603050405020304" pitchFamily="18" charset="0"/>
                <a:cs typeface="Times New Roman" panose="02020603050405020304" pitchFamily="18" charset="0"/>
              </a:rPr>
              <a:t>Yaşama Hakkına </a:t>
            </a:r>
            <a:r>
              <a:rPr lang="tr-TR" sz="2800" b="1" dirty="0">
                <a:latin typeface="Times New Roman" panose="02020603050405020304" pitchFamily="18" charset="0"/>
                <a:cs typeface="Times New Roman" panose="02020603050405020304" pitchFamily="18" charset="0"/>
              </a:rPr>
              <a:t>sahip </a:t>
            </a:r>
            <a:r>
              <a:rPr lang="tr-TR" sz="2800" b="1" dirty="0" smtClean="0">
                <a:latin typeface="Times New Roman" panose="02020603050405020304" pitchFamily="18" charset="0"/>
                <a:cs typeface="Times New Roman" panose="02020603050405020304" pitchFamily="18" charset="0"/>
              </a:rPr>
              <a:t>olduğunu (</a:t>
            </a:r>
            <a:r>
              <a:rPr lang="tr-TR" sz="2800" i="1" dirty="0" smtClean="0">
                <a:latin typeface="Times New Roman" panose="02020603050405020304" pitchFamily="18" charset="0"/>
                <a:cs typeface="Times New Roman" panose="02020603050405020304" pitchFamily="18" charset="0"/>
              </a:rPr>
              <a:t>m.4),  </a:t>
            </a:r>
            <a:r>
              <a:rPr lang="tr-TR" sz="2800" dirty="0" smtClean="0">
                <a:latin typeface="Times New Roman" panose="02020603050405020304" pitchFamily="18" charset="0"/>
                <a:cs typeface="Times New Roman" panose="02020603050405020304" pitchFamily="18" charset="0"/>
              </a:rPr>
              <a:t>bakımını ciddi şekilde ihmal eden ya da onlara ağrı, acı veya zarar veren Hayvan </a:t>
            </a:r>
            <a:r>
              <a:rPr lang="tr-TR" sz="2800" dirty="0">
                <a:latin typeface="Times New Roman" panose="02020603050405020304" pitchFamily="18" charset="0"/>
                <a:cs typeface="Times New Roman" panose="02020603050405020304" pitchFamily="18" charset="0"/>
              </a:rPr>
              <a:t>S</a:t>
            </a:r>
            <a:r>
              <a:rPr lang="tr-TR" sz="2800" dirty="0" smtClean="0">
                <a:latin typeface="Times New Roman" panose="02020603050405020304" pitchFamily="18" charset="0"/>
                <a:cs typeface="Times New Roman" panose="02020603050405020304" pitchFamily="18" charset="0"/>
              </a:rPr>
              <a:t>ahiplerinin </a:t>
            </a:r>
            <a:r>
              <a:rPr lang="tr-TR" sz="2800" dirty="0">
                <a:latin typeface="Times New Roman" panose="02020603050405020304" pitchFamily="18" charset="0"/>
                <a:cs typeface="Times New Roman" panose="02020603050405020304" pitchFamily="18" charset="0"/>
              </a:rPr>
              <a:t>H</a:t>
            </a:r>
            <a:r>
              <a:rPr lang="tr-TR" sz="2800" dirty="0" smtClean="0">
                <a:latin typeface="Times New Roman" panose="02020603050405020304" pitchFamily="18" charset="0"/>
                <a:cs typeface="Times New Roman" panose="02020603050405020304" pitchFamily="18" charset="0"/>
              </a:rPr>
              <a:t>ayvanlarına el konulacağını (</a:t>
            </a:r>
            <a:r>
              <a:rPr lang="tr-TR" sz="2800" i="1" dirty="0" smtClean="0">
                <a:latin typeface="Times New Roman" panose="02020603050405020304" pitchFamily="18" charset="0"/>
                <a:cs typeface="Times New Roman" panose="02020603050405020304" pitchFamily="18" charset="0"/>
              </a:rPr>
              <a:t>m.24</a:t>
            </a:r>
            <a:r>
              <a:rPr lang="tr-TR" sz="2800" dirty="0" smtClean="0">
                <a:latin typeface="Times New Roman" panose="02020603050405020304" pitchFamily="18" charset="0"/>
                <a:cs typeface="Times New Roman" panose="02020603050405020304" pitchFamily="18" charset="0"/>
              </a:rPr>
              <a:t>) hükme bağlamaktadır. </a:t>
            </a:r>
          </a:p>
          <a:p>
            <a:pPr algn="just"/>
            <a:r>
              <a:rPr lang="tr-TR" sz="2800" dirty="0" smtClean="0">
                <a:latin typeface="Times New Roman" panose="02020603050405020304" pitchFamily="18" charset="0"/>
                <a:cs typeface="Times New Roman" panose="02020603050405020304" pitchFamily="18" charset="0"/>
              </a:rPr>
              <a:t>Fakat </a:t>
            </a:r>
            <a:r>
              <a:rPr lang="tr-TR" sz="2800" b="1" u="sng" dirty="0" smtClean="0">
                <a:latin typeface="Times New Roman" panose="02020603050405020304" pitchFamily="18" charset="0"/>
                <a:cs typeface="Times New Roman" panose="02020603050405020304" pitchFamily="18" charset="0"/>
              </a:rPr>
              <a:t>5199 sayılı Hayvanları Koruma Kanununda</a:t>
            </a:r>
            <a:r>
              <a:rPr lang="tr-TR" sz="2800" dirty="0" smtClean="0">
                <a:latin typeface="Times New Roman" panose="02020603050405020304" pitchFamily="18" charset="0"/>
                <a:cs typeface="Times New Roman" panose="02020603050405020304" pitchFamily="18" charset="0"/>
              </a:rPr>
              <a:t>, </a:t>
            </a:r>
            <a:r>
              <a:rPr lang="tr-TR" sz="2800" b="1" i="1" dirty="0" smtClean="0">
                <a:latin typeface="Times New Roman" panose="02020603050405020304" pitchFamily="18" charset="0"/>
                <a:cs typeface="Times New Roman" panose="02020603050405020304" pitchFamily="18" charset="0"/>
              </a:rPr>
              <a:t>İMK m.641a’daki </a:t>
            </a:r>
            <a:r>
              <a:rPr lang="tr-TR" sz="2800" b="1" dirty="0" smtClean="0">
                <a:latin typeface="Times New Roman" panose="02020603050405020304" pitchFamily="18" charset="0"/>
                <a:cs typeface="Times New Roman" panose="02020603050405020304" pitchFamily="18" charset="0"/>
              </a:rPr>
              <a:t>gibi, </a:t>
            </a:r>
            <a:r>
              <a:rPr lang="tr-TR" sz="2800" b="1" i="1" dirty="0" smtClean="0">
                <a:latin typeface="Times New Roman" panose="02020603050405020304" pitchFamily="18" charset="0"/>
                <a:cs typeface="Times New Roman" panose="02020603050405020304" pitchFamily="18" charset="0"/>
              </a:rPr>
              <a:t>Hayvanların Eşya </a:t>
            </a:r>
            <a:r>
              <a:rPr lang="tr-TR" sz="2800" b="1" i="1" dirty="0">
                <a:latin typeface="Times New Roman" panose="02020603050405020304" pitchFamily="18" charset="0"/>
                <a:cs typeface="Times New Roman" panose="02020603050405020304" pitchFamily="18" charset="0"/>
              </a:rPr>
              <a:t>sayılmadığına ilişkin </a:t>
            </a:r>
            <a:r>
              <a:rPr lang="tr-TR" sz="2800" b="1" i="1" dirty="0" smtClean="0">
                <a:latin typeface="Times New Roman" panose="02020603050405020304" pitchFamily="18" charset="0"/>
                <a:cs typeface="Times New Roman" panose="02020603050405020304" pitchFamily="18" charset="0"/>
              </a:rPr>
              <a:t>hükme benzer bir </a:t>
            </a:r>
            <a:r>
              <a:rPr lang="tr-TR" sz="2800" b="1" i="1" dirty="0">
                <a:latin typeface="Times New Roman" panose="02020603050405020304" pitchFamily="18" charset="0"/>
                <a:cs typeface="Times New Roman" panose="02020603050405020304" pitchFamily="18" charset="0"/>
              </a:rPr>
              <a:t>hüküm </a:t>
            </a:r>
            <a:r>
              <a:rPr lang="tr-TR" sz="2800" b="1" dirty="0">
                <a:latin typeface="Times New Roman" panose="02020603050405020304" pitchFamily="18" charset="0"/>
                <a:cs typeface="Times New Roman" panose="02020603050405020304" pitchFamily="18" charset="0"/>
              </a:rPr>
              <a:t>yer almamıştır. </a:t>
            </a:r>
          </a:p>
          <a:p>
            <a:pPr marL="0" indent="0">
              <a:buNone/>
            </a:pPr>
            <a:endParaRPr lang="tr-TR" sz="4000" i="1" dirty="0"/>
          </a:p>
          <a:p>
            <a:endParaRPr lang="tr-TR" sz="4000" i="1" dirty="0"/>
          </a:p>
          <a:p>
            <a:endParaRPr lang="tr-TR" dirty="0"/>
          </a:p>
        </p:txBody>
      </p:sp>
    </p:spTree>
    <p:extLst>
      <p:ext uri="{BB962C8B-B14F-4D97-AF65-F5344CB8AC3E}">
        <p14:creationId xmlns:p14="http://schemas.microsoft.com/office/powerpoint/2010/main" val="136193465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b="1" dirty="0" smtClean="0">
                <a:latin typeface="Times New Roman" panose="02020603050405020304" pitchFamily="18" charset="0"/>
                <a:cs typeface="Times New Roman" panose="02020603050405020304" pitchFamily="18" charset="0"/>
              </a:rPr>
              <a:t>Eşya olarak kabul edilmeyen </a:t>
            </a:r>
            <a:r>
              <a:rPr lang="tr-TR" sz="2800" b="1" i="1" dirty="0" smtClean="0">
                <a:latin typeface="Times New Roman" panose="02020603050405020304" pitchFamily="18" charset="0"/>
                <a:cs typeface="Times New Roman" panose="02020603050405020304" pitchFamily="18" charset="0"/>
              </a:rPr>
              <a:t>Yaşayan </a:t>
            </a:r>
            <a:r>
              <a:rPr lang="tr-TR" sz="2800" b="1" i="1" dirty="0">
                <a:latin typeface="Times New Roman" panose="02020603050405020304" pitchFamily="18" charset="0"/>
                <a:cs typeface="Times New Roman" panose="02020603050405020304" pitchFamily="18" charset="0"/>
              </a:rPr>
              <a:t>İ</a:t>
            </a:r>
            <a:r>
              <a:rPr lang="tr-TR" sz="2800" b="1" i="1" dirty="0" smtClean="0">
                <a:latin typeface="Times New Roman" panose="02020603050405020304" pitchFamily="18" charset="0"/>
                <a:cs typeface="Times New Roman" panose="02020603050405020304" pitchFamily="18" charset="0"/>
              </a:rPr>
              <a:t>nsanın </a:t>
            </a:r>
            <a:r>
              <a:rPr lang="tr-TR" sz="2800" b="1" i="1" dirty="0">
                <a:latin typeface="Times New Roman" panose="02020603050405020304" pitchFamily="18" charset="0"/>
                <a:cs typeface="Times New Roman" panose="02020603050405020304" pitchFamily="18" charset="0"/>
              </a:rPr>
              <a:t>V</a:t>
            </a:r>
            <a:r>
              <a:rPr lang="tr-TR" sz="2800" b="1" i="1" dirty="0" smtClean="0">
                <a:latin typeface="Times New Roman" panose="02020603050405020304" pitchFamily="18" charset="0"/>
                <a:cs typeface="Times New Roman" panose="02020603050405020304" pitchFamily="18" charset="0"/>
              </a:rPr>
              <a:t>ücudu </a:t>
            </a:r>
            <a:r>
              <a:rPr lang="tr-TR" sz="2800" dirty="0" smtClean="0">
                <a:latin typeface="Times New Roman" panose="02020603050405020304" pitchFamily="18" charset="0"/>
                <a:cs typeface="Times New Roman" panose="02020603050405020304" pitchFamily="18" charset="0"/>
              </a:rPr>
              <a:t>ve </a:t>
            </a:r>
            <a:r>
              <a:rPr lang="tr-TR" sz="2800" b="1" i="1" dirty="0" smtClean="0">
                <a:latin typeface="Times New Roman" panose="02020603050405020304" pitchFamily="18" charset="0"/>
                <a:cs typeface="Times New Roman" panose="02020603050405020304" pitchFamily="18" charset="0"/>
              </a:rPr>
              <a:t>Vücutla organik bir bağ içinde bulunan Kısımlar </a:t>
            </a:r>
            <a:r>
              <a:rPr lang="tr-TR" sz="2800" b="1" dirty="0" smtClean="0">
                <a:latin typeface="Times New Roman" panose="02020603050405020304" pitchFamily="18" charset="0"/>
                <a:cs typeface="Times New Roman" panose="02020603050405020304" pitchFamily="18" charset="0"/>
              </a:rPr>
              <a:t>üzerinde Malvarlığına ilişkin olmayan bir Hak, </a:t>
            </a:r>
            <a:r>
              <a:rPr lang="tr-TR" sz="2800" b="1" i="1" dirty="0" smtClean="0">
                <a:latin typeface="Times New Roman" panose="02020603050405020304" pitchFamily="18" charset="0"/>
                <a:cs typeface="Times New Roman" panose="02020603050405020304" pitchFamily="18" charset="0"/>
              </a:rPr>
              <a:t>Kişilik </a:t>
            </a:r>
            <a:r>
              <a:rPr lang="tr-TR" sz="2800" b="1" i="1" dirty="0">
                <a:latin typeface="Times New Roman" panose="02020603050405020304" pitchFamily="18" charset="0"/>
                <a:cs typeface="Times New Roman" panose="02020603050405020304" pitchFamily="18" charset="0"/>
              </a:rPr>
              <a:t>H</a:t>
            </a:r>
            <a:r>
              <a:rPr lang="tr-TR" sz="2800" b="1" i="1" dirty="0" smtClean="0">
                <a:latin typeface="Times New Roman" panose="02020603050405020304" pitchFamily="18" charset="0"/>
                <a:cs typeface="Times New Roman" panose="02020603050405020304" pitchFamily="18" charset="0"/>
              </a:rPr>
              <a:t>akkı </a:t>
            </a:r>
            <a:r>
              <a:rPr lang="tr-TR" sz="2800" dirty="0" smtClean="0">
                <a:latin typeface="Times New Roman" panose="02020603050405020304" pitchFamily="18" charset="0"/>
                <a:cs typeface="Times New Roman" panose="02020603050405020304" pitchFamily="18" charset="0"/>
              </a:rPr>
              <a:t>vardır. </a:t>
            </a:r>
          </a:p>
          <a:p>
            <a:pPr algn="just"/>
            <a:r>
              <a:rPr lang="tr-TR" sz="2800" b="1" dirty="0" smtClean="0">
                <a:latin typeface="Times New Roman" panose="02020603050405020304" pitchFamily="18" charset="0"/>
                <a:cs typeface="Times New Roman" panose="02020603050405020304" pitchFamily="18" charset="0"/>
              </a:rPr>
              <a:t>İnsan Vücudundan ayrılmış Parçaların </a:t>
            </a:r>
            <a:r>
              <a:rPr lang="tr-TR" sz="2800" b="1" dirty="0">
                <a:latin typeface="Times New Roman" panose="02020603050405020304" pitchFamily="18" charset="0"/>
                <a:cs typeface="Times New Roman" panose="02020603050405020304" pitchFamily="18" charset="0"/>
              </a:rPr>
              <a:t>H</a:t>
            </a:r>
            <a:r>
              <a:rPr lang="tr-TR" sz="2800" b="1" dirty="0" smtClean="0">
                <a:latin typeface="Times New Roman" panose="02020603050405020304" pitchFamily="18" charset="0"/>
                <a:cs typeface="Times New Roman" panose="02020603050405020304" pitchFamily="18" charset="0"/>
              </a:rPr>
              <a:t>ukuki </a:t>
            </a:r>
            <a:r>
              <a:rPr lang="tr-TR" sz="2800" b="1" dirty="0">
                <a:latin typeface="Times New Roman" panose="02020603050405020304" pitchFamily="18" charset="0"/>
                <a:cs typeface="Times New Roman" panose="02020603050405020304" pitchFamily="18" charset="0"/>
              </a:rPr>
              <a:t>D</a:t>
            </a:r>
            <a:r>
              <a:rPr lang="tr-TR" sz="2800" b="1" dirty="0" smtClean="0">
                <a:latin typeface="Times New Roman" panose="02020603050405020304" pitchFamily="18" charset="0"/>
                <a:cs typeface="Times New Roman" panose="02020603050405020304" pitchFamily="18" charset="0"/>
              </a:rPr>
              <a:t>urumuna gelince</a:t>
            </a:r>
            <a:r>
              <a:rPr lang="tr-TR" sz="2800" dirty="0" smtClean="0">
                <a:latin typeface="Times New Roman" panose="02020603050405020304" pitchFamily="18" charset="0"/>
                <a:cs typeface="Times New Roman" panose="02020603050405020304" pitchFamily="18" charset="0"/>
              </a:rPr>
              <a:t>; Kesilen </a:t>
            </a:r>
            <a:r>
              <a:rPr lang="tr-TR" sz="2800" dirty="0">
                <a:latin typeface="Times New Roman" panose="02020603050405020304" pitchFamily="18" charset="0"/>
                <a:cs typeface="Times New Roman" panose="02020603050405020304" pitchFamily="18" charset="0"/>
              </a:rPr>
              <a:t>S</a:t>
            </a:r>
            <a:r>
              <a:rPr lang="tr-TR" sz="2800" dirty="0" smtClean="0">
                <a:latin typeface="Times New Roman" panose="02020603050405020304" pitchFamily="18" charset="0"/>
                <a:cs typeface="Times New Roman" panose="02020603050405020304" pitchFamily="18" charset="0"/>
              </a:rPr>
              <a:t>aç, Çekilen </a:t>
            </a:r>
            <a:r>
              <a:rPr lang="tr-TR" sz="2800" dirty="0">
                <a:latin typeface="Times New Roman" panose="02020603050405020304" pitchFamily="18" charset="0"/>
                <a:cs typeface="Times New Roman" panose="02020603050405020304" pitchFamily="18" charset="0"/>
              </a:rPr>
              <a:t>D</a:t>
            </a:r>
            <a:r>
              <a:rPr lang="tr-TR" sz="2800" dirty="0" smtClean="0">
                <a:latin typeface="Times New Roman" panose="02020603050405020304" pitchFamily="18" charset="0"/>
                <a:cs typeface="Times New Roman" panose="02020603050405020304" pitchFamily="18" charset="0"/>
              </a:rPr>
              <a:t>iş gibi Klasik </a:t>
            </a:r>
            <a:r>
              <a:rPr lang="tr-TR" sz="2800" dirty="0">
                <a:latin typeface="Times New Roman" panose="02020603050405020304" pitchFamily="18" charset="0"/>
                <a:cs typeface="Times New Roman" panose="02020603050405020304" pitchFamily="18" charset="0"/>
              </a:rPr>
              <a:t>Ö</a:t>
            </a:r>
            <a:r>
              <a:rPr lang="tr-TR" sz="2800" dirty="0" smtClean="0">
                <a:latin typeface="Times New Roman" panose="02020603050405020304" pitchFamily="18" charset="0"/>
                <a:cs typeface="Times New Roman" panose="02020603050405020304" pitchFamily="18" charset="0"/>
              </a:rPr>
              <a:t>rnekler bakımından bir zorluk yoktur. </a:t>
            </a:r>
          </a:p>
          <a:p>
            <a:pPr algn="just"/>
            <a:r>
              <a:rPr lang="tr-TR" sz="2800" dirty="0" smtClean="0">
                <a:latin typeface="Times New Roman" panose="02020603050405020304" pitchFamily="18" charset="0"/>
                <a:cs typeface="Times New Roman" panose="02020603050405020304" pitchFamily="18" charset="0"/>
              </a:rPr>
              <a:t>Kesilen saç ile çekilen diş </a:t>
            </a:r>
            <a:r>
              <a:rPr lang="tr-TR" sz="2800" b="1" dirty="0" smtClean="0">
                <a:latin typeface="Times New Roman" panose="02020603050405020304" pitchFamily="18" charset="0"/>
                <a:cs typeface="Times New Roman" panose="02020603050405020304" pitchFamily="18" charset="0"/>
              </a:rPr>
              <a:t>Eşya </a:t>
            </a:r>
            <a:r>
              <a:rPr lang="tr-TR" sz="2800" dirty="0" smtClean="0">
                <a:latin typeface="Times New Roman" panose="02020603050405020304" pitchFamily="18" charset="0"/>
                <a:cs typeface="Times New Roman" panose="02020603050405020304" pitchFamily="18" charset="0"/>
              </a:rPr>
              <a:t>olarak nitelenir ve </a:t>
            </a:r>
            <a:r>
              <a:rPr lang="tr-TR" sz="2800" b="1" dirty="0" smtClean="0">
                <a:latin typeface="Times New Roman" panose="02020603050405020304" pitchFamily="18" charset="0"/>
                <a:cs typeface="Times New Roman" panose="02020603050405020304" pitchFamily="18" charset="0"/>
              </a:rPr>
              <a:t>Ayni </a:t>
            </a:r>
            <a:r>
              <a:rPr lang="tr-TR" sz="2800" b="1" dirty="0">
                <a:latin typeface="Times New Roman" panose="02020603050405020304" pitchFamily="18" charset="0"/>
                <a:cs typeface="Times New Roman" panose="02020603050405020304" pitchFamily="18" charset="0"/>
              </a:rPr>
              <a:t>H</a:t>
            </a:r>
            <a:r>
              <a:rPr lang="tr-TR" sz="2800" b="1" dirty="0" smtClean="0">
                <a:latin typeface="Times New Roman" panose="02020603050405020304" pitchFamily="18" charset="0"/>
                <a:cs typeface="Times New Roman" panose="02020603050405020304" pitchFamily="18" charset="0"/>
              </a:rPr>
              <a:t>ak </a:t>
            </a:r>
            <a:r>
              <a:rPr lang="tr-TR" sz="2800" b="1" dirty="0">
                <a:latin typeface="Times New Roman" panose="02020603050405020304" pitchFamily="18" charset="0"/>
                <a:cs typeface="Times New Roman" panose="02020603050405020304" pitchFamily="18" charset="0"/>
              </a:rPr>
              <a:t>K</a:t>
            </a:r>
            <a:r>
              <a:rPr lang="tr-TR" sz="2800" b="1" dirty="0" smtClean="0">
                <a:latin typeface="Times New Roman" panose="02020603050405020304" pitchFamily="18" charset="0"/>
                <a:cs typeface="Times New Roman" panose="02020603050405020304" pitchFamily="18" charset="0"/>
              </a:rPr>
              <a:t>onusu </a:t>
            </a:r>
            <a:r>
              <a:rPr lang="tr-TR" sz="2800" dirty="0" smtClean="0">
                <a:latin typeface="Times New Roman" panose="02020603050405020304" pitchFamily="18" charset="0"/>
                <a:cs typeface="Times New Roman" panose="02020603050405020304" pitchFamily="18" charset="0"/>
              </a:rPr>
              <a:t>olur. </a:t>
            </a:r>
          </a:p>
          <a:p>
            <a:pPr marL="0" indent="0" algn="just">
              <a:buNone/>
            </a:pPr>
            <a:endParaRPr lang="tr-TR" sz="2800" b="1" dirty="0" smtClean="0">
              <a:latin typeface="Times New Roman" panose="02020603050405020304" pitchFamily="18" charset="0"/>
              <a:cs typeface="Times New Roman" panose="02020603050405020304" pitchFamily="18" charset="0"/>
            </a:endParaRPr>
          </a:p>
          <a:p>
            <a:pPr marL="0" indent="0" algn="just">
              <a:buNone/>
            </a:pPr>
            <a:endParaRPr lang="tr-TR" dirty="0"/>
          </a:p>
        </p:txBody>
      </p:sp>
    </p:spTree>
    <p:extLst>
      <p:ext uri="{BB962C8B-B14F-4D97-AF65-F5344CB8AC3E}">
        <p14:creationId xmlns:p14="http://schemas.microsoft.com/office/powerpoint/2010/main" val="7948034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2800" b="1" dirty="0">
                <a:latin typeface="Times New Roman" panose="02020603050405020304" pitchFamily="18" charset="0"/>
                <a:cs typeface="Times New Roman" panose="02020603050405020304" pitchFamily="18" charset="0"/>
              </a:rPr>
              <a:t>3/A EŞYA HUKUKU  DERSİ </a:t>
            </a:r>
            <a:br>
              <a:rPr lang="tr-TR" sz="2800" b="1" dirty="0">
                <a:latin typeface="Times New Roman" panose="02020603050405020304" pitchFamily="18" charset="0"/>
                <a:cs typeface="Times New Roman" panose="02020603050405020304" pitchFamily="18" charset="0"/>
              </a:rPr>
            </a:br>
            <a:r>
              <a:rPr lang="tr-TR" sz="2800" b="1" dirty="0">
                <a:latin typeface="Times New Roman" panose="02020603050405020304" pitchFamily="18" charset="0"/>
                <a:cs typeface="Times New Roman" panose="02020603050405020304" pitchFamily="18" charset="0"/>
              </a:rPr>
              <a:t>GÜZ DÖNEMİ KAYNAKÇASI </a:t>
            </a:r>
            <a:r>
              <a:rPr lang="tr-TR" sz="2800" dirty="0">
                <a:latin typeface="Times New Roman" panose="02020603050405020304" pitchFamily="18" charset="0"/>
                <a:cs typeface="Times New Roman" panose="02020603050405020304" pitchFamily="18" charset="0"/>
              </a:rPr>
              <a:t/>
            </a:r>
            <a:br>
              <a:rPr lang="tr-TR" sz="2800" dirty="0">
                <a:latin typeface="Times New Roman" panose="02020603050405020304" pitchFamily="18" charset="0"/>
                <a:cs typeface="Times New Roman" panose="02020603050405020304" pitchFamily="18" charset="0"/>
              </a:rPr>
            </a:br>
            <a:r>
              <a:rPr lang="tr-TR" sz="2800" b="1" i="1" dirty="0">
                <a:latin typeface="Times New Roman" panose="02020603050405020304" pitchFamily="18" charset="0"/>
                <a:cs typeface="Times New Roman" panose="02020603050405020304" pitchFamily="18" charset="0"/>
              </a:rPr>
              <a:t>DERS KİTAPLARI </a:t>
            </a:r>
            <a:r>
              <a:rPr lang="tr-TR" sz="2800" b="1" i="1" dirty="0" smtClean="0">
                <a:latin typeface="Times New Roman" panose="02020603050405020304" pitchFamily="18" charset="0"/>
                <a:cs typeface="Times New Roman" panose="02020603050405020304" pitchFamily="18" charset="0"/>
              </a:rPr>
              <a:t>-5</a:t>
            </a:r>
            <a:endParaRPr lang="tr-TR" sz="2800" dirty="0"/>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13)</a:t>
            </a:r>
            <a:r>
              <a:rPr lang="tr-TR" b="1" dirty="0" err="1">
                <a:latin typeface="Times New Roman" panose="02020603050405020304" pitchFamily="18" charset="0"/>
                <a:cs typeface="Times New Roman" panose="02020603050405020304" pitchFamily="18" charset="0"/>
              </a:rPr>
              <a:t>Serozan</a:t>
            </a:r>
            <a:r>
              <a:rPr lang="tr-TR" b="1" dirty="0">
                <a:latin typeface="Times New Roman" panose="02020603050405020304" pitchFamily="18" charset="0"/>
                <a:cs typeface="Times New Roman" panose="02020603050405020304" pitchFamily="18" charset="0"/>
              </a:rPr>
              <a:t>, Rona: </a:t>
            </a:r>
            <a:r>
              <a:rPr lang="tr-TR" dirty="0">
                <a:latin typeface="Times New Roman" panose="02020603050405020304" pitchFamily="18" charset="0"/>
                <a:cs typeface="Times New Roman" panose="02020603050405020304" pitchFamily="18" charset="0"/>
              </a:rPr>
              <a:t>Eşya Hukuku -1, (</a:t>
            </a:r>
            <a:r>
              <a:rPr lang="tr-TR" i="1" dirty="0">
                <a:latin typeface="Times New Roman" panose="02020603050405020304" pitchFamily="18" charset="0"/>
                <a:cs typeface="Times New Roman" panose="02020603050405020304" pitchFamily="18" charset="0"/>
              </a:rPr>
              <a:t>Eşya Hukukunun Temel Kavramları ve İlkeleri, Taşınır Eşyada Zilyetlik, Mülkiyet</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İntifa, Rehin</a:t>
            </a:r>
            <a:r>
              <a:rPr lang="tr-TR" dirty="0">
                <a:latin typeface="Times New Roman" panose="02020603050405020304" pitchFamily="18" charset="0"/>
                <a:cs typeface="Times New Roman" panose="02020603050405020304" pitchFamily="18" charset="0"/>
              </a:rPr>
              <a:t>) 3. Bası, İstanbul 2014. </a:t>
            </a:r>
          </a:p>
          <a:p>
            <a:pPr algn="just"/>
            <a:r>
              <a:rPr lang="tr-TR" b="1" dirty="0">
                <a:latin typeface="Times New Roman" panose="02020603050405020304" pitchFamily="18" charset="0"/>
                <a:cs typeface="Times New Roman" panose="02020603050405020304" pitchFamily="18" charset="0"/>
              </a:rPr>
              <a:t>14)Hasan Erman: </a:t>
            </a:r>
            <a:r>
              <a:rPr lang="tr-TR" dirty="0">
                <a:latin typeface="Times New Roman" panose="02020603050405020304" pitchFamily="18" charset="0"/>
                <a:cs typeface="Times New Roman" panose="02020603050405020304" pitchFamily="18" charset="0"/>
              </a:rPr>
              <a:t>Eşya Hukuku Dersleri, Der Yayınları, 7. Bası, İstanbul 2017. </a:t>
            </a:r>
          </a:p>
          <a:p>
            <a:pPr marL="0" indent="0">
              <a:buNone/>
            </a:pPr>
            <a:endParaRPr lang="tr-TR" dirty="0"/>
          </a:p>
        </p:txBody>
      </p:sp>
    </p:spTree>
    <p:extLst>
      <p:ext uri="{BB962C8B-B14F-4D97-AF65-F5344CB8AC3E}">
        <p14:creationId xmlns:p14="http://schemas.microsoft.com/office/powerpoint/2010/main" val="48137396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Ayrılan Parçalar</a:t>
            </a:r>
            <a:r>
              <a:rPr lang="tr-TR" dirty="0">
                <a:latin typeface="Times New Roman" panose="02020603050405020304" pitchFamily="18" charset="0"/>
                <a:cs typeface="Times New Roman" panose="02020603050405020304" pitchFamily="18" charset="0"/>
              </a:rPr>
              <a:t>, Ayrılma Sonrasında (</a:t>
            </a:r>
            <a:r>
              <a:rPr lang="tr-TR" sz="2800" i="1" dirty="0" smtClean="0">
                <a:latin typeface="Times New Roman" panose="02020603050405020304" pitchFamily="18" charset="0"/>
                <a:cs typeface="Times New Roman" panose="02020603050405020304" pitchFamily="18" charset="0"/>
              </a:rPr>
              <a:t>MK m. </a:t>
            </a:r>
            <a:r>
              <a:rPr lang="tr-TR" sz="2800" i="1" dirty="0">
                <a:latin typeface="Times New Roman" panose="02020603050405020304" pitchFamily="18" charset="0"/>
                <a:cs typeface="Times New Roman" panose="02020603050405020304" pitchFamily="18" charset="0"/>
              </a:rPr>
              <a:t>685 / 1’deki İlkenin Uygulanması Sonucu</a:t>
            </a:r>
            <a:r>
              <a:rPr lang="tr-TR" sz="2800"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Vücudundan ayrıldığı İnsanın Mülkiyetine girer. </a:t>
            </a:r>
          </a:p>
          <a:p>
            <a:pPr algn="just"/>
            <a:r>
              <a:rPr lang="tr-TR" dirty="0" smtClean="0">
                <a:latin typeface="Times New Roman" panose="02020603050405020304" pitchFamily="18" charset="0"/>
                <a:cs typeface="Times New Roman" panose="02020603050405020304" pitchFamily="18" charset="0"/>
              </a:rPr>
              <a:t>Ancak, bugün </a:t>
            </a:r>
            <a:r>
              <a:rPr lang="tr-TR" b="1" dirty="0">
                <a:latin typeface="Times New Roman" panose="02020603050405020304" pitchFamily="18" charset="0"/>
                <a:cs typeface="Times New Roman" panose="02020603050405020304" pitchFamily="18" charset="0"/>
              </a:rPr>
              <a:t>İnsan Vücudundan Aynı İnsana </a:t>
            </a:r>
            <a:r>
              <a:rPr lang="tr-TR" dirty="0">
                <a:latin typeface="Times New Roman" panose="02020603050405020304" pitchFamily="18" charset="0"/>
                <a:cs typeface="Times New Roman" panose="02020603050405020304" pitchFamily="18" charset="0"/>
              </a:rPr>
              <a:t>veya </a:t>
            </a:r>
            <a:r>
              <a:rPr lang="tr-TR" b="1" dirty="0">
                <a:latin typeface="Times New Roman" panose="02020603050405020304" pitchFamily="18" charset="0"/>
                <a:cs typeface="Times New Roman" panose="02020603050405020304" pitchFamily="18" charset="0"/>
              </a:rPr>
              <a:t>bir Başkasına nakledilmek üzere </a:t>
            </a:r>
            <a:r>
              <a:rPr lang="tr-TR" b="1" i="1" dirty="0">
                <a:latin typeface="Times New Roman" panose="02020603050405020304" pitchFamily="18" charset="0"/>
                <a:cs typeface="Times New Roman" panose="02020603050405020304" pitchFamily="18" charset="0"/>
              </a:rPr>
              <a:t>Doku</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ve</a:t>
            </a: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Organ</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alınmakta ve bunların </a:t>
            </a:r>
            <a:r>
              <a:rPr lang="tr-TR" b="1" dirty="0">
                <a:latin typeface="Times New Roman" panose="02020603050405020304" pitchFamily="18" charset="0"/>
                <a:cs typeface="Times New Roman" panose="02020603050405020304" pitchFamily="18" charset="0"/>
              </a:rPr>
              <a:t>Hukuki Nitelendirilmesi</a:t>
            </a:r>
            <a:r>
              <a:rPr lang="tr-TR" dirty="0">
                <a:latin typeface="Times New Roman" panose="02020603050405020304" pitchFamily="18" charset="0"/>
                <a:cs typeface="Times New Roman" panose="02020603050405020304" pitchFamily="18" charset="0"/>
              </a:rPr>
              <a:t> bazı sorunlar yaratmaktadır. </a:t>
            </a:r>
          </a:p>
          <a:p>
            <a:pPr marL="0" indent="0">
              <a:buNone/>
            </a:pPr>
            <a:endParaRPr lang="tr-TR" dirty="0"/>
          </a:p>
        </p:txBody>
      </p:sp>
    </p:spTree>
    <p:extLst>
      <p:ext uri="{BB962C8B-B14F-4D97-AF65-F5344CB8AC3E}">
        <p14:creationId xmlns:p14="http://schemas.microsoft.com/office/powerpoint/2010/main" val="171970028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b="1" dirty="0" smtClean="0">
                <a:latin typeface="Times New Roman" panose="02020603050405020304" pitchFamily="18" charset="0"/>
                <a:cs typeface="Times New Roman" panose="02020603050405020304" pitchFamily="18" charset="0"/>
              </a:rPr>
              <a:t>Anayasa’nın 17. maddesi hükmü</a:t>
            </a:r>
            <a:r>
              <a:rPr lang="tr-TR" sz="2800" dirty="0" smtClean="0">
                <a:latin typeface="Times New Roman" panose="02020603050405020304" pitchFamily="18" charset="0"/>
                <a:cs typeface="Times New Roman" panose="02020603050405020304" pitchFamily="18" charset="0"/>
              </a:rPr>
              <a:t>, </a:t>
            </a:r>
            <a:r>
              <a:rPr lang="tr-TR" sz="2800" b="1" i="1" dirty="0">
                <a:latin typeface="Times New Roman" panose="02020603050405020304" pitchFamily="18" charset="0"/>
                <a:cs typeface="Times New Roman" panose="02020603050405020304" pitchFamily="18" charset="0"/>
              </a:rPr>
              <a:t>T</a:t>
            </a:r>
            <a:r>
              <a:rPr lang="tr-TR" sz="2800" b="1" i="1" dirty="0" smtClean="0">
                <a:latin typeface="Times New Roman" panose="02020603050405020304" pitchFamily="18" charset="0"/>
                <a:cs typeface="Times New Roman" panose="02020603050405020304" pitchFamily="18" charset="0"/>
              </a:rPr>
              <a:t>ıbbi </a:t>
            </a:r>
            <a:r>
              <a:rPr lang="tr-TR" sz="2800" b="1" i="1" dirty="0">
                <a:latin typeface="Times New Roman" panose="02020603050405020304" pitchFamily="18" charset="0"/>
                <a:cs typeface="Times New Roman" panose="02020603050405020304" pitchFamily="18" charset="0"/>
              </a:rPr>
              <a:t>Z</a:t>
            </a:r>
            <a:r>
              <a:rPr lang="tr-TR" sz="2800" b="1" i="1" dirty="0" smtClean="0">
                <a:latin typeface="Times New Roman" panose="02020603050405020304" pitchFamily="18" charset="0"/>
                <a:cs typeface="Times New Roman" panose="02020603050405020304" pitchFamily="18" charset="0"/>
              </a:rPr>
              <a:t>orunluluk </a:t>
            </a:r>
            <a:r>
              <a:rPr lang="tr-TR" sz="2800" dirty="0" smtClean="0">
                <a:latin typeface="Times New Roman" panose="02020603050405020304" pitchFamily="18" charset="0"/>
                <a:cs typeface="Times New Roman" panose="02020603050405020304" pitchFamily="18" charset="0"/>
              </a:rPr>
              <a:t>ve </a:t>
            </a:r>
            <a:r>
              <a:rPr lang="tr-TR" sz="2800" b="1" i="1" dirty="0" smtClean="0">
                <a:latin typeface="Times New Roman" panose="02020603050405020304" pitchFamily="18" charset="0"/>
                <a:cs typeface="Times New Roman" panose="02020603050405020304" pitchFamily="18" charset="0"/>
              </a:rPr>
              <a:t>Kanunda </a:t>
            </a:r>
            <a:r>
              <a:rPr lang="tr-TR" sz="2800" b="1" i="1" dirty="0">
                <a:latin typeface="Times New Roman" panose="02020603050405020304" pitchFamily="18" charset="0"/>
                <a:cs typeface="Times New Roman" panose="02020603050405020304" pitchFamily="18" charset="0"/>
              </a:rPr>
              <a:t>Y</a:t>
            </a:r>
            <a:r>
              <a:rPr lang="tr-TR" sz="2800" b="1" i="1" dirty="0" smtClean="0">
                <a:latin typeface="Times New Roman" panose="02020603050405020304" pitchFamily="18" charset="0"/>
                <a:cs typeface="Times New Roman" panose="02020603050405020304" pitchFamily="18" charset="0"/>
              </a:rPr>
              <a:t>azılı </a:t>
            </a:r>
            <a:r>
              <a:rPr lang="tr-TR" sz="2800" b="1" i="1" dirty="0">
                <a:latin typeface="Times New Roman" panose="02020603050405020304" pitchFamily="18" charset="0"/>
                <a:cs typeface="Times New Roman" panose="02020603050405020304" pitchFamily="18" charset="0"/>
              </a:rPr>
              <a:t>H</a:t>
            </a:r>
            <a:r>
              <a:rPr lang="tr-TR" sz="2800" b="1" i="1" dirty="0" smtClean="0">
                <a:latin typeface="Times New Roman" panose="02020603050405020304" pitchFamily="18" charset="0"/>
                <a:cs typeface="Times New Roman" panose="02020603050405020304" pitchFamily="18" charset="0"/>
              </a:rPr>
              <a:t>aller dışında, </a:t>
            </a:r>
            <a:r>
              <a:rPr lang="tr-TR" sz="2800" b="1" dirty="0" smtClean="0">
                <a:latin typeface="Times New Roman" panose="02020603050405020304" pitchFamily="18" charset="0"/>
                <a:cs typeface="Times New Roman" panose="02020603050405020304" pitchFamily="18" charset="0"/>
              </a:rPr>
              <a:t>Vücut </a:t>
            </a:r>
            <a:r>
              <a:rPr lang="tr-TR" sz="2800" b="1" dirty="0">
                <a:latin typeface="Times New Roman" panose="02020603050405020304" pitchFamily="18" charset="0"/>
                <a:cs typeface="Times New Roman" panose="02020603050405020304" pitchFamily="18" charset="0"/>
              </a:rPr>
              <a:t>B</a:t>
            </a:r>
            <a:r>
              <a:rPr lang="tr-TR" sz="2800" b="1" dirty="0" smtClean="0">
                <a:latin typeface="Times New Roman" panose="02020603050405020304" pitchFamily="18" charset="0"/>
                <a:cs typeface="Times New Roman" panose="02020603050405020304" pitchFamily="18" charset="0"/>
              </a:rPr>
              <a:t>ütünlüğüne Dokunulmasında, </a:t>
            </a:r>
            <a:r>
              <a:rPr lang="tr-TR" sz="2800" b="1" i="1" dirty="0">
                <a:latin typeface="Times New Roman" panose="02020603050405020304" pitchFamily="18" charset="0"/>
                <a:cs typeface="Times New Roman" panose="02020603050405020304" pitchFamily="18" charset="0"/>
              </a:rPr>
              <a:t>K</a:t>
            </a:r>
            <a:r>
              <a:rPr lang="tr-TR" sz="2800" b="1" i="1" dirty="0" smtClean="0">
                <a:latin typeface="Times New Roman" panose="02020603050405020304" pitchFamily="18" charset="0"/>
                <a:cs typeface="Times New Roman" panose="02020603050405020304" pitchFamily="18" charset="0"/>
              </a:rPr>
              <a:t>işinin </a:t>
            </a:r>
            <a:r>
              <a:rPr lang="tr-TR" sz="2800" b="1" i="1" dirty="0">
                <a:latin typeface="Times New Roman" panose="02020603050405020304" pitchFamily="18" charset="0"/>
                <a:cs typeface="Times New Roman" panose="02020603050405020304" pitchFamily="18" charset="0"/>
              </a:rPr>
              <a:t>R</a:t>
            </a:r>
            <a:r>
              <a:rPr lang="tr-TR" sz="2800" b="1" i="1" dirty="0" smtClean="0">
                <a:latin typeface="Times New Roman" panose="02020603050405020304" pitchFamily="18" charset="0"/>
                <a:cs typeface="Times New Roman" panose="02020603050405020304" pitchFamily="18" charset="0"/>
              </a:rPr>
              <a:t>ızasını </a:t>
            </a:r>
            <a:r>
              <a:rPr lang="tr-TR" sz="2800" dirty="0" smtClean="0">
                <a:latin typeface="Times New Roman" panose="02020603050405020304" pitchFamily="18" charset="0"/>
                <a:cs typeface="Times New Roman" panose="02020603050405020304" pitchFamily="18" charset="0"/>
              </a:rPr>
              <a:t>aramaktadır. </a:t>
            </a:r>
          </a:p>
          <a:p>
            <a:pPr algn="just"/>
            <a:r>
              <a:rPr lang="tr-TR" sz="2800" b="1" i="1" dirty="0" smtClean="0">
                <a:latin typeface="Times New Roman" panose="02020603050405020304" pitchFamily="18" charset="0"/>
                <a:cs typeface="Times New Roman" panose="02020603050405020304" pitchFamily="18" charset="0"/>
              </a:rPr>
              <a:t>MK m. 23 / III</a:t>
            </a:r>
            <a:r>
              <a:rPr lang="tr-TR" sz="2800" b="1" i="1" dirty="0">
                <a:latin typeface="Times New Roman" panose="02020603050405020304" pitchFamily="18" charset="0"/>
                <a:cs typeface="Times New Roman" panose="02020603050405020304" pitchFamily="18" charset="0"/>
              </a:rPr>
              <a:t> </a:t>
            </a:r>
            <a:r>
              <a:rPr lang="tr-TR" sz="2800" b="1" i="1" dirty="0" smtClean="0">
                <a:latin typeface="Times New Roman" panose="02020603050405020304" pitchFamily="18" charset="0"/>
                <a:cs typeface="Times New Roman" panose="02020603050405020304" pitchFamily="18" charset="0"/>
              </a:rPr>
              <a:t>hükmüne göre</a:t>
            </a:r>
            <a:r>
              <a:rPr lang="tr-TR" sz="2800" dirty="0" smtClean="0">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İ</a:t>
            </a:r>
            <a:r>
              <a:rPr lang="tr-TR" sz="2800" dirty="0" smtClean="0">
                <a:latin typeface="Times New Roman" panose="02020603050405020304" pitchFamily="18" charset="0"/>
                <a:cs typeface="Times New Roman" panose="02020603050405020304" pitchFamily="18" charset="0"/>
              </a:rPr>
              <a:t>nsan </a:t>
            </a:r>
            <a:r>
              <a:rPr lang="tr-TR" sz="2800" dirty="0">
                <a:latin typeface="Times New Roman" panose="02020603050405020304" pitchFamily="18" charset="0"/>
                <a:cs typeface="Times New Roman" panose="02020603050405020304" pitchFamily="18" charset="0"/>
              </a:rPr>
              <a:t>K</a:t>
            </a:r>
            <a:r>
              <a:rPr lang="tr-TR" sz="2800" dirty="0" smtClean="0">
                <a:latin typeface="Times New Roman" panose="02020603050405020304" pitchFamily="18" charset="0"/>
                <a:cs typeface="Times New Roman" panose="02020603050405020304" pitchFamily="18" charset="0"/>
              </a:rPr>
              <a:t>ökenli </a:t>
            </a:r>
            <a:r>
              <a:rPr lang="tr-TR" sz="2800" dirty="0">
                <a:latin typeface="Times New Roman" panose="02020603050405020304" pitchFamily="18" charset="0"/>
                <a:cs typeface="Times New Roman" panose="02020603050405020304" pitchFamily="18" charset="0"/>
              </a:rPr>
              <a:t>B</a:t>
            </a:r>
            <a:r>
              <a:rPr lang="tr-TR" sz="2800" dirty="0" smtClean="0">
                <a:latin typeface="Times New Roman" panose="02020603050405020304" pitchFamily="18" charset="0"/>
                <a:cs typeface="Times New Roman" panose="02020603050405020304" pitchFamily="18" charset="0"/>
              </a:rPr>
              <a:t>iyolojik </a:t>
            </a:r>
            <a:r>
              <a:rPr lang="tr-TR" sz="2800" dirty="0">
                <a:latin typeface="Times New Roman" panose="02020603050405020304" pitchFamily="18" charset="0"/>
                <a:cs typeface="Times New Roman" panose="02020603050405020304" pitchFamily="18" charset="0"/>
              </a:rPr>
              <a:t>M</a:t>
            </a:r>
            <a:r>
              <a:rPr lang="tr-TR" sz="2800" dirty="0" smtClean="0">
                <a:latin typeface="Times New Roman" panose="02020603050405020304" pitchFamily="18" charset="0"/>
                <a:cs typeface="Times New Roman" panose="02020603050405020304" pitchFamily="18" charset="0"/>
              </a:rPr>
              <a:t>addelerin alınması, aşılanması ve nakli, </a:t>
            </a:r>
            <a:r>
              <a:rPr lang="tr-TR" sz="2800" b="1" dirty="0">
                <a:latin typeface="Times New Roman" panose="02020603050405020304" pitchFamily="18" charset="0"/>
                <a:cs typeface="Times New Roman" panose="02020603050405020304" pitchFamily="18" charset="0"/>
              </a:rPr>
              <a:t>Y</a:t>
            </a:r>
            <a:r>
              <a:rPr lang="tr-TR" sz="2800" b="1" dirty="0" smtClean="0">
                <a:latin typeface="Times New Roman" panose="02020603050405020304" pitchFamily="18" charset="0"/>
                <a:cs typeface="Times New Roman" panose="02020603050405020304" pitchFamily="18" charset="0"/>
              </a:rPr>
              <a:t>azılı </a:t>
            </a:r>
            <a:r>
              <a:rPr lang="tr-TR" sz="2800" b="1" dirty="0">
                <a:latin typeface="Times New Roman" panose="02020603050405020304" pitchFamily="18" charset="0"/>
                <a:cs typeface="Times New Roman" panose="02020603050405020304" pitchFamily="18" charset="0"/>
              </a:rPr>
              <a:t>R</a:t>
            </a:r>
            <a:r>
              <a:rPr lang="tr-TR" sz="2800" b="1" dirty="0" smtClean="0">
                <a:latin typeface="Times New Roman" panose="02020603050405020304" pitchFamily="18" charset="0"/>
                <a:cs typeface="Times New Roman" panose="02020603050405020304" pitchFamily="18" charset="0"/>
              </a:rPr>
              <a:t>ıza </a:t>
            </a:r>
            <a:r>
              <a:rPr lang="tr-TR" sz="2800" dirty="0" smtClean="0">
                <a:latin typeface="Times New Roman" panose="02020603050405020304" pitchFamily="18" charset="0"/>
                <a:cs typeface="Times New Roman" panose="02020603050405020304" pitchFamily="18" charset="0"/>
              </a:rPr>
              <a:t>üzerine mümkündür. </a:t>
            </a:r>
          </a:p>
          <a:p>
            <a:pPr algn="just"/>
            <a:r>
              <a:rPr lang="tr-TR" sz="2800" dirty="0" smtClean="0">
                <a:latin typeface="Times New Roman" panose="02020603050405020304" pitchFamily="18" charset="0"/>
                <a:cs typeface="Times New Roman" panose="02020603050405020304" pitchFamily="18" charset="0"/>
              </a:rPr>
              <a:t>Şüphesiz </a:t>
            </a:r>
            <a:r>
              <a:rPr lang="tr-TR" sz="2800" b="1" dirty="0" smtClean="0">
                <a:latin typeface="Times New Roman" panose="02020603050405020304" pitchFamily="18" charset="0"/>
                <a:cs typeface="Times New Roman" panose="02020603050405020304" pitchFamily="18" charset="0"/>
              </a:rPr>
              <a:t>bu Rıza, </a:t>
            </a:r>
            <a:r>
              <a:rPr lang="tr-TR" sz="2800" b="1" i="1" dirty="0" smtClean="0">
                <a:latin typeface="Times New Roman" panose="02020603050405020304" pitchFamily="18" charset="0"/>
                <a:cs typeface="Times New Roman" panose="02020603050405020304" pitchFamily="18" charset="0"/>
              </a:rPr>
              <a:t>Hukuka ve Ahlaka aykırı olmadıkça </a:t>
            </a:r>
            <a:r>
              <a:rPr lang="tr-TR" sz="2800" b="1" dirty="0" smtClean="0">
                <a:latin typeface="Times New Roman" panose="02020603050405020304" pitchFamily="18" charset="0"/>
                <a:cs typeface="Times New Roman" panose="02020603050405020304" pitchFamily="18" charset="0"/>
              </a:rPr>
              <a:t>geçerli olur </a:t>
            </a:r>
            <a:r>
              <a:rPr lang="tr-TR" sz="2800" dirty="0" smtClean="0">
                <a:latin typeface="Times New Roman" panose="02020603050405020304" pitchFamily="18" charset="0"/>
                <a:cs typeface="Times New Roman" panose="02020603050405020304" pitchFamily="18" charset="0"/>
              </a:rPr>
              <a:t>(</a:t>
            </a:r>
            <a:r>
              <a:rPr lang="tr-TR" sz="2800" i="1" dirty="0" smtClean="0">
                <a:latin typeface="Times New Roman" panose="02020603050405020304" pitchFamily="18" charset="0"/>
                <a:cs typeface="Times New Roman" panose="02020603050405020304" pitchFamily="18" charset="0"/>
              </a:rPr>
              <a:t>MK m. 23 / II). </a:t>
            </a:r>
          </a:p>
        </p:txBody>
      </p:sp>
    </p:spTree>
    <p:extLst>
      <p:ext uri="{BB962C8B-B14F-4D97-AF65-F5344CB8AC3E}">
        <p14:creationId xmlns:p14="http://schemas.microsoft.com/office/powerpoint/2010/main" val="15963469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Ayrılacak Parça ile ilgili Taahhütler</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MK m. 23 </a:t>
            </a:r>
            <a:r>
              <a:rPr lang="tr-TR" dirty="0">
                <a:latin typeface="Times New Roman" panose="02020603050405020304" pitchFamily="18" charset="0"/>
                <a:cs typeface="Times New Roman" panose="02020603050405020304" pitchFamily="18" charset="0"/>
              </a:rPr>
              <a:t>ve </a:t>
            </a:r>
            <a:r>
              <a:rPr lang="tr-TR" b="1" i="1" dirty="0">
                <a:latin typeface="Times New Roman" panose="02020603050405020304" pitchFamily="18" charset="0"/>
                <a:cs typeface="Times New Roman" panose="02020603050405020304" pitchFamily="18" charset="0"/>
              </a:rPr>
              <a:t>BK m.</a:t>
            </a:r>
            <a:r>
              <a:rPr lang="tr-TR"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26, 27</a:t>
            </a:r>
            <a:r>
              <a:rPr lang="tr-TR" dirty="0">
                <a:latin typeface="Times New Roman" panose="02020603050405020304" pitchFamily="18" charset="0"/>
                <a:cs typeface="Times New Roman" panose="02020603050405020304" pitchFamily="18" charset="0"/>
              </a:rPr>
              <a:t> hükümleri çerçevesinde geçerlidir. </a:t>
            </a:r>
          </a:p>
          <a:p>
            <a:pPr algn="just"/>
            <a:r>
              <a:rPr lang="tr-TR" dirty="0">
                <a:latin typeface="Times New Roman" panose="02020603050405020304" pitchFamily="18" charset="0"/>
                <a:cs typeface="Times New Roman" panose="02020603050405020304" pitchFamily="18" charset="0"/>
              </a:rPr>
              <a:t>Bununla birlikte, </a:t>
            </a:r>
            <a:r>
              <a:rPr lang="tr-TR" b="1" i="1" dirty="0">
                <a:latin typeface="Times New Roman" panose="02020603050405020304" pitchFamily="18" charset="0"/>
                <a:cs typeface="Times New Roman" panose="02020603050405020304" pitchFamily="18" charset="0"/>
              </a:rPr>
              <a:t>bu tür Taahhütlerin yerine getirilmesi talep edilemediği gibi, yerine getirilmemesi durumunda, </a:t>
            </a:r>
            <a:r>
              <a:rPr lang="tr-TR" b="1" dirty="0">
                <a:latin typeface="Times New Roman" panose="02020603050405020304" pitchFamily="18" charset="0"/>
                <a:cs typeface="Times New Roman" panose="02020603050405020304" pitchFamily="18" charset="0"/>
              </a:rPr>
              <a:t>Maddi</a:t>
            </a:r>
            <a:r>
              <a:rPr lang="tr-TR" dirty="0">
                <a:latin typeface="Times New Roman" panose="02020603050405020304" pitchFamily="18" charset="0"/>
                <a:cs typeface="Times New Roman" panose="02020603050405020304" pitchFamily="18" charset="0"/>
              </a:rPr>
              <a:t> ve </a:t>
            </a:r>
            <a:r>
              <a:rPr lang="tr-TR" b="1" dirty="0">
                <a:latin typeface="Times New Roman" panose="02020603050405020304" pitchFamily="18" charset="0"/>
                <a:cs typeface="Times New Roman" panose="02020603050405020304" pitchFamily="18" charset="0"/>
              </a:rPr>
              <a:t>Manevi Tazminat Davaları </a:t>
            </a:r>
            <a:r>
              <a:rPr lang="tr-TR" dirty="0">
                <a:latin typeface="Times New Roman" panose="02020603050405020304" pitchFamily="18" charset="0"/>
                <a:cs typeface="Times New Roman" panose="02020603050405020304" pitchFamily="18" charset="0"/>
              </a:rPr>
              <a:t>da açılamaz (</a:t>
            </a:r>
            <a:r>
              <a:rPr lang="tr-TR" sz="2800" i="1" dirty="0">
                <a:latin typeface="Times New Roman" panose="02020603050405020304" pitchFamily="18" charset="0"/>
                <a:cs typeface="Times New Roman" panose="02020603050405020304" pitchFamily="18" charset="0"/>
              </a:rPr>
              <a:t>MK m. 23 / III). </a:t>
            </a:r>
          </a:p>
          <a:p>
            <a:pPr marL="0" indent="0" algn="just">
              <a:buNone/>
            </a:pPr>
            <a:endParaRPr lang="tr-TR" dirty="0"/>
          </a:p>
          <a:p>
            <a:pPr marL="0" indent="0">
              <a:buNone/>
            </a:pPr>
            <a:endParaRPr lang="tr-TR" dirty="0"/>
          </a:p>
        </p:txBody>
      </p:sp>
    </p:spTree>
    <p:extLst>
      <p:ext uri="{BB962C8B-B14F-4D97-AF65-F5344CB8AC3E}">
        <p14:creationId xmlns:p14="http://schemas.microsoft.com/office/powerpoint/2010/main" val="210162937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Times New Roman" panose="02020603050405020304" pitchFamily="18" charset="0"/>
                <a:cs typeface="Times New Roman" panose="02020603050405020304" pitchFamily="18" charset="0"/>
              </a:rPr>
              <a:t>Organ ve Doku Nakli Kanunu</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Ülkemizde, </a:t>
            </a:r>
            <a:r>
              <a:rPr lang="tr-TR" b="1" i="1" dirty="0" smtClean="0">
                <a:latin typeface="Times New Roman" panose="02020603050405020304" pitchFamily="18" charset="0"/>
                <a:cs typeface="Times New Roman" panose="02020603050405020304" pitchFamily="18" charset="0"/>
              </a:rPr>
              <a:t>Organ ve Doku Nakli </a:t>
            </a:r>
            <a:r>
              <a:rPr lang="tr-TR" dirty="0" smtClean="0">
                <a:latin typeface="Times New Roman" panose="02020603050405020304" pitchFamily="18" charset="0"/>
                <a:cs typeface="Times New Roman" panose="02020603050405020304" pitchFamily="18" charset="0"/>
              </a:rPr>
              <a:t>ile ilgili olarak</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anuni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üzenlemeler </a:t>
            </a:r>
            <a:r>
              <a:rPr lang="tr-TR" dirty="0" smtClean="0">
                <a:latin typeface="Times New Roman" panose="02020603050405020304" pitchFamily="18" charset="0"/>
                <a:cs typeface="Times New Roman" panose="02020603050405020304" pitchFamily="18" charset="0"/>
              </a:rPr>
              <a:t>mevcuttur. </a:t>
            </a:r>
          </a:p>
          <a:p>
            <a:pPr algn="just"/>
            <a:r>
              <a:rPr lang="tr-TR" dirty="0" smtClean="0">
                <a:latin typeface="Times New Roman" panose="02020603050405020304" pitchFamily="18" charset="0"/>
                <a:cs typeface="Times New Roman" panose="02020603050405020304" pitchFamily="18" charset="0"/>
              </a:rPr>
              <a:t>2238 sayılı Organ ve Doku Alınması, Saklanması, Aşılanması ve Nakli Hakkında Kanun, teşhis, tedavi ve bilimsel amaçlarla, organ ve doku alınmasını, saklanmasını, aşılanmasını ve naklini düzenlemektedir </a:t>
            </a:r>
            <a:r>
              <a:rPr lang="tr-TR" i="1" dirty="0" smtClean="0">
                <a:latin typeface="Times New Roman" panose="02020603050405020304" pitchFamily="18" charset="0"/>
                <a:cs typeface="Times New Roman" panose="02020603050405020304" pitchFamily="18" charset="0"/>
              </a:rPr>
              <a:t>(m.1). </a:t>
            </a:r>
          </a:p>
        </p:txBody>
      </p:sp>
    </p:spTree>
    <p:extLst>
      <p:ext uri="{BB962C8B-B14F-4D97-AF65-F5344CB8AC3E}">
        <p14:creationId xmlns:p14="http://schemas.microsoft.com/office/powerpoint/2010/main" val="335416576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r>
              <a:rPr lang="tr-TR" b="1" dirty="0" smtClean="0">
                <a:latin typeface="Times New Roman" panose="02020603050405020304" pitchFamily="18" charset="0"/>
                <a:cs typeface="Times New Roman" panose="02020603050405020304" pitchFamily="18" charset="0"/>
              </a:rPr>
              <a:t>Organ ve Doku Nakli Kanunu’nun </a:t>
            </a:r>
            <a:r>
              <a:rPr lang="tr-TR" b="1" dirty="0">
                <a:latin typeface="Times New Roman" panose="02020603050405020304" pitchFamily="18" charset="0"/>
                <a:cs typeface="Times New Roman" panose="02020603050405020304" pitchFamily="18" charset="0"/>
              </a:rPr>
              <a:t>8. maddesinde</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Vericinin </a:t>
            </a:r>
            <a:r>
              <a:rPr lang="tr-TR" dirty="0">
                <a:latin typeface="Times New Roman" panose="02020603050405020304" pitchFamily="18" charset="0"/>
                <a:cs typeface="Times New Roman" panose="02020603050405020304" pitchFamily="18" charset="0"/>
              </a:rPr>
              <a:t>yaşamını mutlak surette sona erdirecek veya tehlikeye sokacak olan </a:t>
            </a:r>
            <a:r>
              <a:rPr lang="tr-TR" dirty="0" smtClean="0">
                <a:latin typeface="Times New Roman" panose="02020603050405020304" pitchFamily="18" charset="0"/>
                <a:cs typeface="Times New Roman" panose="02020603050405020304" pitchFamily="18" charset="0"/>
              </a:rPr>
              <a:t>Organ </a:t>
            </a:r>
            <a:r>
              <a:rPr lang="tr-TR" dirty="0">
                <a:latin typeface="Times New Roman" panose="02020603050405020304" pitchFamily="18" charset="0"/>
                <a:cs typeface="Times New Roman" panose="02020603050405020304" pitchFamily="18" charset="0"/>
              </a:rPr>
              <a:t>veya </a:t>
            </a:r>
            <a:r>
              <a:rPr lang="tr-TR" dirty="0" smtClean="0">
                <a:latin typeface="Times New Roman" panose="02020603050405020304" pitchFamily="18" charset="0"/>
                <a:cs typeface="Times New Roman" panose="02020603050405020304" pitchFamily="18" charset="0"/>
              </a:rPr>
              <a:t>Dokuların </a:t>
            </a:r>
            <a:r>
              <a:rPr lang="tr-TR" dirty="0">
                <a:latin typeface="Times New Roman" panose="02020603050405020304" pitchFamily="18" charset="0"/>
                <a:cs typeface="Times New Roman" panose="02020603050405020304" pitchFamily="18" charset="0"/>
              </a:rPr>
              <a:t>alınması yasaklanmıştır. </a:t>
            </a:r>
          </a:p>
          <a:p>
            <a:pPr algn="just"/>
            <a:r>
              <a:rPr lang="tr-TR" dirty="0">
                <a:latin typeface="Times New Roman" panose="02020603050405020304" pitchFamily="18" charset="0"/>
                <a:cs typeface="Times New Roman" panose="02020603050405020304" pitchFamily="18" charset="0"/>
              </a:rPr>
              <a:t>Böylece, </a:t>
            </a:r>
            <a:r>
              <a:rPr lang="tr-TR" b="1" dirty="0" smtClean="0">
                <a:latin typeface="Times New Roman" panose="02020603050405020304" pitchFamily="18" charset="0"/>
                <a:cs typeface="Times New Roman" panose="02020603050405020304" pitchFamily="18" charset="0"/>
              </a:rPr>
              <a:t>Canlı Kişiden Organ </a:t>
            </a:r>
            <a:r>
              <a:rPr lang="tr-TR" b="1" dirty="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Doku </a:t>
            </a:r>
            <a:r>
              <a:rPr lang="tr-TR" b="1" dirty="0">
                <a:latin typeface="Times New Roman" panose="02020603050405020304" pitchFamily="18" charset="0"/>
                <a:cs typeface="Times New Roman" panose="02020603050405020304" pitchFamily="18" charset="0"/>
              </a:rPr>
              <a:t>alınması, </a:t>
            </a:r>
            <a:r>
              <a:rPr lang="tr-TR" dirty="0">
                <a:latin typeface="Times New Roman" panose="02020603050405020304" pitchFamily="18" charset="0"/>
                <a:cs typeface="Times New Roman" panose="02020603050405020304" pitchFamily="18" charset="0"/>
              </a:rPr>
              <a:t>ancak </a:t>
            </a:r>
            <a:r>
              <a:rPr lang="tr-TR" dirty="0" smtClean="0">
                <a:latin typeface="Times New Roman" panose="02020603050405020304" pitchFamily="18" charset="0"/>
                <a:cs typeface="Times New Roman" panose="02020603050405020304" pitchFamily="18" charset="0"/>
              </a:rPr>
              <a:t>Hayat </a:t>
            </a:r>
            <a:r>
              <a:rPr lang="tr-TR" dirty="0">
                <a:latin typeface="Times New Roman" panose="02020603050405020304" pitchFamily="18" charset="0"/>
                <a:cs typeface="Times New Roman" panose="02020603050405020304" pitchFamily="18" charset="0"/>
              </a:rPr>
              <a:t>için zorunlu olmayan, verilmesi halinde </a:t>
            </a:r>
            <a:r>
              <a:rPr lang="tr-TR" dirty="0" smtClean="0">
                <a:latin typeface="Times New Roman" panose="02020603050405020304" pitchFamily="18" charset="0"/>
                <a:cs typeface="Times New Roman" panose="02020603050405020304" pitchFamily="18" charset="0"/>
              </a:rPr>
              <a:t>Kişinin Yaşama Şansını </a:t>
            </a:r>
            <a:r>
              <a:rPr lang="tr-TR" dirty="0">
                <a:latin typeface="Times New Roman" panose="02020603050405020304" pitchFamily="18" charset="0"/>
                <a:cs typeface="Times New Roman" panose="02020603050405020304" pitchFamily="18" charset="0"/>
              </a:rPr>
              <a:t>ve </a:t>
            </a:r>
            <a:r>
              <a:rPr lang="tr-TR" dirty="0" smtClean="0">
                <a:latin typeface="Times New Roman" panose="02020603050405020304" pitchFamily="18" charset="0"/>
                <a:cs typeface="Times New Roman" panose="02020603050405020304" pitchFamily="18" charset="0"/>
              </a:rPr>
              <a:t>Yaşama Biçimini </a:t>
            </a:r>
            <a:r>
              <a:rPr lang="tr-TR" dirty="0">
                <a:latin typeface="Times New Roman" panose="02020603050405020304" pitchFamily="18" charset="0"/>
                <a:cs typeface="Times New Roman" panose="02020603050405020304" pitchFamily="18" charset="0"/>
              </a:rPr>
              <a:t>etkilemeyecek </a:t>
            </a:r>
            <a:r>
              <a:rPr lang="tr-TR" dirty="0" smtClean="0">
                <a:latin typeface="Times New Roman" panose="02020603050405020304" pitchFamily="18" charset="0"/>
                <a:cs typeface="Times New Roman" panose="02020603050405020304" pitchFamily="18" charset="0"/>
              </a:rPr>
              <a:t>Organlar </a:t>
            </a:r>
            <a:r>
              <a:rPr lang="tr-TR" dirty="0">
                <a:latin typeface="Times New Roman" panose="02020603050405020304" pitchFamily="18" charset="0"/>
                <a:cs typeface="Times New Roman" panose="02020603050405020304" pitchFamily="18" charset="0"/>
              </a:rPr>
              <a:t>için kabul edilmiştir.  </a:t>
            </a:r>
          </a:p>
          <a:p>
            <a:pPr marL="0" indent="0">
              <a:buNone/>
            </a:pPr>
            <a:endParaRPr lang="tr-TR" dirty="0"/>
          </a:p>
        </p:txBody>
      </p:sp>
    </p:spTree>
    <p:extLst>
      <p:ext uri="{BB962C8B-B14F-4D97-AF65-F5344CB8AC3E}">
        <p14:creationId xmlns:p14="http://schemas.microsoft.com/office/powerpoint/2010/main" val="98814305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b="1" i="1" dirty="0" smtClean="0">
                <a:latin typeface="Times New Roman" panose="02020603050405020304" pitchFamily="18" charset="0"/>
                <a:cs typeface="Times New Roman" panose="02020603050405020304" pitchFamily="18" charset="0"/>
              </a:rPr>
              <a:t>2238 sayılı Organ ve Doku Alınması, Saklanması, Aşılanması ve Nakli Hakkındaki Kanun’un 3. maddesinde </a:t>
            </a:r>
            <a:r>
              <a:rPr lang="tr-TR" sz="2400" dirty="0" smtClean="0">
                <a:latin typeface="Times New Roman" panose="02020603050405020304" pitchFamily="18" charset="0"/>
                <a:cs typeface="Times New Roman" panose="02020603050405020304" pitchFamily="18" charset="0"/>
              </a:rPr>
              <a:t>ise</a:t>
            </a:r>
            <a:r>
              <a:rPr lang="tr-TR" sz="2400" b="1" dirty="0" smtClean="0">
                <a:latin typeface="Times New Roman" panose="02020603050405020304" pitchFamily="18" charset="0"/>
                <a:cs typeface="Times New Roman" panose="02020603050405020304" pitchFamily="18" charset="0"/>
              </a:rPr>
              <a:t>,  bir bedel veya başkaca çıkar karşılığı Organ ve Doku </a:t>
            </a:r>
            <a:r>
              <a:rPr lang="tr-TR" sz="2400" b="1" dirty="0">
                <a:latin typeface="Times New Roman" panose="02020603050405020304" pitchFamily="18" charset="0"/>
                <a:cs typeface="Times New Roman" panose="02020603050405020304" pitchFamily="18" charset="0"/>
              </a:rPr>
              <a:t>A</a:t>
            </a:r>
            <a:r>
              <a:rPr lang="tr-TR" sz="2400" b="1" dirty="0" smtClean="0">
                <a:latin typeface="Times New Roman" panose="02020603050405020304" pitchFamily="18" charset="0"/>
                <a:cs typeface="Times New Roman" panose="02020603050405020304" pitchFamily="18" charset="0"/>
              </a:rPr>
              <a:t>lınması ve Satılması yasaklanmıştır. </a:t>
            </a:r>
          </a:p>
          <a:p>
            <a:pPr algn="just"/>
            <a:r>
              <a:rPr lang="tr-TR" sz="2400" dirty="0" smtClean="0">
                <a:latin typeface="Times New Roman" panose="02020603050405020304" pitchFamily="18" charset="0"/>
                <a:cs typeface="Times New Roman" panose="02020603050405020304" pitchFamily="18" charset="0"/>
              </a:rPr>
              <a:t>Yine, </a:t>
            </a:r>
            <a:r>
              <a:rPr lang="tr-TR" sz="2400" b="1" i="1" dirty="0" smtClean="0">
                <a:latin typeface="Times New Roman" panose="02020603050405020304" pitchFamily="18" charset="0"/>
                <a:cs typeface="Times New Roman" panose="02020603050405020304" pitchFamily="18" charset="0"/>
              </a:rPr>
              <a:t>5624 sayılı Kan ve Kan Ürünleri Kanunu’nun 3. maddesinin (b) bendi uyarınca, </a:t>
            </a:r>
            <a:r>
              <a:rPr lang="tr-TR" sz="2400" dirty="0">
                <a:latin typeface="Times New Roman" panose="02020603050405020304" pitchFamily="18" charset="0"/>
                <a:cs typeface="Times New Roman" panose="02020603050405020304" pitchFamily="18" charset="0"/>
              </a:rPr>
              <a:t>K</a:t>
            </a:r>
            <a:r>
              <a:rPr lang="tr-TR" sz="2400" dirty="0" smtClean="0">
                <a:latin typeface="Times New Roman" panose="02020603050405020304" pitchFamily="18" charset="0"/>
                <a:cs typeface="Times New Roman" panose="02020603050405020304" pitchFamily="18" charset="0"/>
              </a:rPr>
              <a:t>an, kan bileşenleri ve ürünlerinin temininde karşılıksız ve gönüllü bağış esastır. </a:t>
            </a:r>
          </a:p>
          <a:p>
            <a:pPr algn="just"/>
            <a:r>
              <a:rPr lang="tr-TR" sz="2400" dirty="0" smtClean="0">
                <a:latin typeface="Times New Roman" panose="02020603050405020304" pitchFamily="18" charset="0"/>
                <a:cs typeface="Times New Roman" panose="02020603050405020304" pitchFamily="18" charset="0"/>
              </a:rPr>
              <a:t>Ancak mali karşılık anlamına gelmeyecek şekilde Kan </a:t>
            </a:r>
            <a:r>
              <a:rPr lang="tr-TR" sz="2400" dirty="0">
                <a:latin typeface="Times New Roman" panose="02020603050405020304" pitchFamily="18" charset="0"/>
                <a:cs typeface="Times New Roman" panose="02020603050405020304" pitchFamily="18" charset="0"/>
              </a:rPr>
              <a:t>B</a:t>
            </a:r>
            <a:r>
              <a:rPr lang="tr-TR" sz="2400" dirty="0" smtClean="0">
                <a:latin typeface="Times New Roman" panose="02020603050405020304" pitchFamily="18" charset="0"/>
                <a:cs typeface="Times New Roman" panose="02020603050405020304" pitchFamily="18" charset="0"/>
              </a:rPr>
              <a:t>ağışçısını teşvik edici uygulamalar mümkündür. </a:t>
            </a:r>
          </a:p>
          <a:p>
            <a:pPr algn="just"/>
            <a:endParaRPr lang="tr-TR" sz="3200" dirty="0"/>
          </a:p>
        </p:txBody>
      </p:sp>
    </p:spTree>
    <p:extLst>
      <p:ext uri="{BB962C8B-B14F-4D97-AF65-F5344CB8AC3E}">
        <p14:creationId xmlns:p14="http://schemas.microsoft.com/office/powerpoint/2010/main" val="336696548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dirty="0">
                <a:latin typeface="Times New Roman" panose="02020603050405020304" pitchFamily="18" charset="0"/>
                <a:cs typeface="Times New Roman" panose="02020603050405020304" pitchFamily="18" charset="0"/>
              </a:rPr>
              <a:t>Bu düzenlemeler çerçevesinde, </a:t>
            </a:r>
            <a:r>
              <a:rPr lang="tr-TR" sz="2800" b="1" dirty="0">
                <a:latin typeface="Times New Roman" panose="02020603050405020304" pitchFamily="18" charset="0"/>
                <a:cs typeface="Times New Roman" panose="02020603050405020304" pitchFamily="18" charset="0"/>
              </a:rPr>
              <a:t>V</a:t>
            </a:r>
            <a:r>
              <a:rPr lang="tr-TR" sz="2800" b="1" dirty="0" smtClean="0">
                <a:latin typeface="Times New Roman" panose="02020603050405020304" pitchFamily="18" charset="0"/>
                <a:cs typeface="Times New Roman" panose="02020603050405020304" pitchFamily="18" charset="0"/>
              </a:rPr>
              <a:t>ücuttan </a:t>
            </a:r>
            <a:r>
              <a:rPr lang="tr-TR" sz="2800" b="1" dirty="0">
                <a:latin typeface="Times New Roman" panose="02020603050405020304" pitchFamily="18" charset="0"/>
                <a:cs typeface="Times New Roman" panose="02020603050405020304" pitchFamily="18" charset="0"/>
              </a:rPr>
              <a:t>A</a:t>
            </a:r>
            <a:r>
              <a:rPr lang="tr-TR" sz="2800" b="1" dirty="0" smtClean="0">
                <a:latin typeface="Times New Roman" panose="02020603050405020304" pitchFamily="18" charset="0"/>
                <a:cs typeface="Times New Roman" panose="02020603050405020304" pitchFamily="18" charset="0"/>
              </a:rPr>
              <a:t>yrılan </a:t>
            </a:r>
            <a:r>
              <a:rPr lang="tr-TR" sz="2800" b="1" dirty="0">
                <a:latin typeface="Times New Roman" panose="02020603050405020304" pitchFamily="18" charset="0"/>
                <a:cs typeface="Times New Roman" panose="02020603050405020304" pitchFamily="18" charset="0"/>
              </a:rPr>
              <a:t>P</a:t>
            </a:r>
            <a:r>
              <a:rPr lang="tr-TR" sz="2800" b="1" dirty="0" smtClean="0">
                <a:latin typeface="Times New Roman" panose="02020603050405020304" pitchFamily="18" charset="0"/>
                <a:cs typeface="Times New Roman" panose="02020603050405020304" pitchFamily="18" charset="0"/>
              </a:rPr>
              <a:t>arçaların </a:t>
            </a:r>
            <a:r>
              <a:rPr lang="tr-TR" sz="2800" b="1" dirty="0">
                <a:latin typeface="Times New Roman" panose="02020603050405020304" pitchFamily="18" charset="0"/>
                <a:cs typeface="Times New Roman" panose="02020603050405020304" pitchFamily="18" charset="0"/>
              </a:rPr>
              <a:t>tekrar vericiye nakledilecek olması durumunda</a:t>
            </a:r>
            <a:r>
              <a:rPr lang="tr-TR" sz="2800" dirty="0">
                <a:latin typeface="Times New Roman" panose="02020603050405020304" pitchFamily="18" charset="0"/>
                <a:cs typeface="Times New Roman" panose="02020603050405020304" pitchFamily="18" charset="0"/>
              </a:rPr>
              <a:t>, alınan </a:t>
            </a:r>
            <a:r>
              <a:rPr lang="tr-TR" sz="2800" dirty="0" smtClean="0">
                <a:latin typeface="Times New Roman" panose="02020603050405020304" pitchFamily="18" charset="0"/>
                <a:cs typeface="Times New Roman" panose="02020603050405020304" pitchFamily="18" charset="0"/>
              </a:rPr>
              <a:t>Organ, Doku ya da Hücre ile </a:t>
            </a:r>
            <a:r>
              <a:rPr lang="tr-TR" sz="2800" dirty="0">
                <a:latin typeface="Times New Roman" panose="02020603050405020304" pitchFamily="18" charset="0"/>
                <a:cs typeface="Times New Roman" panose="02020603050405020304" pitchFamily="18" charset="0"/>
              </a:rPr>
              <a:t>vücut arasındaki işlevsel birlik kesin olarak sona </a:t>
            </a:r>
            <a:r>
              <a:rPr lang="tr-TR" sz="2800" dirty="0" smtClean="0">
                <a:latin typeface="Times New Roman" panose="02020603050405020304" pitchFamily="18" charset="0"/>
                <a:cs typeface="Times New Roman" panose="02020603050405020304" pitchFamily="18" charset="0"/>
              </a:rPr>
              <a:t>ermemektedir.</a:t>
            </a:r>
          </a:p>
          <a:p>
            <a:pPr algn="just"/>
            <a:r>
              <a:rPr lang="tr-TR" sz="2800" dirty="0" smtClean="0">
                <a:latin typeface="Times New Roman" panose="02020603050405020304" pitchFamily="18" charset="0"/>
                <a:cs typeface="Times New Roman" panose="02020603050405020304" pitchFamily="18" charset="0"/>
              </a:rPr>
              <a:t> Bu bağlamda, söz konusu durum hakkında </a:t>
            </a:r>
            <a:r>
              <a:rPr lang="tr-TR" sz="2800" b="1" dirty="0" smtClean="0">
                <a:latin typeface="Times New Roman" panose="02020603050405020304" pitchFamily="18" charset="0"/>
                <a:cs typeface="Times New Roman" panose="02020603050405020304" pitchFamily="18" charset="0"/>
              </a:rPr>
              <a:t>Eşya Hukuku Kurallarının </a:t>
            </a:r>
            <a:r>
              <a:rPr lang="tr-TR" sz="2800" dirty="0" smtClean="0">
                <a:latin typeface="Times New Roman" panose="02020603050405020304" pitchFamily="18" charset="0"/>
                <a:cs typeface="Times New Roman" panose="02020603050405020304" pitchFamily="18" charset="0"/>
              </a:rPr>
              <a:t>yanı sıra, </a:t>
            </a:r>
            <a:r>
              <a:rPr lang="tr-TR" sz="2800" b="1" dirty="0" smtClean="0">
                <a:latin typeface="Times New Roman" panose="02020603050405020304" pitchFamily="18" charset="0"/>
                <a:cs typeface="Times New Roman" panose="02020603050405020304" pitchFamily="18" charset="0"/>
              </a:rPr>
              <a:t>Kişilik Hakkının Korunmasına </a:t>
            </a:r>
            <a:r>
              <a:rPr lang="tr-TR" sz="2800" b="1" dirty="0">
                <a:latin typeface="Times New Roman" panose="02020603050405020304" pitchFamily="18" charset="0"/>
                <a:cs typeface="Times New Roman" panose="02020603050405020304" pitchFamily="18" charset="0"/>
              </a:rPr>
              <a:t>ilişkin kuralların </a:t>
            </a:r>
            <a:r>
              <a:rPr lang="tr-TR" sz="2800" dirty="0">
                <a:latin typeface="Times New Roman" panose="02020603050405020304" pitchFamily="18" charset="0"/>
                <a:cs typeface="Times New Roman" panose="02020603050405020304" pitchFamily="18" charset="0"/>
              </a:rPr>
              <a:t>da </a:t>
            </a:r>
            <a:r>
              <a:rPr lang="tr-TR" sz="2800" dirty="0" smtClean="0">
                <a:latin typeface="Times New Roman" panose="02020603050405020304" pitchFamily="18" charset="0"/>
                <a:cs typeface="Times New Roman" panose="02020603050405020304" pitchFamily="18" charset="0"/>
              </a:rPr>
              <a:t>uygulanabileceği </a:t>
            </a:r>
            <a:r>
              <a:rPr lang="tr-TR" sz="2800" dirty="0">
                <a:latin typeface="Times New Roman" panose="02020603050405020304" pitchFamily="18" charset="0"/>
                <a:cs typeface="Times New Roman" panose="02020603050405020304" pitchFamily="18" charset="0"/>
              </a:rPr>
              <a:t>ileri sürülmektedir. </a:t>
            </a:r>
            <a:endParaRPr lang="tr-TR" sz="2800" dirty="0" smtClean="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359242492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Eğer alınan Organ veya Doku veya Hücre bir başkasına nakledilecek ise, </a:t>
            </a:r>
            <a:r>
              <a:rPr lang="tr-TR" sz="3600" dirty="0">
                <a:latin typeface="Times New Roman" panose="02020603050405020304" pitchFamily="18" charset="0"/>
                <a:cs typeface="Times New Roman" panose="02020603050405020304" pitchFamily="18" charset="0"/>
              </a:rPr>
              <a:t>bu </a:t>
            </a:r>
            <a:r>
              <a:rPr lang="tr-TR" sz="3600" dirty="0" smtClean="0">
                <a:latin typeface="Times New Roman" panose="02020603050405020304" pitchFamily="18" charset="0"/>
                <a:cs typeface="Times New Roman" panose="02020603050405020304" pitchFamily="18" charset="0"/>
              </a:rPr>
              <a:t>durumda, </a:t>
            </a:r>
            <a:r>
              <a:rPr lang="tr-TR" sz="3600" dirty="0">
                <a:latin typeface="Times New Roman" panose="02020603050405020304" pitchFamily="18" charset="0"/>
                <a:cs typeface="Times New Roman" panose="02020603050405020304" pitchFamily="18" charset="0"/>
              </a:rPr>
              <a:t>Vücuttan ayrıldıktan sonra Eşya niteliğini taşıyan parça bir başkasına nakledilmekle </a:t>
            </a:r>
            <a:r>
              <a:rPr lang="tr-TR" sz="3600" dirty="0" smtClean="0">
                <a:latin typeface="Times New Roman" panose="02020603050405020304" pitchFamily="18" charset="0"/>
                <a:cs typeface="Times New Roman" panose="02020603050405020304" pitchFamily="18" charset="0"/>
              </a:rPr>
              <a:t>birlikte, </a:t>
            </a:r>
            <a:r>
              <a:rPr lang="tr-TR" sz="3600" b="1" i="1" dirty="0">
                <a:latin typeface="Times New Roman" panose="02020603050405020304" pitchFamily="18" charset="0"/>
                <a:cs typeface="Times New Roman" panose="02020603050405020304" pitchFamily="18" charset="0"/>
              </a:rPr>
              <a:t>Eşya niteliğini kaybeder</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Nakledilen Kişinin Vücudunun bir parçası haline gelir. </a:t>
            </a:r>
            <a:endParaRPr lang="tr-TR" sz="3600" b="1" dirty="0" smtClean="0">
              <a:latin typeface="Times New Roman" panose="02020603050405020304" pitchFamily="18" charset="0"/>
              <a:cs typeface="Times New Roman" panose="02020603050405020304" pitchFamily="18" charset="0"/>
            </a:endParaRPr>
          </a:p>
          <a:p>
            <a:pPr marL="0" indent="0" algn="just">
              <a:buNone/>
            </a:pPr>
            <a:endParaRPr lang="tr-TR" sz="2800" b="1" dirty="0">
              <a:latin typeface="Times New Roman" panose="02020603050405020304" pitchFamily="18" charset="0"/>
              <a:cs typeface="Times New Roman" panose="02020603050405020304" pitchFamily="18" charset="0"/>
            </a:endParaRPr>
          </a:p>
          <a:p>
            <a:endParaRPr lang="tr-TR" sz="2800" dirty="0"/>
          </a:p>
        </p:txBody>
      </p:sp>
    </p:spTree>
    <p:extLst>
      <p:ext uri="{BB962C8B-B14F-4D97-AF65-F5344CB8AC3E}">
        <p14:creationId xmlns:p14="http://schemas.microsoft.com/office/powerpoint/2010/main" val="298671674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2800" b="1" dirty="0">
                <a:latin typeface="Times New Roman" panose="02020603050405020304" pitchFamily="18" charset="0"/>
                <a:cs typeface="Times New Roman" panose="02020603050405020304" pitchFamily="18" charset="0"/>
              </a:rPr>
              <a:t>İnsan vücuduna sıkı sıkıya bağlı </a:t>
            </a:r>
            <a:r>
              <a:rPr lang="tr-TR" sz="2800" b="1" i="1" dirty="0" err="1">
                <a:latin typeface="Times New Roman" panose="02020603050405020304" pitchFamily="18" charset="0"/>
                <a:cs typeface="Times New Roman" panose="02020603050405020304" pitchFamily="18" charset="0"/>
              </a:rPr>
              <a:t>Emplante</a:t>
            </a:r>
            <a:r>
              <a:rPr lang="tr-TR" sz="2800" b="1" i="1" dirty="0">
                <a:latin typeface="Times New Roman" panose="02020603050405020304" pitchFamily="18" charset="0"/>
                <a:cs typeface="Times New Roman" panose="02020603050405020304" pitchFamily="18" charset="0"/>
              </a:rPr>
              <a:t> Diş</a:t>
            </a:r>
            <a:r>
              <a:rPr lang="tr-TR" sz="2800" b="1" dirty="0">
                <a:latin typeface="Times New Roman" panose="02020603050405020304" pitchFamily="18" charset="0"/>
                <a:cs typeface="Times New Roman" panose="02020603050405020304" pitchFamily="18" charset="0"/>
              </a:rPr>
              <a:t>, </a:t>
            </a:r>
            <a:r>
              <a:rPr lang="tr-TR" sz="2800" b="1" i="1" dirty="0">
                <a:latin typeface="Times New Roman" panose="02020603050405020304" pitchFamily="18" charset="0"/>
                <a:cs typeface="Times New Roman" panose="02020603050405020304" pitchFamily="18" charset="0"/>
              </a:rPr>
              <a:t>Yapay Kaburga</a:t>
            </a:r>
            <a:r>
              <a:rPr lang="tr-TR" sz="2800" b="1" dirty="0">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gibi </a:t>
            </a:r>
            <a:r>
              <a:rPr lang="tr-TR" sz="2800" b="1" i="1" dirty="0">
                <a:latin typeface="Times New Roman" panose="02020603050405020304" pitchFamily="18" charset="0"/>
                <a:cs typeface="Times New Roman" panose="02020603050405020304" pitchFamily="18" charset="0"/>
              </a:rPr>
              <a:t>Yapay Organlar </a:t>
            </a:r>
            <a:r>
              <a:rPr lang="tr-TR" sz="2800" dirty="0">
                <a:latin typeface="Times New Roman" panose="02020603050405020304" pitchFamily="18" charset="0"/>
                <a:cs typeface="Times New Roman" panose="02020603050405020304" pitchFamily="18" charset="0"/>
              </a:rPr>
              <a:t>için de, </a:t>
            </a:r>
            <a:r>
              <a:rPr lang="tr-TR" sz="2800" b="1" dirty="0">
                <a:latin typeface="Times New Roman" panose="02020603050405020304" pitchFamily="18" charset="0"/>
                <a:cs typeface="Times New Roman" panose="02020603050405020304" pitchFamily="18" charset="0"/>
              </a:rPr>
              <a:t>Vücudun Kısımları için öngörülmüş İlkeler geçerlidir. </a:t>
            </a:r>
            <a:endParaRPr lang="tr-TR" sz="2800" b="1" dirty="0" smtClean="0">
              <a:latin typeface="Times New Roman" panose="02020603050405020304" pitchFamily="18" charset="0"/>
              <a:cs typeface="Times New Roman" panose="02020603050405020304" pitchFamily="18" charset="0"/>
            </a:endParaRPr>
          </a:p>
          <a:p>
            <a:pPr algn="just"/>
            <a:r>
              <a:rPr lang="tr-TR" sz="2800" dirty="0">
                <a:latin typeface="Times New Roman" panose="02020603050405020304" pitchFamily="18" charset="0"/>
                <a:cs typeface="Times New Roman" panose="02020603050405020304" pitchFamily="18" charset="0"/>
              </a:rPr>
              <a:t>Buna karşılık, </a:t>
            </a:r>
            <a:r>
              <a:rPr lang="tr-TR" sz="2800" b="1" dirty="0">
                <a:latin typeface="Times New Roman" panose="02020603050405020304" pitchFamily="18" charset="0"/>
                <a:cs typeface="Times New Roman" panose="02020603050405020304" pitchFamily="18" charset="0"/>
              </a:rPr>
              <a:t>Takma Diş </a:t>
            </a:r>
            <a:r>
              <a:rPr lang="tr-TR" sz="2800" dirty="0">
                <a:latin typeface="Times New Roman" panose="02020603050405020304" pitchFamily="18" charset="0"/>
                <a:cs typeface="Times New Roman" panose="02020603050405020304" pitchFamily="18" charset="0"/>
              </a:rPr>
              <a:t>veya </a:t>
            </a:r>
            <a:r>
              <a:rPr lang="tr-TR" sz="2800" b="1" dirty="0">
                <a:latin typeface="Times New Roman" panose="02020603050405020304" pitchFamily="18" charset="0"/>
                <a:cs typeface="Times New Roman" panose="02020603050405020304" pitchFamily="18" charset="0"/>
              </a:rPr>
              <a:t>Peruk gibi Vücuda Sıkı Sıkıya Bağlı Olmayan Yapay Organlar, </a:t>
            </a:r>
            <a:r>
              <a:rPr lang="tr-TR" sz="2800" b="1" i="1" dirty="0">
                <a:latin typeface="Times New Roman" panose="02020603050405020304" pitchFamily="18" charset="0"/>
                <a:cs typeface="Times New Roman" panose="02020603050405020304" pitchFamily="18" charset="0"/>
              </a:rPr>
              <a:t>Bağımsız şey </a:t>
            </a:r>
            <a:r>
              <a:rPr lang="tr-TR" sz="2800" i="1" dirty="0">
                <a:latin typeface="Times New Roman" panose="02020603050405020304" pitchFamily="18" charset="0"/>
                <a:cs typeface="Times New Roman" panose="02020603050405020304" pitchFamily="18" charset="0"/>
              </a:rPr>
              <a:t>niteliğini taşıdıklarından</a:t>
            </a:r>
            <a:r>
              <a:rPr lang="tr-TR" sz="2800" dirty="0">
                <a:latin typeface="Times New Roman" panose="02020603050405020304" pitchFamily="18" charset="0"/>
                <a:cs typeface="Times New Roman" panose="02020603050405020304" pitchFamily="18" charset="0"/>
              </a:rPr>
              <a:t>, </a:t>
            </a:r>
            <a:r>
              <a:rPr lang="tr-TR" sz="2800" b="1" dirty="0">
                <a:latin typeface="Times New Roman" panose="02020603050405020304" pitchFamily="18" charset="0"/>
                <a:cs typeface="Times New Roman" panose="02020603050405020304" pitchFamily="18" charset="0"/>
              </a:rPr>
              <a:t>Ayni Hak konusu yapılabilir. </a:t>
            </a:r>
            <a:endParaRPr lang="tr-TR" sz="2800" b="1" dirty="0" smtClean="0">
              <a:latin typeface="Times New Roman" panose="02020603050405020304" pitchFamily="18" charset="0"/>
              <a:cs typeface="Times New Roman" panose="02020603050405020304" pitchFamily="18" charset="0"/>
            </a:endParaRPr>
          </a:p>
          <a:p>
            <a:pPr algn="just"/>
            <a:r>
              <a:rPr lang="tr-TR" sz="2800" b="1" dirty="0">
                <a:latin typeface="Times New Roman" panose="02020603050405020304" pitchFamily="18" charset="0"/>
                <a:cs typeface="Times New Roman" panose="02020603050405020304" pitchFamily="18" charset="0"/>
              </a:rPr>
              <a:t>Örneğin</a:t>
            </a:r>
            <a:r>
              <a:rPr lang="tr-TR" sz="2800" dirty="0">
                <a:latin typeface="Times New Roman" panose="02020603050405020304" pitchFamily="18" charset="0"/>
                <a:cs typeface="Times New Roman" panose="02020603050405020304" pitchFamily="18" charset="0"/>
              </a:rPr>
              <a:t>, bir kimse, </a:t>
            </a:r>
            <a:r>
              <a:rPr lang="tr-TR" sz="2800" b="1" i="1" dirty="0">
                <a:latin typeface="Times New Roman" panose="02020603050405020304" pitchFamily="18" charset="0"/>
                <a:cs typeface="Times New Roman" panose="02020603050405020304" pitchFamily="18" charset="0"/>
              </a:rPr>
              <a:t>Mülkiyeti Saklı Tutma kaydıyla </a:t>
            </a:r>
            <a:r>
              <a:rPr lang="tr-TR" sz="2800" dirty="0">
                <a:latin typeface="Times New Roman" panose="02020603050405020304" pitchFamily="18" charset="0"/>
                <a:cs typeface="Times New Roman" panose="02020603050405020304" pitchFamily="18" charset="0"/>
              </a:rPr>
              <a:t>bir </a:t>
            </a:r>
            <a:r>
              <a:rPr lang="tr-TR" sz="2800" b="1" dirty="0">
                <a:latin typeface="Times New Roman" panose="02020603050405020304" pitchFamily="18" charset="0"/>
                <a:cs typeface="Times New Roman" panose="02020603050405020304" pitchFamily="18" charset="0"/>
              </a:rPr>
              <a:t>Peruk </a:t>
            </a:r>
            <a:r>
              <a:rPr lang="tr-TR" sz="2800" dirty="0">
                <a:latin typeface="Times New Roman" panose="02020603050405020304" pitchFamily="18" charset="0"/>
                <a:cs typeface="Times New Roman" panose="02020603050405020304" pitchFamily="18" charset="0"/>
              </a:rPr>
              <a:t>satın alıp bunu kullanabilir. </a:t>
            </a:r>
          </a:p>
          <a:p>
            <a:pPr marL="0" indent="0" algn="just">
              <a:buNone/>
            </a:pPr>
            <a:endParaRPr lang="tr-TR" sz="2800" b="1" dirty="0">
              <a:latin typeface="Times New Roman" panose="02020603050405020304" pitchFamily="18" charset="0"/>
              <a:cs typeface="Times New Roman" panose="02020603050405020304" pitchFamily="18" charset="0"/>
            </a:endParaRPr>
          </a:p>
          <a:p>
            <a:pPr marL="0" indent="0" algn="just">
              <a:buNone/>
            </a:pPr>
            <a:endParaRPr lang="tr-TR" sz="2800" b="1"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25626592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Bununla </a:t>
            </a:r>
            <a:r>
              <a:rPr lang="tr-TR" sz="3600" dirty="0">
                <a:latin typeface="Times New Roman" panose="02020603050405020304" pitchFamily="18" charset="0"/>
                <a:cs typeface="Times New Roman" panose="02020603050405020304" pitchFamily="18" charset="0"/>
              </a:rPr>
              <a:t>beraber, bu tür </a:t>
            </a:r>
            <a:r>
              <a:rPr lang="tr-TR" sz="3600" dirty="0" smtClean="0">
                <a:latin typeface="Times New Roman" panose="02020603050405020304" pitchFamily="18" charset="0"/>
                <a:cs typeface="Times New Roman" panose="02020603050405020304" pitchFamily="18" charset="0"/>
              </a:rPr>
              <a:t>şeyler, </a:t>
            </a:r>
            <a:r>
              <a:rPr lang="tr-TR" sz="3600" b="1" dirty="0" smtClean="0">
                <a:latin typeface="Times New Roman" panose="02020603050405020304" pitchFamily="18" charset="0"/>
                <a:cs typeface="Times New Roman" panose="02020603050405020304" pitchFamily="18" charset="0"/>
              </a:rPr>
              <a:t>Borçlu için </a:t>
            </a:r>
            <a:r>
              <a:rPr lang="tr-TR" sz="3600" dirty="0" smtClean="0">
                <a:latin typeface="Times New Roman" panose="02020603050405020304" pitchFamily="18" charset="0"/>
                <a:cs typeface="Times New Roman" panose="02020603050405020304" pitchFamily="18" charset="0"/>
              </a:rPr>
              <a:t>«</a:t>
            </a:r>
            <a:r>
              <a:rPr lang="tr-TR" sz="3600" b="1" i="1" dirty="0" smtClean="0">
                <a:latin typeface="Times New Roman" panose="02020603050405020304" pitchFamily="18" charset="0"/>
                <a:cs typeface="Times New Roman" panose="02020603050405020304" pitchFamily="18" charset="0"/>
              </a:rPr>
              <a:t>lüzumlu eşya»</a:t>
            </a:r>
            <a:r>
              <a:rPr lang="tr-TR" sz="3600" dirty="0" smtClean="0">
                <a:latin typeface="Times New Roman" panose="02020603050405020304" pitchFamily="18" charset="0"/>
                <a:cs typeface="Times New Roman" panose="02020603050405020304" pitchFamily="18" charset="0"/>
              </a:rPr>
              <a:t> niteliğinde olduğu için, Borç bunların bedelinden doğmadıkça </a:t>
            </a:r>
            <a:r>
              <a:rPr lang="tr-TR" sz="3600" b="1" dirty="0" smtClean="0">
                <a:latin typeface="Times New Roman" panose="02020603050405020304" pitchFamily="18" charset="0"/>
                <a:cs typeface="Times New Roman" panose="02020603050405020304" pitchFamily="18" charset="0"/>
              </a:rPr>
              <a:t>(</a:t>
            </a:r>
            <a:r>
              <a:rPr lang="tr-TR" sz="3600" i="1" dirty="0" smtClean="0">
                <a:latin typeface="Times New Roman" panose="02020603050405020304" pitchFamily="18" charset="0"/>
                <a:cs typeface="Times New Roman" panose="02020603050405020304" pitchFamily="18" charset="0"/>
              </a:rPr>
              <a:t>İİK </a:t>
            </a:r>
            <a:r>
              <a:rPr lang="tr-TR" sz="3600" i="1" dirty="0">
                <a:latin typeface="Times New Roman" panose="02020603050405020304" pitchFamily="18" charset="0"/>
                <a:cs typeface="Times New Roman" panose="02020603050405020304" pitchFamily="18" charset="0"/>
              </a:rPr>
              <a:t>m.82</a:t>
            </a:r>
            <a:r>
              <a:rPr lang="tr-TR" sz="3600" i="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bunlar </a:t>
            </a:r>
            <a:r>
              <a:rPr lang="tr-TR" sz="3600" b="1" dirty="0" smtClean="0">
                <a:latin typeface="Times New Roman" panose="02020603050405020304" pitchFamily="18" charset="0"/>
                <a:cs typeface="Times New Roman" panose="02020603050405020304" pitchFamily="18" charset="0"/>
              </a:rPr>
              <a:t>haczedilemez</a:t>
            </a:r>
            <a:r>
              <a:rPr lang="tr-TR" sz="3600" dirty="0" smtClean="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İİK m. 82 / I/ 3). </a:t>
            </a:r>
            <a:endParaRPr lang="tr-TR" sz="3600" i="1" dirty="0">
              <a:latin typeface="Times New Roman" panose="02020603050405020304" pitchFamily="18" charset="0"/>
              <a:cs typeface="Times New Roman" panose="02020603050405020304" pitchFamily="18" charset="0"/>
            </a:endParaRPr>
          </a:p>
          <a:p>
            <a:pPr marL="0" indent="0">
              <a:buNone/>
            </a:pPr>
            <a:endParaRPr lang="tr-TR" sz="3600" dirty="0"/>
          </a:p>
        </p:txBody>
      </p:sp>
    </p:spTree>
    <p:extLst>
      <p:ext uri="{BB962C8B-B14F-4D97-AF65-F5344CB8AC3E}">
        <p14:creationId xmlns:p14="http://schemas.microsoft.com/office/powerpoint/2010/main" val="3385060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smtClean="0">
                <a:latin typeface="Times New Roman" panose="02020603050405020304" pitchFamily="18" charset="0"/>
                <a:cs typeface="Times New Roman" panose="02020603050405020304" pitchFamily="18" charset="0"/>
              </a:rPr>
              <a:t>EŞYA HUKUKU </a:t>
            </a:r>
            <a:br>
              <a:rPr lang="tr-TR" sz="2800" b="1" dirty="0" smtClean="0">
                <a:latin typeface="Times New Roman" panose="02020603050405020304" pitchFamily="18" charset="0"/>
                <a:cs typeface="Times New Roman" panose="02020603050405020304" pitchFamily="18" charset="0"/>
              </a:rPr>
            </a:br>
            <a:r>
              <a:rPr lang="tr-TR" sz="2800" b="1" i="1" dirty="0" smtClean="0">
                <a:latin typeface="Times New Roman" panose="02020603050405020304" pitchFamily="18" charset="0"/>
                <a:cs typeface="Times New Roman" panose="02020603050405020304" pitchFamily="18" charset="0"/>
              </a:rPr>
              <a:t>PRATİK ÇALIŞMA KİTAPLARI -1</a:t>
            </a:r>
            <a:endParaRPr lang="tr-TR" sz="2800" b="1"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457200" y="1628800"/>
            <a:ext cx="8229600" cy="5112568"/>
          </a:xfrm>
        </p:spPr>
        <p:txBody>
          <a:bodyPr>
            <a:noAutofit/>
          </a:bodyPr>
          <a:lstStyle/>
          <a:p>
            <a:pPr algn="just"/>
            <a:r>
              <a:rPr lang="tr-TR" b="1" dirty="0" smtClean="0">
                <a:latin typeface="Times New Roman" panose="02020603050405020304" pitchFamily="18" charset="0"/>
                <a:cs typeface="Times New Roman" panose="02020603050405020304" pitchFamily="18" charset="0"/>
              </a:rPr>
              <a:t>1)Mehmet Ünal / Fahrettin Aral / Veysel </a:t>
            </a:r>
            <a:r>
              <a:rPr lang="tr-TR" b="1" dirty="0" err="1" smtClean="0">
                <a:latin typeface="Times New Roman" panose="02020603050405020304" pitchFamily="18" charset="0"/>
                <a:cs typeface="Times New Roman" panose="02020603050405020304" pitchFamily="18" charset="0"/>
              </a:rPr>
              <a:t>Başpınar</a:t>
            </a:r>
            <a:r>
              <a:rPr lang="tr-TR" b="1" dirty="0" smtClean="0">
                <a:latin typeface="Times New Roman" panose="02020603050405020304" pitchFamily="18" charset="0"/>
                <a:cs typeface="Times New Roman" panose="02020603050405020304" pitchFamily="18" charset="0"/>
              </a:rPr>
              <a:t> / Hasan S. Ozanoğlu: </a:t>
            </a:r>
            <a:r>
              <a:rPr lang="tr-TR" dirty="0" smtClean="0">
                <a:latin typeface="Times New Roman" panose="02020603050405020304" pitchFamily="18" charset="0"/>
                <a:cs typeface="Times New Roman" panose="02020603050405020304" pitchFamily="18" charset="0"/>
              </a:rPr>
              <a:t>Medeni Hukuk Pratik Çalışmaları (</a:t>
            </a:r>
            <a:r>
              <a:rPr lang="tr-TR" i="1" dirty="0" smtClean="0">
                <a:latin typeface="Times New Roman" panose="02020603050405020304" pitchFamily="18" charset="0"/>
                <a:cs typeface="Times New Roman" panose="02020603050405020304" pitchFamily="18" charset="0"/>
              </a:rPr>
              <a:t>Eşya Hukuku Bölümü) </a:t>
            </a:r>
            <a:r>
              <a:rPr lang="tr-TR" dirty="0" smtClean="0">
                <a:latin typeface="Times New Roman" panose="02020603050405020304" pitchFamily="18" charset="0"/>
                <a:cs typeface="Times New Roman" panose="02020603050405020304" pitchFamily="18" charset="0"/>
              </a:rPr>
              <a:t>, 12. Bası, Savaş Yayınevi, Ankara 2017. </a:t>
            </a:r>
          </a:p>
          <a:p>
            <a:pPr algn="just"/>
            <a:r>
              <a:rPr lang="tr-TR" b="1" dirty="0" smtClean="0">
                <a:latin typeface="Times New Roman" panose="02020603050405020304" pitchFamily="18" charset="0"/>
                <a:cs typeface="Times New Roman" panose="02020603050405020304" pitchFamily="18" charset="0"/>
              </a:rPr>
              <a:t>2)Zevkliler / Havutçu / Albaş / </a:t>
            </a:r>
            <a:r>
              <a:rPr lang="tr-TR" b="1" dirty="0" err="1" smtClean="0">
                <a:latin typeface="Times New Roman" panose="02020603050405020304" pitchFamily="18" charset="0"/>
                <a:cs typeface="Times New Roman" panose="02020603050405020304" pitchFamily="18" charset="0"/>
              </a:rPr>
              <a:t>Acabey</a:t>
            </a:r>
            <a:r>
              <a:rPr lang="tr-TR" b="1" dirty="0" smtClean="0">
                <a:latin typeface="Times New Roman" panose="02020603050405020304" pitchFamily="18" charset="0"/>
                <a:cs typeface="Times New Roman" panose="02020603050405020304" pitchFamily="18" charset="0"/>
              </a:rPr>
              <a:t> / Serdar / Gürpınar: </a:t>
            </a:r>
            <a:r>
              <a:rPr lang="tr-TR" dirty="0" smtClean="0">
                <a:latin typeface="Times New Roman" panose="02020603050405020304" pitchFamily="18" charset="0"/>
                <a:cs typeface="Times New Roman" panose="02020603050405020304" pitchFamily="18" charset="0"/>
              </a:rPr>
              <a:t>Zevkliler Medeni Hukuk Pratik Çalışmaları </a:t>
            </a:r>
            <a:r>
              <a:rPr lang="tr-TR" i="1" dirty="0" smtClean="0">
                <a:latin typeface="Times New Roman" panose="02020603050405020304" pitchFamily="18" charset="0"/>
                <a:cs typeface="Times New Roman" panose="02020603050405020304" pitchFamily="18" charset="0"/>
              </a:rPr>
              <a:t>(Eşya Hukuku Bölümü), </a:t>
            </a:r>
            <a:r>
              <a:rPr lang="tr-TR" dirty="0" smtClean="0">
                <a:latin typeface="Times New Roman" panose="02020603050405020304" pitchFamily="18" charset="0"/>
                <a:cs typeface="Times New Roman" panose="02020603050405020304" pitchFamily="18" charset="0"/>
              </a:rPr>
              <a:t>14. Bası, Turhan Kitabevi, Ankara 2017. </a:t>
            </a:r>
          </a:p>
          <a:p>
            <a:pPr algn="just"/>
            <a:endParaRPr lang="tr-TR"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237637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i="1" dirty="0">
                <a:latin typeface="Times New Roman" panose="02020603050405020304" pitchFamily="18" charset="0"/>
                <a:cs typeface="Times New Roman" panose="02020603050405020304" pitchFamily="18" charset="0"/>
              </a:rPr>
              <a:t>Üremeye Yardımcı Tedavi Uygulamaları ve Üremeye Yardımcı Tedavi Merkezleri Hakkında Yönetmelik</a:t>
            </a:r>
            <a:endParaRPr lang="tr-TR" sz="2800" dirty="0"/>
          </a:p>
        </p:txBody>
      </p:sp>
      <p:sp>
        <p:nvSpPr>
          <p:cNvPr id="3" name="İçerik Yer Tutucusu 2"/>
          <p:cNvSpPr>
            <a:spLocks noGrp="1"/>
          </p:cNvSpPr>
          <p:nvPr>
            <p:ph idx="1"/>
          </p:nvPr>
        </p:nvSpPr>
        <p:spPr/>
        <p:txBody>
          <a:bodyPr>
            <a:normAutofit lnSpcReduction="10000"/>
          </a:bodyPr>
          <a:lstStyle/>
          <a:p>
            <a:pPr algn="just"/>
            <a:r>
              <a:rPr lang="tr-TR" sz="2800" dirty="0" smtClean="0">
                <a:latin typeface="Times New Roman" panose="02020603050405020304" pitchFamily="18" charset="0"/>
                <a:cs typeface="Times New Roman" panose="02020603050405020304" pitchFamily="18" charset="0"/>
              </a:rPr>
              <a:t>Ülkemizde, anne adayının yumurtası ile kocanın spermini çeşitli yöntemlerle döllenmeye daha elverişli hale getirerek, gerektiğinde bunların vücut dışında döllenmesini sağlayıp, gametlerin veya embriyonun anne adayına transferini ifade eden ve modern tıpta bir tıbbi tedavi yöntemi olarak kabul edilen uygulamaları ve bu uygulamaların yapıldığı merkezleri düzenlemek üzere, </a:t>
            </a:r>
            <a:r>
              <a:rPr lang="tr-TR" sz="2800" b="1" i="1" dirty="0">
                <a:latin typeface="Times New Roman" panose="02020603050405020304" pitchFamily="18" charset="0"/>
                <a:cs typeface="Times New Roman" panose="02020603050405020304" pitchFamily="18" charset="0"/>
              </a:rPr>
              <a:t>Üremeye Yardımcı Tedavi Uygulamaları ve Üremeye Yardımcı Tedavi Merkezleri Hakkında </a:t>
            </a:r>
            <a:r>
              <a:rPr lang="tr-TR" sz="2800" b="1" i="1" dirty="0" smtClean="0">
                <a:latin typeface="Times New Roman" panose="02020603050405020304" pitchFamily="18" charset="0"/>
                <a:cs typeface="Times New Roman" panose="02020603050405020304" pitchFamily="18" charset="0"/>
              </a:rPr>
              <a:t>Yönetmelik </a:t>
            </a:r>
            <a:r>
              <a:rPr lang="tr-TR" sz="2800" dirty="0" smtClean="0">
                <a:latin typeface="Times New Roman" panose="02020603050405020304" pitchFamily="18" charset="0"/>
                <a:cs typeface="Times New Roman" panose="02020603050405020304" pitchFamily="18" charset="0"/>
              </a:rPr>
              <a:t>çıkarılmıştır. (</a:t>
            </a:r>
            <a:r>
              <a:rPr lang="tr-TR" sz="2400" i="1" dirty="0" smtClean="0">
                <a:latin typeface="Times New Roman" panose="02020603050405020304" pitchFamily="18" charset="0"/>
                <a:cs typeface="Times New Roman" panose="02020603050405020304" pitchFamily="18" charset="0"/>
              </a:rPr>
              <a:t>RG. 30. 09. 2014, s. 29135)</a:t>
            </a:r>
            <a:endParaRPr lang="tr-TR" sz="24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723812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b="1" i="1" dirty="0" smtClean="0">
                <a:latin typeface="Times New Roman" panose="02020603050405020304" pitchFamily="18" charset="0"/>
                <a:cs typeface="Times New Roman" panose="02020603050405020304" pitchFamily="18" charset="0"/>
              </a:rPr>
              <a:t>Üremeye </a:t>
            </a:r>
            <a:r>
              <a:rPr lang="tr-TR" sz="2400" b="1" i="1" dirty="0">
                <a:latin typeface="Times New Roman" panose="02020603050405020304" pitchFamily="18" charset="0"/>
                <a:cs typeface="Times New Roman" panose="02020603050405020304" pitchFamily="18" charset="0"/>
              </a:rPr>
              <a:t>Yardımcı Tedavi Uygulamaları ve Üremeye Yardımcı Tedavi Merkezleri Hakkında </a:t>
            </a:r>
            <a:r>
              <a:rPr lang="tr-TR" sz="2400" b="1" i="1" dirty="0" smtClean="0">
                <a:latin typeface="Times New Roman" panose="02020603050405020304" pitchFamily="18" charset="0"/>
                <a:cs typeface="Times New Roman" panose="02020603050405020304" pitchFamily="18" charset="0"/>
              </a:rPr>
              <a:t>Yönetmelik, </a:t>
            </a:r>
            <a:r>
              <a:rPr lang="tr-TR" sz="2400" dirty="0" smtClean="0">
                <a:latin typeface="Times New Roman" panose="02020603050405020304" pitchFamily="18" charset="0"/>
                <a:cs typeface="Times New Roman" panose="02020603050405020304" pitchFamily="18" charset="0"/>
              </a:rPr>
              <a:t>üremeye yardımcı tedavi amacıyla evli çiftlerden alına yumurta ve spermler ile elde edilen embriyoların başkalarında, başkalarından alınanların da çocuk sahibi olmak isteyen çiftlerde kullanılmasını, yine  evli çiftlerden alınan yumurta ve spermler ile elde edilen embriyoların satılmasını yasaklamaktadır (Ek. 17, N. 4 ve 3). </a:t>
            </a:r>
          </a:p>
          <a:p>
            <a:pPr algn="just"/>
            <a:r>
              <a:rPr lang="tr-TR" sz="2400" dirty="0" smtClean="0">
                <a:latin typeface="Times New Roman" panose="02020603050405020304" pitchFamily="18" charset="0"/>
                <a:cs typeface="Times New Roman" panose="02020603050405020304" pitchFamily="18" charset="0"/>
              </a:rPr>
              <a:t>Bu durumda, hukuki anlamda hakimiyet kurulamayan yumurta, sperm ve embriyo da eşya olarak nitelendirilemez. </a:t>
            </a:r>
          </a:p>
          <a:p>
            <a:pPr marL="0" indent="0" algn="just">
              <a:buNone/>
            </a:pPr>
            <a:endParaRPr lang="tr-TR" sz="2400" dirty="0">
              <a:latin typeface="Times New Roman" panose="02020603050405020304" pitchFamily="18" charset="0"/>
              <a:cs typeface="Times New Roman" panose="02020603050405020304" pitchFamily="18" charset="0"/>
            </a:endParaRPr>
          </a:p>
          <a:p>
            <a:pPr marL="0" indent="0">
              <a:buNone/>
            </a:pPr>
            <a:endParaRPr lang="tr-TR" sz="2400" dirty="0"/>
          </a:p>
        </p:txBody>
      </p:sp>
    </p:spTree>
    <p:extLst>
      <p:ext uri="{BB962C8B-B14F-4D97-AF65-F5344CB8AC3E}">
        <p14:creationId xmlns:p14="http://schemas.microsoft.com/office/powerpoint/2010/main" val="138741808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Öyleyse, Eşlerden </a:t>
            </a:r>
            <a:r>
              <a:rPr lang="tr-TR" dirty="0">
                <a:latin typeface="Times New Roman" panose="02020603050405020304" pitchFamily="18" charset="0"/>
                <a:cs typeface="Times New Roman" panose="02020603050405020304" pitchFamily="18" charset="0"/>
              </a:rPr>
              <a:t>alınan yumurta ve spermler ile bunlardan elde edilen Embriyoların </a:t>
            </a:r>
            <a:r>
              <a:rPr lang="tr-TR" b="1" dirty="0">
                <a:latin typeface="Times New Roman" panose="02020603050405020304" pitchFamily="18" charset="0"/>
                <a:cs typeface="Times New Roman" panose="02020603050405020304" pitchFamily="18" charset="0"/>
              </a:rPr>
              <a:t>Hukuki Anlamda Eşya sayılamayacağı</a:t>
            </a:r>
            <a:r>
              <a:rPr lang="tr-TR" dirty="0">
                <a:latin typeface="Times New Roman" panose="02020603050405020304" pitchFamily="18" charset="0"/>
                <a:cs typeface="Times New Roman" panose="02020603050405020304" pitchFamily="18" charset="0"/>
              </a:rPr>
              <a:t> kabul edilmiştir. </a:t>
            </a:r>
          </a:p>
          <a:p>
            <a:pPr algn="just"/>
            <a:r>
              <a:rPr lang="tr-TR" dirty="0">
                <a:latin typeface="Times New Roman" panose="02020603050405020304" pitchFamily="18" charset="0"/>
                <a:cs typeface="Times New Roman" panose="02020603050405020304" pitchFamily="18" charset="0"/>
              </a:rPr>
              <a:t>Eşlerin kendilerinden alınan yumurta, sperm ve embriyo üzerinde sadece </a:t>
            </a:r>
            <a:r>
              <a:rPr lang="tr-TR" b="1" dirty="0">
                <a:latin typeface="Times New Roman" panose="02020603050405020304" pitchFamily="18" charset="0"/>
                <a:cs typeface="Times New Roman" panose="02020603050405020304" pitchFamily="18" charset="0"/>
              </a:rPr>
              <a:t>Kişilik Hakları </a:t>
            </a:r>
            <a:r>
              <a:rPr lang="tr-TR" dirty="0">
                <a:latin typeface="Times New Roman" panose="02020603050405020304" pitchFamily="18" charset="0"/>
                <a:cs typeface="Times New Roman" panose="02020603050405020304" pitchFamily="18" charset="0"/>
              </a:rPr>
              <a:t>söz konusudur.</a:t>
            </a:r>
          </a:p>
          <a:p>
            <a:pPr marL="0" indent="0" algn="just">
              <a:buNone/>
            </a:pPr>
            <a:r>
              <a:rPr lang="tr-TR" sz="2800" i="1" dirty="0" smtClean="0">
                <a:latin typeface="Times New Roman" panose="02020603050405020304" pitchFamily="18" charset="0"/>
                <a:cs typeface="Times New Roman" panose="02020603050405020304" pitchFamily="18" charset="0"/>
              </a:rPr>
              <a:t>    ( </a:t>
            </a:r>
            <a:r>
              <a:rPr lang="tr-TR" sz="2400" b="1" i="1" dirty="0">
                <a:latin typeface="Times New Roman" panose="02020603050405020304" pitchFamily="18" charset="0"/>
                <a:cs typeface="Times New Roman" panose="02020603050405020304" pitchFamily="18" charset="0"/>
              </a:rPr>
              <a:t>Sirmen, </a:t>
            </a:r>
            <a:r>
              <a:rPr lang="tr-TR" sz="2400" i="1" dirty="0">
                <a:latin typeface="Times New Roman" panose="02020603050405020304" pitchFamily="18" charset="0"/>
                <a:cs typeface="Times New Roman" panose="02020603050405020304" pitchFamily="18" charset="0"/>
              </a:rPr>
              <a:t>Eşya H., 6. B., s. </a:t>
            </a:r>
            <a:r>
              <a:rPr lang="tr-TR" sz="2400" i="1" dirty="0" smtClean="0">
                <a:latin typeface="Times New Roman" panose="02020603050405020304" pitchFamily="18" charset="0"/>
                <a:cs typeface="Times New Roman" panose="02020603050405020304" pitchFamily="18" charset="0"/>
              </a:rPr>
              <a:t>9-10</a:t>
            </a:r>
            <a:r>
              <a:rPr lang="tr-TR" sz="2400" dirty="0" smtClean="0">
                <a:latin typeface="Times New Roman" panose="02020603050405020304" pitchFamily="18" charset="0"/>
                <a:cs typeface="Times New Roman" panose="02020603050405020304" pitchFamily="18" charset="0"/>
              </a:rPr>
              <a:t>)</a:t>
            </a:r>
            <a:endParaRPr lang="tr-TR" sz="2400"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56946363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latin typeface="Times New Roman" panose="02020603050405020304" pitchFamily="18" charset="0"/>
                <a:cs typeface="Times New Roman" panose="02020603050405020304" pitchFamily="18" charset="0"/>
              </a:rPr>
              <a:t>Cesedin Eşya Hukuku Bakımından Durumu</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Bir Kimsenin kendi Cesedi üzerinde yapılacak İşlemleri,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ukuka ve Ahlâka aykırı olmamak şartıyla, </a:t>
            </a:r>
            <a:r>
              <a:rPr lang="tr-TR" b="1" dirty="0">
                <a:latin typeface="Times New Roman" panose="02020603050405020304" pitchFamily="18" charset="0"/>
                <a:cs typeface="Times New Roman" panose="02020603050405020304" pitchFamily="18" charset="0"/>
              </a:rPr>
              <a:t>Ö</a:t>
            </a:r>
            <a:r>
              <a:rPr lang="tr-TR" b="1" dirty="0" smtClean="0">
                <a:latin typeface="Times New Roman" panose="02020603050405020304" pitchFamily="18" charset="0"/>
                <a:cs typeface="Times New Roman" panose="02020603050405020304" pitchFamily="18" charset="0"/>
              </a:rPr>
              <a:t>lüme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ağlı bir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asarrufla </a:t>
            </a:r>
            <a:r>
              <a:rPr lang="tr-TR" dirty="0" smtClean="0">
                <a:latin typeface="Times New Roman" panose="02020603050405020304" pitchFamily="18" charset="0"/>
                <a:cs typeface="Times New Roman" panose="02020603050405020304" pitchFamily="18" charset="0"/>
              </a:rPr>
              <a:t>belirlemesi mümkündür. </a:t>
            </a:r>
          </a:p>
          <a:p>
            <a:pPr algn="just"/>
            <a:r>
              <a:rPr lang="tr-TR" dirty="0" smtClean="0">
                <a:latin typeface="Times New Roman" panose="02020603050405020304" pitchFamily="18" charset="0"/>
                <a:cs typeface="Times New Roman" panose="02020603050405020304" pitchFamily="18" charset="0"/>
              </a:rPr>
              <a:t>Ancak, </a:t>
            </a:r>
            <a:r>
              <a:rPr lang="tr-TR" b="1" dirty="0" smtClean="0">
                <a:latin typeface="Times New Roman" panose="02020603050405020304" pitchFamily="18" charset="0"/>
                <a:cs typeface="Times New Roman" panose="02020603050405020304" pitchFamily="18" charset="0"/>
              </a:rPr>
              <a:t>Kişilik ölümle sona </a:t>
            </a:r>
            <a:r>
              <a:rPr lang="tr-TR" dirty="0" smtClean="0">
                <a:latin typeface="Times New Roman" panose="02020603050405020304" pitchFamily="18" charset="0"/>
                <a:cs typeface="Times New Roman" panose="02020603050405020304" pitchFamily="18" charset="0"/>
              </a:rPr>
              <a:t>erdiği için, Ceset üzerinde </a:t>
            </a:r>
            <a:r>
              <a:rPr lang="tr-TR" b="1" dirty="0" smtClean="0">
                <a:latin typeface="Times New Roman" panose="02020603050405020304" pitchFamily="18" charset="0"/>
                <a:cs typeface="Times New Roman" panose="02020603050405020304" pitchFamily="18" charset="0"/>
              </a:rPr>
              <a:t>Ölenin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işilik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akkının sürmesi söz konusu değildir. </a:t>
            </a:r>
          </a:p>
        </p:txBody>
      </p:sp>
    </p:spTree>
    <p:extLst>
      <p:ext uri="{BB962C8B-B14F-4D97-AF65-F5344CB8AC3E}">
        <p14:creationId xmlns:p14="http://schemas.microsoft.com/office/powerpoint/2010/main" val="149821173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latin typeface="Times New Roman" panose="02020603050405020304" pitchFamily="18" charset="0"/>
                <a:cs typeface="Times New Roman" panose="02020603050405020304" pitchFamily="18" charset="0"/>
              </a:rPr>
              <a:t>Cesedin Eşya Sayılıp Sayılamayacağı Konusundaki Tartışmalar</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Fakat </a:t>
            </a:r>
            <a:r>
              <a:rPr lang="tr-TR" sz="3600" b="1" dirty="0">
                <a:latin typeface="Times New Roman" panose="02020603050405020304" pitchFamily="18" charset="0"/>
                <a:cs typeface="Times New Roman" panose="02020603050405020304" pitchFamily="18" charset="0"/>
              </a:rPr>
              <a:t>Cesedin eşya sayılıp sayılamayacağı tartışmalıdır</a:t>
            </a:r>
            <a:r>
              <a:rPr lang="tr-TR" sz="3600" dirty="0">
                <a:latin typeface="Times New Roman" panose="02020603050405020304" pitchFamily="18" charset="0"/>
                <a:cs typeface="Times New Roman" panose="02020603050405020304" pitchFamily="18" charset="0"/>
              </a:rPr>
              <a:t>. </a:t>
            </a:r>
            <a:endParaRPr lang="tr-TR" sz="3600" dirty="0" smtClean="0">
              <a:latin typeface="Times New Roman" panose="02020603050405020304" pitchFamily="18" charset="0"/>
              <a:cs typeface="Times New Roman" panose="02020603050405020304" pitchFamily="18" charset="0"/>
            </a:endParaRPr>
          </a:p>
          <a:p>
            <a:pPr algn="just"/>
            <a:r>
              <a:rPr lang="tr-TR" sz="3600" dirty="0" smtClean="0">
                <a:latin typeface="Times New Roman" panose="02020603050405020304" pitchFamily="18" charset="0"/>
                <a:cs typeface="Times New Roman" panose="02020603050405020304" pitchFamily="18" charset="0"/>
              </a:rPr>
              <a:t>Bu </a:t>
            </a:r>
            <a:r>
              <a:rPr lang="tr-TR" sz="3600" dirty="0">
                <a:latin typeface="Times New Roman" panose="02020603050405020304" pitchFamily="18" charset="0"/>
                <a:cs typeface="Times New Roman" panose="02020603050405020304" pitchFamily="18" charset="0"/>
              </a:rPr>
              <a:t>konuda </a:t>
            </a:r>
            <a:r>
              <a:rPr lang="tr-TR" sz="3600" b="1" dirty="0">
                <a:latin typeface="Times New Roman" panose="02020603050405020304" pitchFamily="18" charset="0"/>
                <a:cs typeface="Times New Roman" panose="02020603050405020304" pitchFamily="18" charset="0"/>
              </a:rPr>
              <a:t>Hakim,</a:t>
            </a:r>
            <a:r>
              <a:rPr lang="tr-TR" sz="3600" dirty="0">
                <a:latin typeface="Times New Roman" panose="02020603050405020304" pitchFamily="18" charset="0"/>
                <a:cs typeface="Times New Roman" panose="02020603050405020304" pitchFamily="18" charset="0"/>
              </a:rPr>
              <a:t> Ceset hakkındaki baskın görüşler göz önünde tutulmak suretiyle </a:t>
            </a:r>
            <a:r>
              <a:rPr lang="tr-TR" sz="3600" b="1" dirty="0">
                <a:latin typeface="Times New Roman" panose="02020603050405020304" pitchFamily="18" charset="0"/>
                <a:cs typeface="Times New Roman" panose="02020603050405020304" pitchFamily="18" charset="0"/>
              </a:rPr>
              <a:t>MK m. 1’de kendisine verilmiş olan Hukuk Yaratma Yetkisini </a:t>
            </a:r>
            <a:r>
              <a:rPr lang="tr-TR" sz="3600" dirty="0">
                <a:latin typeface="Times New Roman" panose="02020603050405020304" pitchFamily="18" charset="0"/>
                <a:cs typeface="Times New Roman" panose="02020603050405020304" pitchFamily="18" charset="0"/>
              </a:rPr>
              <a:t>kullanır. </a:t>
            </a:r>
          </a:p>
          <a:p>
            <a:pPr marL="0" indent="0">
              <a:buNone/>
            </a:pPr>
            <a:endParaRPr lang="tr-TR" sz="3600" dirty="0"/>
          </a:p>
        </p:txBody>
      </p:sp>
    </p:spTree>
    <p:extLst>
      <p:ext uri="{BB962C8B-B14F-4D97-AF65-F5344CB8AC3E}">
        <p14:creationId xmlns:p14="http://schemas.microsoft.com/office/powerpoint/2010/main" val="160852399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0000" lnSpcReduction="20000"/>
          </a:bodyPr>
          <a:lstStyle/>
          <a:p>
            <a:pPr algn="just"/>
            <a:r>
              <a:rPr lang="tr-TR" sz="7000" b="1" i="1" dirty="0" smtClean="0">
                <a:latin typeface="Times New Roman" panose="02020603050405020304" pitchFamily="18" charset="0"/>
                <a:cs typeface="Times New Roman" panose="02020603050405020304" pitchFamily="18" charset="0"/>
              </a:rPr>
              <a:t>Bir görüşe göre, </a:t>
            </a:r>
            <a:r>
              <a:rPr lang="tr-TR" sz="7000" dirty="0">
                <a:latin typeface="Times New Roman" panose="02020603050405020304" pitchFamily="18" charset="0"/>
                <a:cs typeface="Times New Roman" panose="02020603050405020304" pitchFamily="18" charset="0"/>
              </a:rPr>
              <a:t>C</a:t>
            </a:r>
            <a:r>
              <a:rPr lang="tr-TR" sz="7000" dirty="0" smtClean="0">
                <a:latin typeface="Times New Roman" panose="02020603050405020304" pitchFamily="18" charset="0"/>
                <a:cs typeface="Times New Roman" panose="02020603050405020304" pitchFamily="18" charset="0"/>
              </a:rPr>
              <a:t>eset tam anlamıyla Eşya sayılmaz; Ceset üzerinde Ölen </a:t>
            </a:r>
            <a:r>
              <a:rPr lang="tr-TR" sz="7000" dirty="0">
                <a:latin typeface="Times New Roman" panose="02020603050405020304" pitchFamily="18" charset="0"/>
                <a:cs typeface="Times New Roman" panose="02020603050405020304" pitchFamily="18" charset="0"/>
              </a:rPr>
              <a:t>K</a:t>
            </a:r>
            <a:r>
              <a:rPr lang="tr-TR" sz="7000" dirty="0" smtClean="0">
                <a:latin typeface="Times New Roman" panose="02020603050405020304" pitchFamily="18" charset="0"/>
                <a:cs typeface="Times New Roman" panose="02020603050405020304" pitchFamily="18" charset="0"/>
              </a:rPr>
              <a:t>imsenin en yakın </a:t>
            </a:r>
            <a:r>
              <a:rPr lang="tr-TR" sz="7000" dirty="0">
                <a:latin typeface="Times New Roman" panose="02020603050405020304" pitchFamily="18" charset="0"/>
                <a:cs typeface="Times New Roman" panose="02020603050405020304" pitchFamily="18" charset="0"/>
              </a:rPr>
              <a:t>A</a:t>
            </a:r>
            <a:r>
              <a:rPr lang="tr-TR" sz="7000" dirty="0" smtClean="0">
                <a:latin typeface="Times New Roman" panose="02020603050405020304" pitchFamily="18" charset="0"/>
                <a:cs typeface="Times New Roman" panose="02020603050405020304" pitchFamily="18" charset="0"/>
              </a:rPr>
              <a:t>ile </a:t>
            </a:r>
            <a:r>
              <a:rPr lang="tr-TR" sz="7000" dirty="0">
                <a:latin typeface="Times New Roman" panose="02020603050405020304" pitchFamily="18" charset="0"/>
                <a:cs typeface="Times New Roman" panose="02020603050405020304" pitchFamily="18" charset="0"/>
              </a:rPr>
              <a:t>B</a:t>
            </a:r>
            <a:r>
              <a:rPr lang="tr-TR" sz="7000" dirty="0" smtClean="0">
                <a:latin typeface="Times New Roman" panose="02020603050405020304" pitchFamily="18" charset="0"/>
                <a:cs typeface="Times New Roman" panose="02020603050405020304" pitchFamily="18" charset="0"/>
              </a:rPr>
              <a:t>ireylerinin, bunlar yoksa diğer Mirasçılarının </a:t>
            </a:r>
            <a:r>
              <a:rPr lang="tr-TR" sz="7000" dirty="0">
                <a:latin typeface="Times New Roman" panose="02020603050405020304" pitchFamily="18" charset="0"/>
                <a:cs typeface="Times New Roman" panose="02020603050405020304" pitchFamily="18" charset="0"/>
              </a:rPr>
              <a:t>M</a:t>
            </a:r>
            <a:r>
              <a:rPr lang="tr-TR" sz="7000" dirty="0" smtClean="0">
                <a:latin typeface="Times New Roman" panose="02020603050405020304" pitchFamily="18" charset="0"/>
                <a:cs typeface="Times New Roman" panose="02020603050405020304" pitchFamily="18" charset="0"/>
              </a:rPr>
              <a:t>ülkiyet </a:t>
            </a:r>
            <a:r>
              <a:rPr lang="tr-TR" sz="7000" dirty="0">
                <a:latin typeface="Times New Roman" panose="02020603050405020304" pitchFamily="18" charset="0"/>
                <a:cs typeface="Times New Roman" panose="02020603050405020304" pitchFamily="18" charset="0"/>
              </a:rPr>
              <a:t>B</a:t>
            </a:r>
            <a:r>
              <a:rPr lang="tr-TR" sz="7000" dirty="0" smtClean="0">
                <a:latin typeface="Times New Roman" panose="02020603050405020304" pitchFamily="18" charset="0"/>
                <a:cs typeface="Times New Roman" panose="02020603050405020304" pitchFamily="18" charset="0"/>
              </a:rPr>
              <a:t>enzeri bir Mutlak </a:t>
            </a:r>
            <a:r>
              <a:rPr lang="tr-TR" sz="7000" dirty="0">
                <a:latin typeface="Times New Roman" panose="02020603050405020304" pitchFamily="18" charset="0"/>
                <a:cs typeface="Times New Roman" panose="02020603050405020304" pitchFamily="18" charset="0"/>
              </a:rPr>
              <a:t>H</a:t>
            </a:r>
            <a:r>
              <a:rPr lang="tr-TR" sz="7000" dirty="0" smtClean="0">
                <a:latin typeface="Times New Roman" panose="02020603050405020304" pitchFamily="18" charset="0"/>
                <a:cs typeface="Times New Roman" panose="02020603050405020304" pitchFamily="18" charset="0"/>
              </a:rPr>
              <a:t>akkı vardır. </a:t>
            </a:r>
          </a:p>
          <a:p>
            <a:pPr algn="just"/>
            <a:r>
              <a:rPr lang="tr-TR" sz="7000" b="1" i="1" dirty="0" smtClean="0">
                <a:latin typeface="Times New Roman" panose="02020603050405020304" pitchFamily="18" charset="0"/>
                <a:cs typeface="Times New Roman" panose="02020603050405020304" pitchFamily="18" charset="0"/>
              </a:rPr>
              <a:t>Diğer bir görüş</a:t>
            </a:r>
            <a:r>
              <a:rPr lang="tr-TR" sz="7000" dirty="0" smtClean="0">
                <a:latin typeface="Times New Roman" panose="02020603050405020304" pitchFamily="18" charset="0"/>
                <a:cs typeface="Times New Roman" panose="02020603050405020304" pitchFamily="18" charset="0"/>
              </a:rPr>
              <a:t>, Ölenin </a:t>
            </a:r>
            <a:r>
              <a:rPr lang="tr-TR" sz="7000" dirty="0">
                <a:latin typeface="Times New Roman" panose="02020603050405020304" pitchFamily="18" charset="0"/>
                <a:cs typeface="Times New Roman" panose="02020603050405020304" pitchFamily="18" charset="0"/>
              </a:rPr>
              <a:t>Y</a:t>
            </a:r>
            <a:r>
              <a:rPr lang="tr-TR" sz="7000" dirty="0" smtClean="0">
                <a:latin typeface="Times New Roman" panose="02020603050405020304" pitchFamily="18" charset="0"/>
                <a:cs typeface="Times New Roman" panose="02020603050405020304" pitchFamily="18" charset="0"/>
              </a:rPr>
              <a:t>akınlarının </a:t>
            </a:r>
            <a:r>
              <a:rPr lang="tr-TR" sz="7000" dirty="0">
                <a:latin typeface="Times New Roman" panose="02020603050405020304" pitchFamily="18" charset="0"/>
                <a:cs typeface="Times New Roman" panose="02020603050405020304" pitchFamily="18" charset="0"/>
              </a:rPr>
              <a:t>C</a:t>
            </a:r>
            <a:r>
              <a:rPr lang="tr-TR" sz="7000" dirty="0" smtClean="0">
                <a:latin typeface="Times New Roman" panose="02020603050405020304" pitchFamily="18" charset="0"/>
                <a:cs typeface="Times New Roman" panose="02020603050405020304" pitchFamily="18" charset="0"/>
              </a:rPr>
              <a:t>eset üzerinde Kişilik </a:t>
            </a:r>
            <a:r>
              <a:rPr lang="tr-TR" sz="7000" dirty="0">
                <a:latin typeface="Times New Roman" panose="02020603050405020304" pitchFamily="18" charset="0"/>
                <a:cs typeface="Times New Roman" panose="02020603050405020304" pitchFamily="18" charset="0"/>
              </a:rPr>
              <a:t>H</a:t>
            </a:r>
            <a:r>
              <a:rPr lang="tr-TR" sz="7000" dirty="0" smtClean="0">
                <a:latin typeface="Times New Roman" panose="02020603050405020304" pitchFamily="18" charset="0"/>
                <a:cs typeface="Times New Roman" panose="02020603050405020304" pitchFamily="18" charset="0"/>
              </a:rPr>
              <a:t>akkının bulunduğunu kabul eder. </a:t>
            </a:r>
          </a:p>
          <a:p>
            <a:pPr algn="just"/>
            <a:r>
              <a:rPr lang="tr-TR" sz="7000" b="1" i="1" dirty="0">
                <a:latin typeface="Times New Roman" panose="02020603050405020304" pitchFamily="18" charset="0"/>
                <a:cs typeface="Times New Roman" panose="02020603050405020304" pitchFamily="18" charset="0"/>
              </a:rPr>
              <a:t>Son yıllarda ortaya atılan ve cesedi eşya olarak kabul eden görüşe göre </a:t>
            </a:r>
            <a:r>
              <a:rPr lang="tr-TR" sz="7000" dirty="0">
                <a:latin typeface="Times New Roman" panose="02020603050405020304" pitchFamily="18" charset="0"/>
                <a:cs typeface="Times New Roman" panose="02020603050405020304" pitchFamily="18" charset="0"/>
              </a:rPr>
              <a:t>ise, ölenle birlikte </a:t>
            </a:r>
            <a:r>
              <a:rPr lang="tr-TR" sz="7000" dirty="0" smtClean="0">
                <a:latin typeface="Times New Roman" panose="02020603050405020304" pitchFamily="18" charset="0"/>
                <a:cs typeface="Times New Roman" panose="02020603050405020304" pitchFamily="18" charset="0"/>
              </a:rPr>
              <a:t>Sahipsiz Mal </a:t>
            </a:r>
            <a:r>
              <a:rPr lang="tr-TR" sz="7000" dirty="0">
                <a:latin typeface="Times New Roman" panose="02020603050405020304" pitchFamily="18" charset="0"/>
                <a:cs typeface="Times New Roman" panose="02020603050405020304" pitchFamily="18" charset="0"/>
              </a:rPr>
              <a:t>niteliği kazanan </a:t>
            </a:r>
            <a:r>
              <a:rPr lang="tr-TR" sz="7000" dirty="0" smtClean="0">
                <a:latin typeface="Times New Roman" panose="02020603050405020304" pitchFamily="18" charset="0"/>
                <a:cs typeface="Times New Roman" panose="02020603050405020304" pitchFamily="18" charset="0"/>
              </a:rPr>
              <a:t>Cesedin Mülkiyeti, Mirasçılar </a:t>
            </a:r>
            <a:r>
              <a:rPr lang="tr-TR" sz="7000" dirty="0">
                <a:latin typeface="Times New Roman" panose="02020603050405020304" pitchFamily="18" charset="0"/>
                <a:cs typeface="Times New Roman" panose="02020603050405020304" pitchFamily="18" charset="0"/>
              </a:rPr>
              <a:t>tarafından </a:t>
            </a:r>
            <a:r>
              <a:rPr lang="tr-TR" sz="7000" dirty="0" smtClean="0">
                <a:latin typeface="Times New Roman" panose="02020603050405020304" pitchFamily="18" charset="0"/>
                <a:cs typeface="Times New Roman" panose="02020603050405020304" pitchFamily="18" charset="0"/>
              </a:rPr>
              <a:t>Sahiplenme </a:t>
            </a:r>
            <a:r>
              <a:rPr lang="tr-TR" sz="7000" dirty="0">
                <a:latin typeface="Times New Roman" panose="02020603050405020304" pitchFamily="18" charset="0"/>
                <a:cs typeface="Times New Roman" panose="02020603050405020304" pitchFamily="18" charset="0"/>
              </a:rPr>
              <a:t>yoluyla kazanılır. </a:t>
            </a:r>
          </a:p>
          <a:p>
            <a:pPr marL="0" indent="0" algn="just">
              <a:buNone/>
            </a:pPr>
            <a:r>
              <a:rPr lang="tr-TR" sz="5900" dirty="0" smtClean="0">
                <a:latin typeface="Times New Roman" panose="02020603050405020304" pitchFamily="18" charset="0"/>
                <a:cs typeface="Times New Roman" panose="02020603050405020304" pitchFamily="18" charset="0"/>
              </a:rPr>
              <a:t>    </a:t>
            </a:r>
            <a:r>
              <a:rPr lang="tr-TR" sz="5900" b="1" i="1" dirty="0" smtClean="0">
                <a:latin typeface="Times New Roman" panose="02020603050405020304" pitchFamily="18" charset="0"/>
                <a:cs typeface="Times New Roman" panose="02020603050405020304" pitchFamily="18" charset="0"/>
              </a:rPr>
              <a:t>(Sirmen</a:t>
            </a:r>
            <a:r>
              <a:rPr lang="tr-TR" sz="5900" dirty="0" smtClean="0">
                <a:latin typeface="Times New Roman" panose="02020603050405020304" pitchFamily="18" charset="0"/>
                <a:cs typeface="Times New Roman" panose="02020603050405020304" pitchFamily="18" charset="0"/>
              </a:rPr>
              <a:t>, </a:t>
            </a:r>
            <a:r>
              <a:rPr lang="tr-TR" sz="5900" i="1" dirty="0" smtClean="0">
                <a:latin typeface="Times New Roman" panose="02020603050405020304" pitchFamily="18" charset="0"/>
                <a:cs typeface="Times New Roman" panose="02020603050405020304" pitchFamily="18" charset="0"/>
              </a:rPr>
              <a:t>Eşya H., 6. B., s. 10- 11)</a:t>
            </a:r>
          </a:p>
          <a:p>
            <a:pPr algn="just"/>
            <a:endParaRPr lang="tr-TR" sz="2800" dirty="0" smtClean="0">
              <a:latin typeface="Times New Roman" panose="02020603050405020304" pitchFamily="18" charset="0"/>
              <a:cs typeface="Times New Roman" panose="02020603050405020304" pitchFamily="18" charset="0"/>
            </a:endParaRPr>
          </a:p>
          <a:p>
            <a:pPr marL="0" indent="0">
              <a:buNone/>
            </a:pPr>
            <a:r>
              <a:rPr lang="tr-TR" b="1" i="1" dirty="0" smtClean="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243571366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2800" dirty="0" smtClean="0">
                <a:latin typeface="Times New Roman" panose="02020603050405020304" pitchFamily="18" charset="0"/>
                <a:cs typeface="Times New Roman" panose="02020603050405020304" pitchFamily="18" charset="0"/>
              </a:rPr>
              <a:t>Aynı şekilde, bir Üçüncü kişinin de bu yola Cesedin </a:t>
            </a:r>
            <a:r>
              <a:rPr lang="tr-TR" sz="2800" dirty="0">
                <a:latin typeface="Times New Roman" panose="02020603050405020304" pitchFamily="18" charset="0"/>
                <a:cs typeface="Times New Roman" panose="02020603050405020304" pitchFamily="18" charset="0"/>
              </a:rPr>
              <a:t>M</a:t>
            </a:r>
            <a:r>
              <a:rPr lang="tr-TR" sz="2800" dirty="0" smtClean="0">
                <a:latin typeface="Times New Roman" panose="02020603050405020304" pitchFamily="18" charset="0"/>
                <a:cs typeface="Times New Roman" panose="02020603050405020304" pitchFamily="18" charset="0"/>
              </a:rPr>
              <a:t>ülkiyetini </a:t>
            </a:r>
            <a:r>
              <a:rPr lang="tr-TR" sz="2800" dirty="0">
                <a:latin typeface="Times New Roman" panose="02020603050405020304" pitchFamily="18" charset="0"/>
                <a:cs typeface="Times New Roman" panose="02020603050405020304" pitchFamily="18" charset="0"/>
              </a:rPr>
              <a:t>K</a:t>
            </a:r>
            <a:r>
              <a:rPr lang="tr-TR" sz="2800" dirty="0" smtClean="0">
                <a:latin typeface="Times New Roman" panose="02020603050405020304" pitchFamily="18" charset="0"/>
                <a:cs typeface="Times New Roman" panose="02020603050405020304" pitchFamily="18" charset="0"/>
              </a:rPr>
              <a:t>azanması mümkündür. </a:t>
            </a:r>
          </a:p>
          <a:p>
            <a:pPr algn="just"/>
            <a:r>
              <a:rPr lang="tr-TR" sz="2800" dirty="0" smtClean="0">
                <a:latin typeface="Times New Roman" panose="02020603050405020304" pitchFamily="18" charset="0"/>
                <a:cs typeface="Times New Roman" panose="02020603050405020304" pitchFamily="18" charset="0"/>
              </a:rPr>
              <a:t>Ancak, </a:t>
            </a:r>
            <a:r>
              <a:rPr lang="tr-TR" sz="2800" b="1" dirty="0" smtClean="0">
                <a:latin typeface="Times New Roman" panose="02020603050405020304" pitchFamily="18" charset="0"/>
                <a:cs typeface="Times New Roman" panose="02020603050405020304" pitchFamily="18" charset="0"/>
              </a:rPr>
              <a:t>Ceset üzerinde Mirasçıların </a:t>
            </a:r>
            <a:r>
              <a:rPr lang="tr-TR" sz="2800" b="1" dirty="0">
                <a:latin typeface="Times New Roman" panose="02020603050405020304" pitchFamily="18" charset="0"/>
                <a:cs typeface="Times New Roman" panose="02020603050405020304" pitchFamily="18" charset="0"/>
              </a:rPr>
              <a:t>K</a:t>
            </a:r>
            <a:r>
              <a:rPr lang="tr-TR" sz="2800" b="1" dirty="0" smtClean="0">
                <a:latin typeface="Times New Roman" panose="02020603050405020304" pitchFamily="18" charset="0"/>
                <a:cs typeface="Times New Roman" panose="02020603050405020304" pitchFamily="18" charset="0"/>
              </a:rPr>
              <a:t>işilik </a:t>
            </a:r>
            <a:r>
              <a:rPr lang="tr-TR" sz="2800" b="1" dirty="0">
                <a:latin typeface="Times New Roman" panose="02020603050405020304" pitchFamily="18" charset="0"/>
                <a:cs typeface="Times New Roman" panose="02020603050405020304" pitchFamily="18" charset="0"/>
              </a:rPr>
              <a:t>H</a:t>
            </a:r>
            <a:r>
              <a:rPr lang="tr-TR" sz="2800" b="1" dirty="0" smtClean="0">
                <a:latin typeface="Times New Roman" panose="02020603050405020304" pitchFamily="18" charset="0"/>
                <a:cs typeface="Times New Roman" panose="02020603050405020304" pitchFamily="18" charset="0"/>
              </a:rPr>
              <a:t>akkı </a:t>
            </a:r>
            <a:r>
              <a:rPr lang="tr-TR" sz="2800" dirty="0" smtClean="0">
                <a:latin typeface="Times New Roman" panose="02020603050405020304" pitchFamily="18" charset="0"/>
                <a:cs typeface="Times New Roman" panose="02020603050405020304" pitchFamily="18" charset="0"/>
              </a:rPr>
              <a:t>vardır; Cesedin </a:t>
            </a:r>
            <a:r>
              <a:rPr lang="tr-TR" sz="2800" dirty="0">
                <a:latin typeface="Times New Roman" panose="02020603050405020304" pitchFamily="18" charset="0"/>
                <a:cs typeface="Times New Roman" panose="02020603050405020304" pitchFamily="18" charset="0"/>
              </a:rPr>
              <a:t>M</a:t>
            </a:r>
            <a:r>
              <a:rPr lang="tr-TR" sz="2800" dirty="0" smtClean="0">
                <a:latin typeface="Times New Roman" panose="02020603050405020304" pitchFamily="18" charset="0"/>
                <a:cs typeface="Times New Roman" panose="02020603050405020304" pitchFamily="18" charset="0"/>
              </a:rPr>
              <a:t>ülkiyeti bir Üçüncü </a:t>
            </a:r>
            <a:r>
              <a:rPr lang="tr-TR" sz="2800" dirty="0">
                <a:latin typeface="Times New Roman" panose="02020603050405020304" pitchFamily="18" charset="0"/>
                <a:cs typeface="Times New Roman" panose="02020603050405020304" pitchFamily="18" charset="0"/>
              </a:rPr>
              <a:t>K</a:t>
            </a:r>
            <a:r>
              <a:rPr lang="tr-TR" sz="2800" dirty="0" smtClean="0">
                <a:latin typeface="Times New Roman" panose="02020603050405020304" pitchFamily="18" charset="0"/>
                <a:cs typeface="Times New Roman" panose="02020603050405020304" pitchFamily="18" charset="0"/>
              </a:rPr>
              <a:t>işiye ait olsa dahi, </a:t>
            </a:r>
            <a:r>
              <a:rPr lang="tr-TR" sz="2800" b="1" dirty="0" smtClean="0">
                <a:latin typeface="Times New Roman" panose="02020603050405020304" pitchFamily="18" charset="0"/>
                <a:cs typeface="Times New Roman" panose="02020603050405020304" pitchFamily="18" charset="0"/>
              </a:rPr>
              <a:t>Mirasçıların </a:t>
            </a:r>
            <a:r>
              <a:rPr lang="tr-TR" sz="2800" b="1" dirty="0">
                <a:latin typeface="Times New Roman" panose="02020603050405020304" pitchFamily="18" charset="0"/>
                <a:cs typeface="Times New Roman" panose="02020603050405020304" pitchFamily="18" charset="0"/>
              </a:rPr>
              <a:t>K</a:t>
            </a:r>
            <a:r>
              <a:rPr lang="tr-TR" sz="2800" b="1" dirty="0" smtClean="0">
                <a:latin typeface="Times New Roman" panose="02020603050405020304" pitchFamily="18" charset="0"/>
                <a:cs typeface="Times New Roman" panose="02020603050405020304" pitchFamily="18" charset="0"/>
              </a:rPr>
              <a:t>işilik </a:t>
            </a:r>
            <a:r>
              <a:rPr lang="tr-TR" sz="2800" b="1" dirty="0">
                <a:latin typeface="Times New Roman" panose="02020603050405020304" pitchFamily="18" charset="0"/>
                <a:cs typeface="Times New Roman" panose="02020603050405020304" pitchFamily="18" charset="0"/>
              </a:rPr>
              <a:t>H</a:t>
            </a:r>
            <a:r>
              <a:rPr lang="tr-TR" sz="2800" b="1" dirty="0" smtClean="0">
                <a:latin typeface="Times New Roman" panose="02020603050405020304" pitchFamily="18" charset="0"/>
                <a:cs typeface="Times New Roman" panose="02020603050405020304" pitchFamily="18" charset="0"/>
              </a:rPr>
              <a:t>akkı, </a:t>
            </a:r>
            <a:r>
              <a:rPr lang="tr-TR" sz="2800" dirty="0" smtClean="0">
                <a:latin typeface="Times New Roman" panose="02020603050405020304" pitchFamily="18" charset="0"/>
                <a:cs typeface="Times New Roman" panose="02020603050405020304" pitchFamily="18" charset="0"/>
              </a:rPr>
              <a:t>Mülkiyet </a:t>
            </a:r>
            <a:r>
              <a:rPr lang="tr-TR" sz="2800" dirty="0">
                <a:latin typeface="Times New Roman" panose="02020603050405020304" pitchFamily="18" charset="0"/>
                <a:cs typeface="Times New Roman" panose="02020603050405020304" pitchFamily="18" charset="0"/>
              </a:rPr>
              <a:t>H</a:t>
            </a:r>
            <a:r>
              <a:rPr lang="tr-TR" sz="2800" dirty="0" smtClean="0">
                <a:latin typeface="Times New Roman" panose="02020603050405020304" pitchFamily="18" charset="0"/>
                <a:cs typeface="Times New Roman" panose="02020603050405020304" pitchFamily="18" charset="0"/>
              </a:rPr>
              <a:t>akkının önüne geçer. </a:t>
            </a:r>
          </a:p>
          <a:p>
            <a:pPr algn="just"/>
            <a:r>
              <a:rPr lang="tr-TR" sz="2800" dirty="0" smtClean="0">
                <a:latin typeface="Times New Roman" panose="02020603050405020304" pitchFamily="18" charset="0"/>
                <a:cs typeface="Times New Roman" panose="02020603050405020304" pitchFamily="18" charset="0"/>
              </a:rPr>
              <a:t>Bu bağlamda, Ceset üzerinde Mülkiyet </a:t>
            </a:r>
            <a:r>
              <a:rPr lang="tr-TR" sz="2800" dirty="0">
                <a:latin typeface="Times New Roman" panose="02020603050405020304" pitchFamily="18" charset="0"/>
                <a:cs typeface="Times New Roman" panose="02020603050405020304" pitchFamily="18" charset="0"/>
              </a:rPr>
              <a:t>H</a:t>
            </a:r>
            <a:r>
              <a:rPr lang="tr-TR" sz="2800" dirty="0" smtClean="0">
                <a:latin typeface="Times New Roman" panose="02020603050405020304" pitchFamily="18" charset="0"/>
                <a:cs typeface="Times New Roman" panose="02020603050405020304" pitchFamily="18" charset="0"/>
              </a:rPr>
              <a:t>akkına sahip olan Üçüncü </a:t>
            </a:r>
            <a:r>
              <a:rPr lang="tr-TR" sz="2800" dirty="0">
                <a:latin typeface="Times New Roman" panose="02020603050405020304" pitchFamily="18" charset="0"/>
                <a:cs typeface="Times New Roman" panose="02020603050405020304" pitchFamily="18" charset="0"/>
              </a:rPr>
              <a:t>K</a:t>
            </a:r>
            <a:r>
              <a:rPr lang="tr-TR" sz="2800" dirty="0" smtClean="0">
                <a:latin typeface="Times New Roman" panose="02020603050405020304" pitchFamily="18" charset="0"/>
                <a:cs typeface="Times New Roman" panose="02020603050405020304" pitchFamily="18" charset="0"/>
              </a:rPr>
              <a:t>işiler, Mirasçıların </a:t>
            </a:r>
            <a:r>
              <a:rPr lang="tr-TR" sz="2800" dirty="0">
                <a:latin typeface="Times New Roman" panose="02020603050405020304" pitchFamily="18" charset="0"/>
                <a:cs typeface="Times New Roman" panose="02020603050405020304" pitchFamily="18" charset="0"/>
              </a:rPr>
              <a:t>T</a:t>
            </a:r>
            <a:r>
              <a:rPr lang="tr-TR" sz="2800" dirty="0" smtClean="0">
                <a:latin typeface="Times New Roman" panose="02020603050405020304" pitchFamily="18" charset="0"/>
                <a:cs typeface="Times New Roman" panose="02020603050405020304" pitchFamily="18" charset="0"/>
              </a:rPr>
              <a:t>alimatına uymak zorundadırlar. </a:t>
            </a:r>
          </a:p>
          <a:p>
            <a:pPr marL="0" indent="0" algn="just">
              <a:buNone/>
            </a:pP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Sirmen, </a:t>
            </a:r>
            <a:r>
              <a:rPr lang="tr-TR" sz="2400" i="1" dirty="0" smtClean="0">
                <a:latin typeface="Times New Roman" panose="02020603050405020304" pitchFamily="18" charset="0"/>
                <a:cs typeface="Times New Roman" panose="02020603050405020304" pitchFamily="18" charset="0"/>
              </a:rPr>
              <a:t>Eşya H., 6. B., s. 11)</a:t>
            </a:r>
            <a:endParaRPr lang="tr-TR" sz="2400" i="1" dirty="0">
              <a:latin typeface="Times New Roman" panose="02020603050405020304" pitchFamily="18" charset="0"/>
              <a:cs typeface="Times New Roman" panose="02020603050405020304" pitchFamily="18" charset="0"/>
            </a:endParaRPr>
          </a:p>
          <a:p>
            <a:pPr marL="0" indent="0">
              <a:buNone/>
            </a:pPr>
            <a:endParaRPr lang="tr-TR" b="1" i="1" dirty="0">
              <a:latin typeface="Times New Roman" panose="02020603050405020304" pitchFamily="18" charset="0"/>
              <a:cs typeface="Times New Roman" panose="02020603050405020304" pitchFamily="18" charset="0"/>
            </a:endParaRPr>
          </a:p>
          <a:p>
            <a:endParaRPr lang="tr-TR"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121202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800" dirty="0">
                <a:latin typeface="Times New Roman" panose="02020603050405020304" pitchFamily="18" charset="0"/>
                <a:cs typeface="Times New Roman" panose="02020603050405020304" pitchFamily="18" charset="0"/>
              </a:rPr>
              <a:t>Eski devirlerden kalan ve artık duygusal bir bağlılığın söz konusu olamayacağı, </a:t>
            </a:r>
            <a:r>
              <a:rPr lang="tr-TR" sz="2800" b="1" dirty="0" smtClean="0">
                <a:latin typeface="Times New Roman" panose="02020603050405020304" pitchFamily="18" charset="0"/>
                <a:cs typeface="Times New Roman" panose="02020603050405020304" pitchFamily="18" charset="0"/>
              </a:rPr>
              <a:t>Mumyalanmış Cesetler </a:t>
            </a:r>
            <a:r>
              <a:rPr lang="tr-TR" sz="2800" dirty="0">
                <a:latin typeface="Times New Roman" panose="02020603050405020304" pitchFamily="18" charset="0"/>
                <a:cs typeface="Times New Roman" panose="02020603050405020304" pitchFamily="18" charset="0"/>
              </a:rPr>
              <a:t>ve </a:t>
            </a:r>
            <a:r>
              <a:rPr lang="tr-TR" sz="2800" b="1" dirty="0" smtClean="0">
                <a:latin typeface="Times New Roman" panose="02020603050405020304" pitchFamily="18" charset="0"/>
                <a:cs typeface="Times New Roman" panose="02020603050405020304" pitchFamily="18" charset="0"/>
              </a:rPr>
              <a:t>Cesetlerden </a:t>
            </a:r>
            <a:r>
              <a:rPr lang="tr-TR" sz="2800" b="1" dirty="0">
                <a:latin typeface="Times New Roman" panose="02020603050405020304" pitchFamily="18" charset="0"/>
                <a:cs typeface="Times New Roman" panose="02020603050405020304" pitchFamily="18" charset="0"/>
              </a:rPr>
              <a:t>elde edilmiş </a:t>
            </a:r>
            <a:r>
              <a:rPr lang="tr-TR" sz="2800" b="1" dirty="0" smtClean="0">
                <a:latin typeface="Times New Roman" panose="02020603050405020304" pitchFamily="18" charset="0"/>
                <a:cs typeface="Times New Roman" panose="02020603050405020304" pitchFamily="18" charset="0"/>
              </a:rPr>
              <a:t>İskeletler </a:t>
            </a:r>
            <a:r>
              <a:rPr lang="tr-TR" sz="2800" dirty="0" smtClean="0">
                <a:latin typeface="Times New Roman" panose="02020603050405020304" pitchFamily="18" charset="0"/>
                <a:cs typeface="Times New Roman" panose="02020603050405020304" pitchFamily="18" charset="0"/>
              </a:rPr>
              <a:t>ise, </a:t>
            </a:r>
            <a:r>
              <a:rPr lang="tr-TR" sz="2800" b="1" dirty="0" smtClean="0">
                <a:latin typeface="Times New Roman" panose="02020603050405020304" pitchFamily="18" charset="0"/>
                <a:cs typeface="Times New Roman" panose="02020603050405020304" pitchFamily="18" charset="0"/>
              </a:rPr>
              <a:t>Eşya </a:t>
            </a:r>
            <a:r>
              <a:rPr lang="tr-TR" sz="2800" dirty="0">
                <a:latin typeface="Times New Roman" panose="02020603050405020304" pitchFamily="18" charset="0"/>
                <a:cs typeface="Times New Roman" panose="02020603050405020304" pitchFamily="18" charset="0"/>
              </a:rPr>
              <a:t>olarak hiçbir sınırlamaya tabi olmaksızın </a:t>
            </a:r>
            <a:r>
              <a:rPr lang="tr-TR" sz="2800" b="1" dirty="0" smtClean="0">
                <a:latin typeface="Times New Roman" panose="02020603050405020304" pitchFamily="18" charset="0"/>
                <a:cs typeface="Times New Roman" panose="02020603050405020304" pitchFamily="18" charset="0"/>
              </a:rPr>
              <a:t>Ayni Hak </a:t>
            </a:r>
            <a:r>
              <a:rPr lang="tr-TR" sz="2800" dirty="0">
                <a:latin typeface="Times New Roman" panose="02020603050405020304" pitchFamily="18" charset="0"/>
                <a:cs typeface="Times New Roman" panose="02020603050405020304" pitchFamily="18" charset="0"/>
              </a:rPr>
              <a:t>ve </a:t>
            </a:r>
            <a:r>
              <a:rPr lang="tr-TR" sz="2800" b="1" dirty="0" smtClean="0">
                <a:latin typeface="Times New Roman" panose="02020603050405020304" pitchFamily="18" charset="0"/>
                <a:cs typeface="Times New Roman" panose="02020603050405020304" pitchFamily="18" charset="0"/>
              </a:rPr>
              <a:t>Borçlandırıcı İşlem Konusu </a:t>
            </a:r>
            <a:r>
              <a:rPr lang="tr-TR" sz="2800" dirty="0">
                <a:latin typeface="Times New Roman" panose="02020603050405020304" pitchFamily="18" charset="0"/>
                <a:cs typeface="Times New Roman" panose="02020603050405020304" pitchFamily="18" charset="0"/>
              </a:rPr>
              <a:t>yapılabilir. </a:t>
            </a:r>
            <a:endParaRPr lang="tr-TR" sz="2800" dirty="0" smtClean="0">
              <a:latin typeface="Times New Roman" panose="02020603050405020304" pitchFamily="18" charset="0"/>
              <a:cs typeface="Times New Roman" panose="02020603050405020304" pitchFamily="18" charset="0"/>
            </a:endParaRPr>
          </a:p>
          <a:p>
            <a:pPr algn="just"/>
            <a:r>
              <a:rPr lang="tr-TR" sz="2800" b="1" dirty="0" smtClean="0">
                <a:latin typeface="Times New Roman" panose="02020603050405020304" pitchFamily="18" charset="0"/>
                <a:cs typeface="Times New Roman" panose="02020603050405020304" pitchFamily="18" charset="0"/>
              </a:rPr>
              <a:t>Ölü doğmuş Çocuk</a:t>
            </a:r>
            <a:r>
              <a:rPr lang="tr-TR" sz="2800" dirty="0" smtClean="0">
                <a:latin typeface="Times New Roman" panose="02020603050405020304" pitchFamily="18" charset="0"/>
                <a:cs typeface="Times New Roman" panose="02020603050405020304" pitchFamily="18" charset="0"/>
              </a:rPr>
              <a:t>, hiçbir zaman Kişilik kazanmamış olduğu için, </a:t>
            </a:r>
            <a:r>
              <a:rPr lang="tr-TR" sz="2800" b="1" dirty="0" smtClean="0">
                <a:latin typeface="Times New Roman" panose="02020603050405020304" pitchFamily="18" charset="0"/>
                <a:cs typeface="Times New Roman" panose="02020603050405020304" pitchFamily="18" charset="0"/>
              </a:rPr>
              <a:t>Cesetten farklıdır </a:t>
            </a:r>
            <a:r>
              <a:rPr lang="tr-TR" sz="2800" dirty="0" smtClean="0">
                <a:latin typeface="Times New Roman" panose="02020603050405020304" pitchFamily="18" charset="0"/>
                <a:cs typeface="Times New Roman" panose="02020603050405020304" pitchFamily="18" charset="0"/>
              </a:rPr>
              <a:t>ve </a:t>
            </a:r>
            <a:r>
              <a:rPr lang="tr-TR" sz="2800" b="1" dirty="0" smtClean="0">
                <a:latin typeface="Times New Roman" panose="02020603050405020304" pitchFamily="18" charset="0"/>
                <a:cs typeface="Times New Roman" panose="02020603050405020304" pitchFamily="18" charset="0"/>
              </a:rPr>
              <a:t>aynen  vücuttan ayrılmış parça gibi </a:t>
            </a:r>
            <a:r>
              <a:rPr lang="tr-TR" sz="2800" b="1" i="1" dirty="0" smtClean="0">
                <a:latin typeface="Times New Roman" panose="02020603050405020304" pitchFamily="18" charset="0"/>
                <a:cs typeface="Times New Roman" panose="02020603050405020304" pitchFamily="18" charset="0"/>
              </a:rPr>
              <a:t>Eşya</a:t>
            </a:r>
            <a:r>
              <a:rPr lang="tr-TR" sz="2800" b="1" dirty="0" smtClean="0">
                <a:latin typeface="Times New Roman" panose="02020603050405020304" pitchFamily="18" charset="0"/>
                <a:cs typeface="Times New Roman" panose="02020603050405020304" pitchFamily="18" charset="0"/>
              </a:rPr>
              <a:t> sayılır. </a:t>
            </a:r>
          </a:p>
          <a:p>
            <a:pPr marL="0" indent="0" algn="just">
              <a:buNone/>
            </a:pPr>
            <a:r>
              <a:rPr lang="tr-TR" sz="2800" b="1" dirty="0">
                <a:latin typeface="Times New Roman" panose="02020603050405020304" pitchFamily="18" charset="0"/>
                <a:cs typeface="Times New Roman" panose="02020603050405020304" pitchFamily="18" charset="0"/>
              </a:rPr>
              <a:t> </a:t>
            </a:r>
            <a:r>
              <a:rPr lang="tr-TR" sz="2800" b="1"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Sirmen, </a:t>
            </a:r>
            <a:r>
              <a:rPr lang="tr-TR" sz="2400" i="1" dirty="0" smtClean="0">
                <a:latin typeface="Times New Roman" panose="02020603050405020304" pitchFamily="18" charset="0"/>
                <a:cs typeface="Times New Roman" panose="02020603050405020304" pitchFamily="18" charset="0"/>
              </a:rPr>
              <a:t>Eşya H., 6. B., s. 11)</a:t>
            </a:r>
            <a:endParaRPr lang="tr-TR" sz="2400" i="1" dirty="0">
              <a:latin typeface="Times New Roman" panose="02020603050405020304" pitchFamily="18" charset="0"/>
              <a:cs typeface="Times New Roman" panose="02020603050405020304" pitchFamily="18" charset="0"/>
            </a:endParaRPr>
          </a:p>
          <a:p>
            <a:pPr marL="0" indent="0">
              <a:buNone/>
            </a:pP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393622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latin typeface="Times New Roman" panose="02020603050405020304" pitchFamily="18" charset="0"/>
                <a:cs typeface="Times New Roman" panose="02020603050405020304" pitchFamily="18" charset="0"/>
              </a:rPr>
              <a:t>Hukuk Düzenince Sınırlanan Konular</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r>
              <a:rPr lang="tr-TR" sz="2400" b="1" dirty="0">
                <a:latin typeface="Times New Roman" panose="02020603050405020304" pitchFamily="18" charset="0"/>
                <a:cs typeface="Times New Roman" panose="02020603050405020304" pitchFamily="18" charset="0"/>
              </a:rPr>
              <a:t>Hukuk </a:t>
            </a:r>
            <a:r>
              <a:rPr lang="tr-TR" sz="2400" b="1" dirty="0" smtClean="0">
                <a:latin typeface="Times New Roman" panose="02020603050405020304" pitchFamily="18" charset="0"/>
                <a:cs typeface="Times New Roman" panose="02020603050405020304" pitchFamily="18" charset="0"/>
              </a:rPr>
              <a:t>Düzeni, </a:t>
            </a:r>
            <a:r>
              <a:rPr lang="tr-TR" sz="2400" b="1" dirty="0">
                <a:latin typeface="Times New Roman" panose="02020603050405020304" pitchFamily="18" charset="0"/>
                <a:cs typeface="Times New Roman" panose="02020603050405020304" pitchFamily="18" charset="0"/>
              </a:rPr>
              <a:t>bazı şeylerin </a:t>
            </a:r>
            <a:r>
              <a:rPr lang="tr-TR" sz="2400" b="1" dirty="0" smtClean="0">
                <a:latin typeface="Times New Roman" panose="02020603050405020304" pitchFamily="18" charset="0"/>
                <a:cs typeface="Times New Roman" panose="02020603050405020304" pitchFamily="18" charset="0"/>
              </a:rPr>
              <a:t>Haklara Konu Olmasını </a:t>
            </a:r>
            <a:r>
              <a:rPr lang="tr-TR" sz="2400" b="1" dirty="0">
                <a:latin typeface="Times New Roman" panose="02020603050405020304" pitchFamily="18" charset="0"/>
                <a:cs typeface="Times New Roman" panose="02020603050405020304" pitchFamily="18" charset="0"/>
              </a:rPr>
              <a:t>tamamen yasaklamamış olsa da, büyük ölçüde sınırlamış olabilir. </a:t>
            </a:r>
          </a:p>
          <a:p>
            <a:pPr algn="just"/>
            <a:r>
              <a:rPr lang="tr-TR" sz="2400" dirty="0" smtClean="0">
                <a:latin typeface="Times New Roman" panose="02020603050405020304" pitchFamily="18" charset="0"/>
                <a:cs typeface="Times New Roman" panose="02020603050405020304" pitchFamily="18" charset="0"/>
              </a:rPr>
              <a:t>Gerçekten</a:t>
            </a:r>
            <a:r>
              <a:rPr lang="tr-TR" sz="2400" b="1" dirty="0" smtClean="0">
                <a:latin typeface="Times New Roman" panose="02020603050405020304" pitchFamily="18" charset="0"/>
                <a:cs typeface="Times New Roman" panose="02020603050405020304" pitchFamily="18" charset="0"/>
              </a:rPr>
              <a:t> Kamu Malı </a:t>
            </a:r>
            <a:r>
              <a:rPr lang="tr-TR" sz="2400" b="1" dirty="0">
                <a:latin typeface="Times New Roman" panose="02020603050405020304" pitchFamily="18" charset="0"/>
                <a:cs typeface="Times New Roman" panose="02020603050405020304" pitchFamily="18" charset="0"/>
              </a:rPr>
              <a:t>olarak nitelenen </a:t>
            </a:r>
            <a:r>
              <a:rPr lang="tr-TR" sz="2400" b="1" dirty="0" smtClean="0">
                <a:latin typeface="Times New Roman" panose="02020603050405020304" pitchFamily="18" charset="0"/>
                <a:cs typeface="Times New Roman" panose="02020603050405020304" pitchFamily="18" charset="0"/>
              </a:rPr>
              <a:t>şeyler</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bu niteliği </a:t>
            </a:r>
            <a:r>
              <a:rPr lang="tr-TR" sz="2400" dirty="0" smtClean="0">
                <a:latin typeface="Times New Roman" panose="02020603050405020304" pitchFamily="18" charset="0"/>
                <a:cs typeface="Times New Roman" panose="02020603050405020304" pitchFamily="18" charset="0"/>
              </a:rPr>
              <a:t>sürdükçe, </a:t>
            </a:r>
            <a:r>
              <a:rPr lang="tr-TR" sz="2400" b="1" i="1" dirty="0" smtClean="0">
                <a:latin typeface="Times New Roman" panose="02020603050405020304" pitchFamily="18" charset="0"/>
                <a:cs typeface="Times New Roman" panose="02020603050405020304" pitchFamily="18" charset="0"/>
              </a:rPr>
              <a:t>Özel Mülkiyete </a:t>
            </a:r>
            <a:r>
              <a:rPr lang="tr-TR" sz="2400" b="1" dirty="0">
                <a:latin typeface="Times New Roman" panose="02020603050405020304" pitchFamily="18" charset="0"/>
                <a:cs typeface="Times New Roman" panose="02020603050405020304" pitchFamily="18" charset="0"/>
              </a:rPr>
              <a:t>konu olamaz. </a:t>
            </a:r>
          </a:p>
          <a:p>
            <a:pPr algn="just"/>
            <a:r>
              <a:rPr lang="tr-TR" sz="2400" dirty="0">
                <a:latin typeface="Times New Roman" panose="02020603050405020304" pitchFamily="18" charset="0"/>
                <a:cs typeface="Times New Roman" panose="02020603050405020304" pitchFamily="18" charset="0"/>
              </a:rPr>
              <a:t>Silah, </a:t>
            </a:r>
            <a:r>
              <a:rPr lang="tr-TR" sz="2400" dirty="0" smtClean="0">
                <a:latin typeface="Times New Roman" panose="02020603050405020304" pitchFamily="18" charset="0"/>
                <a:cs typeface="Times New Roman" panose="02020603050405020304" pitchFamily="18" charset="0"/>
              </a:rPr>
              <a:t>Uyuşturucu Madde </a:t>
            </a:r>
            <a:r>
              <a:rPr lang="tr-TR" sz="2400" dirty="0">
                <a:latin typeface="Times New Roman" panose="02020603050405020304" pitchFamily="18" charset="0"/>
                <a:cs typeface="Times New Roman" panose="02020603050405020304" pitchFamily="18" charset="0"/>
              </a:rPr>
              <a:t>veya </a:t>
            </a:r>
            <a:r>
              <a:rPr lang="tr-TR" sz="2400" dirty="0" smtClean="0">
                <a:latin typeface="Times New Roman" panose="02020603050405020304" pitchFamily="18" charset="0"/>
                <a:cs typeface="Times New Roman" panose="02020603050405020304" pitchFamily="18" charset="0"/>
              </a:rPr>
              <a:t>Zehir </a:t>
            </a:r>
            <a:r>
              <a:rPr lang="tr-TR" sz="2400" dirty="0">
                <a:latin typeface="Times New Roman" panose="02020603050405020304" pitchFamily="18" charset="0"/>
                <a:cs typeface="Times New Roman" panose="02020603050405020304" pitchFamily="18" charset="0"/>
              </a:rPr>
              <a:t>gibi bazı şeylerin de T</a:t>
            </a:r>
            <a:r>
              <a:rPr lang="tr-TR" sz="2400" dirty="0" smtClean="0">
                <a:latin typeface="Times New Roman" panose="02020603050405020304" pitchFamily="18" charset="0"/>
                <a:cs typeface="Times New Roman" panose="02020603050405020304" pitchFamily="18" charset="0"/>
              </a:rPr>
              <a:t>edavülü </a:t>
            </a:r>
            <a:r>
              <a:rPr lang="tr-TR" sz="2400" dirty="0">
                <a:latin typeface="Times New Roman" panose="02020603050405020304" pitchFamily="18" charset="0"/>
                <a:cs typeface="Times New Roman" panose="02020603050405020304" pitchFamily="18" charset="0"/>
              </a:rPr>
              <a:t>sınırlanmıştır. </a:t>
            </a:r>
            <a:endParaRPr lang="tr-TR" sz="2400" dirty="0" smtClean="0">
              <a:latin typeface="Times New Roman" panose="02020603050405020304" pitchFamily="18" charset="0"/>
              <a:cs typeface="Times New Roman" panose="02020603050405020304" pitchFamily="18" charset="0"/>
            </a:endParaRPr>
          </a:p>
          <a:p>
            <a:pPr algn="just"/>
            <a:r>
              <a:rPr lang="tr-TR" sz="2400" b="1" dirty="0" smtClean="0">
                <a:latin typeface="Times New Roman" panose="02020603050405020304" pitchFamily="18" charset="0"/>
                <a:cs typeface="Times New Roman" panose="02020603050405020304" pitchFamily="18" charset="0"/>
              </a:rPr>
              <a:t>Sınırlı olarak alışverişe konu olan bu şeyler</a:t>
            </a:r>
            <a:r>
              <a:rPr lang="tr-TR" sz="2400" dirty="0" smtClean="0">
                <a:latin typeface="Times New Roman" panose="02020603050405020304" pitchFamily="18" charset="0"/>
                <a:cs typeface="Times New Roman" panose="02020603050405020304" pitchFamily="18" charset="0"/>
              </a:rPr>
              <a:t>, Eşya niteliği taşırlar. Bununla birlikte, Hukuk Düzeninin edinimini yasakladığı ölçüde, bunlar üzerinde Ayni Hak kurulması mümkün değildir. </a:t>
            </a:r>
            <a:endParaRPr lang="tr-TR" sz="2400"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86506338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Eşyanın Çeşitleri </a:t>
            </a:r>
            <a:endParaRPr lang="tr-TR" b="1" dirty="0"/>
          </a:p>
        </p:txBody>
      </p:sp>
      <p:sp>
        <p:nvSpPr>
          <p:cNvPr id="3" name="İçerik Yer Tutucusu 2"/>
          <p:cNvSpPr>
            <a:spLocks noGrp="1"/>
          </p:cNvSpPr>
          <p:nvPr>
            <p:ph idx="1"/>
          </p:nvPr>
        </p:nvSpPr>
        <p:spPr/>
        <p:txBody>
          <a:bodyPr>
            <a:normAutofit lnSpcReduction="10000"/>
          </a:bodyPr>
          <a:lstStyle/>
          <a:p>
            <a:pPr algn="just"/>
            <a:r>
              <a:rPr lang="tr-TR" sz="2800" dirty="0" smtClean="0">
                <a:latin typeface="Times New Roman" panose="02020603050405020304" pitchFamily="18" charset="0"/>
                <a:cs typeface="Times New Roman" panose="02020603050405020304" pitchFamily="18" charset="0"/>
              </a:rPr>
              <a:t>Eşya, çeşitli özelliklerine göre ayrımlara tabi tutulabilir. </a:t>
            </a:r>
          </a:p>
          <a:p>
            <a:pPr algn="just"/>
            <a:r>
              <a:rPr lang="tr-TR" sz="2800" b="1" dirty="0" smtClean="0">
                <a:latin typeface="Times New Roman" panose="02020603050405020304" pitchFamily="18" charset="0"/>
                <a:cs typeface="Times New Roman" panose="02020603050405020304" pitchFamily="18" charset="0"/>
              </a:rPr>
              <a:t>Eşya Hukuku bakımından temel ayrım, </a:t>
            </a:r>
            <a:r>
              <a:rPr lang="tr-TR" sz="2800" b="1" i="1" dirty="0">
                <a:latin typeface="Times New Roman" panose="02020603050405020304" pitchFamily="18" charset="0"/>
                <a:cs typeface="Times New Roman" panose="02020603050405020304" pitchFamily="18" charset="0"/>
              </a:rPr>
              <a:t>Taşınmaz Eşya </a:t>
            </a:r>
            <a:r>
              <a:rPr lang="tr-TR" sz="2800" b="1" dirty="0">
                <a:latin typeface="Times New Roman" panose="02020603050405020304" pitchFamily="18" charset="0"/>
                <a:cs typeface="Times New Roman" panose="02020603050405020304" pitchFamily="18" charset="0"/>
              </a:rPr>
              <a:t>– </a:t>
            </a:r>
            <a:r>
              <a:rPr lang="tr-TR" sz="2800" b="1" i="1" dirty="0">
                <a:latin typeface="Times New Roman" panose="02020603050405020304" pitchFamily="18" charset="0"/>
                <a:cs typeface="Times New Roman" panose="02020603050405020304" pitchFamily="18" charset="0"/>
              </a:rPr>
              <a:t>Taşınır Eşya </a:t>
            </a:r>
            <a:r>
              <a:rPr lang="tr-TR" sz="2800" b="1" dirty="0">
                <a:latin typeface="Times New Roman" panose="02020603050405020304" pitchFamily="18" charset="0"/>
                <a:cs typeface="Times New Roman" panose="02020603050405020304" pitchFamily="18" charset="0"/>
              </a:rPr>
              <a:t>ayrımıdır. </a:t>
            </a:r>
          </a:p>
          <a:p>
            <a:pPr algn="just"/>
            <a:r>
              <a:rPr lang="tr-TR" sz="2800" b="1" dirty="0" smtClean="0">
                <a:latin typeface="Times New Roman" panose="02020603050405020304" pitchFamily="18" charset="0"/>
                <a:cs typeface="Times New Roman" panose="02020603050405020304" pitchFamily="18" charset="0"/>
              </a:rPr>
              <a:t>Medeni Kanun’un Dördüncü Kitabı olan Eşya Hukuku Kitabının </a:t>
            </a:r>
            <a:r>
              <a:rPr lang="tr-TR" sz="2800" dirty="0" smtClean="0">
                <a:latin typeface="Times New Roman" panose="02020603050405020304" pitchFamily="18" charset="0"/>
                <a:cs typeface="Times New Roman" panose="02020603050405020304" pitchFamily="18" charset="0"/>
              </a:rPr>
              <a:t>«</a:t>
            </a:r>
            <a:r>
              <a:rPr lang="tr-TR" sz="2800" b="1" i="1" dirty="0" smtClean="0">
                <a:latin typeface="Times New Roman" panose="02020603050405020304" pitchFamily="18" charset="0"/>
                <a:cs typeface="Times New Roman" panose="02020603050405020304" pitchFamily="18" charset="0"/>
              </a:rPr>
              <a:t>Taşınmaz Mülkiyeti, Taşınır Mülkiyeti</a:t>
            </a:r>
            <a:r>
              <a:rPr lang="tr-TR" sz="2800" dirty="0" smtClean="0">
                <a:latin typeface="Times New Roman" panose="02020603050405020304" pitchFamily="18" charset="0"/>
                <a:cs typeface="Times New Roman" panose="02020603050405020304" pitchFamily="18" charset="0"/>
              </a:rPr>
              <a:t>» ve «</a:t>
            </a:r>
            <a:r>
              <a:rPr lang="tr-TR" sz="2800" b="1" i="1" dirty="0" smtClean="0">
                <a:latin typeface="Times New Roman" panose="02020603050405020304" pitchFamily="18" charset="0"/>
                <a:cs typeface="Times New Roman" panose="02020603050405020304" pitchFamily="18" charset="0"/>
              </a:rPr>
              <a:t>Taşınmaz </a:t>
            </a:r>
            <a:r>
              <a:rPr lang="tr-TR" sz="2800" b="1" i="1" dirty="0" err="1" smtClean="0">
                <a:latin typeface="Times New Roman" panose="02020603050405020304" pitchFamily="18" charset="0"/>
                <a:cs typeface="Times New Roman" panose="02020603050405020304" pitchFamily="18" charset="0"/>
              </a:rPr>
              <a:t>Rehni</a:t>
            </a:r>
            <a:r>
              <a:rPr lang="tr-TR" sz="2800" b="1" i="1" dirty="0" smtClean="0">
                <a:latin typeface="Times New Roman" panose="02020603050405020304" pitchFamily="18" charset="0"/>
                <a:cs typeface="Times New Roman" panose="02020603050405020304" pitchFamily="18" charset="0"/>
              </a:rPr>
              <a:t> – Taşınır </a:t>
            </a:r>
            <a:r>
              <a:rPr lang="tr-TR" sz="2800" b="1" i="1" dirty="0" err="1" smtClean="0">
                <a:latin typeface="Times New Roman" panose="02020603050405020304" pitchFamily="18" charset="0"/>
                <a:cs typeface="Times New Roman" panose="02020603050405020304" pitchFamily="18" charset="0"/>
              </a:rPr>
              <a:t>Rehni</a:t>
            </a:r>
            <a:r>
              <a:rPr lang="tr-TR" sz="2800" dirty="0" smtClean="0">
                <a:latin typeface="Times New Roman" panose="02020603050405020304" pitchFamily="18" charset="0"/>
                <a:cs typeface="Times New Roman" panose="02020603050405020304" pitchFamily="18" charset="0"/>
              </a:rPr>
              <a:t>» ile ilgili Planı da bunu doğrulamaktadır. </a:t>
            </a:r>
          </a:p>
          <a:p>
            <a:pPr marL="0" indent="0" algn="just">
              <a:buNone/>
            </a:pPr>
            <a:r>
              <a:rPr lang="tr-TR" sz="2800"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Bu konuda ayrıntılı bilgi için bkz. </a:t>
            </a:r>
            <a:r>
              <a:rPr lang="tr-TR" sz="2400" b="1" i="1" dirty="0" smtClean="0">
                <a:latin typeface="Times New Roman" panose="02020603050405020304" pitchFamily="18" charset="0"/>
                <a:cs typeface="Times New Roman" panose="02020603050405020304" pitchFamily="18" charset="0"/>
              </a:rPr>
              <a:t>Sirmen,</a:t>
            </a:r>
            <a:r>
              <a:rPr lang="tr-TR" sz="2400" i="1" dirty="0" smtClean="0">
                <a:latin typeface="Times New Roman" panose="02020603050405020304" pitchFamily="18" charset="0"/>
                <a:cs typeface="Times New Roman" panose="02020603050405020304" pitchFamily="18" charset="0"/>
              </a:rPr>
              <a:t> Eşya H., 6. B., s. 11)</a:t>
            </a:r>
          </a:p>
        </p:txBody>
      </p:sp>
    </p:spTree>
    <p:extLst>
      <p:ext uri="{BB962C8B-B14F-4D97-AF65-F5344CB8AC3E}">
        <p14:creationId xmlns:p14="http://schemas.microsoft.com/office/powerpoint/2010/main" val="956468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a:latin typeface="Times New Roman" panose="02020603050405020304" pitchFamily="18" charset="0"/>
                <a:cs typeface="Times New Roman" panose="02020603050405020304" pitchFamily="18" charset="0"/>
              </a:rPr>
              <a:t>EŞYA HUKUKU </a:t>
            </a:r>
            <a:br>
              <a:rPr lang="tr-TR" sz="2800" b="1" dirty="0">
                <a:latin typeface="Times New Roman" panose="02020603050405020304" pitchFamily="18" charset="0"/>
                <a:cs typeface="Times New Roman" panose="02020603050405020304" pitchFamily="18" charset="0"/>
              </a:rPr>
            </a:br>
            <a:r>
              <a:rPr lang="tr-TR" sz="2800" b="1" i="1" dirty="0">
                <a:latin typeface="Times New Roman" panose="02020603050405020304" pitchFamily="18" charset="0"/>
                <a:cs typeface="Times New Roman" panose="02020603050405020304" pitchFamily="18" charset="0"/>
              </a:rPr>
              <a:t>PRATİK ÇALIŞMA KİTAPLARI </a:t>
            </a:r>
            <a:r>
              <a:rPr lang="tr-TR" sz="2800" b="1" i="1" dirty="0" smtClean="0">
                <a:latin typeface="Times New Roman" panose="02020603050405020304" pitchFamily="18" charset="0"/>
                <a:cs typeface="Times New Roman" panose="02020603050405020304" pitchFamily="18" charset="0"/>
              </a:rPr>
              <a:t>-2</a:t>
            </a:r>
            <a:endParaRPr lang="tr-TR" sz="2800" dirty="0"/>
          </a:p>
        </p:txBody>
      </p:sp>
      <p:sp>
        <p:nvSpPr>
          <p:cNvPr id="3" name="İçerik Yer Tutucusu 2"/>
          <p:cNvSpPr>
            <a:spLocks noGrp="1"/>
          </p:cNvSpPr>
          <p:nvPr>
            <p:ph idx="1"/>
          </p:nvPr>
        </p:nvSpPr>
        <p:spPr/>
        <p:txBody>
          <a:bodyPr>
            <a:normAutofit lnSpcReduction="10000"/>
          </a:bodyPr>
          <a:lstStyle/>
          <a:p>
            <a:pPr algn="just"/>
            <a:r>
              <a:rPr lang="tr-TR" b="1" dirty="0">
                <a:latin typeface="Times New Roman" panose="02020603050405020304" pitchFamily="18" charset="0"/>
                <a:cs typeface="Times New Roman" panose="02020603050405020304" pitchFamily="18" charset="0"/>
              </a:rPr>
              <a:t>3)Kılıçoğlu, Ahmet: </a:t>
            </a:r>
            <a:r>
              <a:rPr lang="tr-TR" dirty="0">
                <a:latin typeface="Times New Roman" panose="02020603050405020304" pitchFamily="18" charset="0"/>
                <a:cs typeface="Times New Roman" panose="02020603050405020304" pitchFamily="18" charset="0"/>
              </a:rPr>
              <a:t>Medeni Hukuk Pratik Çalışmaları </a:t>
            </a:r>
            <a:r>
              <a:rPr lang="tr-TR" i="1" dirty="0">
                <a:latin typeface="Times New Roman" panose="02020603050405020304" pitchFamily="18" charset="0"/>
                <a:cs typeface="Times New Roman" panose="02020603050405020304" pitchFamily="18" charset="0"/>
              </a:rPr>
              <a:t>(Eşya Hukuku Bölümü</a:t>
            </a:r>
            <a:r>
              <a:rPr lang="tr-TR" dirty="0">
                <a:latin typeface="Times New Roman" panose="02020603050405020304" pitchFamily="18" charset="0"/>
                <a:cs typeface="Times New Roman" panose="02020603050405020304" pitchFamily="18" charset="0"/>
              </a:rPr>
              <a:t>), 17. Bası, Turhan Kitabevi, Ankara 2017. </a:t>
            </a:r>
          </a:p>
          <a:p>
            <a:pPr algn="just"/>
            <a:r>
              <a:rPr lang="tr-TR" b="1" dirty="0">
                <a:latin typeface="Times New Roman" panose="02020603050405020304" pitchFamily="18" charset="0"/>
                <a:cs typeface="Times New Roman" panose="02020603050405020304" pitchFamily="18" charset="0"/>
              </a:rPr>
              <a:t>4)Şeref Ertaş: </a:t>
            </a:r>
            <a:r>
              <a:rPr lang="tr-TR" dirty="0">
                <a:latin typeface="Times New Roman" panose="02020603050405020304" pitchFamily="18" charset="0"/>
                <a:cs typeface="Times New Roman" panose="02020603050405020304" pitchFamily="18" charset="0"/>
              </a:rPr>
              <a:t>Pratik Eşya Hukuku, 11. Bası, Barış Yayınları Fakülteler Kitabevi, İzmir 2017. </a:t>
            </a:r>
            <a:endParaRPr lang="tr-TR" dirty="0" smtClean="0">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5)Başak Başoğlu / </a:t>
            </a:r>
            <a:r>
              <a:rPr lang="tr-TR" b="1" dirty="0" err="1">
                <a:latin typeface="Times New Roman" panose="02020603050405020304" pitchFamily="18" charset="0"/>
                <a:cs typeface="Times New Roman" panose="02020603050405020304" pitchFamily="18" charset="0"/>
              </a:rPr>
              <a:t>K.Berk</a:t>
            </a:r>
            <a:r>
              <a:rPr lang="tr-TR" b="1" dirty="0">
                <a:latin typeface="Times New Roman" panose="02020603050405020304" pitchFamily="18" charset="0"/>
                <a:cs typeface="Times New Roman" panose="02020603050405020304" pitchFamily="18" charset="0"/>
              </a:rPr>
              <a:t> Kapancı</a:t>
            </a:r>
            <a:r>
              <a:rPr lang="tr-TR" dirty="0">
                <a:latin typeface="Times New Roman" panose="02020603050405020304" pitchFamily="18" charset="0"/>
                <a:cs typeface="Times New Roman" panose="02020603050405020304" pitchFamily="18" charset="0"/>
              </a:rPr>
              <a:t>: Eşya Hukuku Pratik Çalışmaları, 4. Bası, Vedat Kitapçılık, İstanbul 2017. </a:t>
            </a:r>
          </a:p>
          <a:p>
            <a:pPr marL="0" indent="0" algn="just">
              <a:buNone/>
            </a:pPr>
            <a:endParaRPr lang="tr-TR"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46505066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2800" b="1" dirty="0">
                <a:latin typeface="Times New Roman" panose="02020603050405020304" pitchFamily="18" charset="0"/>
                <a:cs typeface="Times New Roman" panose="02020603050405020304" pitchFamily="18" charset="0"/>
              </a:rPr>
              <a:t>Taşınmaz Eşya – Taşınır Eşya ayrımının esası, </a:t>
            </a:r>
            <a:r>
              <a:rPr lang="tr-TR" sz="2800" dirty="0">
                <a:latin typeface="Times New Roman" panose="02020603050405020304" pitchFamily="18" charset="0"/>
                <a:cs typeface="Times New Roman" panose="02020603050405020304" pitchFamily="18" charset="0"/>
              </a:rPr>
              <a:t>Eşyanın bir yerden başka bir yere taşınıp taşınamaması olgusuna dayanır. </a:t>
            </a:r>
          </a:p>
          <a:p>
            <a:pPr algn="just"/>
            <a:r>
              <a:rPr lang="tr-TR" sz="2800" dirty="0">
                <a:latin typeface="Times New Roman" panose="02020603050405020304" pitchFamily="18" charset="0"/>
                <a:cs typeface="Times New Roman" panose="02020603050405020304" pitchFamily="18" charset="0"/>
              </a:rPr>
              <a:t>Genellikle, özünde bir değişiklik olmadan bir yerden başka bir yere taşınabilen Eşya, </a:t>
            </a:r>
            <a:r>
              <a:rPr lang="tr-TR" sz="2800" b="1" dirty="0">
                <a:latin typeface="Times New Roman" panose="02020603050405020304" pitchFamily="18" charset="0"/>
                <a:cs typeface="Times New Roman" panose="02020603050405020304" pitchFamily="18" charset="0"/>
              </a:rPr>
              <a:t>Taşınır Eşya</a:t>
            </a:r>
            <a:r>
              <a:rPr lang="tr-TR" sz="2800" dirty="0">
                <a:latin typeface="Times New Roman" panose="02020603050405020304" pitchFamily="18" charset="0"/>
                <a:cs typeface="Times New Roman" panose="02020603050405020304" pitchFamily="18" charset="0"/>
              </a:rPr>
              <a:t>; taşınamayan Eşya ise, </a:t>
            </a:r>
            <a:r>
              <a:rPr lang="tr-TR" sz="2800" b="1" dirty="0">
                <a:latin typeface="Times New Roman" panose="02020603050405020304" pitchFamily="18" charset="0"/>
                <a:cs typeface="Times New Roman" panose="02020603050405020304" pitchFamily="18" charset="0"/>
              </a:rPr>
              <a:t>Taşınmaz Eşyadır</a:t>
            </a:r>
            <a:r>
              <a:rPr lang="tr-TR" sz="2800" dirty="0">
                <a:latin typeface="Times New Roman" panose="02020603050405020304" pitchFamily="18" charset="0"/>
                <a:cs typeface="Times New Roman" panose="02020603050405020304" pitchFamily="18" charset="0"/>
              </a:rPr>
              <a:t>. </a:t>
            </a:r>
          </a:p>
          <a:p>
            <a:pPr algn="just"/>
            <a:r>
              <a:rPr lang="tr-TR" sz="2800" dirty="0">
                <a:latin typeface="Times New Roman" panose="02020603050405020304" pitchFamily="18" charset="0"/>
                <a:cs typeface="Times New Roman" panose="02020603050405020304" pitchFamily="18" charset="0"/>
              </a:rPr>
              <a:t>Burada kısaca sözü edilen ayrım, ileride ayrıntılı olarak incelenecektir. </a:t>
            </a:r>
            <a:endParaRPr lang="tr-TR" sz="2800" dirty="0" smtClean="0">
              <a:latin typeface="Times New Roman" panose="02020603050405020304" pitchFamily="18" charset="0"/>
              <a:cs typeface="Times New Roman" panose="02020603050405020304" pitchFamily="18" charset="0"/>
            </a:endParaRPr>
          </a:p>
          <a:p>
            <a:pPr algn="just"/>
            <a:r>
              <a:rPr lang="tr-TR" sz="2800" dirty="0">
                <a:latin typeface="Times New Roman" panose="02020603050405020304" pitchFamily="18" charset="0"/>
                <a:cs typeface="Times New Roman" panose="02020603050405020304" pitchFamily="18" charset="0"/>
              </a:rPr>
              <a:t>Bu ayrımın yanı sıra, birbirinden farklı çok sayıda ayrım bulunmaktadır. </a:t>
            </a:r>
          </a:p>
          <a:p>
            <a:pPr marL="0" indent="0" algn="just">
              <a:buNone/>
            </a:pPr>
            <a:endParaRPr lang="tr-TR" sz="2800"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146437458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latin typeface="Times New Roman" panose="02020603050405020304" pitchFamily="18" charset="0"/>
                <a:cs typeface="Times New Roman" panose="02020603050405020304" pitchFamily="18" charset="0"/>
              </a:rPr>
              <a:t>Eşya Çeşitlerine İlişkin Çeşitli Ayırımlar</a:t>
            </a:r>
            <a:endParaRPr lang="tr-TR"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smtClean="0">
                <a:latin typeface="Times New Roman" panose="02020603050405020304" pitchFamily="18" charset="0"/>
                <a:cs typeface="Times New Roman" panose="02020603050405020304" pitchFamily="18" charset="0"/>
              </a:rPr>
              <a:t>*</a:t>
            </a:r>
            <a:r>
              <a:rPr lang="tr-TR" sz="3000" dirty="0" smtClean="0">
                <a:latin typeface="Times New Roman" panose="02020603050405020304" pitchFamily="18" charset="0"/>
                <a:cs typeface="Times New Roman" panose="02020603050405020304" pitchFamily="18" charset="0"/>
              </a:rPr>
              <a:t>Eşya Çeşitlerine İlişkin Diğer Ayırımlar </a:t>
            </a:r>
            <a:r>
              <a:rPr lang="tr-TR" sz="3000" dirty="0">
                <a:latin typeface="Times New Roman" panose="02020603050405020304" pitchFamily="18" charset="0"/>
                <a:cs typeface="Times New Roman" panose="02020603050405020304" pitchFamily="18" charset="0"/>
              </a:rPr>
              <a:t>arasında, </a:t>
            </a:r>
            <a:r>
              <a:rPr lang="tr-TR" sz="3000" dirty="0" smtClean="0">
                <a:latin typeface="Times New Roman" panose="02020603050405020304" pitchFamily="18" charset="0"/>
                <a:cs typeface="Times New Roman" panose="02020603050405020304" pitchFamily="18" charset="0"/>
              </a:rPr>
              <a:t>şunlar sayılabilir: </a:t>
            </a:r>
          </a:p>
          <a:p>
            <a:pPr algn="just"/>
            <a:r>
              <a:rPr lang="tr-TR" sz="3000" b="1" i="1" dirty="0" smtClean="0">
                <a:latin typeface="Times New Roman" panose="02020603050405020304" pitchFamily="18" charset="0"/>
                <a:cs typeface="Times New Roman" panose="02020603050405020304" pitchFamily="18" charset="0"/>
              </a:rPr>
              <a:t>*Misli </a:t>
            </a:r>
            <a:r>
              <a:rPr lang="tr-TR" sz="3000" b="1" i="1" dirty="0">
                <a:latin typeface="Times New Roman" panose="02020603050405020304" pitchFamily="18" charset="0"/>
                <a:cs typeface="Times New Roman" panose="02020603050405020304" pitchFamily="18" charset="0"/>
              </a:rPr>
              <a:t>Eşya – Misli Olmayan Eşya</a:t>
            </a:r>
            <a:r>
              <a:rPr lang="tr-TR" sz="3000" dirty="0">
                <a:latin typeface="Times New Roman" panose="02020603050405020304" pitchFamily="18" charset="0"/>
                <a:cs typeface="Times New Roman" panose="02020603050405020304" pitchFamily="18" charset="0"/>
              </a:rPr>
              <a:t> ayrımı, </a:t>
            </a:r>
            <a:r>
              <a:rPr lang="tr-TR" sz="3000" dirty="0" smtClean="0">
                <a:latin typeface="Times New Roman" panose="02020603050405020304" pitchFamily="18" charset="0"/>
                <a:cs typeface="Times New Roman" panose="02020603050405020304" pitchFamily="18" charset="0"/>
              </a:rPr>
              <a:t>*</a:t>
            </a:r>
            <a:r>
              <a:rPr lang="tr-TR" sz="3000" b="1" i="1" dirty="0" smtClean="0">
                <a:latin typeface="Times New Roman" panose="02020603050405020304" pitchFamily="18" charset="0"/>
                <a:cs typeface="Times New Roman" panose="02020603050405020304" pitchFamily="18" charset="0"/>
              </a:rPr>
              <a:t>Tüketilebilen </a:t>
            </a:r>
            <a:r>
              <a:rPr lang="tr-TR" sz="3000" b="1" i="1" dirty="0">
                <a:latin typeface="Times New Roman" panose="02020603050405020304" pitchFamily="18" charset="0"/>
                <a:cs typeface="Times New Roman" panose="02020603050405020304" pitchFamily="18" charset="0"/>
              </a:rPr>
              <a:t>Eşya – </a:t>
            </a:r>
            <a:r>
              <a:rPr lang="tr-TR" sz="3000" b="1" i="1" dirty="0" smtClean="0">
                <a:latin typeface="Times New Roman" panose="02020603050405020304" pitchFamily="18" charset="0"/>
                <a:cs typeface="Times New Roman" panose="02020603050405020304" pitchFamily="18" charset="0"/>
              </a:rPr>
              <a:t>Tüketilemeyen </a:t>
            </a:r>
            <a:r>
              <a:rPr lang="tr-TR" sz="3000" b="1" i="1" dirty="0">
                <a:latin typeface="Times New Roman" panose="02020603050405020304" pitchFamily="18" charset="0"/>
                <a:cs typeface="Times New Roman" panose="02020603050405020304" pitchFamily="18" charset="0"/>
              </a:rPr>
              <a:t>Eşya </a:t>
            </a:r>
            <a:r>
              <a:rPr lang="tr-TR" sz="3000" dirty="0">
                <a:latin typeface="Times New Roman" panose="02020603050405020304" pitchFamily="18" charset="0"/>
                <a:cs typeface="Times New Roman" panose="02020603050405020304" pitchFamily="18" charset="0"/>
              </a:rPr>
              <a:t>ayrımı, </a:t>
            </a:r>
            <a:r>
              <a:rPr lang="tr-TR" sz="3000" dirty="0" smtClean="0">
                <a:latin typeface="Times New Roman" panose="02020603050405020304" pitchFamily="18" charset="0"/>
                <a:cs typeface="Times New Roman" panose="02020603050405020304" pitchFamily="18" charset="0"/>
              </a:rPr>
              <a:t>*</a:t>
            </a:r>
            <a:r>
              <a:rPr lang="tr-TR" sz="3000" b="1" i="1" dirty="0" smtClean="0">
                <a:latin typeface="Times New Roman" panose="02020603050405020304" pitchFamily="18" charset="0"/>
                <a:cs typeface="Times New Roman" panose="02020603050405020304" pitchFamily="18" charset="0"/>
              </a:rPr>
              <a:t>Bölünebilen </a:t>
            </a:r>
            <a:r>
              <a:rPr lang="tr-TR" sz="3000" b="1" i="1" dirty="0">
                <a:latin typeface="Times New Roman" panose="02020603050405020304" pitchFamily="18" charset="0"/>
                <a:cs typeface="Times New Roman" panose="02020603050405020304" pitchFamily="18" charset="0"/>
              </a:rPr>
              <a:t>Eşya- Bölünemeyen Eşya </a:t>
            </a:r>
            <a:r>
              <a:rPr lang="tr-TR" sz="3000" dirty="0">
                <a:latin typeface="Times New Roman" panose="02020603050405020304" pitchFamily="18" charset="0"/>
                <a:cs typeface="Times New Roman" panose="02020603050405020304" pitchFamily="18" charset="0"/>
              </a:rPr>
              <a:t>ayrımı, </a:t>
            </a:r>
            <a:r>
              <a:rPr lang="tr-TR" sz="3000" dirty="0" smtClean="0">
                <a:latin typeface="Times New Roman" panose="02020603050405020304" pitchFamily="18" charset="0"/>
                <a:cs typeface="Times New Roman" panose="02020603050405020304" pitchFamily="18" charset="0"/>
              </a:rPr>
              <a:t>*</a:t>
            </a:r>
            <a:r>
              <a:rPr lang="tr-TR" sz="3000" b="1" i="1" dirty="0" smtClean="0">
                <a:latin typeface="Times New Roman" panose="02020603050405020304" pitchFamily="18" charset="0"/>
                <a:cs typeface="Times New Roman" panose="02020603050405020304" pitchFamily="18" charset="0"/>
              </a:rPr>
              <a:t>Sahipli </a:t>
            </a:r>
            <a:r>
              <a:rPr lang="tr-TR" sz="3000" b="1" i="1" dirty="0">
                <a:latin typeface="Times New Roman" panose="02020603050405020304" pitchFamily="18" charset="0"/>
                <a:cs typeface="Times New Roman" panose="02020603050405020304" pitchFamily="18" charset="0"/>
              </a:rPr>
              <a:t>Eşya- Sahipsiz Eşya </a:t>
            </a:r>
            <a:r>
              <a:rPr lang="tr-TR" sz="3000" dirty="0">
                <a:latin typeface="Times New Roman" panose="02020603050405020304" pitchFamily="18" charset="0"/>
                <a:cs typeface="Times New Roman" panose="02020603050405020304" pitchFamily="18" charset="0"/>
              </a:rPr>
              <a:t>ayrımı, </a:t>
            </a:r>
            <a:endParaRPr lang="tr-TR" sz="3000" dirty="0" smtClean="0">
              <a:latin typeface="Times New Roman" panose="02020603050405020304" pitchFamily="18" charset="0"/>
              <a:cs typeface="Times New Roman" panose="02020603050405020304" pitchFamily="18" charset="0"/>
            </a:endParaRPr>
          </a:p>
          <a:p>
            <a:pPr marL="0" indent="0" algn="just">
              <a:buNone/>
            </a:pPr>
            <a:r>
              <a:rPr lang="tr-TR" sz="3000" b="1" i="1" dirty="0">
                <a:latin typeface="Times New Roman" panose="02020603050405020304" pitchFamily="18" charset="0"/>
                <a:cs typeface="Times New Roman" panose="02020603050405020304" pitchFamily="18" charset="0"/>
              </a:rPr>
              <a:t> </a:t>
            </a:r>
            <a:r>
              <a:rPr lang="tr-TR" sz="3000" b="1" i="1" dirty="0" smtClean="0">
                <a:latin typeface="Times New Roman" panose="02020603050405020304" pitchFamily="18" charset="0"/>
                <a:cs typeface="Times New Roman" panose="02020603050405020304" pitchFamily="18" charset="0"/>
              </a:rPr>
              <a:t>   *Kamu </a:t>
            </a:r>
            <a:r>
              <a:rPr lang="tr-TR" sz="3000" b="1" i="1" dirty="0">
                <a:latin typeface="Times New Roman" panose="02020603050405020304" pitchFamily="18" charset="0"/>
                <a:cs typeface="Times New Roman" panose="02020603050405020304" pitchFamily="18" charset="0"/>
              </a:rPr>
              <a:t>Malları – Özel Mallar </a:t>
            </a:r>
            <a:r>
              <a:rPr lang="tr-TR" sz="3000" dirty="0">
                <a:latin typeface="Times New Roman" panose="02020603050405020304" pitchFamily="18" charset="0"/>
                <a:cs typeface="Times New Roman" panose="02020603050405020304" pitchFamily="18" charset="0"/>
              </a:rPr>
              <a:t>ayrımı, </a:t>
            </a:r>
            <a:endParaRPr lang="tr-TR" sz="3000" dirty="0" smtClean="0">
              <a:latin typeface="Times New Roman" panose="02020603050405020304" pitchFamily="18" charset="0"/>
              <a:cs typeface="Times New Roman" panose="02020603050405020304" pitchFamily="18" charset="0"/>
            </a:endParaRPr>
          </a:p>
          <a:p>
            <a:pPr marL="0" indent="0" algn="just">
              <a:buNone/>
            </a:pPr>
            <a:r>
              <a:rPr lang="tr-TR" sz="3000" b="1" i="1" dirty="0" smtClean="0">
                <a:latin typeface="Times New Roman" panose="02020603050405020304" pitchFamily="18" charset="0"/>
                <a:cs typeface="Times New Roman" panose="02020603050405020304" pitchFamily="18" charset="0"/>
              </a:rPr>
              <a:t>    *Basit </a:t>
            </a:r>
            <a:r>
              <a:rPr lang="tr-TR" sz="3000" b="1" i="1" dirty="0">
                <a:latin typeface="Times New Roman" panose="02020603050405020304" pitchFamily="18" charset="0"/>
                <a:cs typeface="Times New Roman" panose="02020603050405020304" pitchFamily="18" charset="0"/>
              </a:rPr>
              <a:t>Eşya – Birleşik Eşya </a:t>
            </a:r>
            <a:r>
              <a:rPr lang="tr-TR" sz="3000" dirty="0">
                <a:latin typeface="Times New Roman" panose="02020603050405020304" pitchFamily="18" charset="0"/>
                <a:cs typeface="Times New Roman" panose="02020603050405020304" pitchFamily="18" charset="0"/>
              </a:rPr>
              <a:t>ayrımı, </a:t>
            </a:r>
          </a:p>
          <a:p>
            <a:pPr marL="0" indent="0" algn="just">
              <a:buNone/>
            </a:pPr>
            <a:r>
              <a:rPr lang="tr-TR" sz="3000" b="1" i="1" dirty="0" smtClean="0">
                <a:latin typeface="Times New Roman" panose="02020603050405020304" pitchFamily="18" charset="0"/>
                <a:cs typeface="Times New Roman" panose="02020603050405020304" pitchFamily="18" charset="0"/>
              </a:rPr>
              <a:t>     *Eşya </a:t>
            </a:r>
            <a:r>
              <a:rPr lang="tr-TR" sz="3000" b="1" i="1" dirty="0">
                <a:latin typeface="Times New Roman" panose="02020603050405020304" pitchFamily="18" charset="0"/>
                <a:cs typeface="Times New Roman" panose="02020603050405020304" pitchFamily="18" charset="0"/>
              </a:rPr>
              <a:t>Birliği – Hak Birliği </a:t>
            </a:r>
            <a:r>
              <a:rPr lang="tr-TR" sz="3000" dirty="0">
                <a:latin typeface="Times New Roman" panose="02020603050405020304" pitchFamily="18" charset="0"/>
                <a:cs typeface="Times New Roman" panose="02020603050405020304" pitchFamily="18" charset="0"/>
              </a:rPr>
              <a:t>ayrımı, </a:t>
            </a:r>
            <a:endParaRPr lang="tr-TR" sz="3000" dirty="0" smtClean="0">
              <a:latin typeface="Times New Roman" panose="02020603050405020304" pitchFamily="18" charset="0"/>
              <a:cs typeface="Times New Roman" panose="02020603050405020304" pitchFamily="18" charset="0"/>
            </a:endParaRPr>
          </a:p>
          <a:p>
            <a:pPr marL="0" indent="0" algn="just">
              <a:buNone/>
            </a:pPr>
            <a:r>
              <a:rPr lang="tr-TR" sz="3000" b="1" i="1" dirty="0" smtClean="0">
                <a:latin typeface="Times New Roman" panose="02020603050405020304" pitchFamily="18" charset="0"/>
                <a:cs typeface="Times New Roman" panose="02020603050405020304" pitchFamily="18" charset="0"/>
              </a:rPr>
              <a:t>     *Asıl </a:t>
            </a:r>
            <a:r>
              <a:rPr lang="tr-TR" sz="3000" b="1" i="1" dirty="0">
                <a:latin typeface="Times New Roman" panose="02020603050405020304" pitchFamily="18" charset="0"/>
                <a:cs typeface="Times New Roman" panose="02020603050405020304" pitchFamily="18" charset="0"/>
              </a:rPr>
              <a:t>Şey – </a:t>
            </a:r>
            <a:r>
              <a:rPr lang="tr-TR" sz="3000" b="1" i="1" dirty="0" smtClean="0">
                <a:latin typeface="Times New Roman" panose="02020603050405020304" pitchFamily="18" charset="0"/>
                <a:cs typeface="Times New Roman" panose="02020603050405020304" pitchFamily="18" charset="0"/>
              </a:rPr>
              <a:t>Eklenti</a:t>
            </a:r>
            <a:r>
              <a:rPr lang="tr-TR" sz="3000" dirty="0" smtClean="0">
                <a:latin typeface="Times New Roman" panose="02020603050405020304" pitchFamily="18" charset="0"/>
                <a:cs typeface="Times New Roman" panose="02020603050405020304" pitchFamily="18" charset="0"/>
              </a:rPr>
              <a:t>  </a:t>
            </a:r>
            <a:endParaRPr lang="tr-TR" sz="3000" dirty="0">
              <a:latin typeface="Times New Roman" panose="02020603050405020304" pitchFamily="18" charset="0"/>
              <a:cs typeface="Times New Roman" panose="02020603050405020304" pitchFamily="18" charset="0"/>
            </a:endParaRPr>
          </a:p>
          <a:p>
            <a:pPr marL="0" indent="0">
              <a:buNone/>
            </a:pPr>
            <a:endParaRPr lang="tr-TR" dirty="0"/>
          </a:p>
        </p:txBody>
      </p:sp>
    </p:spTree>
    <p:extLst>
      <p:ext uri="{BB962C8B-B14F-4D97-AF65-F5344CB8AC3E}">
        <p14:creationId xmlns:p14="http://schemas.microsoft.com/office/powerpoint/2010/main" val="2627129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a:latin typeface="Times New Roman" panose="02020603050405020304" pitchFamily="18" charset="0"/>
                <a:cs typeface="Times New Roman" panose="02020603050405020304" pitchFamily="18" charset="0"/>
              </a:rPr>
              <a:t>EŞYA HUKUKU </a:t>
            </a:r>
            <a:br>
              <a:rPr lang="tr-TR" sz="2800" b="1" dirty="0">
                <a:latin typeface="Times New Roman" panose="02020603050405020304" pitchFamily="18" charset="0"/>
                <a:cs typeface="Times New Roman" panose="02020603050405020304" pitchFamily="18" charset="0"/>
              </a:rPr>
            </a:br>
            <a:r>
              <a:rPr lang="tr-TR" sz="2800" b="1" i="1" dirty="0">
                <a:latin typeface="Times New Roman" panose="02020603050405020304" pitchFamily="18" charset="0"/>
                <a:cs typeface="Times New Roman" panose="02020603050405020304" pitchFamily="18" charset="0"/>
              </a:rPr>
              <a:t>PRATİK ÇALIŞMA KİTAPLARI </a:t>
            </a:r>
            <a:r>
              <a:rPr lang="tr-TR" sz="2800" b="1" i="1" dirty="0" smtClean="0">
                <a:latin typeface="Times New Roman" panose="02020603050405020304" pitchFamily="18" charset="0"/>
                <a:cs typeface="Times New Roman" panose="02020603050405020304" pitchFamily="18" charset="0"/>
              </a:rPr>
              <a:t>-3</a:t>
            </a:r>
            <a:endParaRPr lang="tr-TR" sz="2800" dirty="0"/>
          </a:p>
        </p:txBody>
      </p:sp>
      <p:sp>
        <p:nvSpPr>
          <p:cNvPr id="3" name="İçerik Yer Tutucusu 2"/>
          <p:cNvSpPr>
            <a:spLocks noGrp="1"/>
          </p:cNvSpPr>
          <p:nvPr>
            <p:ph idx="1"/>
          </p:nvPr>
        </p:nvSpPr>
        <p:spPr/>
        <p:txBody>
          <a:bodyPr>
            <a:noAutofit/>
          </a:bodyPr>
          <a:lstStyle/>
          <a:p>
            <a:pPr algn="just"/>
            <a:r>
              <a:rPr lang="tr-TR" b="1" dirty="0" smtClean="0">
                <a:latin typeface="Times New Roman" panose="02020603050405020304" pitchFamily="18" charset="0"/>
                <a:cs typeface="Times New Roman" panose="02020603050405020304" pitchFamily="18" charset="0"/>
              </a:rPr>
              <a:t>6)Gülşah Vardar Hamamcıoğlu / Sinem Aydın: </a:t>
            </a:r>
            <a:r>
              <a:rPr lang="tr-TR" dirty="0" smtClean="0">
                <a:latin typeface="Times New Roman" panose="02020603050405020304" pitchFamily="18" charset="0"/>
                <a:cs typeface="Times New Roman" panose="02020603050405020304" pitchFamily="18" charset="0"/>
              </a:rPr>
              <a:t>Eşya Hukuku Pratik Çalışmaları, 2. Basıdan 3. Tıpkı Bası, </a:t>
            </a:r>
            <a:r>
              <a:rPr lang="tr-TR" dirty="0" err="1" smtClean="0">
                <a:latin typeface="Times New Roman" panose="02020603050405020304" pitchFamily="18" charset="0"/>
                <a:cs typeface="Times New Roman" panose="02020603050405020304" pitchFamily="18" charset="0"/>
              </a:rPr>
              <a:t>Oniki</a:t>
            </a:r>
            <a:r>
              <a:rPr lang="tr-TR" dirty="0" smtClean="0">
                <a:latin typeface="Times New Roman" panose="02020603050405020304" pitchFamily="18" charset="0"/>
                <a:cs typeface="Times New Roman" panose="02020603050405020304" pitchFamily="18" charset="0"/>
              </a:rPr>
              <a:t> Levha Yayınları, İstanbul 2018. </a:t>
            </a:r>
          </a:p>
          <a:p>
            <a:pPr algn="just"/>
            <a:r>
              <a:rPr lang="tr-TR" b="1" dirty="0" smtClean="0">
                <a:latin typeface="Times New Roman" panose="02020603050405020304" pitchFamily="18" charset="0"/>
                <a:cs typeface="Times New Roman" panose="02020603050405020304" pitchFamily="18" charset="0"/>
              </a:rPr>
              <a:t>7)Mehmet </a:t>
            </a:r>
            <a:r>
              <a:rPr lang="tr-TR" b="1" dirty="0" err="1" smtClean="0">
                <a:latin typeface="Times New Roman" panose="02020603050405020304" pitchFamily="18" charset="0"/>
                <a:cs typeface="Times New Roman" panose="02020603050405020304" pitchFamily="18" charset="0"/>
              </a:rPr>
              <a:t>Altunkaya</a:t>
            </a:r>
            <a:r>
              <a:rPr lang="tr-TR" b="1" dirty="0" smtClean="0">
                <a:latin typeface="Times New Roman" panose="02020603050405020304" pitchFamily="18" charset="0"/>
                <a:cs typeface="Times New Roman" panose="02020603050405020304" pitchFamily="18" charset="0"/>
              </a:rPr>
              <a:t> / Selin Sert Sütçü / Agâh Kürşat </a:t>
            </a:r>
            <a:r>
              <a:rPr lang="tr-TR" b="1" dirty="0" err="1" smtClean="0">
                <a:latin typeface="Times New Roman" panose="02020603050405020304" pitchFamily="18" charset="0"/>
                <a:cs typeface="Times New Roman" panose="02020603050405020304" pitchFamily="18" charset="0"/>
              </a:rPr>
              <a:t>Karauz</a:t>
            </a:r>
            <a:r>
              <a:rPr lang="tr-TR" b="1" dirty="0" smtClean="0">
                <a:latin typeface="Times New Roman" panose="02020603050405020304" pitchFamily="18" charset="0"/>
                <a:cs typeface="Times New Roman" panose="02020603050405020304" pitchFamily="18" charset="0"/>
              </a:rPr>
              <a:t> /Feride Demirbaş / Osman Levent Özay: </a:t>
            </a:r>
            <a:r>
              <a:rPr lang="tr-TR" dirty="0" smtClean="0">
                <a:latin typeface="Times New Roman" panose="02020603050405020304" pitchFamily="18" charset="0"/>
                <a:cs typeface="Times New Roman" panose="02020603050405020304" pitchFamily="18" charset="0"/>
              </a:rPr>
              <a:t>Eşya Hukuku Pratik Çalışmaları, 1. Bası, Seçkin Yayıncılık, Ankara 2018.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007661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1776</TotalTime>
  <Words>5008</Words>
  <Application>Microsoft Office PowerPoint</Application>
  <PresentationFormat>Ekran Gösterisi (4:3)</PresentationFormat>
  <Paragraphs>303</Paragraphs>
  <Slides>81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81</vt:i4>
      </vt:variant>
    </vt:vector>
  </HeadingPairs>
  <TitlesOfParts>
    <vt:vector size="85" baseType="lpstr">
      <vt:lpstr>Arial</vt:lpstr>
      <vt:lpstr>Calibri</vt:lpstr>
      <vt:lpstr>Times New Roman</vt:lpstr>
      <vt:lpstr>Ofis Teması</vt:lpstr>
      <vt:lpstr>2019-2020 Öğretim Yılı  AÜHF - 3 / A Sınıfı Eşya Hukuku Ders Notları Güz Dönemi  (İlk Hafta – 18 Eylül 2019)  -Kaynakça ve Giriş -  </vt:lpstr>
      <vt:lpstr>3/A EŞYA HUKUKU  DERSİ  GÜZ DÖNEMİ KAYNAKÇASI  DERS KİTAPLARI -1</vt:lpstr>
      <vt:lpstr>3/A EŞYA HUKUKU  DERSİ  GÜZ DÖNEMİ KAYNAKÇASI  DERS KİTAPLARI -2</vt:lpstr>
      <vt:lpstr>3/A EŞYA HUKUKU  DERSİ  GÜZ DÖNEMİ KAYNAKÇASI  DERS KİTAPLARI -3</vt:lpstr>
      <vt:lpstr>3/A EŞYA HUKUKU  DERSİ  GÜZ DÖNEMİ KAYNAKÇASI  DERS KİTAPLARI -4</vt:lpstr>
      <vt:lpstr>3/A EŞYA HUKUKU  DERSİ  GÜZ DÖNEMİ KAYNAKÇASI  DERS KİTAPLARI -5</vt:lpstr>
      <vt:lpstr>EŞYA HUKUKU  PRATİK ÇALIŞMA KİTAPLARI -1</vt:lpstr>
      <vt:lpstr>EŞYA HUKUKU  PRATİK ÇALIŞMA KİTAPLARI -2</vt:lpstr>
      <vt:lpstr>EŞYA HUKUKU  PRATİK ÇALIŞMA KİTAPLARI -3</vt:lpstr>
      <vt:lpstr>Eşya Hukukunun Konusu ve Ayni Hak Kavramı – Eşya ve Eşya Çeşitleri </vt:lpstr>
      <vt:lpstr>Eşya Hukukunun Konusu</vt:lpstr>
      <vt:lpstr>Ayni Haklar </vt:lpstr>
      <vt:lpstr>PowerPoint Sunusu</vt:lpstr>
      <vt:lpstr>Zilyetlik </vt:lpstr>
      <vt:lpstr>PowerPoint Sunusu</vt:lpstr>
      <vt:lpstr>Tapu Sicili </vt:lpstr>
      <vt:lpstr>Eşya Hukukunun Konusu </vt:lpstr>
      <vt:lpstr>Eşya Hukukunun Konusu</vt:lpstr>
      <vt:lpstr>4721 sayılı Yeni Medeni Kanun’un Dördüncü Kitabının Başlığı (Eşya Hukuku) </vt:lpstr>
      <vt:lpstr>PowerPoint Sunusu</vt:lpstr>
      <vt:lpstr>Ayni Hak Kavramı ve İlgili Görüşler </vt:lpstr>
      <vt:lpstr>Ayni Hak Kavramına İlişkin Görüşler</vt:lpstr>
      <vt:lpstr>Klasik Görüş</vt:lpstr>
      <vt:lpstr>Klasik Görüşün Eleştirisi</vt:lpstr>
      <vt:lpstr>Şahısçı (Personalist) Görüş</vt:lpstr>
      <vt:lpstr>PowerPoint Sunusu</vt:lpstr>
      <vt:lpstr>Klasik Görüş ve Şahısçı Görüşün Eleştirisi </vt:lpstr>
      <vt:lpstr>PowerPoint Sunusu</vt:lpstr>
      <vt:lpstr>PowerPoint Sunusu</vt:lpstr>
      <vt:lpstr>PowerPoint Sunusu</vt:lpstr>
      <vt:lpstr>PowerPoint Sunusu</vt:lpstr>
      <vt:lpstr>PowerPoint Sunusu</vt:lpstr>
      <vt:lpstr>Birleştirici Görüş </vt:lpstr>
      <vt:lpstr>PowerPoint Sunusu</vt:lpstr>
      <vt:lpstr>PowerPoint Sunusu</vt:lpstr>
      <vt:lpstr>PowerPoint Sunusu</vt:lpstr>
      <vt:lpstr>Ayni Hak Kavramının Unsurları</vt:lpstr>
      <vt:lpstr>EŞYA – Eşya Kavramı (Genel Anlamda Eşya)</vt:lpstr>
      <vt:lpstr>Hukuki Anlamda Eşya</vt:lpstr>
      <vt:lpstr>Hukuki Anlamda Eşyanın Özellikleri </vt:lpstr>
      <vt:lpstr>Cismani Olma</vt:lpstr>
      <vt:lpstr>Medeni Kanun’un cismani varlığı olmadığı halde Eşya olarak kabul ettiği Ayni Hak Konuları</vt:lpstr>
      <vt:lpstr>PowerPoint Sunusu</vt:lpstr>
      <vt:lpstr>PowerPoint Sunusu</vt:lpstr>
      <vt:lpstr>PowerPoint Sunusu</vt:lpstr>
      <vt:lpstr>PowerPoint Sunusu</vt:lpstr>
      <vt:lpstr>Sınırlandırılmış Olma </vt:lpstr>
      <vt:lpstr>PowerPoint Sunusu</vt:lpstr>
      <vt:lpstr>PowerPoint Sunusu</vt:lpstr>
      <vt:lpstr>Üzerinde Fiili ve Hukuki Hakimiyet Kurulabilir Olma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Organ ve Doku Nakli Kanunu</vt:lpstr>
      <vt:lpstr>PowerPoint Sunusu</vt:lpstr>
      <vt:lpstr>PowerPoint Sunusu</vt:lpstr>
      <vt:lpstr>PowerPoint Sunusu</vt:lpstr>
      <vt:lpstr>PowerPoint Sunusu</vt:lpstr>
      <vt:lpstr>PowerPoint Sunusu</vt:lpstr>
      <vt:lpstr>PowerPoint Sunusu</vt:lpstr>
      <vt:lpstr>Üremeye Yardımcı Tedavi Uygulamaları ve Üremeye Yardımcı Tedavi Merkezleri Hakkında Yönetmelik</vt:lpstr>
      <vt:lpstr>PowerPoint Sunusu</vt:lpstr>
      <vt:lpstr>PowerPoint Sunusu</vt:lpstr>
      <vt:lpstr>Cesedin Eşya Hukuku Bakımından Durumu</vt:lpstr>
      <vt:lpstr>Cesedin Eşya Sayılıp Sayılamayacağı Konusundaki Tartışmalar</vt:lpstr>
      <vt:lpstr>PowerPoint Sunusu</vt:lpstr>
      <vt:lpstr>PowerPoint Sunusu</vt:lpstr>
      <vt:lpstr>PowerPoint Sunusu</vt:lpstr>
      <vt:lpstr>Hukuk Düzenince Sınırlanan Konular</vt:lpstr>
      <vt:lpstr>Eşyanın Çeşitleri </vt:lpstr>
      <vt:lpstr>PowerPoint Sunusu</vt:lpstr>
      <vt:lpstr>Eşya Çeşitlerine İlişkin Çeşitli Ayırımlar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Eşya Hukukunun Konusu</dc:title>
  <dc:creator>user</dc:creator>
  <cp:lastModifiedBy>Mustafa Karaca</cp:lastModifiedBy>
  <cp:revision>431</cp:revision>
  <cp:lastPrinted>2019-09-23T08:58:22Z</cp:lastPrinted>
  <dcterms:created xsi:type="dcterms:W3CDTF">2018-09-23T16:33:13Z</dcterms:created>
  <dcterms:modified xsi:type="dcterms:W3CDTF">2019-09-25T14:40:01Z</dcterms:modified>
</cp:coreProperties>
</file>