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296" r:id="rId5"/>
    <p:sldId id="297" r:id="rId6"/>
    <p:sldId id="29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17/05/2020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17/05/2020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17/05/2020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17/05/2020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17/05/2020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17/05/2020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dirty="0" smtClean="0">
                <a:latin typeface="Comic Sans MS" panose="030F0702030302020204" pitchFamily="66" charset="0"/>
              </a:rPr>
              <a:t>Ders </a:t>
            </a:r>
            <a:r>
              <a:rPr lang="tr-TR" sz="3500" dirty="0" smtClean="0">
                <a:latin typeface="Comic Sans MS" panose="030F0702030302020204" pitchFamily="66" charset="0"/>
              </a:rPr>
              <a:t>Notları-10</a:t>
            </a: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73958" y="245660"/>
            <a:ext cx="10617959" cy="6332561"/>
          </a:xfrm>
        </p:spPr>
        <p:txBody>
          <a:bodyPr numCol="2">
            <a:normAutofit fontScale="90000"/>
          </a:bodyPr>
          <a:lstStyle/>
          <a:p>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800" b="1" dirty="0">
                <a:latin typeface="Comic Sans MS" panose="030F0702030302020204" pitchFamily="66" charset="0"/>
              </a:rPr>
              <a:t>İkinci Yasa İle İlgili Uygulamalar</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200" b="1" dirty="0">
                <a:latin typeface="Comic Sans MS" panose="030F0702030302020204" pitchFamily="66" charset="0"/>
              </a:rPr>
              <a:t>Isı makineleri ve ısı </a:t>
            </a:r>
            <a:r>
              <a:rPr lang="tr-TR" sz="2200" b="1" dirty="0" smtClean="0">
                <a:latin typeface="Comic Sans MS" panose="030F0702030302020204" pitchFamily="66" charset="0"/>
              </a:rPr>
              <a:t>pompaları</a:t>
            </a:r>
            <a:r>
              <a:rPr lang="tr-TR" sz="2000" b="1" dirty="0" smtClean="0">
                <a:latin typeface="Comic Sans MS" panose="030F0702030302020204" pitchFamily="66" charset="0"/>
              </a:rPr>
              <a:t/>
            </a:r>
            <a:br>
              <a:rPr lang="tr-TR" sz="2000" b="1" dirty="0" smtClean="0">
                <a:latin typeface="Comic Sans MS" panose="030F0702030302020204" pitchFamily="66" charset="0"/>
              </a:rPr>
            </a:br>
            <a:r>
              <a:rPr lang="tr-TR" sz="2000" b="1" dirty="0">
                <a:latin typeface="Comic Sans MS" panose="030F0702030302020204" pitchFamily="66" charset="0"/>
              </a:rPr>
              <a:t/>
            </a:r>
            <a:br>
              <a:rPr lang="tr-TR" sz="2000" b="1" dirty="0">
                <a:latin typeface="Comic Sans MS" panose="030F0702030302020204" pitchFamily="66" charset="0"/>
              </a:rPr>
            </a:br>
            <a:r>
              <a:rPr lang="tr-TR" sz="2000" dirty="0">
                <a:latin typeface="Comic Sans MS" panose="030F0702030302020204" pitchFamily="66" charset="0"/>
              </a:rPr>
              <a:t>Isı makinalarının çalışmasında ise aşağıdaki kurallar önem taşımaktadır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Isı makineleri bir ısı kaynağından ısı enerjisi alırlar. Güneş enerjisi reaktörleri,</a:t>
            </a:r>
            <a:br>
              <a:rPr lang="tr-TR" sz="2000" dirty="0">
                <a:latin typeface="Comic Sans MS" panose="030F0702030302020204" pitchFamily="66" charset="0"/>
              </a:rPr>
            </a:br>
            <a:r>
              <a:rPr lang="tr-TR" sz="2000" dirty="0">
                <a:latin typeface="Comic Sans MS" panose="030F0702030302020204" pitchFamily="66" charset="0"/>
              </a:rPr>
              <a:t>kazan, nükleer reaktör, </a:t>
            </a:r>
            <a:r>
              <a:rPr lang="tr-TR" sz="2000" dirty="0" smtClean="0">
                <a:latin typeface="Comic Sans MS" panose="030F0702030302020204" pitchFamily="66" charset="0"/>
              </a:rPr>
              <a:t>soğutucular, klimalar </a:t>
            </a:r>
            <a:r>
              <a:rPr lang="tr-TR" sz="2000" dirty="0">
                <a:latin typeface="Comic Sans MS" panose="030F0702030302020204" pitchFamily="66" charset="0"/>
              </a:rPr>
              <a:t>gibi</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Alınan ısı enerjisinin bir kısmını genellikle mekanik işe dönüştürürler ve</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Isının geri kalan kısmını akarsu, çevre hava gibi daha düşük </a:t>
            </a:r>
            <a:r>
              <a:rPr lang="tr-TR" sz="2000" dirty="0" smtClean="0">
                <a:latin typeface="Comic Sans MS" panose="030F0702030302020204" pitchFamily="66" charset="0"/>
              </a:rPr>
              <a:t>sıcaklıktaki diğer </a:t>
            </a:r>
            <a:r>
              <a:rPr lang="tr-TR" sz="2000" dirty="0">
                <a:latin typeface="Comic Sans MS" panose="030F0702030302020204" pitchFamily="66" charset="0"/>
              </a:rPr>
              <a:t>bir ısı kaynağına verirler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Isı makinelerinde gerçekleşen hal değişimleri her zaman bir çevrim</a:t>
            </a:r>
            <a:br>
              <a:rPr lang="tr-TR" sz="2000" dirty="0">
                <a:latin typeface="Comic Sans MS" panose="030F0702030302020204" pitchFamily="66" charset="0"/>
              </a:rPr>
            </a:br>
            <a:r>
              <a:rPr lang="tr-TR" sz="2000" dirty="0">
                <a:latin typeface="Comic Sans MS" panose="030F0702030302020204" pitchFamily="66" charset="0"/>
              </a:rPr>
              <a:t>oluşturmaktadır.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a:t>
            </a:r>
            <a:r>
              <a:rPr lang="tr-TR" sz="2000" b="1" dirty="0">
                <a:latin typeface="Comic Sans MS" panose="030F0702030302020204" pitchFamily="66" charset="0"/>
              </a:rPr>
              <a:t>ısı makinesi</a:t>
            </a:r>
            <a:r>
              <a:rPr lang="tr-TR" sz="2000" dirty="0">
                <a:latin typeface="Comic Sans MS" panose="030F0702030302020204" pitchFamily="66" charset="0"/>
              </a:rPr>
              <a:t> ısı enerjisinin sıcak kaynaktan, soğuk kaynağa transfer</a:t>
            </a:r>
            <a:br>
              <a:rPr lang="tr-TR" sz="2000" dirty="0">
                <a:latin typeface="Comic Sans MS" panose="030F0702030302020204" pitchFamily="66" charset="0"/>
              </a:rPr>
            </a:br>
            <a:r>
              <a:rPr lang="tr-TR" sz="2000" dirty="0">
                <a:latin typeface="Comic Sans MS" panose="030F0702030302020204" pitchFamily="66" charset="0"/>
              </a:rPr>
              <a:t>edilmesini sağlar, bu prosesin amacı enerjinin bir kısmının faydalı mekanik</a:t>
            </a:r>
            <a:br>
              <a:rPr lang="tr-TR" sz="2000" dirty="0">
                <a:latin typeface="Comic Sans MS" panose="030F0702030302020204" pitchFamily="66" charset="0"/>
              </a:rPr>
            </a:br>
            <a:r>
              <a:rPr lang="tr-TR" sz="2000" dirty="0">
                <a:latin typeface="Comic Sans MS" panose="030F0702030302020204" pitchFamily="66" charset="0"/>
              </a:rPr>
              <a:t>işe dönüştürülmesidir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b="1" dirty="0">
                <a:latin typeface="Comic Sans MS" panose="030F0702030302020204" pitchFamily="66" charset="0"/>
              </a:rPr>
              <a:t>Soğutma </a:t>
            </a:r>
            <a:r>
              <a:rPr lang="tr-TR" sz="2000" b="1" dirty="0" smtClean="0">
                <a:latin typeface="Comic Sans MS" panose="030F0702030302020204" pitchFamily="66" charset="0"/>
              </a:rPr>
              <a:t>makinesi</a:t>
            </a:r>
            <a:r>
              <a:rPr lang="tr-TR" sz="2000" dirty="0" smtClean="0">
                <a:latin typeface="Comic Sans MS" panose="030F0702030302020204" pitchFamily="66" charset="0"/>
              </a:rPr>
              <a:t>nde </a:t>
            </a:r>
            <a:r>
              <a:rPr lang="tr-TR" sz="2000" dirty="0">
                <a:latin typeface="Comic Sans MS" panose="030F0702030302020204" pitchFamily="66" charset="0"/>
              </a:rPr>
              <a:t>ise, ısı makinasındakinin tersine, ısı </a:t>
            </a:r>
            <a:r>
              <a:rPr lang="tr-TR" sz="2000" dirty="0" smtClean="0">
                <a:latin typeface="Comic Sans MS" panose="030F0702030302020204" pitchFamily="66" charset="0"/>
              </a:rPr>
              <a:t>enerjisinin soğuk </a:t>
            </a:r>
            <a:r>
              <a:rPr lang="tr-TR" sz="2000" dirty="0">
                <a:latin typeface="Comic Sans MS" panose="030F0702030302020204" pitchFamily="66" charset="0"/>
              </a:rPr>
              <a:t>kaynaktan sıcak kaynağa transferi </a:t>
            </a:r>
            <a:r>
              <a:rPr lang="tr-TR" sz="2000" dirty="0" smtClean="0">
                <a:latin typeface="Comic Sans MS" panose="030F0702030302020204" pitchFamily="66" charset="0"/>
              </a:rPr>
              <a:t>söz konusudur. Bunun </a:t>
            </a:r>
            <a:r>
              <a:rPr lang="tr-TR" sz="2000" dirty="0">
                <a:latin typeface="Comic Sans MS" panose="030F0702030302020204" pitchFamily="66" charset="0"/>
              </a:rPr>
              <a:t>için</a:t>
            </a:r>
            <a:br>
              <a:rPr lang="tr-TR" sz="2000" dirty="0">
                <a:latin typeface="Comic Sans MS" panose="030F0702030302020204" pitchFamily="66" charset="0"/>
              </a:rPr>
            </a:br>
            <a:r>
              <a:rPr lang="tr-TR" sz="2000" dirty="0">
                <a:latin typeface="Comic Sans MS" panose="030F0702030302020204" pitchFamily="66" charset="0"/>
              </a:rPr>
              <a:t>sistemin çevreden kendisine verilecek bir işe ihtiyacı vardır; bu </a:t>
            </a:r>
            <a:r>
              <a:rPr lang="tr-TR" sz="2000" dirty="0" smtClean="0">
                <a:latin typeface="Comic Sans MS" panose="030F0702030302020204" pitchFamily="66" charset="0"/>
              </a:rPr>
              <a:t>prosesin amacı </a:t>
            </a:r>
            <a:r>
              <a:rPr lang="tr-TR" sz="2000" dirty="0">
                <a:latin typeface="Comic Sans MS" panose="030F0702030302020204" pitchFamily="66" charset="0"/>
              </a:rPr>
              <a:t>ancak soğuk kaynaktan, sıcak ortama ısı </a:t>
            </a:r>
            <a:r>
              <a:rPr lang="tr-TR" sz="2000" dirty="0" smtClean="0">
                <a:latin typeface="Comic Sans MS" panose="030F0702030302020204" pitchFamily="66" charset="0"/>
              </a:rPr>
              <a:t>transferidir.</a:t>
            </a:r>
            <a:endParaRPr lang="en-GB" sz="2000" baseline="-25000" dirty="0">
              <a:latin typeface="Comic Sans MS" panose="030F0702030302020204" pitchFamily="66" charset="0"/>
            </a:endParaRPr>
          </a:p>
        </p:txBody>
      </p:sp>
    </p:spTree>
    <p:extLst>
      <p:ext uri="{BB962C8B-B14F-4D97-AF65-F5344CB8AC3E}">
        <p14:creationId xmlns:p14="http://schemas.microsoft.com/office/powerpoint/2010/main" val="189077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73958" y="245660"/>
            <a:ext cx="10617959" cy="6332561"/>
          </a:xfrm>
        </p:spPr>
        <p:txBody>
          <a:bodyPr numCol="2">
            <a:normAutofit/>
          </a:bodyPr>
          <a:lstStyle/>
          <a:p>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500" b="1" dirty="0" err="1" smtClean="0">
                <a:latin typeface="Comic Sans MS" panose="030F0702030302020204" pitchFamily="66" charset="0"/>
              </a:rPr>
              <a:t>Carnot</a:t>
            </a:r>
            <a:r>
              <a:rPr lang="tr-TR" sz="2500" b="1" dirty="0" smtClean="0">
                <a:latin typeface="Comic Sans MS" panose="030F0702030302020204" pitchFamily="66" charset="0"/>
              </a:rPr>
              <a:t> Çevrimi</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a:latin typeface="Comic Sans MS" panose="030F0702030302020204" pitchFamily="66" charset="0"/>
              </a:rPr>
              <a:t>Carnot</a:t>
            </a:r>
            <a:r>
              <a:rPr lang="tr-TR" sz="2000" dirty="0">
                <a:latin typeface="Comic Sans MS" panose="030F0702030302020204" pitchFamily="66" charset="0"/>
              </a:rPr>
              <a:t> çevrimi, Sadi </a:t>
            </a:r>
            <a:r>
              <a:rPr lang="tr-TR" sz="2000" dirty="0" err="1">
                <a:latin typeface="Comic Sans MS" panose="030F0702030302020204" pitchFamily="66" charset="0"/>
              </a:rPr>
              <a:t>Carnot</a:t>
            </a:r>
            <a:r>
              <a:rPr lang="tr-TR" sz="2000" dirty="0">
                <a:latin typeface="Comic Sans MS" panose="030F0702030302020204" pitchFamily="66" charset="0"/>
              </a:rPr>
              <a:t> tarafından 1820’lerde ortaya konmuş </a:t>
            </a:r>
            <a:r>
              <a:rPr lang="tr-TR" sz="2000" dirty="0" smtClean="0">
                <a:latin typeface="Comic Sans MS" panose="030F0702030302020204" pitchFamily="66" charset="0"/>
              </a:rPr>
              <a:t>bir termodinamik </a:t>
            </a:r>
            <a:r>
              <a:rPr lang="tr-TR" sz="2000" dirty="0">
                <a:latin typeface="Comic Sans MS" panose="030F0702030302020204" pitchFamily="66" charset="0"/>
              </a:rPr>
              <a:t>çevrimdir ve Emile </a:t>
            </a:r>
            <a:r>
              <a:rPr lang="tr-TR" sz="2000" dirty="0" err="1">
                <a:latin typeface="Comic Sans MS" panose="030F0702030302020204" pitchFamily="66" charset="0"/>
              </a:rPr>
              <a:t>Clapeyron</a:t>
            </a:r>
            <a:r>
              <a:rPr lang="tr-TR" sz="2000" dirty="0">
                <a:latin typeface="Comic Sans MS" panose="030F0702030302020204" pitchFamily="66" charset="0"/>
              </a:rPr>
              <a:t> tarafından 1830 ve 1840’lı </a:t>
            </a:r>
            <a:r>
              <a:rPr lang="tr-TR" sz="2000" dirty="0" smtClean="0">
                <a:latin typeface="Comic Sans MS" panose="030F0702030302020204" pitchFamily="66" charset="0"/>
              </a:rPr>
              <a:t>yıllarda geliştirilmiştir.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a:latin typeface="Comic Sans MS" panose="030F0702030302020204" pitchFamily="66" charset="0"/>
              </a:rPr>
              <a:t>Carnot</a:t>
            </a:r>
            <a:r>
              <a:rPr lang="tr-TR" sz="2000" dirty="0">
                <a:latin typeface="Comic Sans MS" panose="030F0702030302020204" pitchFamily="66" charset="0"/>
              </a:rPr>
              <a:t> çevrimi özel bir </a:t>
            </a:r>
            <a:r>
              <a:rPr lang="tr-TR" sz="2000" dirty="0" smtClean="0">
                <a:latin typeface="Comic Sans MS" panose="030F0702030302020204" pitchFamily="66" charset="0"/>
              </a:rPr>
              <a:t>çevrimdir çünkü</a:t>
            </a:r>
            <a:r>
              <a:rPr lang="tr-TR" sz="2000" dirty="0">
                <a:latin typeface="Comic Sans MS" panose="030F0702030302020204" pitchFamily="66" charset="0"/>
              </a:rPr>
              <a:t>, verilen ısı enerjisinin işe çevrilme miktarı ya da tersi </a:t>
            </a:r>
            <a:r>
              <a:rPr lang="tr-TR" sz="2000" dirty="0" smtClean="0">
                <a:latin typeface="Comic Sans MS" panose="030F0702030302020204" pitchFamily="66" charset="0"/>
              </a:rPr>
              <a:t>için (verilen </a:t>
            </a:r>
            <a:r>
              <a:rPr lang="tr-TR" sz="2000" dirty="0">
                <a:latin typeface="Comic Sans MS" panose="030F0702030302020204" pitchFamily="66" charset="0"/>
              </a:rPr>
              <a:t>işin soğutma amaçları için kullanımı) mümkün olan en verimli </a:t>
            </a:r>
            <a:r>
              <a:rPr lang="tr-TR" sz="2000" dirty="0" smtClean="0">
                <a:latin typeface="Comic Sans MS" panose="030F0702030302020204" pitchFamily="66" charset="0"/>
              </a:rPr>
              <a:t>çevrimdir.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Verimli </a:t>
            </a:r>
            <a:r>
              <a:rPr lang="tr-TR" sz="2000" dirty="0">
                <a:latin typeface="Comic Sans MS" panose="030F0702030302020204" pitchFamily="66" charset="0"/>
              </a:rPr>
              <a:t>çevrim olmasının sebebi, tamamen tersinir adımlardan </a:t>
            </a:r>
            <a:r>
              <a:rPr lang="tr-TR" sz="2000" dirty="0" smtClean="0">
                <a:latin typeface="Comic Sans MS" panose="030F0702030302020204" pitchFamily="66" charset="0"/>
              </a:rPr>
              <a:t>oluşmasıdır. Başka </a:t>
            </a:r>
            <a:r>
              <a:rPr lang="tr-TR" sz="2000" dirty="0">
                <a:latin typeface="Comic Sans MS" panose="030F0702030302020204" pitchFamily="66" charset="0"/>
              </a:rPr>
              <a:t>bir deyişle, her adımdaki ve toplamdaki </a:t>
            </a:r>
            <a:r>
              <a:rPr lang="tr-TR" sz="2000" dirty="0" err="1">
                <a:latin typeface="Comic Sans MS" panose="030F0702030302020204" pitchFamily="66" charset="0"/>
              </a:rPr>
              <a:t>entropi</a:t>
            </a:r>
            <a:r>
              <a:rPr lang="tr-TR" sz="2000" dirty="0">
                <a:latin typeface="Comic Sans MS" panose="030F0702030302020204" pitchFamily="66" charset="0"/>
              </a:rPr>
              <a:t> </a:t>
            </a:r>
            <a:r>
              <a:rPr lang="tr-TR" sz="2000" dirty="0" smtClean="0">
                <a:latin typeface="Comic Sans MS" panose="030F0702030302020204" pitchFamily="66" charset="0"/>
              </a:rPr>
              <a:t>değişimi sıfırdır</a:t>
            </a:r>
            <a:r>
              <a:rPr lang="tr-TR" sz="2000" dirty="0">
                <a:latin typeface="Comic Sans MS" panose="030F0702030302020204" pitchFamily="66" charset="0"/>
              </a:rPr>
              <a:t>.</a:t>
            </a:r>
            <a:r>
              <a:rPr lang="tr-TR" sz="2000" b="1" dirty="0" smtClean="0">
                <a:latin typeface="Comic Sans MS" panose="030F0702030302020204" pitchFamily="66" charset="0"/>
              </a:rPr>
              <a:t/>
            </a:r>
            <a:br>
              <a:rPr lang="tr-TR" sz="2000" b="1" dirty="0" smtClean="0">
                <a:latin typeface="Comic Sans MS" panose="030F0702030302020204" pitchFamily="66" charset="0"/>
              </a:rPr>
            </a:br>
            <a:r>
              <a:rPr lang="tr-TR" sz="2000" b="1" dirty="0">
                <a:latin typeface="Comic Sans MS" panose="030F0702030302020204" pitchFamily="66" charset="0"/>
              </a:rPr>
              <a:t/>
            </a:r>
            <a:br>
              <a:rPr lang="tr-TR" sz="2000" b="1" dirty="0">
                <a:latin typeface="Comic Sans MS" panose="030F0702030302020204" pitchFamily="66" charset="0"/>
              </a:rPr>
            </a:br>
            <a:endParaRPr lang="en-GB" sz="2000" baseline="-25000" dirty="0">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7514125" y="682388"/>
            <a:ext cx="3814962" cy="2543310"/>
          </a:xfrm>
          <a:prstGeom prst="rect">
            <a:avLst/>
          </a:prstGeom>
        </p:spPr>
      </p:pic>
      <p:pic>
        <p:nvPicPr>
          <p:cNvPr id="7" name="Resim 6"/>
          <p:cNvPicPr>
            <a:picLocks noChangeAspect="1"/>
          </p:cNvPicPr>
          <p:nvPr/>
        </p:nvPicPr>
        <p:blipFill>
          <a:blip r:embed="rId3"/>
          <a:stretch>
            <a:fillRect/>
          </a:stretch>
        </p:blipFill>
        <p:spPr>
          <a:xfrm>
            <a:off x="7347783" y="3411940"/>
            <a:ext cx="4147646" cy="3077570"/>
          </a:xfrm>
          <a:prstGeom prst="rect">
            <a:avLst/>
          </a:prstGeom>
        </p:spPr>
      </p:pic>
    </p:spTree>
    <p:extLst>
      <p:ext uri="{BB962C8B-B14F-4D97-AF65-F5344CB8AC3E}">
        <p14:creationId xmlns:p14="http://schemas.microsoft.com/office/powerpoint/2010/main" val="1562353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41947" y="272956"/>
            <a:ext cx="10809028" cy="6585044"/>
          </a:xfrm>
        </p:spPr>
        <p:txBody>
          <a:bodyPr numCol="2">
            <a:normAutofit fontScale="90000"/>
          </a:bodyPr>
          <a:lstStyle/>
          <a:p>
            <a:r>
              <a:rPr lang="tr-TR" sz="2800" b="1" dirty="0" err="1" smtClean="0">
                <a:latin typeface="Comic Sans MS" panose="030F0702030302020204" pitchFamily="66" charset="0"/>
              </a:rPr>
              <a:t>Carnot</a:t>
            </a:r>
            <a:r>
              <a:rPr lang="tr-TR" sz="2800" b="1" dirty="0" smtClean="0">
                <a:latin typeface="Comic Sans MS" panose="030F0702030302020204" pitchFamily="66" charset="0"/>
              </a:rPr>
              <a:t> Çevrimi</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a:latin typeface="Comic Sans MS" panose="030F0702030302020204" pitchFamily="66" charset="0"/>
              </a:rPr>
              <a:t>Carnot</a:t>
            </a:r>
            <a:r>
              <a:rPr lang="tr-TR" sz="2000" dirty="0">
                <a:latin typeface="Comic Sans MS" panose="030F0702030302020204" pitchFamily="66" charset="0"/>
              </a:rPr>
              <a:t> çevrimi, sıcaklık – </a:t>
            </a:r>
            <a:r>
              <a:rPr lang="tr-TR" sz="2000" dirty="0" err="1" smtClean="0">
                <a:latin typeface="Comic Sans MS" panose="030F0702030302020204" pitchFamily="66" charset="0"/>
              </a:rPr>
              <a:t>entropi</a:t>
            </a:r>
            <a:r>
              <a:rPr lang="tr-TR" sz="2000" dirty="0" smtClean="0">
                <a:latin typeface="Comic Sans MS" panose="030F0702030302020204" pitchFamily="66" charset="0"/>
              </a:rPr>
              <a:t> diyagramı </a:t>
            </a:r>
            <a:r>
              <a:rPr lang="tr-TR" sz="2000" dirty="0">
                <a:latin typeface="Comic Sans MS" panose="030F0702030302020204" pitchFamily="66" charset="0"/>
              </a:rPr>
              <a:t>üzerinde gösterilmiştir. Çevrim T</a:t>
            </a:r>
            <a:r>
              <a:rPr lang="tr-TR" sz="2000" baseline="-25000" dirty="0">
                <a:latin typeface="Comic Sans MS" panose="030F0702030302020204" pitchFamily="66" charset="0"/>
              </a:rPr>
              <a:t>H </a:t>
            </a:r>
            <a:r>
              <a:rPr lang="tr-TR" sz="2000" dirty="0">
                <a:latin typeface="Comic Sans MS" panose="030F0702030302020204" pitchFamily="66" charset="0"/>
              </a:rPr>
              <a:t>ve T</a:t>
            </a:r>
            <a:r>
              <a:rPr lang="tr-TR" sz="2000" baseline="-25000" dirty="0">
                <a:latin typeface="Comic Sans MS" panose="030F0702030302020204" pitchFamily="66" charset="0"/>
              </a:rPr>
              <a:t>C</a:t>
            </a:r>
            <a:r>
              <a:rPr lang="tr-TR" sz="2000" dirty="0">
                <a:latin typeface="Comic Sans MS" panose="030F0702030302020204" pitchFamily="66" charset="0"/>
              </a:rPr>
              <a:t> sıcaklıkları arasında </a:t>
            </a:r>
            <a:r>
              <a:rPr lang="tr-TR" sz="2000" dirty="0" smtClean="0">
                <a:latin typeface="Comic Sans MS" panose="030F0702030302020204" pitchFamily="66" charset="0"/>
              </a:rPr>
              <a:t>yer alır</a:t>
            </a:r>
            <a:r>
              <a:rPr lang="tr-TR" sz="2000" dirty="0">
                <a:latin typeface="Comic Sans MS" panose="030F0702030302020204" pitchFamily="66" charset="0"/>
              </a:rPr>
              <a:t>. Dikey eksen sıcaklık, yatay eksen </a:t>
            </a:r>
            <a:r>
              <a:rPr lang="tr-TR" sz="2000" dirty="0" err="1">
                <a:latin typeface="Comic Sans MS" panose="030F0702030302020204" pitchFamily="66" charset="0"/>
              </a:rPr>
              <a:t>entropidir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Bilindiği </a:t>
            </a:r>
            <a:r>
              <a:rPr lang="tr-TR" sz="2000" dirty="0">
                <a:latin typeface="Comic Sans MS" panose="030F0702030302020204" pitchFamily="66" charset="0"/>
              </a:rPr>
              <a:t>üzere, sıkıştırılan bir gazın basıncı ve sıcaklığı </a:t>
            </a:r>
            <a:r>
              <a:rPr lang="tr-TR" sz="2000" dirty="0" smtClean="0">
                <a:latin typeface="Comic Sans MS" panose="030F0702030302020204" pitchFamily="66" charset="0"/>
              </a:rPr>
              <a:t>artmakta, bunun </a:t>
            </a:r>
            <a:r>
              <a:rPr lang="tr-TR" sz="2000" dirty="0">
                <a:latin typeface="Comic Sans MS" panose="030F0702030302020204" pitchFamily="66" charset="0"/>
              </a:rPr>
              <a:t>aksine, genişleyen bir gazın da basınç ve sıcaklığı azalmaktadır.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b="1" dirty="0" smtClean="0">
                <a:latin typeface="Comic Sans MS" panose="030F0702030302020204" pitchFamily="66" charset="0"/>
              </a:rPr>
              <a:t>1</a:t>
            </a:r>
            <a:r>
              <a:rPr lang="tr-TR" sz="2000" b="1" dirty="0">
                <a:latin typeface="Comic Sans MS" panose="030F0702030302020204" pitchFamily="66" charset="0"/>
              </a:rPr>
              <a:t>. Kademe (İzotermal Genleşme</a:t>
            </a:r>
            <a:r>
              <a:rPr lang="tr-TR" sz="2000" b="1" dirty="0" smtClean="0">
                <a:latin typeface="Comic Sans MS" panose="030F0702030302020204" pitchFamily="66" charset="0"/>
              </a:rPr>
              <a:t>):</a:t>
            </a:r>
            <a:r>
              <a:rPr lang="tr-TR" sz="2000" dirty="0" smtClean="0">
                <a:latin typeface="Comic Sans MS" panose="030F0702030302020204" pitchFamily="66" charset="0"/>
              </a:rPr>
              <a:t>Taşıyıcı </a:t>
            </a:r>
            <a:r>
              <a:rPr lang="tr-TR" sz="2000" dirty="0">
                <a:latin typeface="Comic Sans MS" panose="030F0702030302020204" pitchFamily="66" charset="0"/>
              </a:rPr>
              <a:t>akışkan 1-2 noktaları </a:t>
            </a:r>
            <a:r>
              <a:rPr lang="tr-TR" sz="2000" dirty="0" smtClean="0">
                <a:latin typeface="Comic Sans MS" panose="030F0702030302020204" pitchFamily="66" charset="0"/>
              </a:rPr>
              <a:t>arasında, sıcaklığı </a:t>
            </a:r>
            <a:r>
              <a:rPr lang="tr-TR" sz="2000" dirty="0">
                <a:latin typeface="Comic Sans MS" panose="030F0702030302020204" pitchFamily="66" charset="0"/>
              </a:rPr>
              <a:t>T</a:t>
            </a:r>
            <a:r>
              <a:rPr lang="tr-TR" sz="2000" baseline="-25000" dirty="0">
                <a:latin typeface="Comic Sans MS" panose="030F0702030302020204" pitchFamily="66" charset="0"/>
              </a:rPr>
              <a:t>1</a:t>
            </a:r>
            <a:r>
              <a:rPr lang="tr-TR" sz="2000" dirty="0">
                <a:latin typeface="Comic Sans MS" panose="030F0702030302020204" pitchFamily="66" charset="0"/>
              </a:rPr>
              <a:t> olan sıcak ısı kaynağından Q</a:t>
            </a:r>
            <a:r>
              <a:rPr lang="tr-TR" sz="2000" baseline="-25000" dirty="0">
                <a:latin typeface="Comic Sans MS" panose="030F0702030302020204" pitchFamily="66" charset="0"/>
              </a:rPr>
              <a:t>1</a:t>
            </a:r>
            <a:r>
              <a:rPr lang="tr-TR" sz="2000" dirty="0">
                <a:latin typeface="Comic Sans MS" panose="030F0702030302020204" pitchFamily="66" charset="0"/>
              </a:rPr>
              <a:t> kadar ısı almak suretiyle </a:t>
            </a:r>
            <a:r>
              <a:rPr lang="tr-TR" sz="2000" dirty="0" err="1" smtClean="0">
                <a:latin typeface="Comic Sans MS" panose="030F0702030302020204" pitchFamily="66" charset="0"/>
              </a:rPr>
              <a:t>izotermik</a:t>
            </a:r>
            <a:r>
              <a:rPr lang="tr-TR" sz="2000" dirty="0" smtClean="0">
                <a:latin typeface="Comic Sans MS" panose="030F0702030302020204" pitchFamily="66" charset="0"/>
              </a:rPr>
              <a:t> olarak </a:t>
            </a:r>
            <a:r>
              <a:rPr lang="tr-TR" sz="2000" dirty="0">
                <a:latin typeface="Comic Sans MS" panose="030F0702030302020204" pitchFamily="66" charset="0"/>
              </a:rPr>
              <a:t>(T</a:t>
            </a:r>
            <a:r>
              <a:rPr lang="tr-TR" sz="2000" baseline="-25000" dirty="0">
                <a:latin typeface="Comic Sans MS" panose="030F0702030302020204" pitchFamily="66" charset="0"/>
              </a:rPr>
              <a:t>H</a:t>
            </a:r>
            <a:r>
              <a:rPr lang="tr-TR" sz="2000" dirty="0">
                <a:latin typeface="Comic Sans MS" panose="030F0702030302020204" pitchFamily="66" charset="0"/>
              </a:rPr>
              <a:t> =sabit) genleşerek dışarıya iş yapmakta ve 1 </a:t>
            </a:r>
            <a:r>
              <a:rPr lang="tr-TR" sz="2000" dirty="0" smtClean="0">
                <a:latin typeface="Comic Sans MS" panose="030F0702030302020204" pitchFamily="66" charset="0"/>
              </a:rPr>
              <a:t>konumundan</a:t>
            </a:r>
            <a:r>
              <a:rPr lang="tr-TR" sz="2000" dirty="0">
                <a:latin typeface="Comic Sans MS" panose="030F0702030302020204" pitchFamily="66" charset="0"/>
              </a:rPr>
              <a:t>, 2 </a:t>
            </a:r>
            <a:r>
              <a:rPr lang="tr-TR" sz="2000" dirty="0" smtClean="0">
                <a:latin typeface="Comic Sans MS" panose="030F0702030302020204" pitchFamily="66" charset="0"/>
              </a:rPr>
              <a:t>konumuna </a:t>
            </a:r>
            <a:r>
              <a:rPr lang="tr-TR" sz="2000" dirty="0">
                <a:latin typeface="Comic Sans MS" panose="030F0702030302020204" pitchFamily="66" charset="0"/>
              </a:rPr>
              <a:t>geçmektedir.</a:t>
            </a:r>
            <a:br>
              <a:rPr lang="tr-TR" sz="2000" dirty="0">
                <a:latin typeface="Comic Sans MS" panose="030F0702030302020204" pitchFamily="66" charset="0"/>
              </a:rPr>
            </a:br>
            <a:r>
              <a:rPr lang="tr-TR" sz="2000" b="1" dirty="0">
                <a:latin typeface="Comic Sans MS" panose="030F0702030302020204" pitchFamily="66" charset="0"/>
              </a:rPr>
              <a:t>2. Kademe (</a:t>
            </a:r>
            <a:r>
              <a:rPr lang="tr-TR" sz="2000" b="1" dirty="0" err="1">
                <a:latin typeface="Comic Sans MS" panose="030F0702030302020204" pitchFamily="66" charset="0"/>
              </a:rPr>
              <a:t>Adyobatik</a:t>
            </a:r>
            <a:r>
              <a:rPr lang="tr-TR" sz="2000" b="1" dirty="0">
                <a:latin typeface="Comic Sans MS" panose="030F0702030302020204" pitchFamily="66" charset="0"/>
              </a:rPr>
              <a:t> Genleşme</a:t>
            </a:r>
            <a:r>
              <a:rPr lang="tr-TR" sz="2000" b="1" dirty="0" smtClean="0">
                <a:latin typeface="Comic Sans MS" panose="030F0702030302020204" pitchFamily="66" charset="0"/>
              </a:rPr>
              <a:t>):</a:t>
            </a:r>
            <a:r>
              <a:rPr lang="tr-TR" sz="2000" dirty="0" smtClean="0">
                <a:latin typeface="Comic Sans MS" panose="030F0702030302020204" pitchFamily="66" charset="0"/>
              </a:rPr>
              <a:t>Bu kademede </a:t>
            </a:r>
            <a:r>
              <a:rPr lang="tr-TR" sz="2000" dirty="0">
                <a:latin typeface="Comic Sans MS" panose="030F0702030302020204" pitchFamily="66" charset="0"/>
              </a:rPr>
              <a:t>taşıyıcı akışkan 2-3 </a:t>
            </a:r>
            <a:r>
              <a:rPr lang="tr-TR" sz="2000" dirty="0" smtClean="0">
                <a:latin typeface="Comic Sans MS" panose="030F0702030302020204" pitchFamily="66" charset="0"/>
              </a:rPr>
              <a:t>noktaları arasında</a:t>
            </a:r>
            <a:r>
              <a:rPr lang="tr-TR" sz="2000" dirty="0">
                <a:latin typeface="Comic Sans MS" panose="030F0702030302020204" pitchFamily="66" charset="0"/>
              </a:rPr>
              <a:t>, </a:t>
            </a:r>
            <a:r>
              <a:rPr lang="tr-TR" sz="2000" dirty="0" err="1">
                <a:latin typeface="Comic Sans MS" panose="030F0702030302020204" pitchFamily="66" charset="0"/>
              </a:rPr>
              <a:t>adyobatik</a:t>
            </a:r>
            <a:r>
              <a:rPr lang="tr-TR" sz="2000" dirty="0">
                <a:latin typeface="Comic Sans MS" panose="030F0702030302020204" pitchFamily="66" charset="0"/>
              </a:rPr>
              <a:t> olarak (Isı =sabit) genleşerek dışarıya iş </a:t>
            </a:r>
            <a:r>
              <a:rPr lang="tr-TR" sz="2000" dirty="0" smtClean="0">
                <a:latin typeface="Comic Sans MS" panose="030F0702030302020204" pitchFamily="66" charset="0"/>
              </a:rPr>
              <a:t>yapmakta ve </a:t>
            </a:r>
            <a:r>
              <a:rPr lang="tr-TR" sz="2000" dirty="0">
                <a:latin typeface="Comic Sans MS" panose="030F0702030302020204" pitchFamily="66" charset="0"/>
              </a:rPr>
              <a:t>sıcaklığı bu esnada T</a:t>
            </a:r>
            <a:r>
              <a:rPr lang="tr-TR" sz="2000" baseline="-25000" dirty="0">
                <a:latin typeface="Comic Sans MS" panose="030F0702030302020204" pitchFamily="66" charset="0"/>
              </a:rPr>
              <a:t>1</a:t>
            </a:r>
            <a:r>
              <a:rPr lang="tr-TR" sz="2000" dirty="0">
                <a:latin typeface="Comic Sans MS" panose="030F0702030302020204" pitchFamily="66" charset="0"/>
              </a:rPr>
              <a:t> den T</a:t>
            </a:r>
            <a:r>
              <a:rPr lang="tr-TR" sz="2000" baseline="-25000" dirty="0">
                <a:latin typeface="Comic Sans MS" panose="030F0702030302020204" pitchFamily="66" charset="0"/>
              </a:rPr>
              <a:t>2</a:t>
            </a:r>
            <a:r>
              <a:rPr lang="tr-TR" sz="2000" dirty="0">
                <a:latin typeface="Comic Sans MS" panose="030F0702030302020204" pitchFamily="66" charset="0"/>
              </a:rPr>
              <a:t> ye düşmektedir (T</a:t>
            </a:r>
            <a:r>
              <a:rPr lang="tr-TR" sz="2000" baseline="-25000" dirty="0">
                <a:latin typeface="Comic Sans MS" panose="030F0702030302020204" pitchFamily="66" charset="0"/>
              </a:rPr>
              <a:t>1</a:t>
            </a:r>
            <a:r>
              <a:rPr lang="tr-TR" sz="2000" dirty="0">
                <a:latin typeface="Comic Sans MS" panose="030F0702030302020204" pitchFamily="66" charset="0"/>
              </a:rPr>
              <a:t>&gt;T</a:t>
            </a:r>
            <a:r>
              <a:rPr lang="tr-TR" sz="2000" baseline="-25000" dirty="0">
                <a:latin typeface="Comic Sans MS" panose="030F0702030302020204" pitchFamily="66" charset="0"/>
              </a:rPr>
              <a:t>2</a:t>
            </a:r>
            <a:r>
              <a:rPr lang="tr-TR" sz="2000" dirty="0">
                <a:latin typeface="Comic Sans MS" panose="030F0702030302020204" pitchFamily="66" charset="0"/>
              </a:rPr>
              <a:t> ).</a:t>
            </a:r>
            <a:br>
              <a:rPr lang="tr-TR" sz="2000" dirty="0">
                <a:latin typeface="Comic Sans MS" panose="030F0702030302020204" pitchFamily="66" charset="0"/>
              </a:rPr>
            </a:br>
            <a:r>
              <a:rPr lang="tr-TR" sz="2000" b="1" dirty="0">
                <a:latin typeface="Comic Sans MS" panose="030F0702030302020204" pitchFamily="66" charset="0"/>
              </a:rPr>
              <a:t>3. Kademe (</a:t>
            </a:r>
            <a:r>
              <a:rPr lang="tr-TR" sz="2000" b="1" dirty="0" err="1">
                <a:latin typeface="Comic Sans MS" panose="030F0702030302020204" pitchFamily="66" charset="0"/>
              </a:rPr>
              <a:t>İsotermal</a:t>
            </a:r>
            <a:r>
              <a:rPr lang="tr-TR" sz="2000" b="1" dirty="0">
                <a:latin typeface="Comic Sans MS" panose="030F0702030302020204" pitchFamily="66" charset="0"/>
              </a:rPr>
              <a:t> Sıkışma): </a:t>
            </a:r>
            <a:r>
              <a:rPr lang="tr-TR" sz="2000" dirty="0">
                <a:latin typeface="Comic Sans MS" panose="030F0702030302020204" pitchFamily="66" charset="0"/>
              </a:rPr>
              <a:t>Bu kademede</a:t>
            </a:r>
            <a:r>
              <a:rPr lang="tr-TR" sz="2000" dirty="0" smtClean="0">
                <a:latin typeface="Comic Sans MS" panose="030F0702030302020204" pitchFamily="66" charset="0"/>
              </a:rPr>
              <a:t>, </a:t>
            </a:r>
            <a:r>
              <a:rPr lang="tr-TR" sz="2000" dirty="0">
                <a:latin typeface="Comic Sans MS" panose="030F0702030302020204" pitchFamily="66" charset="0"/>
              </a:rPr>
              <a:t>3-4 noktaları arasında </a:t>
            </a:r>
            <a:r>
              <a:rPr lang="tr-TR" sz="2000" dirty="0" err="1">
                <a:latin typeface="Comic Sans MS" panose="030F0702030302020204" pitchFamily="66" charset="0"/>
              </a:rPr>
              <a:t>izotermik</a:t>
            </a:r>
            <a:r>
              <a:rPr lang="tr-TR" sz="2000" dirty="0">
                <a:latin typeface="Comic Sans MS" panose="030F0702030302020204" pitchFamily="66" charset="0"/>
              </a:rPr>
              <a:t> olarak (</a:t>
            </a:r>
            <a:r>
              <a:rPr lang="tr-TR" sz="2000" dirty="0" smtClean="0">
                <a:latin typeface="Comic Sans MS" panose="030F0702030302020204" pitchFamily="66" charset="0"/>
              </a:rPr>
              <a:t>T</a:t>
            </a:r>
            <a:r>
              <a:rPr lang="tr-TR" sz="2000" baseline="-25000" dirty="0" smtClean="0">
                <a:latin typeface="Comic Sans MS" panose="030F0702030302020204" pitchFamily="66" charset="0"/>
              </a:rPr>
              <a:t>L</a:t>
            </a:r>
            <a:r>
              <a:rPr lang="tr-TR" sz="2000" dirty="0" smtClean="0">
                <a:latin typeface="Comic Sans MS" panose="030F0702030302020204" pitchFamily="66" charset="0"/>
              </a:rPr>
              <a:t>=sabit</a:t>
            </a:r>
            <a:r>
              <a:rPr lang="tr-TR" sz="2000" dirty="0">
                <a:latin typeface="Comic Sans MS" panose="030F0702030302020204" pitchFamily="66" charset="0"/>
              </a:rPr>
              <a:t>) sıkıştırılmakta ve bu esnada bünyesinde artık kalan Q</a:t>
            </a:r>
            <a:r>
              <a:rPr lang="tr-TR" sz="2000" baseline="-25000" dirty="0">
                <a:latin typeface="Comic Sans MS" panose="030F0702030302020204" pitchFamily="66" charset="0"/>
              </a:rPr>
              <a:t>2</a:t>
            </a:r>
            <a:r>
              <a:rPr lang="tr-TR" sz="2000" dirty="0">
                <a:latin typeface="Comic Sans MS" panose="030F0702030302020204" pitchFamily="66" charset="0"/>
              </a:rPr>
              <a:t> miktarındaki </a:t>
            </a:r>
            <a:r>
              <a:rPr lang="tr-TR" sz="2000" dirty="0" smtClean="0">
                <a:latin typeface="Comic Sans MS" panose="030F0702030302020204" pitchFamily="66" charset="0"/>
              </a:rPr>
              <a:t>ısıyı soğuk </a:t>
            </a:r>
            <a:r>
              <a:rPr lang="tr-TR" sz="2000" dirty="0">
                <a:latin typeface="Comic Sans MS" panose="030F0702030302020204" pitchFamily="66" charset="0"/>
              </a:rPr>
              <a:t>ısı kaynağına </a:t>
            </a:r>
            <a:r>
              <a:rPr lang="tr-TR" sz="2000" dirty="0" smtClean="0">
                <a:latin typeface="Comic Sans MS" panose="030F0702030302020204" pitchFamily="66" charset="0"/>
              </a:rPr>
              <a:t>vermektedir.</a:t>
            </a:r>
            <a:r>
              <a:rPr lang="tr-TR" sz="2000" dirty="0">
                <a:latin typeface="Comic Sans MS" panose="030F0702030302020204" pitchFamily="66" charset="0"/>
              </a:rPr>
              <a:t/>
            </a:r>
            <a:br>
              <a:rPr lang="tr-TR" sz="2000" dirty="0">
                <a:latin typeface="Comic Sans MS" panose="030F0702030302020204" pitchFamily="66" charset="0"/>
              </a:rPr>
            </a:br>
            <a:r>
              <a:rPr lang="tr-TR" sz="2000" b="1" dirty="0">
                <a:latin typeface="Comic Sans MS" panose="030F0702030302020204" pitchFamily="66" charset="0"/>
              </a:rPr>
              <a:t>4. Kademe (</a:t>
            </a:r>
            <a:r>
              <a:rPr lang="tr-TR" sz="2000" b="1" dirty="0" err="1">
                <a:latin typeface="Comic Sans MS" panose="030F0702030302020204" pitchFamily="66" charset="0"/>
              </a:rPr>
              <a:t>Adyobatik</a:t>
            </a:r>
            <a:r>
              <a:rPr lang="tr-TR" sz="2000" b="1" dirty="0">
                <a:latin typeface="Comic Sans MS" panose="030F0702030302020204" pitchFamily="66" charset="0"/>
              </a:rPr>
              <a:t> Sıkışma</a:t>
            </a:r>
            <a:r>
              <a:rPr lang="tr-TR" sz="2000" b="1" dirty="0" smtClean="0">
                <a:latin typeface="Comic Sans MS" panose="030F0702030302020204" pitchFamily="66" charset="0"/>
              </a:rPr>
              <a:t>):</a:t>
            </a:r>
            <a:r>
              <a:rPr lang="tr-TR" sz="2000" dirty="0" smtClean="0">
                <a:latin typeface="Comic Sans MS" panose="030F0702030302020204" pitchFamily="66" charset="0"/>
              </a:rPr>
              <a:t>Bu </a:t>
            </a:r>
            <a:r>
              <a:rPr lang="tr-TR" sz="2000" dirty="0">
                <a:latin typeface="Comic Sans MS" panose="030F0702030302020204" pitchFamily="66" charset="0"/>
              </a:rPr>
              <a:t>kademede ise, taşıyıcı akışkanın </a:t>
            </a:r>
            <a:r>
              <a:rPr lang="tr-TR" sz="2000" dirty="0" smtClean="0">
                <a:latin typeface="Comic Sans MS" panose="030F0702030302020204" pitchFamily="66" charset="0"/>
              </a:rPr>
              <a:t>başlangıç haline </a:t>
            </a:r>
            <a:r>
              <a:rPr lang="tr-TR" sz="2000" dirty="0">
                <a:latin typeface="Comic Sans MS" panose="030F0702030302020204" pitchFamily="66" charset="0"/>
              </a:rPr>
              <a:t>gelmesi</a:t>
            </a:r>
            <a:r>
              <a:rPr lang="tr-TR" sz="2000" dirty="0" smtClean="0">
                <a:latin typeface="Comic Sans MS" panose="030F0702030302020204" pitchFamily="66" charset="0"/>
              </a:rPr>
              <a:t>, yani </a:t>
            </a:r>
            <a:r>
              <a:rPr lang="tr-TR" sz="2000" dirty="0">
                <a:latin typeface="Comic Sans MS" panose="030F0702030302020204" pitchFamily="66" charset="0"/>
              </a:rPr>
              <a:t>çevrimi </a:t>
            </a:r>
            <a:r>
              <a:rPr lang="tr-TR" sz="2000" dirty="0" smtClean="0">
                <a:latin typeface="Comic Sans MS" panose="030F0702030302020204" pitchFamily="66" charset="0"/>
              </a:rPr>
              <a:t>tamamlaması gerekmektedir</a:t>
            </a:r>
            <a:r>
              <a:rPr lang="tr-TR" sz="2000" dirty="0">
                <a:latin typeface="Comic Sans MS" panose="030F0702030302020204" pitchFamily="66" charset="0"/>
              </a:rPr>
              <a:t>. Bunun </a:t>
            </a:r>
            <a:r>
              <a:rPr lang="tr-TR" sz="2000" dirty="0" smtClean="0">
                <a:latin typeface="Comic Sans MS" panose="030F0702030302020204" pitchFamily="66" charset="0"/>
              </a:rPr>
              <a:t>için akışkan </a:t>
            </a:r>
            <a:r>
              <a:rPr lang="tr-TR" sz="2000" dirty="0">
                <a:latin typeface="Comic Sans MS" panose="030F0702030302020204" pitchFamily="66" charset="0"/>
              </a:rPr>
              <a:t>üzerine dışardan iş verilerek ,4-1 noktaları arasında </a:t>
            </a:r>
            <a:r>
              <a:rPr lang="tr-TR" sz="2000" dirty="0" err="1">
                <a:latin typeface="Comic Sans MS" panose="030F0702030302020204" pitchFamily="66" charset="0"/>
              </a:rPr>
              <a:t>adyobatik</a:t>
            </a:r>
            <a:r>
              <a:rPr lang="tr-TR" sz="2000" dirty="0">
                <a:latin typeface="Comic Sans MS" panose="030F0702030302020204" pitchFamily="66" charset="0"/>
              </a:rPr>
              <a:t> </a:t>
            </a:r>
            <a:r>
              <a:rPr lang="tr-TR" sz="2000" dirty="0" smtClean="0">
                <a:latin typeface="Comic Sans MS" panose="030F0702030302020204" pitchFamily="66" charset="0"/>
              </a:rPr>
              <a:t>olarak (Isı </a:t>
            </a:r>
            <a:r>
              <a:rPr lang="tr-TR" sz="2000" dirty="0">
                <a:latin typeface="Comic Sans MS" panose="030F0702030302020204" pitchFamily="66" charset="0"/>
              </a:rPr>
              <a:t>= sabit) sıkıştırılmakta ve bu esnada sıcaklığı ve basıncı atmaktadır</a:t>
            </a:r>
            <a:r>
              <a:rPr lang="tr-TR" sz="2000" dirty="0" smtClean="0">
                <a:latin typeface="Comic Sans MS" panose="030F0702030302020204" pitchFamily="66" charset="0"/>
              </a:rPr>
              <a:t>.</a:t>
            </a:r>
            <a:endParaRPr lang="en-GB" sz="2000" baseline="-25000" dirty="0">
              <a:latin typeface="Comic Sans MS" panose="030F0702030302020204" pitchFamily="66" charset="0"/>
            </a:endParaRPr>
          </a:p>
        </p:txBody>
      </p:sp>
      <p:pic>
        <p:nvPicPr>
          <p:cNvPr id="8" name="Resim 7"/>
          <p:cNvPicPr>
            <a:picLocks noChangeAspect="1"/>
          </p:cNvPicPr>
          <p:nvPr/>
        </p:nvPicPr>
        <p:blipFill>
          <a:blip r:embed="rId2"/>
          <a:stretch>
            <a:fillRect/>
          </a:stretch>
        </p:blipFill>
        <p:spPr>
          <a:xfrm>
            <a:off x="1774209" y="2444799"/>
            <a:ext cx="4330686" cy="2671264"/>
          </a:xfrm>
          <a:prstGeom prst="rect">
            <a:avLst/>
          </a:prstGeom>
        </p:spPr>
      </p:pic>
    </p:spTree>
    <p:extLst>
      <p:ext uri="{BB962C8B-B14F-4D97-AF65-F5344CB8AC3E}">
        <p14:creationId xmlns:p14="http://schemas.microsoft.com/office/powerpoint/2010/main" val="3563423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41947" y="272956"/>
            <a:ext cx="10809028" cy="6585044"/>
          </a:xfrm>
        </p:spPr>
        <p:txBody>
          <a:bodyPr numCol="1">
            <a:normAutofit/>
          </a:bodyPr>
          <a:lstStyle/>
          <a:p>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smtClean="0">
                <a:latin typeface="Comic Sans MS" panose="030F0702030302020204" pitchFamily="66" charset="0"/>
              </a:rPr>
              <a:t>								</a:t>
            </a:r>
            <a:r>
              <a:rPr lang="tr-TR" sz="2800" b="1" dirty="0" err="1" smtClean="0">
                <a:latin typeface="Comic Sans MS" panose="030F0702030302020204" pitchFamily="66" charset="0"/>
              </a:rPr>
              <a:t>Carnot</a:t>
            </a:r>
            <a:r>
              <a:rPr lang="tr-TR" sz="2800" b="1" dirty="0" smtClean="0">
                <a:latin typeface="Comic Sans MS" panose="030F0702030302020204" pitchFamily="66" charset="0"/>
              </a:rPr>
              <a:t> Çevrimi</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baseline="-25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006221" y="1953606"/>
            <a:ext cx="9280480" cy="3223744"/>
          </a:xfrm>
          <a:prstGeom prst="rect">
            <a:avLst/>
          </a:prstGeom>
        </p:spPr>
      </p:pic>
    </p:spTree>
    <p:extLst>
      <p:ext uri="{BB962C8B-B14F-4D97-AF65-F5344CB8AC3E}">
        <p14:creationId xmlns:p14="http://schemas.microsoft.com/office/powerpoint/2010/main" val="433864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74209" y="272956"/>
            <a:ext cx="10276766" cy="6585044"/>
          </a:xfrm>
        </p:spPr>
        <p:txBody>
          <a:bodyPr numCol="1">
            <a:normAutofit fontScale="90000"/>
          </a:bodyPr>
          <a:lstStyle/>
          <a:p>
            <a:r>
              <a:rPr lang="tr-TR" sz="2800" b="1" dirty="0" err="1" smtClean="0">
                <a:latin typeface="Comic Sans MS" panose="030F0702030302020204" pitchFamily="66" charset="0"/>
              </a:rPr>
              <a:t>Carnot</a:t>
            </a:r>
            <a:r>
              <a:rPr lang="tr-TR" sz="2800" b="1" dirty="0" smtClean="0">
                <a:latin typeface="Comic Sans MS" panose="030F0702030302020204" pitchFamily="66" charset="0"/>
              </a:rPr>
              <a:t> Çevrimi</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000" b="1" dirty="0" smtClean="0">
                <a:latin typeface="Comic Sans MS" panose="030F0702030302020204" pitchFamily="66" charset="0"/>
              </a:rPr>
              <a:t>Örnek: </a:t>
            </a:r>
            <a:r>
              <a:rPr lang="tr-TR" sz="2000" dirty="0" smtClean="0">
                <a:latin typeface="Comic Sans MS" panose="030F0702030302020204" pitchFamily="66" charset="0"/>
              </a:rPr>
              <a:t>Şekilde şematik olarak gösterilen </a:t>
            </a:r>
            <a:r>
              <a:rPr lang="tr-TR" sz="2000" dirty="0" err="1" smtClean="0">
                <a:latin typeface="Comic Sans MS" panose="030F0702030302020204" pitchFamily="66" charset="0"/>
              </a:rPr>
              <a:t>Carnot</a:t>
            </a:r>
            <a:r>
              <a:rPr lang="tr-TR" sz="2000" dirty="0" smtClean="0">
                <a:latin typeface="Comic Sans MS" panose="030F0702030302020204" pitchFamily="66" charset="0"/>
              </a:rPr>
              <a:t> ısı makinesi, 627 °C sıcaklıkta bir sıcak kaynaktan 500 </a:t>
            </a:r>
            <a:r>
              <a:rPr lang="tr-TR" sz="2000" dirty="0" err="1" smtClean="0">
                <a:latin typeface="Comic Sans MS" panose="030F0702030302020204" pitchFamily="66" charset="0"/>
              </a:rPr>
              <a:t>kj</a:t>
            </a:r>
            <a:r>
              <a:rPr lang="tr-TR" sz="2000" dirty="0" smtClean="0">
                <a:latin typeface="Comic Sans MS" panose="030F0702030302020204" pitchFamily="66" charset="0"/>
              </a:rPr>
              <a:t> ısı almakta </a:t>
            </a:r>
            <a:r>
              <a:rPr lang="tr-TR" sz="2000" dirty="0">
                <a:latin typeface="Comic Sans MS" panose="030F0702030302020204" pitchFamily="66" charset="0"/>
              </a:rPr>
              <a:t>ve 27 </a:t>
            </a:r>
            <a:r>
              <a:rPr lang="tr-TR" sz="2000" dirty="0">
                <a:latin typeface="Comic Sans MS" panose="030F0702030302020204" pitchFamily="66" charset="0"/>
              </a:rPr>
              <a:t>°</a:t>
            </a:r>
            <a:r>
              <a:rPr lang="tr-TR" sz="2000" dirty="0" smtClean="0">
                <a:latin typeface="Comic Sans MS" panose="030F0702030302020204" pitchFamily="66" charset="0"/>
              </a:rPr>
              <a:t>C sıcaklıktaki soğuk kaynağa ısı vermektedir. Bu makinanın ısıl verimini ve soğuk kaynağa verilen ısı miktarını bulunuz.</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b="1" dirty="0" smtClean="0">
                <a:latin typeface="Comic Sans MS" panose="030F0702030302020204" pitchFamily="66" charset="0"/>
              </a:rPr>
              <a:t>Çözüm:</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800" b="1" dirty="0">
                <a:latin typeface="Comic Sans MS" panose="030F0702030302020204" pitchFamily="66" charset="0"/>
              </a:rPr>
              <a:t/>
            </a:r>
            <a:br>
              <a:rPr lang="tr-TR" sz="2800" b="1" dirty="0">
                <a:latin typeface="Comic Sans MS" panose="030F0702030302020204" pitchFamily="66" charset="0"/>
              </a:rPr>
            </a:br>
            <a:r>
              <a:rPr lang="tr-TR" sz="2800" b="1" dirty="0" smtClean="0">
                <a:latin typeface="Comic Sans MS" panose="030F0702030302020204" pitchFamily="66" charset="0"/>
              </a:rPr>
              <a:t/>
            </a:r>
            <a:br>
              <a:rPr lang="tr-TR" sz="2800" b="1"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baseline="-25000" dirty="0">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293656" y="2910250"/>
            <a:ext cx="6669210" cy="1583412"/>
          </a:xfrm>
          <a:prstGeom prst="rect">
            <a:avLst/>
          </a:prstGeom>
        </p:spPr>
      </p:pic>
      <p:pic>
        <p:nvPicPr>
          <p:cNvPr id="5" name="Resim 4"/>
          <p:cNvPicPr>
            <a:picLocks noChangeAspect="1"/>
          </p:cNvPicPr>
          <p:nvPr/>
        </p:nvPicPr>
        <p:blipFill>
          <a:blip r:embed="rId3"/>
          <a:stretch>
            <a:fillRect/>
          </a:stretch>
        </p:blipFill>
        <p:spPr>
          <a:xfrm>
            <a:off x="2575374" y="4921154"/>
            <a:ext cx="8105775" cy="1219200"/>
          </a:xfrm>
          <a:prstGeom prst="rect">
            <a:avLst/>
          </a:prstGeom>
        </p:spPr>
      </p:pic>
    </p:spTree>
    <p:extLst>
      <p:ext uri="{BB962C8B-B14F-4D97-AF65-F5344CB8AC3E}">
        <p14:creationId xmlns:p14="http://schemas.microsoft.com/office/powerpoint/2010/main" val="1662028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1200</TotalTime>
  <Words>18</Words>
  <Application>Microsoft Office PowerPoint</Application>
  <PresentationFormat>Geniş ekran</PresentationFormat>
  <Paragraphs>8</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Century Gothic</vt:lpstr>
      <vt:lpstr>Comic Sans MS</vt:lpstr>
      <vt:lpstr>Wingdings</vt:lpstr>
      <vt:lpstr>Wingdings 3</vt:lpstr>
      <vt:lpstr>Duman</vt:lpstr>
      <vt:lpstr>AET201 Termodinamik ve Isı Transferi Ders Notları-10         </vt:lpstr>
      <vt:lpstr>    İkinci Yasa İle İlgili Uygulamalar  Isı makineleri ve ısı pompaları  Isı makinalarının çalışmasında ise aşağıdaki kurallar önem taşımaktadır:  • Isı makineleri bir ısı kaynağından ısı enerjisi alırlar. Güneş enerjisi reaktörleri, kazan, nükleer reaktör, soğutucular, klimalar gibi;  • Alınan ısı enerjisinin bir kısmını genellikle mekanik işe dönüştürürler ve,  • Isının geri kalan kısmını akarsu, çevre hava gibi daha düşük sıcaklıktaki diğer bir ısı kaynağına verirler.      • Isı makinelerinde gerçekleşen hal değişimleri her zaman bir çevrim oluşturmaktadır.  Bir ısı makinesi ısı enerjisinin sıcak kaynaktan, soğuk kaynağa transfer edilmesini sağlar, bu prosesin amacı enerjinin bir kısmının faydalı mekanik işe dönüştürülmesidir.  Soğutma makinesinde ise, ısı makinasındakinin tersine, ısı enerjisinin soğuk kaynaktan sıcak kaynağa transferi söz konusudur. Bunun için sistemin çevreden kendisine verilecek bir işe ihtiyacı vardır; bu prosesin amacı ancak soğuk kaynaktan, sıcak ortama ısı transferidir.</vt:lpstr>
      <vt:lpstr>    Carnot Çevrimi  Carnot çevrimi, Sadi Carnot tarafından 1820’lerde ortaya konmuş bir termodinamik çevrimdir ve Emile Clapeyron tarafından 1830 ve 1840’lı yıllarda geliştirilmiştir.  Carnot çevrimi özel bir çevrimdir çünkü, verilen ısı enerjisinin işe çevrilme miktarı ya da tersi için (verilen işin soğutma amaçları için kullanımı) mümkün olan en verimli çevrimdir.  Verimli çevrim olmasının sebebi, tamamen tersinir adımlardan oluşmasıdır. Başka bir deyişle, her adımdaki ve toplamdaki entropi değişimi sıfırdır.  </vt:lpstr>
      <vt:lpstr>Carnot Çevrimi  Carnot çevrimi, sıcaklık – entropi diyagramı üzerinde gösterilmiştir. Çevrim TH ve TC sıcaklıkları arasında yer alır. Dikey eksen sıcaklık, yatay eksen entropidir.             Bilindiği üzere, sıkıştırılan bir gazın basıncı ve sıcaklığı artmakta, bunun aksine, genişleyen bir gazın da basınç ve sıcaklığı azalmaktadır.   1. Kademe (İzotermal Genleşme):Taşıyıcı akışkan 1-2 noktaları arasında, sıcaklığı T1 olan sıcak ısı kaynağından Q1 kadar ısı almak suretiyle izotermik olarak (TH =sabit) genleşerek dışarıya iş yapmakta ve 1 konumundan, 2 konumuna geçmektedir. 2. Kademe (Adyobatik Genleşme):Bu kademede taşıyıcı akışkan 2-3 noktaları arasında, adyobatik olarak (Isı =sabit) genleşerek dışarıya iş yapmakta ve sıcaklığı bu esnada T1 den T2 ye düşmektedir (T1&gt;T2 ). 3. Kademe (İsotermal Sıkışma): Bu kademede, 3-4 noktaları arasında izotermik olarak (TL=sabit) sıkıştırılmakta ve bu esnada bünyesinde artık kalan Q2 miktarındaki ısıyı soğuk ısı kaynağına vermektedir. 4. Kademe (Adyobatik Sıkışma):Bu kademede ise, taşıyıcı akışkanın başlangıç haline gelmesi, yani çevrimi tamamlaması gerekmektedir. Bunun için akışkan üzerine dışardan iş verilerek ,4-1 noktaları arasında adyobatik olarak (Isı = sabit) sıkıştırılmakta ve bu esnada sıcaklığı ve basıncı atmaktadır.</vt:lpstr>
      <vt:lpstr>         Carnot Çevrimi              </vt:lpstr>
      <vt:lpstr>Carnot Çevrimi  Örnek: Şekilde şematik olarak gösterilen Carnot ısı makinesi, 627 °C sıcaklıkta bir sıcak kaynaktan 500 kj ısı almakta ve 27 °C sıcaklıktaki soğuk kaynağa ısı vermektedir. Bu makinanın ısıl verimini ve soğuk kaynağa verilen ısı miktarını bulunuz.  Çözüm:            </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352</cp:revision>
  <dcterms:created xsi:type="dcterms:W3CDTF">2020-05-06T11:45:07Z</dcterms:created>
  <dcterms:modified xsi:type="dcterms:W3CDTF">2020-05-17T22:13:43Z</dcterms:modified>
</cp:coreProperties>
</file>