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5D64D7C-7BDD-454F-A1B8-4BA19F0AD451}"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2418524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D64D7C-7BDD-454F-A1B8-4BA19F0AD451}"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198433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D64D7C-7BDD-454F-A1B8-4BA19F0AD451}"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427219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5D64D7C-7BDD-454F-A1B8-4BA19F0AD451}"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352715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5D64D7C-7BDD-454F-A1B8-4BA19F0AD451}"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402372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5D64D7C-7BDD-454F-A1B8-4BA19F0AD451}"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1675470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5D64D7C-7BDD-454F-A1B8-4BA19F0AD451}"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1820958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D64D7C-7BDD-454F-A1B8-4BA19F0AD451}"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1497466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5D64D7C-7BDD-454F-A1B8-4BA19F0AD451}"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259746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5D64D7C-7BDD-454F-A1B8-4BA19F0AD451}"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2987511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5D64D7C-7BDD-454F-A1B8-4BA19F0AD451}"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852257A-C054-40A0-853C-3F0026478D7E}" type="slidenum">
              <a:rPr lang="tr-TR" smtClean="0"/>
              <a:t>‹#›</a:t>
            </a:fld>
            <a:endParaRPr lang="tr-TR"/>
          </a:p>
        </p:txBody>
      </p:sp>
    </p:spTree>
    <p:extLst>
      <p:ext uri="{BB962C8B-B14F-4D97-AF65-F5344CB8AC3E}">
        <p14:creationId xmlns:p14="http://schemas.microsoft.com/office/powerpoint/2010/main" val="2228942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D64D7C-7BDD-454F-A1B8-4BA19F0AD451}"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2257A-C054-40A0-853C-3F0026478D7E}" type="slidenum">
              <a:rPr lang="tr-TR" smtClean="0"/>
              <a:t>‹#›</a:t>
            </a:fld>
            <a:endParaRPr lang="tr-TR"/>
          </a:p>
        </p:txBody>
      </p:sp>
    </p:spTree>
    <p:extLst>
      <p:ext uri="{BB962C8B-B14F-4D97-AF65-F5344CB8AC3E}">
        <p14:creationId xmlns:p14="http://schemas.microsoft.com/office/powerpoint/2010/main" val="2305139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Kentin Tanımı ve Kökenleri</a:t>
            </a:r>
            <a:endParaRPr lang="tr-TR" b="1" dirty="0"/>
          </a:p>
        </p:txBody>
      </p:sp>
      <p:sp>
        <p:nvSpPr>
          <p:cNvPr id="3" name="İçerik Yer Tutucusu 2"/>
          <p:cNvSpPr>
            <a:spLocks noGrp="1"/>
          </p:cNvSpPr>
          <p:nvPr>
            <p:ph idx="1"/>
          </p:nvPr>
        </p:nvSpPr>
        <p:spPr/>
        <p:txBody>
          <a:bodyPr/>
          <a:lstStyle/>
          <a:p>
            <a:pPr marL="0" indent="0" algn="ctr">
              <a:buNone/>
            </a:pPr>
            <a:r>
              <a:rPr lang="tr-TR" b="1" dirty="0" smtClean="0"/>
              <a:t>1. </a:t>
            </a:r>
            <a:r>
              <a:rPr lang="tr-TR" b="1" dirty="0"/>
              <a:t>Hafta Ders İçeriğinin Başlıkları</a:t>
            </a:r>
          </a:p>
          <a:p>
            <a:endParaRPr lang="tr-TR" dirty="0" smtClean="0"/>
          </a:p>
          <a:p>
            <a:r>
              <a:rPr lang="tr-TR" b="1" dirty="0" smtClean="0"/>
              <a:t>Kentin Tanımı</a:t>
            </a:r>
          </a:p>
          <a:p>
            <a:r>
              <a:rPr lang="tr-TR" b="1" dirty="0" smtClean="0"/>
              <a:t>Kentlerin Doğuşu ve Kökenleri</a:t>
            </a:r>
            <a:endParaRPr lang="tr-TR" b="1" dirty="0" smtClean="0"/>
          </a:p>
          <a:p>
            <a:endParaRPr lang="tr-TR" b="1" dirty="0"/>
          </a:p>
        </p:txBody>
      </p:sp>
    </p:spTree>
    <p:extLst>
      <p:ext uri="{BB962C8B-B14F-4D97-AF65-F5344CB8AC3E}">
        <p14:creationId xmlns:p14="http://schemas.microsoft.com/office/powerpoint/2010/main" val="2091800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4674" y="365126"/>
            <a:ext cx="10429126" cy="574959"/>
          </a:xfrm>
        </p:spPr>
        <p:txBody>
          <a:bodyPr>
            <a:normAutofit fontScale="90000"/>
          </a:bodyPr>
          <a:lstStyle/>
          <a:p>
            <a:r>
              <a:rPr lang="tr-TR" dirty="0" smtClean="0"/>
              <a:t>Kentin Tanımı</a:t>
            </a:r>
            <a:endParaRPr lang="tr-TR" dirty="0"/>
          </a:p>
        </p:txBody>
      </p:sp>
      <p:sp>
        <p:nvSpPr>
          <p:cNvPr id="3" name="İçerik Yer Tutucusu 2"/>
          <p:cNvSpPr>
            <a:spLocks noGrp="1"/>
          </p:cNvSpPr>
          <p:nvPr>
            <p:ph idx="1"/>
          </p:nvPr>
        </p:nvSpPr>
        <p:spPr>
          <a:xfrm>
            <a:off x="811659" y="1202076"/>
            <a:ext cx="10542142" cy="5352836"/>
          </a:xfrm>
        </p:spPr>
        <p:txBody>
          <a:bodyPr>
            <a:normAutofit fontScale="77500" lnSpcReduction="20000"/>
          </a:bodyPr>
          <a:lstStyle/>
          <a:p>
            <a:pPr algn="just"/>
            <a:r>
              <a:rPr lang="tr-TR" dirty="0" smtClean="0"/>
              <a:t>Kentlerin tanımı yapılırken başvurulan başlıca ölçütler arasında nüfus, idari, ekonomik ve sosyolojik ölçütler bulunmaktadır.  </a:t>
            </a:r>
          </a:p>
          <a:p>
            <a:pPr algn="just"/>
            <a:r>
              <a:rPr lang="tr-TR" dirty="0" smtClean="0"/>
              <a:t>Nüfus ölçütüne göre yapılan kent tanımlamalarında nüfus büyüklüğü belirli bir düzeyi aşan yerler kent kabul edilmektedir. </a:t>
            </a:r>
          </a:p>
          <a:p>
            <a:pPr algn="just"/>
            <a:r>
              <a:rPr lang="tr-TR" dirty="0" smtClean="0"/>
              <a:t>İdari ölçüte dayanılarak ortaya konulan kent tanımlamalarında ise belirli bir idari sınırlar içinde bulunan ve bu sınırlar kapsamında özel bir idari işleyişe sahip yerleşim yerleri kent olarak tanımlanmaktadır. Türkiye’de mülki kademelenmenin birimleri olan il ve ilçelerin merkezleri bu ölçüte göre kent sayılmaktadır.</a:t>
            </a:r>
          </a:p>
          <a:p>
            <a:pPr algn="just"/>
            <a:r>
              <a:rPr lang="tr-TR" dirty="0" smtClean="0"/>
              <a:t>Ekonomik ölçüte göre yapılan kent tanımlamalarında başat ekonomik faaliyetlerin yoğunluğu göz önünde tutularak kır ile kent arasındaki farklılığa vurgu yapılmaktadır. Buna göre sanayi ve hizmet sektörü gibi tarım dışı faaliyetlerin yoğun olduğu yerler kent olarak kabul edilirken, tarımsal faaliyetlerin ekonomik olarak ön plana çıktığı yerleşimler kırsal yerleşme olarak tanımlanmaktadır.</a:t>
            </a:r>
          </a:p>
          <a:p>
            <a:pPr algn="just"/>
            <a:r>
              <a:rPr lang="tr-TR" dirty="0" smtClean="0"/>
              <a:t>Toplumbilimcilerce </a:t>
            </a:r>
            <a:r>
              <a:rPr lang="tr-TR" dirty="0"/>
              <a:t>yapılan kent tanımlarında vurgulanan </a:t>
            </a:r>
            <a:r>
              <a:rPr lang="tr-TR" dirty="0" smtClean="0"/>
              <a:t>noktalar ise </a:t>
            </a:r>
            <a:r>
              <a:rPr lang="tr-TR" dirty="0"/>
              <a:t>belli bir nüfus birikimi, nüfus yoğunluğu, toplumsal işbölümünün ve uzmanlaşmanın gelişkinliği ve nüfusun türdeş olmaması gibi özelliklerdir</a:t>
            </a:r>
            <a:r>
              <a:rPr lang="tr-TR" dirty="0" smtClean="0"/>
              <a:t>. Nitekim ünlü sosyolog Louis </a:t>
            </a:r>
            <a:r>
              <a:rPr lang="tr-TR" dirty="0" err="1" smtClean="0"/>
              <a:t>Wirth</a:t>
            </a:r>
            <a:r>
              <a:rPr lang="tr-TR" dirty="0" smtClean="0"/>
              <a:t> tarafından nüfus büyüklüğü, yoğunluk ve </a:t>
            </a:r>
            <a:r>
              <a:rPr lang="tr-TR" dirty="0" err="1" smtClean="0"/>
              <a:t>heterojenlik</a:t>
            </a:r>
            <a:r>
              <a:rPr lang="tr-TR" dirty="0" smtClean="0"/>
              <a:t> olarak üç özelliğin karakterize ettiği belirtilen kent şu şekilde tanımlanmıştır: «kent, toplumsal bakımdan benzerlik göstermeyen bireylerin oluşturduğu, göreceli olarak geniş, yoğun nüfuslu, ve mekanda süreklilik niteliği olan yerleşmedir.»</a:t>
            </a:r>
          </a:p>
          <a:p>
            <a:pPr algn="just"/>
            <a:endParaRPr lang="tr-TR" dirty="0"/>
          </a:p>
        </p:txBody>
      </p:sp>
    </p:spTree>
    <p:extLst>
      <p:ext uri="{BB962C8B-B14F-4D97-AF65-F5344CB8AC3E}">
        <p14:creationId xmlns:p14="http://schemas.microsoft.com/office/powerpoint/2010/main" val="3368195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Kentlerin Doğuşu ve </a:t>
            </a:r>
            <a:r>
              <a:rPr lang="tr-TR" dirty="0" smtClean="0"/>
              <a:t>Kökenleri I</a:t>
            </a:r>
            <a:endParaRPr lang="tr-TR" dirty="0"/>
          </a:p>
        </p:txBody>
      </p:sp>
      <p:sp>
        <p:nvSpPr>
          <p:cNvPr id="3" name="İçerik Yer Tutucusu 2"/>
          <p:cNvSpPr>
            <a:spLocks noGrp="1"/>
          </p:cNvSpPr>
          <p:nvPr>
            <p:ph idx="1"/>
          </p:nvPr>
        </p:nvSpPr>
        <p:spPr/>
        <p:txBody>
          <a:bodyPr>
            <a:normAutofit/>
          </a:bodyPr>
          <a:lstStyle/>
          <a:p>
            <a:pPr algn="just"/>
            <a:r>
              <a:rPr lang="tr-TR" dirty="0"/>
              <a:t>Arkeolojik bulgulara göre </a:t>
            </a:r>
            <a:r>
              <a:rPr lang="tr-TR" dirty="0" smtClean="0"/>
              <a:t>ilk kentsel yerleşim yerleri ortaya konulmuştur. Bir </a:t>
            </a:r>
            <a:r>
              <a:rPr lang="tr-TR" dirty="0"/>
              <a:t>yerleşim yerinin kent olarak adlandırılabilmesi için gerekli koşulların neler olduğu değişik araştırmacılar tarafından </a:t>
            </a:r>
            <a:r>
              <a:rPr lang="tr-TR" dirty="0" smtClean="0"/>
              <a:t>incelenmiştir.</a:t>
            </a:r>
            <a:endParaRPr lang="tr-TR" dirty="0"/>
          </a:p>
          <a:p>
            <a:pPr algn="just"/>
            <a:r>
              <a:rPr lang="tr-TR" dirty="0"/>
              <a:t>V. Gordon </a:t>
            </a:r>
            <a:r>
              <a:rPr lang="tr-TR" dirty="0" err="1"/>
              <a:t>Childe’a</a:t>
            </a:r>
            <a:r>
              <a:rPr lang="tr-TR" dirty="0"/>
              <a:t> göre; din adamları, sivil ve askeri bürokratlar gibi tam zamanlı uzmanlar, yeterli bir büyüklüğe ve yoğunluğa erişmiş nüfus, özgün bir sanat, yazı ve rakamları kullanabilme, bilimsel çalışma, vergi sistemi, devlet sistemi, anıtlar gibi kamusal mimari, dışarıyla ticaret, toplumsal sınıfların varlığı kenti karakterize </a:t>
            </a:r>
            <a:r>
              <a:rPr lang="tr-TR" dirty="0" smtClean="0"/>
              <a:t>etmektedir</a:t>
            </a:r>
            <a:r>
              <a:rPr lang="tr-TR" dirty="0"/>
              <a:t>.</a:t>
            </a:r>
          </a:p>
        </p:txBody>
      </p:sp>
    </p:spTree>
    <p:extLst>
      <p:ext uri="{BB962C8B-B14F-4D97-AF65-F5344CB8AC3E}">
        <p14:creationId xmlns:p14="http://schemas.microsoft.com/office/powerpoint/2010/main" val="169042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Kentlerin Doğuşu ve Kökenleri </a:t>
            </a:r>
            <a:r>
              <a:rPr lang="tr-TR" dirty="0" smtClean="0"/>
              <a:t>II</a:t>
            </a:r>
            <a:endParaRPr lang="tr-TR" dirty="0"/>
          </a:p>
        </p:txBody>
      </p:sp>
      <p:sp>
        <p:nvSpPr>
          <p:cNvPr id="3" name="İçerik Yer Tutucusu 2"/>
          <p:cNvSpPr>
            <a:spLocks noGrp="1"/>
          </p:cNvSpPr>
          <p:nvPr>
            <p:ph idx="1"/>
          </p:nvPr>
        </p:nvSpPr>
        <p:spPr/>
        <p:txBody>
          <a:bodyPr>
            <a:normAutofit/>
          </a:bodyPr>
          <a:lstStyle/>
          <a:p>
            <a:pPr algn="just"/>
            <a:r>
              <a:rPr lang="tr-TR" dirty="0"/>
              <a:t>Ünlü insan coğrafyacısı </a:t>
            </a:r>
            <a:r>
              <a:rPr lang="tr-TR" dirty="0" err="1"/>
              <a:t>Harold</a:t>
            </a:r>
            <a:r>
              <a:rPr lang="tr-TR" dirty="0"/>
              <a:t> </a:t>
            </a:r>
            <a:r>
              <a:rPr lang="tr-TR" dirty="0" err="1"/>
              <a:t>Carter’in</a:t>
            </a:r>
            <a:r>
              <a:rPr lang="tr-TR" dirty="0"/>
              <a:t> Kentsel Tarihsel Coğrafyaya Bir Giriş adlı kitabında </a:t>
            </a:r>
            <a:r>
              <a:rPr lang="tr-TR" dirty="0" smtClean="0"/>
              <a:t>kentlerin </a:t>
            </a:r>
            <a:r>
              <a:rPr lang="tr-TR" dirty="0" smtClean="0"/>
              <a:t>kökenine ilişkin kuramları şu şekilde </a:t>
            </a:r>
            <a:r>
              <a:rPr lang="tr-TR" dirty="0" smtClean="0"/>
              <a:t>sınıflandırmıştır:</a:t>
            </a:r>
            <a:endParaRPr lang="tr-TR" dirty="0" smtClean="0"/>
          </a:p>
          <a:p>
            <a:pPr algn="just"/>
            <a:r>
              <a:rPr lang="tr-TR" dirty="0" smtClean="0"/>
              <a:t>Artık </a:t>
            </a:r>
            <a:r>
              <a:rPr lang="tr-TR" dirty="0"/>
              <a:t>K</a:t>
            </a:r>
            <a:r>
              <a:rPr lang="tr-TR" dirty="0" smtClean="0"/>
              <a:t>avramı Çerçevesinde Hidrolik Kuramlar;</a:t>
            </a:r>
          </a:p>
          <a:p>
            <a:pPr algn="just"/>
            <a:r>
              <a:rPr lang="tr-TR" dirty="0" smtClean="0"/>
              <a:t>Ekonomik Kuramlar ya da Pazar Yeri Olarak Kent;</a:t>
            </a:r>
          </a:p>
          <a:p>
            <a:pPr algn="just"/>
            <a:r>
              <a:rPr lang="tr-TR" dirty="0" smtClean="0"/>
              <a:t>Askeri Kuramlar ya da Savunma </a:t>
            </a:r>
            <a:r>
              <a:rPr lang="tr-TR" dirty="0"/>
              <a:t>M</a:t>
            </a:r>
            <a:r>
              <a:rPr lang="tr-TR" dirty="0" smtClean="0"/>
              <a:t>erkezi </a:t>
            </a:r>
            <a:r>
              <a:rPr lang="tr-TR" dirty="0"/>
              <a:t>O</a:t>
            </a:r>
            <a:r>
              <a:rPr lang="tr-TR" dirty="0" smtClean="0"/>
              <a:t>larak Kent;</a:t>
            </a:r>
          </a:p>
          <a:p>
            <a:pPr algn="just"/>
            <a:r>
              <a:rPr lang="tr-TR" dirty="0" smtClean="0"/>
              <a:t>Dinsel Kuramlar.</a:t>
            </a:r>
            <a:endParaRPr lang="tr-TR" dirty="0"/>
          </a:p>
        </p:txBody>
      </p:sp>
    </p:spTree>
    <p:extLst>
      <p:ext uri="{BB962C8B-B14F-4D97-AF65-F5344CB8AC3E}">
        <p14:creationId xmlns:p14="http://schemas.microsoft.com/office/powerpoint/2010/main" val="18367729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364</Words>
  <Application>Microsoft Office PowerPoint</Application>
  <PresentationFormat>Geniş ekran</PresentationFormat>
  <Paragraphs>20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Kentin Tanımı ve Kökenleri</vt:lpstr>
      <vt:lpstr>Kentin Tanımı</vt:lpstr>
      <vt:lpstr>Kentlerin Doğuşu ve Kökenleri I</vt:lpstr>
      <vt:lpstr>Kentlerin Doğuşu ve Kökenleri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 Tarihi</dc:title>
  <dc:creator>Windows User</dc:creator>
  <cp:lastModifiedBy>Windows User</cp:lastModifiedBy>
  <cp:revision>13</cp:revision>
  <dcterms:created xsi:type="dcterms:W3CDTF">2018-01-20T17:13:06Z</dcterms:created>
  <dcterms:modified xsi:type="dcterms:W3CDTF">2018-01-23T06:53:09Z</dcterms:modified>
</cp:coreProperties>
</file>