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7" r:id="rId4"/>
    <p:sldId id="268" r:id="rId5"/>
    <p:sldId id="269" r:id="rId6"/>
    <p:sldId id="271" r:id="rId7"/>
    <p:sldId id="270" r:id="rId8"/>
    <p:sldId id="272" r:id="rId9"/>
    <p:sldId id="273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0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09CE-F913-4E8B-991D-34F50DACC2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Фонетика </a:t>
            </a:r>
            <a:r>
              <a:rPr lang="tr-TR" dirty="0"/>
              <a:t>II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F2AB2-7B92-4BD1-94D6-4FCDE5E3BB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/>
              <a:t>Урок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79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93ED-AFFB-458A-B2B0-BE48A7E16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8008-4123-4E96-A61F-91C978558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05948"/>
            <a:ext cx="9601200" cy="4661452"/>
          </a:xfrm>
        </p:spPr>
        <p:txBody>
          <a:bodyPr>
            <a:normAutofit/>
          </a:bodyPr>
          <a:lstStyle/>
          <a:p>
            <a:r>
              <a:rPr lang="ru-RU" dirty="0"/>
              <a:t>Садыкова, И.А., Русская интонация. Казань: Издательства Казанского университета, 2015.</a:t>
            </a:r>
          </a:p>
          <a:p>
            <a:r>
              <a:rPr lang="ru-RU" dirty="0" err="1"/>
              <a:t>Брызгунова</a:t>
            </a:r>
            <a:r>
              <a:rPr lang="ru-RU" dirty="0"/>
              <a:t>, Е.А., Звуки и интонация русской речи. Москва: Русский язык, 1977.</a:t>
            </a:r>
            <a:endParaRPr lang="tr-TR" dirty="0"/>
          </a:p>
          <a:p>
            <a:r>
              <a:rPr lang="ru-RU" dirty="0"/>
              <a:t>Науменко Ю. М. Корректировочный курс русской фонетики и интонации для иностранных студентов I курса бакалавриата , Москва: Флинта: Наука, 2012.</a:t>
            </a:r>
          </a:p>
          <a:p>
            <a:r>
              <a:rPr lang="ru-RU" dirty="0"/>
              <a:t>Одинцова И.В. Звуки. Ритмика. Интонация. Москва: Флинта: Наука, 2014.</a:t>
            </a:r>
          </a:p>
          <a:p>
            <a:r>
              <a:rPr lang="ru-RU" dirty="0" err="1"/>
              <a:t>Бархударова</a:t>
            </a:r>
            <a:r>
              <a:rPr lang="ru-RU" dirty="0"/>
              <a:t> Л. Л., Панков Ф. И. По-русски – с хорошим произношением: практический курс звучащей речи. Москва: Русский язык. Курсы, 2008.</a:t>
            </a:r>
          </a:p>
          <a:p>
            <a:r>
              <a:rPr lang="ru-RU" dirty="0"/>
              <a:t>Буланин Л. Л. Фонетика современного русского языка. Москва: Высшая школа, 1970. </a:t>
            </a:r>
          </a:p>
          <a:p>
            <a:r>
              <a:rPr lang="ru-RU" dirty="0"/>
              <a:t>Кедрова Г. Е., Потапов В. В., Егоров А. М., Омельянова Е. Б. Фонетика русского языка. </a:t>
            </a:r>
            <a:r>
              <a:rPr lang="tr-TR" dirty="0"/>
              <a:t>Web</a:t>
            </a:r>
            <a:r>
              <a:rPr lang="ru-RU" dirty="0"/>
              <a:t>:. http://www.philol.msu.ru/~fonetica/index1.htm .</a:t>
            </a:r>
          </a:p>
        </p:txBody>
      </p:sp>
    </p:spTree>
    <p:extLst>
      <p:ext uri="{BB962C8B-B14F-4D97-AF65-F5344CB8AC3E}">
        <p14:creationId xmlns:p14="http://schemas.microsoft.com/office/powerpoint/2010/main" val="3622294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20237-FE3E-474A-96B0-E1C90883A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ru-RU" dirty="0"/>
              <a:t>ИК 3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D42E0-A503-4A0D-B561-D8B4545F2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25217"/>
            <a:ext cx="9601200" cy="5261113"/>
          </a:xfrm>
        </p:spPr>
        <p:txBody>
          <a:bodyPr>
            <a:normAutofit/>
          </a:bodyPr>
          <a:lstStyle/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r>
              <a:rPr lang="ru-RU" dirty="0" err="1"/>
              <a:t>Предцентровая</a:t>
            </a:r>
            <a:r>
              <a:rPr lang="ru-RU" dirty="0"/>
              <a:t> часть ― ровный средний тон </a:t>
            </a:r>
          </a:p>
          <a:p>
            <a:r>
              <a:rPr lang="ru-RU" dirty="0"/>
              <a:t>Центр ― повышение тона </a:t>
            </a:r>
          </a:p>
          <a:p>
            <a:r>
              <a:rPr lang="ru-RU" dirty="0" err="1"/>
              <a:t>Постцентровая</a:t>
            </a:r>
            <a:r>
              <a:rPr lang="ru-RU" dirty="0"/>
              <a:t> часть ― ровный низкий тон </a:t>
            </a:r>
          </a:p>
          <a:p>
            <a:pPr algn="just"/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3933B63-E8A9-4DEF-B340-02226C34469B}"/>
              </a:ext>
            </a:extLst>
          </p:cNvPr>
          <p:cNvCxnSpPr/>
          <p:nvPr/>
        </p:nvCxnSpPr>
        <p:spPr>
          <a:xfrm>
            <a:off x="1908313" y="2773017"/>
            <a:ext cx="2080591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6711614-114F-4D31-BD88-E123CBD6D183}"/>
              </a:ext>
            </a:extLst>
          </p:cNvPr>
          <p:cNvCxnSpPr>
            <a:cxnSpLocks/>
          </p:cNvCxnSpPr>
          <p:nvPr/>
        </p:nvCxnSpPr>
        <p:spPr>
          <a:xfrm flipH="1">
            <a:off x="4267200" y="1644925"/>
            <a:ext cx="450574" cy="9458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B4169B2-1F28-49B8-9AC3-4481A73C1A3D}"/>
              </a:ext>
            </a:extLst>
          </p:cNvPr>
          <p:cNvCxnSpPr/>
          <p:nvPr/>
        </p:nvCxnSpPr>
        <p:spPr>
          <a:xfrm>
            <a:off x="4943061" y="3429000"/>
            <a:ext cx="204083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3452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194AD-331C-4F0D-B085-9B8C77295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02365"/>
            <a:ext cx="9601200" cy="5751444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ИК 3 употребляется в вопросительных предложениях без вопросительных слов (общий вопрос)</a:t>
            </a:r>
          </a:p>
          <a:p>
            <a:pPr marL="0" indent="0">
              <a:buNone/>
            </a:pPr>
            <a:r>
              <a:rPr lang="ru-RU" dirty="0"/>
              <a:t>Пример: Ты ходил в ки</a:t>
            </a:r>
            <a:r>
              <a:rPr lang="ru-RU" b="1" dirty="0"/>
              <a:t>но</a:t>
            </a:r>
            <a:r>
              <a:rPr lang="ru-RU" dirty="0"/>
              <a:t>?</a:t>
            </a:r>
          </a:p>
          <a:p>
            <a:r>
              <a:rPr lang="ru-RU" dirty="0"/>
              <a:t>Центр ИК-3 находится на слове, которое несёт основную смысловую нагрузку.</a:t>
            </a:r>
          </a:p>
          <a:p>
            <a:pPr marL="0" indent="0">
              <a:buNone/>
            </a:pPr>
            <a:r>
              <a:rPr lang="ru-RU" dirty="0"/>
              <a:t>Пример: Это </a:t>
            </a:r>
            <a:r>
              <a:rPr lang="ru-RU" b="1" dirty="0"/>
              <a:t>ва</a:t>
            </a:r>
            <a:r>
              <a:rPr lang="ru-RU" dirty="0"/>
              <a:t>ша сумка?</a:t>
            </a:r>
          </a:p>
          <a:p>
            <a:pPr marL="0" indent="0">
              <a:buNone/>
            </a:pPr>
            <a:r>
              <a:rPr lang="ru-RU" dirty="0"/>
              <a:t>	Вы </a:t>
            </a:r>
            <a:r>
              <a:rPr lang="ru-RU" b="1" dirty="0"/>
              <a:t>лю</a:t>
            </a:r>
            <a:r>
              <a:rPr lang="ru-RU" dirty="0"/>
              <a:t>бите гулять?</a:t>
            </a:r>
          </a:p>
          <a:p>
            <a:r>
              <a:rPr lang="ru-RU" dirty="0"/>
              <a:t>Центр ИК-3 может передвигаться в предложении в зависимости от цели высказывания и содержания разговора.  </a:t>
            </a:r>
          </a:p>
          <a:p>
            <a:pPr marL="0" indent="0">
              <a:buNone/>
            </a:pPr>
            <a:r>
              <a:rPr lang="ru-RU" i="1" dirty="0"/>
              <a:t>Пример: В</a:t>
            </a:r>
            <a:r>
              <a:rPr lang="ru-RU" b="1" i="1" dirty="0"/>
              <a:t>ы </a:t>
            </a:r>
            <a:r>
              <a:rPr lang="ru-RU" i="1" dirty="0"/>
              <a:t>были на концерте? (Да, я).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 Вы были на кон</a:t>
            </a:r>
            <a:r>
              <a:rPr lang="ru-RU" b="1" i="1" dirty="0"/>
              <a:t>церте</a:t>
            </a:r>
            <a:r>
              <a:rPr lang="ru-RU" i="1" dirty="0"/>
              <a:t>? (Да, на концерте)</a:t>
            </a:r>
          </a:p>
          <a:p>
            <a:r>
              <a:rPr lang="ru-RU" dirty="0"/>
              <a:t>Вопросительное предложение с союзом </a:t>
            </a:r>
            <a:r>
              <a:rPr lang="ru-RU" i="1" dirty="0"/>
              <a:t>или </a:t>
            </a:r>
            <a:r>
              <a:rPr lang="ru-RU" dirty="0"/>
              <a:t>состоит из двух частей: первая часть интонируется как ИК-3, а вторая (после знака |) – как ИК-2.  </a:t>
            </a:r>
          </a:p>
          <a:p>
            <a:pPr marL="0" indent="0">
              <a:buNone/>
            </a:pPr>
            <a:r>
              <a:rPr lang="ru-RU" i="1" dirty="0"/>
              <a:t>Пример: Это </a:t>
            </a:r>
            <a:r>
              <a:rPr lang="ru-RU" b="1" i="1" dirty="0"/>
              <a:t>твой </a:t>
            </a:r>
            <a:r>
              <a:rPr lang="ru-RU" i="1" dirty="0"/>
              <a:t>(ИК 3)  журнал | или </a:t>
            </a:r>
            <a:r>
              <a:rPr lang="ru-RU" b="1" i="1" dirty="0"/>
              <a:t>мой </a:t>
            </a:r>
            <a:r>
              <a:rPr lang="ru-RU" i="1" dirty="0"/>
              <a:t>(ИК 2)?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        </a:t>
            </a:r>
          </a:p>
          <a:p>
            <a:pPr marL="0" indent="0">
              <a:buNone/>
            </a:pPr>
            <a:r>
              <a:rPr lang="ru-RU" dirty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682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87493-E5BE-477E-8F23-4B1331FA3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689113"/>
            <a:ext cx="9385852" cy="5247862"/>
          </a:xfrm>
        </p:spPr>
        <p:txBody>
          <a:bodyPr/>
          <a:lstStyle/>
          <a:p>
            <a:r>
              <a:rPr lang="ru-RU" dirty="0"/>
              <a:t>ИК-3 употребляется не только в вопросительных предложениях, но и в простых текстах и в простых диалогах при выражении: </a:t>
            </a:r>
          </a:p>
          <a:p>
            <a:pPr marL="0" indent="0">
              <a:buNone/>
            </a:pPr>
            <a:r>
              <a:rPr lang="ru-RU" dirty="0"/>
              <a:t>	- при незавершённости:</a:t>
            </a:r>
          </a:p>
          <a:p>
            <a:pPr marL="0" indent="0">
              <a:buNone/>
            </a:pPr>
            <a:r>
              <a:rPr lang="ru-RU" dirty="0"/>
              <a:t>Пример:  </a:t>
            </a:r>
            <a:r>
              <a:rPr lang="ru-RU" i="1" dirty="0"/>
              <a:t>Саша и Анд</a:t>
            </a:r>
            <a:r>
              <a:rPr lang="ru-RU" b="1" i="1" dirty="0"/>
              <a:t>рей</a:t>
            </a:r>
            <a:r>
              <a:rPr lang="ru-RU" i="1" dirty="0"/>
              <a:t>  (ИК 3)| читают (ИК 1).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- при сопоставлении:</a:t>
            </a:r>
          </a:p>
          <a:p>
            <a:pPr marL="0" indent="0">
              <a:buNone/>
            </a:pPr>
            <a:r>
              <a:rPr lang="ru-RU" dirty="0"/>
              <a:t>Пример:  </a:t>
            </a:r>
            <a:r>
              <a:rPr lang="ru-RU" i="1" dirty="0"/>
              <a:t>Я гово</a:t>
            </a:r>
            <a:r>
              <a:rPr lang="ru-RU" b="1" i="1" dirty="0"/>
              <a:t>рю</a:t>
            </a:r>
            <a:r>
              <a:rPr lang="ru-RU" i="1" dirty="0"/>
              <a:t> (ИК 3),| а он </a:t>
            </a:r>
            <a:r>
              <a:rPr lang="ru-RU" b="1" i="1" dirty="0"/>
              <a:t>слу</a:t>
            </a:r>
            <a:r>
              <a:rPr lang="ru-RU" i="1" dirty="0"/>
              <a:t>шает (ИК 1). </a:t>
            </a:r>
          </a:p>
          <a:p>
            <a:pPr marL="0" indent="0">
              <a:buNone/>
            </a:pPr>
            <a:r>
              <a:rPr lang="ru-RU" dirty="0"/>
              <a:t>	- при перечислении: </a:t>
            </a:r>
          </a:p>
          <a:p>
            <a:pPr marL="0" indent="0">
              <a:buNone/>
            </a:pPr>
            <a:r>
              <a:rPr lang="ru-RU" i="1" dirty="0"/>
              <a:t>Пример: </a:t>
            </a:r>
            <a:r>
              <a:rPr lang="ru-RU" b="1" i="1" dirty="0"/>
              <a:t>Яб</a:t>
            </a:r>
            <a:r>
              <a:rPr lang="ru-RU" i="1" dirty="0"/>
              <a:t>локи (ИК 3)| , </a:t>
            </a:r>
            <a:r>
              <a:rPr lang="ru-RU" b="1" i="1" dirty="0"/>
              <a:t>гру</a:t>
            </a:r>
            <a:r>
              <a:rPr lang="ru-RU" i="1" dirty="0"/>
              <a:t>ши (ИК 3)|, манда</a:t>
            </a:r>
            <a:r>
              <a:rPr lang="ru-RU" b="1" i="1" dirty="0"/>
              <a:t>ри</a:t>
            </a:r>
            <a:r>
              <a:rPr lang="ru-RU" i="1" dirty="0"/>
              <a:t>ны (ИК 3)| | лежали на 	сто</a:t>
            </a:r>
            <a:r>
              <a:rPr lang="ru-RU" b="1" i="1" dirty="0"/>
              <a:t>ле</a:t>
            </a:r>
            <a:r>
              <a:rPr lang="ru-RU" i="1" dirty="0"/>
              <a:t> 	(ИК 1). 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!!! При этом первая часть интонируется как ИК-3, а вторая как ИК-1.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784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77E1B-26C7-4461-B25A-BCBD47C8F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75861"/>
            <a:ext cx="10184296" cy="6891130"/>
          </a:xfrm>
        </p:spPr>
        <p:txBody>
          <a:bodyPr>
            <a:normAutofit/>
          </a:bodyPr>
          <a:lstStyle/>
          <a:p>
            <a:r>
              <a:rPr lang="ru-RU" dirty="0"/>
              <a:t>ИК-3 употребляется в побудительных предложениях для выражения просьбы, а ИК-2 приказа.  Сравним ИК-2 с ИК-3: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b="1" i="1" dirty="0"/>
              <a:t>Д</a:t>
            </a:r>
            <a:r>
              <a:rPr lang="en-US" b="1" i="1" dirty="0"/>
              <a:t>á</a:t>
            </a:r>
            <a:r>
              <a:rPr lang="ru-RU" b="1" i="1" dirty="0"/>
              <a:t>й</a:t>
            </a:r>
            <a:r>
              <a:rPr lang="ru-RU" i="1" dirty="0"/>
              <a:t> (</a:t>
            </a:r>
            <a:r>
              <a:rPr lang="ru-RU" dirty="0"/>
              <a:t>ИК-2)</a:t>
            </a:r>
            <a:r>
              <a:rPr lang="ru-RU" i="1" dirty="0"/>
              <a:t> мне книгу. (приказ)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i="1" dirty="0"/>
              <a:t> </a:t>
            </a:r>
            <a:r>
              <a:rPr lang="ru-RU" b="1" i="1" dirty="0"/>
              <a:t>Д</a:t>
            </a:r>
            <a:r>
              <a:rPr lang="en-US" b="1" i="1" dirty="0"/>
              <a:t>á</a:t>
            </a:r>
            <a:r>
              <a:rPr lang="ru-RU" b="1" i="1" dirty="0"/>
              <a:t>й</a:t>
            </a:r>
            <a:r>
              <a:rPr lang="ru-RU" i="1" dirty="0"/>
              <a:t> (</a:t>
            </a:r>
            <a:r>
              <a:rPr lang="ru-RU" dirty="0"/>
              <a:t>ИК-3)</a:t>
            </a:r>
            <a:r>
              <a:rPr lang="ru-RU" i="1" dirty="0"/>
              <a:t> мне книгу. (просьба) </a:t>
            </a:r>
          </a:p>
          <a:p>
            <a:pPr marL="0" indent="0">
              <a:buNone/>
            </a:pPr>
            <a:r>
              <a:rPr lang="ru-RU" i="1" dirty="0"/>
              <a:t>	Прине</a:t>
            </a:r>
            <a:r>
              <a:rPr lang="ru-RU" b="1" i="1" dirty="0"/>
              <a:t>с</a:t>
            </a:r>
            <a:r>
              <a:rPr lang="en-US" b="1" i="1" dirty="0"/>
              <a:t>ú</a:t>
            </a:r>
            <a:r>
              <a:rPr lang="en-US" i="1" dirty="0"/>
              <a:t> </a:t>
            </a:r>
            <a:r>
              <a:rPr lang="ru-RU" i="1" dirty="0"/>
              <a:t>(</a:t>
            </a:r>
            <a:r>
              <a:rPr lang="ru-RU" dirty="0"/>
              <a:t>ИК-2)</a:t>
            </a:r>
            <a:r>
              <a:rPr lang="ru-RU" i="1" dirty="0"/>
              <a:t> бумагу. (приказ)</a:t>
            </a:r>
          </a:p>
          <a:p>
            <a:pPr marL="0" indent="0">
              <a:buNone/>
            </a:pPr>
            <a:r>
              <a:rPr lang="ru-RU" i="1" dirty="0"/>
              <a:t>	Прине</a:t>
            </a:r>
            <a:r>
              <a:rPr lang="ru-RU" b="1" i="1" dirty="0"/>
              <a:t>с</a:t>
            </a:r>
            <a:r>
              <a:rPr lang="en-US" b="1" i="1" dirty="0"/>
              <a:t>ú</a:t>
            </a:r>
            <a:r>
              <a:rPr lang="en-US" i="1" dirty="0"/>
              <a:t> </a:t>
            </a:r>
            <a:r>
              <a:rPr lang="ru-RU" i="1" dirty="0"/>
              <a:t>(</a:t>
            </a:r>
            <a:r>
              <a:rPr lang="ru-RU" dirty="0"/>
              <a:t>ИК-3)</a:t>
            </a:r>
            <a:r>
              <a:rPr lang="ru-RU" i="1" dirty="0"/>
              <a:t> бумагу. (просьба)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i="1" dirty="0" err="1"/>
              <a:t>Запи</a:t>
            </a:r>
            <a:r>
              <a:rPr lang="ru-RU" b="1" i="1" dirty="0" err="1"/>
              <a:t>ш</a:t>
            </a:r>
            <a:r>
              <a:rPr lang="en-US" b="1" i="1" dirty="0"/>
              <a:t>ú</a:t>
            </a:r>
            <a:r>
              <a:rPr lang="ru-RU" i="1" dirty="0"/>
              <a:t> (</a:t>
            </a:r>
            <a:r>
              <a:rPr lang="ru-RU" dirty="0"/>
              <a:t>ИК-2) </a:t>
            </a:r>
            <a:r>
              <a:rPr lang="ru-RU" i="1" dirty="0"/>
              <a:t>информацию. (приказ)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i="1" dirty="0"/>
              <a:t> </a:t>
            </a:r>
            <a:r>
              <a:rPr lang="ru-RU" i="1" dirty="0" err="1"/>
              <a:t>Запи</a:t>
            </a:r>
            <a:r>
              <a:rPr lang="ru-RU" b="1" i="1" dirty="0" err="1"/>
              <a:t>ш</a:t>
            </a:r>
            <a:r>
              <a:rPr lang="en-US" b="1" i="1" dirty="0"/>
              <a:t>ú</a:t>
            </a:r>
            <a:r>
              <a:rPr lang="ru-RU" i="1" dirty="0"/>
              <a:t> (</a:t>
            </a:r>
            <a:r>
              <a:rPr lang="ru-RU" dirty="0"/>
              <a:t>ИК-3) </a:t>
            </a:r>
            <a:r>
              <a:rPr lang="ru-RU" i="1" dirty="0"/>
              <a:t>информацию. (просьба) </a:t>
            </a:r>
          </a:p>
          <a:p>
            <a:pPr marL="0" indent="0">
              <a:buNone/>
            </a:pPr>
            <a:r>
              <a:rPr lang="ru-RU" dirty="0"/>
              <a:t>	 </a:t>
            </a:r>
            <a:r>
              <a:rPr lang="ru-RU" i="1" dirty="0"/>
              <a:t>Позво</a:t>
            </a:r>
            <a:r>
              <a:rPr lang="ru-RU" b="1" i="1" dirty="0"/>
              <a:t>ни</a:t>
            </a:r>
            <a:r>
              <a:rPr lang="ru-RU" i="1" dirty="0"/>
              <a:t> (</a:t>
            </a:r>
            <a:r>
              <a:rPr lang="ru-RU" dirty="0"/>
              <a:t>ИК-2) </a:t>
            </a:r>
            <a:r>
              <a:rPr lang="ru-RU" i="1" dirty="0"/>
              <a:t>секретарю. (приказ)</a:t>
            </a:r>
          </a:p>
          <a:p>
            <a:pPr marL="0" indent="0">
              <a:buNone/>
            </a:pPr>
            <a:r>
              <a:rPr lang="ru-RU" i="1" dirty="0"/>
              <a:t>	Позво</a:t>
            </a:r>
            <a:r>
              <a:rPr lang="ru-RU" b="1" i="1" dirty="0"/>
              <a:t>ни</a:t>
            </a:r>
            <a:r>
              <a:rPr lang="ru-RU" i="1" dirty="0"/>
              <a:t> (</a:t>
            </a:r>
            <a:r>
              <a:rPr lang="ru-RU" dirty="0"/>
              <a:t>ИК-3) </a:t>
            </a:r>
            <a:r>
              <a:rPr lang="ru-RU" i="1" dirty="0"/>
              <a:t>секретарю. (просьба)</a:t>
            </a:r>
          </a:p>
          <a:p>
            <a:pPr marL="0" indent="0">
              <a:buNone/>
            </a:pPr>
            <a:endParaRPr lang="ru-RU" i="1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</a:p>
          <a:p>
            <a:pPr marL="0" indent="0">
              <a:buNone/>
            </a:pPr>
            <a:r>
              <a:rPr lang="ru-RU" i="1" dirty="0"/>
              <a:t> </a:t>
            </a:r>
            <a:r>
              <a:rPr lang="ru-RU" dirty="0"/>
              <a:t>	 </a:t>
            </a:r>
          </a:p>
          <a:p>
            <a:pPr marL="0" indent="0">
              <a:buNone/>
            </a:pP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801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3E57DC-AB79-4A9F-AB09-AB62204347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099930"/>
            <a:ext cx="9601200" cy="5300869"/>
          </a:xfrm>
        </p:spPr>
        <p:txBody>
          <a:bodyPr>
            <a:normAutofit/>
          </a:bodyPr>
          <a:lstStyle/>
          <a:p>
            <a:r>
              <a:rPr lang="ru-RU" dirty="0"/>
              <a:t>ИК-3 употребляется при выражении просьбы-вопроса с частицами </a:t>
            </a:r>
            <a:r>
              <a:rPr lang="ru-RU" i="1" dirty="0"/>
              <a:t>не</a:t>
            </a:r>
            <a:r>
              <a:rPr lang="ru-RU" dirty="0"/>
              <a:t>, </a:t>
            </a:r>
            <a:r>
              <a:rPr lang="ru-RU" i="1" dirty="0"/>
              <a:t>давай</a:t>
            </a:r>
            <a:r>
              <a:rPr lang="ru-RU" dirty="0"/>
              <a:t>, </a:t>
            </a:r>
            <a:r>
              <a:rPr lang="ru-RU" i="1" dirty="0"/>
              <a:t>дай </a:t>
            </a:r>
            <a:r>
              <a:rPr lang="ru-RU" dirty="0"/>
              <a:t>или со словом </a:t>
            </a:r>
            <a:r>
              <a:rPr lang="ru-RU" i="1" dirty="0"/>
              <a:t>можно.</a:t>
            </a:r>
          </a:p>
          <a:p>
            <a:pPr marL="0" indent="0">
              <a:buNone/>
            </a:pPr>
            <a:r>
              <a:rPr lang="ru-RU" i="1" dirty="0"/>
              <a:t>Пример: </a:t>
            </a:r>
            <a:r>
              <a:rPr lang="ru-RU" b="1" i="1" dirty="0"/>
              <a:t>Мож</a:t>
            </a:r>
            <a:r>
              <a:rPr lang="ru-RU" i="1" dirty="0"/>
              <a:t>но я открою окно?</a:t>
            </a:r>
          </a:p>
          <a:p>
            <a:pPr marL="0" indent="0">
              <a:buNone/>
            </a:pPr>
            <a:r>
              <a:rPr lang="ru-RU" i="1" dirty="0"/>
              <a:t>	Да</a:t>
            </a:r>
            <a:r>
              <a:rPr lang="ru-RU" b="1" i="1" dirty="0"/>
              <a:t>вай</a:t>
            </a:r>
            <a:r>
              <a:rPr lang="ru-RU" i="1" dirty="0"/>
              <a:t> я схожу за молоком.</a:t>
            </a:r>
          </a:p>
          <a:p>
            <a:r>
              <a:rPr lang="ru-RU" dirty="0"/>
              <a:t>ИК-3 употребляется при выражении вопроса-удивления со словами </a:t>
            </a:r>
            <a:r>
              <a:rPr lang="ru-RU" i="1" dirty="0"/>
              <a:t>неужели</a:t>
            </a:r>
            <a:r>
              <a:rPr lang="ru-RU" dirty="0"/>
              <a:t>, </a:t>
            </a:r>
            <a:r>
              <a:rPr lang="ru-RU" i="1" dirty="0"/>
              <a:t>разве</a:t>
            </a:r>
            <a:r>
              <a:rPr lang="ru-RU" dirty="0"/>
              <a:t>. В предложениях с </a:t>
            </a:r>
            <a:r>
              <a:rPr lang="ru-RU" i="1" dirty="0"/>
              <a:t>неужели </a:t>
            </a:r>
            <a:r>
              <a:rPr lang="ru-RU" dirty="0"/>
              <a:t>говорящий допускает возможность  реальности информации, которая заключена в вопросе.</a:t>
            </a:r>
          </a:p>
          <a:p>
            <a:pPr marL="0" indent="0">
              <a:buNone/>
            </a:pPr>
            <a:r>
              <a:rPr lang="ru-RU" dirty="0"/>
              <a:t>Пример: -Кто тебе это сказал?</a:t>
            </a:r>
          </a:p>
          <a:p>
            <a:pPr marL="0" indent="0">
              <a:buNone/>
            </a:pPr>
            <a:r>
              <a:rPr lang="ru-RU" dirty="0"/>
              <a:t>	-Андрей.</a:t>
            </a:r>
          </a:p>
          <a:p>
            <a:pPr marL="0" indent="0">
              <a:buNone/>
            </a:pPr>
            <a:r>
              <a:rPr lang="ru-RU" dirty="0"/>
              <a:t>	-Неу</a:t>
            </a:r>
            <a:r>
              <a:rPr lang="ru-RU" b="1" dirty="0"/>
              <a:t>же</a:t>
            </a:r>
            <a:r>
              <a:rPr lang="ru-RU" dirty="0"/>
              <a:t>ли Андрей? </a:t>
            </a:r>
            <a:endParaRPr lang="en-US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7714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102E8-3C47-430B-90D9-3AF820356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27652"/>
            <a:ext cx="9601200" cy="4939748"/>
          </a:xfrm>
        </p:spPr>
        <p:txBody>
          <a:bodyPr/>
          <a:lstStyle/>
          <a:p>
            <a:r>
              <a:rPr lang="ru-RU" dirty="0"/>
              <a:t>ИК-3 употребляется при выражении однословного переспроса, состоящего из местоименного слова или слова, заключающего переспрашиваемую информацию, например: </a:t>
            </a:r>
          </a:p>
          <a:p>
            <a:pPr marL="0" indent="0">
              <a:buNone/>
            </a:pPr>
            <a:r>
              <a:rPr lang="ru-RU" i="1" dirty="0"/>
              <a:t>Пример:  Анна уехала в Москву (ИК-1).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- </a:t>
            </a:r>
            <a:r>
              <a:rPr lang="ru-RU" i="1" dirty="0" err="1"/>
              <a:t>Куд</a:t>
            </a:r>
            <a:r>
              <a:rPr lang="en-US" i="1" dirty="0"/>
              <a:t>á</a:t>
            </a:r>
            <a:r>
              <a:rPr lang="ru-RU" i="1" dirty="0"/>
              <a:t> (ИК-3)</a:t>
            </a:r>
            <a:r>
              <a:rPr lang="en-US" i="1" dirty="0"/>
              <a:t>? </a:t>
            </a:r>
            <a:r>
              <a:rPr lang="ru-RU" i="1" dirty="0"/>
              <a:t>В Москву (ИК-3)? </a:t>
            </a:r>
          </a:p>
          <a:p>
            <a:pPr marL="0" indent="0">
              <a:buNone/>
            </a:pPr>
            <a:endParaRPr lang="ru-RU" i="1" dirty="0"/>
          </a:p>
          <a:p>
            <a:r>
              <a:rPr lang="ru-RU" dirty="0"/>
              <a:t>ИК-3 употребляется при повторении вопроса при ответе, например: </a:t>
            </a:r>
          </a:p>
          <a:p>
            <a:pPr marL="0" indent="0">
              <a:buNone/>
            </a:pPr>
            <a:r>
              <a:rPr lang="ru-RU" i="1" dirty="0"/>
              <a:t>Пример:  Что (ИК-2)</a:t>
            </a:r>
            <a:r>
              <a:rPr lang="en-US" i="1" dirty="0"/>
              <a:t> </a:t>
            </a:r>
            <a:r>
              <a:rPr lang="ru-RU" i="1" dirty="0"/>
              <a:t>ты купила</a:t>
            </a:r>
            <a:r>
              <a:rPr lang="en-US" i="1" dirty="0"/>
              <a:t>? </a:t>
            </a:r>
            <a:endParaRPr lang="en-US" dirty="0"/>
          </a:p>
          <a:p>
            <a:pPr marL="0" indent="0">
              <a:buNone/>
            </a:pPr>
            <a:r>
              <a:rPr lang="ru-RU" i="1" dirty="0"/>
              <a:t>	- Что (ИК-3)</a:t>
            </a:r>
            <a:r>
              <a:rPr lang="en-US" i="1" dirty="0"/>
              <a:t> </a:t>
            </a:r>
            <a:r>
              <a:rPr lang="ru-RU" i="1" dirty="0"/>
              <a:t>я купила</a:t>
            </a:r>
            <a:r>
              <a:rPr lang="en-US" i="1" dirty="0"/>
              <a:t>? </a:t>
            </a:r>
            <a:r>
              <a:rPr lang="ru-RU" i="1" dirty="0"/>
              <a:t>? Кофту (ИК-1).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590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DC70D-9D7A-4930-B8B4-4EB912310B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69843"/>
            <a:ext cx="9601200" cy="5297557"/>
          </a:xfrm>
        </p:spPr>
        <p:txBody>
          <a:bodyPr/>
          <a:lstStyle/>
          <a:p>
            <a:r>
              <a:rPr lang="ru-RU" dirty="0"/>
              <a:t>В предложениях с </a:t>
            </a:r>
            <a:r>
              <a:rPr lang="ru-RU" i="1" dirty="0"/>
              <a:t>разве </a:t>
            </a:r>
            <a:r>
              <a:rPr lang="ru-RU" dirty="0"/>
              <a:t>говорящий высказывает сомнение в реальности информации, которая заключена в вопросе.</a:t>
            </a:r>
          </a:p>
          <a:p>
            <a:pPr marL="0" indent="0">
              <a:buNone/>
            </a:pPr>
            <a:r>
              <a:rPr lang="ru-RU" dirty="0"/>
              <a:t>Пример: Кто это в саду?</a:t>
            </a:r>
          </a:p>
          <a:p>
            <a:pPr marL="0" indent="0">
              <a:buNone/>
            </a:pPr>
            <a:r>
              <a:rPr lang="ru-RU" dirty="0"/>
              <a:t>	-Анна.</a:t>
            </a:r>
          </a:p>
          <a:p>
            <a:pPr marL="0" indent="0">
              <a:buNone/>
            </a:pPr>
            <a:r>
              <a:rPr lang="ru-RU" dirty="0"/>
              <a:t>	-Разве </a:t>
            </a:r>
            <a:r>
              <a:rPr lang="ru-RU" b="1" dirty="0"/>
              <a:t>Ан</a:t>
            </a:r>
            <a:r>
              <a:rPr lang="ru-RU" dirty="0"/>
              <a:t>на? А я думал Маша. </a:t>
            </a:r>
            <a:endParaRPr lang="tr-TR" dirty="0"/>
          </a:p>
          <a:p>
            <a:r>
              <a:rPr lang="ru-RU" dirty="0"/>
              <a:t>ИК-3 употребляется при выражении вопроса-уточнения (если уточнение является предикатом вопроса), например: </a:t>
            </a:r>
            <a:endParaRPr lang="tr-TR" dirty="0"/>
          </a:p>
          <a:p>
            <a:pPr marL="0" indent="0">
              <a:buNone/>
            </a:pPr>
            <a:r>
              <a:rPr lang="ru-RU" i="1" dirty="0"/>
              <a:t>Пример: -Ты не зай</a:t>
            </a:r>
            <a:r>
              <a:rPr lang="ru-RU" b="1" i="1" dirty="0"/>
              <a:t>дешь</a:t>
            </a:r>
            <a:r>
              <a:rPr lang="ru-RU" i="1" dirty="0"/>
              <a:t> по дороге в магазин?</a:t>
            </a:r>
          </a:p>
          <a:p>
            <a:pPr marL="0" indent="0">
              <a:buNone/>
            </a:pPr>
            <a:r>
              <a:rPr lang="ru-RU" i="1" dirty="0"/>
              <a:t>	- В мага</a:t>
            </a:r>
            <a:r>
              <a:rPr lang="ru-RU" b="1" i="1" dirty="0"/>
              <a:t>зин</a:t>
            </a:r>
            <a:r>
              <a:rPr lang="ru-RU" i="1" dirty="0"/>
              <a:t>?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- Д</a:t>
            </a:r>
            <a:r>
              <a:rPr lang="en-US" i="1" dirty="0"/>
              <a:t>á, </a:t>
            </a:r>
            <a:r>
              <a:rPr lang="ru-RU" i="1" dirty="0"/>
              <a:t>в магазин.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267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7A3F0-9780-468C-9F9F-D7B8187FD5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49357"/>
            <a:ext cx="9601200" cy="521804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!!! </a:t>
            </a:r>
          </a:p>
          <a:p>
            <a:pPr marL="0" indent="0">
              <a:buNone/>
            </a:pPr>
            <a:r>
              <a:rPr lang="ru-RU" i="1" dirty="0"/>
              <a:t>Пример: В</a:t>
            </a:r>
            <a:r>
              <a:rPr lang="ru-RU" b="1" i="1" dirty="0"/>
              <a:t>ы  </a:t>
            </a:r>
            <a:r>
              <a:rPr lang="ru-RU" i="1" dirty="0"/>
              <a:t>купили книгу?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Вы  ку</a:t>
            </a:r>
            <a:r>
              <a:rPr lang="ru-RU" b="1" i="1" dirty="0"/>
              <a:t>пи</a:t>
            </a:r>
            <a:r>
              <a:rPr lang="ru-RU" i="1" dirty="0"/>
              <a:t>ли книгу?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 Вы  купили </a:t>
            </a:r>
            <a:r>
              <a:rPr lang="ru-RU" b="1" i="1" dirty="0"/>
              <a:t>кни</a:t>
            </a:r>
            <a:r>
              <a:rPr lang="ru-RU" i="1" dirty="0"/>
              <a:t>гу?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Пример: </a:t>
            </a:r>
            <a:r>
              <a:rPr lang="ru-RU" i="1" dirty="0" err="1"/>
              <a:t>Сей</a:t>
            </a:r>
            <a:r>
              <a:rPr lang="ru-RU" b="1" i="1" dirty="0" err="1"/>
              <a:t>чáс</a:t>
            </a:r>
            <a:r>
              <a:rPr lang="ru-RU" i="1" dirty="0"/>
              <a:t> вы принесете чай?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 </a:t>
            </a:r>
            <a:r>
              <a:rPr lang="ru-RU" i="1" dirty="0" err="1"/>
              <a:t>Сейчáс</a:t>
            </a:r>
            <a:r>
              <a:rPr lang="ru-RU" i="1" dirty="0"/>
              <a:t> </a:t>
            </a:r>
            <a:r>
              <a:rPr lang="ru-RU" b="1" i="1" dirty="0"/>
              <a:t>вы</a:t>
            </a:r>
            <a:r>
              <a:rPr lang="ru-RU" i="1" dirty="0"/>
              <a:t> принесете чай?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 </a:t>
            </a:r>
            <a:r>
              <a:rPr lang="ru-RU" i="1" dirty="0" err="1"/>
              <a:t>Сейчáс</a:t>
            </a:r>
            <a:r>
              <a:rPr lang="ru-RU" i="1" dirty="0"/>
              <a:t> вы принесете </a:t>
            </a:r>
            <a:r>
              <a:rPr lang="ru-RU" b="1" i="1" dirty="0"/>
              <a:t>чай</a:t>
            </a:r>
            <a:r>
              <a:rPr lang="ru-RU" i="1" dirty="0"/>
              <a:t>? </a:t>
            </a:r>
          </a:p>
          <a:p>
            <a:pPr marL="0" indent="0">
              <a:buNone/>
            </a:pPr>
            <a:r>
              <a:rPr lang="ru-RU" i="1" dirty="0"/>
              <a:t>Пример: </a:t>
            </a:r>
            <a:r>
              <a:rPr lang="ru-RU" b="1" i="1" dirty="0"/>
              <a:t>Вы</a:t>
            </a:r>
            <a:r>
              <a:rPr lang="ru-RU" i="1" dirty="0"/>
              <a:t>  </a:t>
            </a:r>
            <a:r>
              <a:rPr lang="ru-RU" i="1" dirty="0" err="1"/>
              <a:t>хотúте</a:t>
            </a:r>
            <a:r>
              <a:rPr lang="ru-RU" i="1" dirty="0"/>
              <a:t> </a:t>
            </a:r>
            <a:r>
              <a:rPr lang="ru-RU" i="1" dirty="0" err="1"/>
              <a:t>купúть</a:t>
            </a:r>
            <a:r>
              <a:rPr lang="ru-RU" i="1" dirty="0"/>
              <a:t> ей подарок?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 Вы  </a:t>
            </a:r>
            <a:r>
              <a:rPr lang="ru-RU" i="1" dirty="0" err="1"/>
              <a:t>хо</a:t>
            </a:r>
            <a:r>
              <a:rPr lang="ru-RU" b="1" i="1" dirty="0" err="1"/>
              <a:t>тú</a:t>
            </a:r>
            <a:r>
              <a:rPr lang="ru-RU" i="1" dirty="0" err="1"/>
              <a:t>те</a:t>
            </a:r>
            <a:r>
              <a:rPr lang="ru-RU" i="1" dirty="0"/>
              <a:t> </a:t>
            </a:r>
            <a:r>
              <a:rPr lang="ru-RU" i="1" dirty="0" err="1"/>
              <a:t>купúть</a:t>
            </a:r>
            <a:r>
              <a:rPr lang="ru-RU" i="1" dirty="0"/>
              <a:t> ей подарок?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 Вы  </a:t>
            </a:r>
            <a:r>
              <a:rPr lang="ru-RU" i="1" dirty="0" err="1"/>
              <a:t>хотúте</a:t>
            </a:r>
            <a:r>
              <a:rPr lang="ru-RU" i="1" dirty="0"/>
              <a:t> </a:t>
            </a:r>
            <a:r>
              <a:rPr lang="ru-RU" i="1" dirty="0" err="1"/>
              <a:t>ку</a:t>
            </a:r>
            <a:r>
              <a:rPr lang="ru-RU" b="1" i="1" dirty="0" err="1"/>
              <a:t>пúть</a:t>
            </a:r>
            <a:r>
              <a:rPr lang="ru-RU" i="1" dirty="0"/>
              <a:t> ей подарок? </a:t>
            </a:r>
            <a:endParaRPr lang="ru-RU" dirty="0"/>
          </a:p>
          <a:p>
            <a:pPr marL="530352" lvl="1" indent="0">
              <a:buNone/>
            </a:pPr>
            <a:r>
              <a:rPr lang="ru-RU" i="1" dirty="0"/>
              <a:t> 	</a:t>
            </a:r>
            <a:r>
              <a:rPr lang="ru-RU" dirty="0"/>
              <a:t> Вы  </a:t>
            </a:r>
            <a:r>
              <a:rPr lang="ru-RU" dirty="0" err="1"/>
              <a:t>хотúте</a:t>
            </a:r>
            <a:r>
              <a:rPr lang="ru-RU" dirty="0"/>
              <a:t> </a:t>
            </a:r>
            <a:r>
              <a:rPr lang="ru-RU" dirty="0" err="1"/>
              <a:t>купúть</a:t>
            </a:r>
            <a:r>
              <a:rPr lang="ru-RU" dirty="0"/>
              <a:t> </a:t>
            </a:r>
            <a:r>
              <a:rPr lang="ru-RU" b="1" dirty="0"/>
              <a:t>ей</a:t>
            </a:r>
            <a:r>
              <a:rPr lang="ru-RU" dirty="0"/>
              <a:t> подарок?</a:t>
            </a:r>
            <a:r>
              <a:rPr lang="ru-RU" i="1" dirty="0"/>
              <a:t>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 Вы  </a:t>
            </a:r>
            <a:r>
              <a:rPr lang="ru-RU" i="1" dirty="0" err="1"/>
              <a:t>хотúте</a:t>
            </a:r>
            <a:r>
              <a:rPr lang="ru-RU" i="1" dirty="0"/>
              <a:t> </a:t>
            </a:r>
            <a:r>
              <a:rPr lang="ru-RU" i="1" dirty="0" err="1"/>
              <a:t>купúть</a:t>
            </a:r>
            <a:r>
              <a:rPr lang="ru-RU" i="1" dirty="0"/>
              <a:t> ей по</a:t>
            </a:r>
            <a:r>
              <a:rPr lang="ru-RU" b="1" i="1" dirty="0"/>
              <a:t>да</a:t>
            </a:r>
            <a:r>
              <a:rPr lang="ru-RU" i="1" dirty="0"/>
              <a:t>рок? </a:t>
            </a:r>
          </a:p>
          <a:p>
            <a:pPr marL="0" indent="0">
              <a:buNone/>
            </a:pPr>
            <a:r>
              <a:rPr lang="ru-RU" i="1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82480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749</TotalTime>
  <Words>848</Words>
  <Application>Microsoft Office PowerPoint</Application>
  <PresentationFormat>Widescreen</PresentationFormat>
  <Paragraphs>91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Franklin Gothic Book</vt:lpstr>
      <vt:lpstr>Crop</vt:lpstr>
      <vt:lpstr>Фонетика II</vt:lpstr>
      <vt:lpstr>ИК 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Фонетика II</dc:title>
  <dc:creator>asus</dc:creator>
  <cp:lastModifiedBy>asus</cp:lastModifiedBy>
  <cp:revision>111</cp:revision>
  <dcterms:created xsi:type="dcterms:W3CDTF">2020-03-24T12:01:02Z</dcterms:created>
  <dcterms:modified xsi:type="dcterms:W3CDTF">2020-05-04T16:43:59Z</dcterms:modified>
</cp:coreProperties>
</file>