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60" r:id="rId1"/>
  </p:sldMasterIdLst>
  <p:sldIdLst>
    <p:sldId id="256" r:id="rId2"/>
    <p:sldId id="261" r:id="rId3"/>
    <p:sldId id="262" r:id="rId4"/>
    <p:sldId id="263" r:id="rId5"/>
    <p:sldId id="266" r:id="rId6"/>
    <p:sldId id="264" r:id="rId7"/>
    <p:sldId id="265" r:id="rId8"/>
  </p:sldIdLst>
  <p:sldSz cx="10799763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349" autoAdjust="0"/>
    <p:restoredTop sz="94660"/>
  </p:normalViewPr>
  <p:slideViewPr>
    <p:cSldViewPr snapToGrid="0">
      <p:cViewPr varScale="1">
        <p:scale>
          <a:sx n="64" d="100"/>
          <a:sy n="64" d="100"/>
        </p:scale>
        <p:origin x="1176" y="-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9983" y="1178222"/>
            <a:ext cx="9179799" cy="2506427"/>
          </a:xfrm>
        </p:spPr>
        <p:txBody>
          <a:bodyPr anchor="b"/>
          <a:lstStyle>
            <a:lvl1pPr algn="ctr">
              <a:defRPr sz="6299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9971" y="3781307"/>
            <a:ext cx="8099822" cy="1738167"/>
          </a:xfrm>
        </p:spPr>
        <p:txBody>
          <a:bodyPr/>
          <a:lstStyle>
            <a:lvl1pPr marL="0" indent="0" algn="ctr">
              <a:buNone/>
              <a:defRPr sz="2520"/>
            </a:lvl1pPr>
            <a:lvl2pPr marL="479972" indent="0" algn="ctr">
              <a:buNone/>
              <a:defRPr sz="2100"/>
            </a:lvl2pPr>
            <a:lvl3pPr marL="959943" indent="0" algn="ctr">
              <a:buNone/>
              <a:defRPr sz="1890"/>
            </a:lvl3pPr>
            <a:lvl4pPr marL="1439915" indent="0" algn="ctr">
              <a:buNone/>
              <a:defRPr sz="1680"/>
            </a:lvl4pPr>
            <a:lvl5pPr marL="1919887" indent="0" algn="ctr">
              <a:buNone/>
              <a:defRPr sz="1680"/>
            </a:lvl5pPr>
            <a:lvl6pPr marL="2399859" indent="0" algn="ctr">
              <a:buNone/>
              <a:defRPr sz="1680"/>
            </a:lvl6pPr>
            <a:lvl7pPr marL="2879830" indent="0" algn="ctr">
              <a:buNone/>
              <a:defRPr sz="1680"/>
            </a:lvl7pPr>
            <a:lvl8pPr marL="3359802" indent="0" algn="ctr">
              <a:buNone/>
              <a:defRPr sz="1680"/>
            </a:lvl8pPr>
            <a:lvl9pPr marL="3839774" indent="0" algn="ctr">
              <a:buNone/>
              <a:defRPr sz="168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1171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814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28580" y="383298"/>
            <a:ext cx="2328699" cy="610108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42485" y="383298"/>
            <a:ext cx="6851100" cy="610108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2868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649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860" y="1794831"/>
            <a:ext cx="9314796" cy="2994714"/>
          </a:xfrm>
        </p:spPr>
        <p:txBody>
          <a:bodyPr anchor="b"/>
          <a:lstStyle>
            <a:lvl1pPr>
              <a:defRPr sz="6299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860" y="4817877"/>
            <a:ext cx="9314796" cy="1574849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7997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59943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39915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1988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399859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7983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59802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3977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2822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42484" y="1916484"/>
            <a:ext cx="4589900" cy="45678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67381" y="1916484"/>
            <a:ext cx="4589900" cy="456789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90038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383299"/>
            <a:ext cx="9314796" cy="1391534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3892" y="1764832"/>
            <a:ext cx="4568805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72" indent="0">
              <a:buNone/>
              <a:defRPr sz="2100" b="1"/>
            </a:lvl2pPr>
            <a:lvl3pPr marL="959943" indent="0">
              <a:buNone/>
              <a:defRPr sz="1890" b="1"/>
            </a:lvl3pPr>
            <a:lvl4pPr marL="1439915" indent="0">
              <a:buNone/>
              <a:defRPr sz="1680" b="1"/>
            </a:lvl4pPr>
            <a:lvl5pPr marL="1919887" indent="0">
              <a:buNone/>
              <a:defRPr sz="1680" b="1"/>
            </a:lvl5pPr>
            <a:lvl6pPr marL="2399859" indent="0">
              <a:buNone/>
              <a:defRPr sz="1680" b="1"/>
            </a:lvl6pPr>
            <a:lvl7pPr marL="2879830" indent="0">
              <a:buNone/>
              <a:defRPr sz="1680" b="1"/>
            </a:lvl7pPr>
            <a:lvl8pPr marL="3359802" indent="0">
              <a:buNone/>
              <a:defRPr sz="1680" b="1"/>
            </a:lvl8pPr>
            <a:lvl9pPr marL="3839774" indent="0">
              <a:buNone/>
              <a:defRPr sz="168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892" y="2629749"/>
            <a:ext cx="4568805" cy="386796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67381" y="1764832"/>
            <a:ext cx="4591306" cy="864917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79972" indent="0">
              <a:buNone/>
              <a:defRPr sz="2100" b="1"/>
            </a:lvl2pPr>
            <a:lvl3pPr marL="959943" indent="0">
              <a:buNone/>
              <a:defRPr sz="1890" b="1"/>
            </a:lvl3pPr>
            <a:lvl4pPr marL="1439915" indent="0">
              <a:buNone/>
              <a:defRPr sz="1680" b="1"/>
            </a:lvl4pPr>
            <a:lvl5pPr marL="1919887" indent="0">
              <a:buNone/>
              <a:defRPr sz="1680" b="1"/>
            </a:lvl5pPr>
            <a:lvl6pPr marL="2399859" indent="0">
              <a:buNone/>
              <a:defRPr sz="1680" b="1"/>
            </a:lvl6pPr>
            <a:lvl7pPr marL="2879830" indent="0">
              <a:buNone/>
              <a:defRPr sz="1680" b="1"/>
            </a:lvl7pPr>
            <a:lvl8pPr marL="3359802" indent="0">
              <a:buNone/>
              <a:defRPr sz="1680" b="1"/>
            </a:lvl8pPr>
            <a:lvl9pPr marL="3839774" indent="0">
              <a:buNone/>
              <a:defRPr sz="168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67381" y="2629749"/>
            <a:ext cx="4591306" cy="3867965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804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742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2032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1306" y="1036571"/>
            <a:ext cx="5467380" cy="5116178"/>
          </a:xfrm>
        </p:spPr>
        <p:txBody>
          <a:bodyPr/>
          <a:lstStyle>
            <a:lvl1pPr>
              <a:defRPr sz="3359"/>
            </a:lvl1pPr>
            <a:lvl2pPr>
              <a:defRPr sz="2939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72" indent="0">
              <a:buNone/>
              <a:defRPr sz="1470"/>
            </a:lvl2pPr>
            <a:lvl3pPr marL="959943" indent="0">
              <a:buNone/>
              <a:defRPr sz="1260"/>
            </a:lvl3pPr>
            <a:lvl4pPr marL="1439915" indent="0">
              <a:buNone/>
              <a:defRPr sz="1050"/>
            </a:lvl4pPr>
            <a:lvl5pPr marL="1919887" indent="0">
              <a:buNone/>
              <a:defRPr sz="1050"/>
            </a:lvl5pPr>
            <a:lvl6pPr marL="2399859" indent="0">
              <a:buNone/>
              <a:defRPr sz="1050"/>
            </a:lvl6pPr>
            <a:lvl7pPr marL="2879830" indent="0">
              <a:buNone/>
              <a:defRPr sz="1050"/>
            </a:lvl7pPr>
            <a:lvl8pPr marL="3359802" indent="0">
              <a:buNone/>
              <a:defRPr sz="1050"/>
            </a:lvl8pPr>
            <a:lvl9pPr marL="3839774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4852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3891" y="479954"/>
            <a:ext cx="3483204" cy="1679840"/>
          </a:xfrm>
        </p:spPr>
        <p:txBody>
          <a:bodyPr anchor="b"/>
          <a:lstStyle>
            <a:lvl1pPr>
              <a:defRPr sz="3359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91306" y="1036571"/>
            <a:ext cx="5467380" cy="5116178"/>
          </a:xfrm>
        </p:spPr>
        <p:txBody>
          <a:bodyPr anchor="t"/>
          <a:lstStyle>
            <a:lvl1pPr marL="0" indent="0">
              <a:buNone/>
              <a:defRPr sz="3359"/>
            </a:lvl1pPr>
            <a:lvl2pPr marL="479972" indent="0">
              <a:buNone/>
              <a:defRPr sz="2939"/>
            </a:lvl2pPr>
            <a:lvl3pPr marL="959943" indent="0">
              <a:buNone/>
              <a:defRPr sz="2520"/>
            </a:lvl3pPr>
            <a:lvl4pPr marL="1439915" indent="0">
              <a:buNone/>
              <a:defRPr sz="2100"/>
            </a:lvl4pPr>
            <a:lvl5pPr marL="1919887" indent="0">
              <a:buNone/>
              <a:defRPr sz="2100"/>
            </a:lvl5pPr>
            <a:lvl6pPr marL="2399859" indent="0">
              <a:buNone/>
              <a:defRPr sz="2100"/>
            </a:lvl6pPr>
            <a:lvl7pPr marL="2879830" indent="0">
              <a:buNone/>
              <a:defRPr sz="2100"/>
            </a:lvl7pPr>
            <a:lvl8pPr marL="3359802" indent="0">
              <a:buNone/>
              <a:defRPr sz="2100"/>
            </a:lvl8pPr>
            <a:lvl9pPr marL="3839774" indent="0">
              <a:buNone/>
              <a:defRPr sz="21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43891" y="2159794"/>
            <a:ext cx="3483204" cy="4001285"/>
          </a:xfrm>
        </p:spPr>
        <p:txBody>
          <a:bodyPr/>
          <a:lstStyle>
            <a:lvl1pPr marL="0" indent="0">
              <a:buNone/>
              <a:defRPr sz="1680"/>
            </a:lvl1pPr>
            <a:lvl2pPr marL="479972" indent="0">
              <a:buNone/>
              <a:defRPr sz="1470"/>
            </a:lvl2pPr>
            <a:lvl3pPr marL="959943" indent="0">
              <a:buNone/>
              <a:defRPr sz="1260"/>
            </a:lvl3pPr>
            <a:lvl4pPr marL="1439915" indent="0">
              <a:buNone/>
              <a:defRPr sz="1050"/>
            </a:lvl4pPr>
            <a:lvl5pPr marL="1919887" indent="0">
              <a:buNone/>
              <a:defRPr sz="1050"/>
            </a:lvl5pPr>
            <a:lvl6pPr marL="2399859" indent="0">
              <a:buNone/>
              <a:defRPr sz="1050"/>
            </a:lvl6pPr>
            <a:lvl7pPr marL="2879830" indent="0">
              <a:buNone/>
              <a:defRPr sz="1050"/>
            </a:lvl7pPr>
            <a:lvl8pPr marL="3359802" indent="0">
              <a:buNone/>
              <a:defRPr sz="1050"/>
            </a:lvl8pPr>
            <a:lvl9pPr marL="3839774" indent="0">
              <a:buNone/>
              <a:defRPr sz="105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0745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42484" y="383299"/>
            <a:ext cx="9314796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2484" y="1916484"/>
            <a:ext cx="9314796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2484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6636D-D922-432D-A958-524484B5923D}" type="datetimeFigureOut">
              <a:rPr lang="en-US" smtClean="0"/>
              <a:pPr/>
              <a:t>5/2/2020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77422" y="6672699"/>
            <a:ext cx="3644920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7332" y="6672699"/>
            <a:ext cx="242994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28FB93-0A08-4E7D-8E63-9EFA29F1E09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3789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1" r:id="rId1"/>
    <p:sldLayoutId id="2147483862" r:id="rId2"/>
    <p:sldLayoutId id="2147483863" r:id="rId3"/>
    <p:sldLayoutId id="2147483864" r:id="rId4"/>
    <p:sldLayoutId id="2147483865" r:id="rId5"/>
    <p:sldLayoutId id="2147483866" r:id="rId6"/>
    <p:sldLayoutId id="2147483867" r:id="rId7"/>
    <p:sldLayoutId id="2147483868" r:id="rId8"/>
    <p:sldLayoutId id="2147483869" r:id="rId9"/>
    <p:sldLayoutId id="2147483870" r:id="rId10"/>
    <p:sldLayoutId id="2147483871" r:id="rId11"/>
  </p:sldLayoutIdLst>
  <p:txStyles>
    <p:titleStyle>
      <a:lvl1pPr algn="l" defTabSz="959943" rtl="0" eaLnBrk="1" latinLnBrk="0" hangingPunct="1">
        <a:lnSpc>
          <a:spcPct val="90000"/>
        </a:lnSpc>
        <a:spcBef>
          <a:spcPct val="0"/>
        </a:spcBef>
        <a:buNone/>
        <a:defRPr sz="461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9986" indent="-239986" algn="l" defTabSz="959943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39" kern="1200">
          <a:solidFill>
            <a:schemeClr val="tx1"/>
          </a:solidFill>
          <a:latin typeface="+mn-lt"/>
          <a:ea typeface="+mn-ea"/>
          <a:cs typeface="+mn-cs"/>
        </a:defRPr>
      </a:lvl1pPr>
      <a:lvl2pPr marL="719957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199930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79900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59872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39845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19816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599788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79759" indent="-239986" algn="l" defTabSz="959943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79972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59943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39915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19887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399859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79830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59802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39774" algn="l" defTabSz="959943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ARGENTOMETRIC </a:t>
            </a:r>
            <a:r>
              <a:rPr lang="tr-TR" sz="6000" dirty="0"/>
              <a:t>Cl</a:t>
            </a:r>
            <a:r>
              <a:rPr lang="tr-TR" sz="6000" baseline="30000" dirty="0"/>
              <a:t>-</a:t>
            </a:r>
            <a:r>
              <a:rPr lang="tr-TR" dirty="0" smtClean="0"/>
              <a:t> DETERMINATION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45035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484" y="1285592"/>
            <a:ext cx="9314796" cy="3281288"/>
          </a:xfrm>
        </p:spPr>
        <p:txBody>
          <a:bodyPr/>
          <a:lstStyle/>
          <a:p>
            <a:r>
              <a:rPr lang="tr-TR" sz="2000" dirty="0"/>
              <a:t>What happens when you add Ag</a:t>
            </a:r>
            <a:r>
              <a:rPr lang="tr-TR" sz="2000" baseline="30000" dirty="0"/>
              <a:t>+</a:t>
            </a:r>
            <a:r>
              <a:rPr lang="tr-TR" sz="2000" dirty="0"/>
              <a:t> ions into a solution containing Cl</a:t>
            </a:r>
            <a:r>
              <a:rPr lang="tr-TR" sz="2000" baseline="30000" dirty="0"/>
              <a:t>- </a:t>
            </a:r>
            <a:r>
              <a:rPr lang="tr-TR" sz="2000" dirty="0"/>
              <a:t>, CrO</a:t>
            </a:r>
            <a:r>
              <a:rPr lang="tr-TR" sz="2000" baseline="-25000" dirty="0"/>
              <a:t>4</a:t>
            </a:r>
            <a:r>
              <a:rPr lang="tr-TR" sz="2000" baseline="30000" dirty="0"/>
              <a:t>2- </a:t>
            </a:r>
            <a:r>
              <a:rPr lang="tr-TR" sz="2000" dirty="0"/>
              <a:t>?</a:t>
            </a:r>
          </a:p>
          <a:p>
            <a:pPr marL="987425" indent="-271463"/>
            <a:r>
              <a:rPr lang="tr-TR" sz="2000" dirty="0">
                <a:solidFill>
                  <a:srgbClr val="C00000"/>
                </a:solidFill>
              </a:rPr>
              <a:t>AgCI and Ag</a:t>
            </a:r>
            <a:r>
              <a:rPr lang="tr-TR" sz="2000" baseline="-25000" dirty="0">
                <a:solidFill>
                  <a:srgbClr val="C00000"/>
                </a:solidFill>
              </a:rPr>
              <a:t>2</a:t>
            </a:r>
            <a:r>
              <a:rPr lang="tr-TR" sz="2000" dirty="0">
                <a:solidFill>
                  <a:srgbClr val="C00000"/>
                </a:solidFill>
              </a:rPr>
              <a:t>CrO</a:t>
            </a:r>
            <a:r>
              <a:rPr lang="tr-TR" sz="2000" baseline="-25000" dirty="0">
                <a:solidFill>
                  <a:srgbClr val="C00000"/>
                </a:solidFill>
              </a:rPr>
              <a:t>4 </a:t>
            </a:r>
            <a:r>
              <a:rPr lang="tr-TR" sz="2000" dirty="0" smtClean="0">
                <a:solidFill>
                  <a:srgbClr val="C00000"/>
                </a:solidFill>
              </a:rPr>
              <a:t>precipitate.</a:t>
            </a:r>
            <a:endParaRPr lang="tr-TR" sz="2000" dirty="0">
              <a:solidFill>
                <a:srgbClr val="C00000"/>
              </a:solidFill>
            </a:endParaRPr>
          </a:p>
          <a:p>
            <a:r>
              <a:rPr lang="tr-TR" sz="2000" dirty="0" smtClean="0"/>
              <a:t>Which salt precipitates before? (AgCI Ksp </a:t>
            </a:r>
            <a:r>
              <a:rPr lang="tr-TR" sz="2000" dirty="0"/>
              <a:t>= </a:t>
            </a:r>
            <a:r>
              <a:rPr lang="tr-TR" sz="2000" dirty="0" smtClean="0"/>
              <a:t>1.56x10</a:t>
            </a:r>
            <a:r>
              <a:rPr lang="tr-TR" sz="2000" baseline="30000" dirty="0" smtClean="0"/>
              <a:t>-10 </a:t>
            </a:r>
            <a:r>
              <a:rPr lang="tr-TR" sz="2000" dirty="0" smtClean="0"/>
              <a:t>, Ag</a:t>
            </a:r>
            <a:r>
              <a:rPr lang="tr-TR" sz="2000" baseline="-25000" dirty="0" smtClean="0"/>
              <a:t>2</a:t>
            </a:r>
            <a:r>
              <a:rPr lang="tr-TR" sz="2000" dirty="0" smtClean="0"/>
              <a:t>CrO</a:t>
            </a:r>
            <a:r>
              <a:rPr lang="tr-TR" sz="2000" baseline="-25000" dirty="0" smtClean="0"/>
              <a:t>4</a:t>
            </a:r>
            <a:r>
              <a:rPr lang="tr-TR" sz="2000" dirty="0" smtClean="0"/>
              <a:t> Ksp </a:t>
            </a:r>
            <a:r>
              <a:rPr lang="tr-TR" sz="2000" dirty="0"/>
              <a:t>= </a:t>
            </a:r>
            <a:r>
              <a:rPr lang="tr-TR" sz="2000" dirty="0" smtClean="0"/>
              <a:t>2x10</a:t>
            </a:r>
            <a:r>
              <a:rPr lang="tr-TR" sz="2000" baseline="30000" dirty="0" smtClean="0"/>
              <a:t>-12 </a:t>
            </a:r>
            <a:r>
              <a:rPr lang="tr-TR" sz="2000" dirty="0" smtClean="0"/>
              <a:t>) </a:t>
            </a:r>
          </a:p>
          <a:p>
            <a:pPr marL="987425" indent="-239713"/>
            <a:r>
              <a:rPr lang="tr-TR" sz="2000" dirty="0">
                <a:solidFill>
                  <a:srgbClr val="C00000"/>
                </a:solidFill>
              </a:rPr>
              <a:t>Ag</a:t>
            </a:r>
            <a:r>
              <a:rPr lang="tr-TR" sz="2000" baseline="-25000" dirty="0">
                <a:solidFill>
                  <a:srgbClr val="C00000"/>
                </a:solidFill>
              </a:rPr>
              <a:t>2</a:t>
            </a:r>
            <a:r>
              <a:rPr lang="tr-TR" sz="2000" dirty="0">
                <a:solidFill>
                  <a:srgbClr val="C00000"/>
                </a:solidFill>
              </a:rPr>
              <a:t>CrO</a:t>
            </a:r>
            <a:r>
              <a:rPr lang="tr-TR" sz="2000" baseline="-25000" dirty="0">
                <a:solidFill>
                  <a:srgbClr val="C00000"/>
                </a:solidFill>
              </a:rPr>
              <a:t>4</a:t>
            </a:r>
            <a:endParaRPr lang="tr-TR" sz="2000" dirty="0" smtClean="0">
              <a:solidFill>
                <a:srgbClr val="C00000"/>
              </a:solidFill>
            </a:endParaRPr>
          </a:p>
          <a:p>
            <a:r>
              <a:rPr lang="tr-TR" sz="2000" dirty="0" smtClean="0"/>
              <a:t>If the concentration of </a:t>
            </a:r>
            <a:r>
              <a:rPr lang="tr-TR" sz="2000" dirty="0"/>
              <a:t>Cl</a:t>
            </a:r>
            <a:r>
              <a:rPr lang="tr-TR" sz="2000" baseline="30000" dirty="0"/>
              <a:t>- </a:t>
            </a:r>
            <a:r>
              <a:rPr lang="tr-TR" sz="2000" dirty="0"/>
              <a:t>, CrO</a:t>
            </a:r>
            <a:r>
              <a:rPr lang="tr-TR" sz="2000" baseline="-25000" dirty="0"/>
              <a:t>4</a:t>
            </a:r>
            <a:r>
              <a:rPr lang="tr-TR" sz="2000" baseline="30000" dirty="0"/>
              <a:t>2- </a:t>
            </a:r>
            <a:r>
              <a:rPr lang="tr-TR" sz="2000" dirty="0" smtClean="0"/>
              <a:t>are different?   [</a:t>
            </a:r>
            <a:r>
              <a:rPr lang="tr-TR" sz="2000" dirty="0"/>
              <a:t>Cl</a:t>
            </a:r>
            <a:r>
              <a:rPr lang="tr-TR" sz="2000" baseline="30000" dirty="0"/>
              <a:t>-</a:t>
            </a:r>
            <a:r>
              <a:rPr lang="tr-TR" sz="2000" dirty="0" smtClean="0"/>
              <a:t>] &gt;&gt;[</a:t>
            </a:r>
            <a:r>
              <a:rPr lang="tr-TR" sz="2000" dirty="0"/>
              <a:t>CrO</a:t>
            </a:r>
            <a:r>
              <a:rPr lang="tr-TR" sz="2000" baseline="-25000" dirty="0"/>
              <a:t>4</a:t>
            </a:r>
            <a:r>
              <a:rPr lang="tr-TR" sz="2000" baseline="30000" dirty="0"/>
              <a:t>2-</a:t>
            </a:r>
            <a:r>
              <a:rPr lang="tr-TR" sz="2000" dirty="0" smtClean="0"/>
              <a:t>]</a:t>
            </a:r>
          </a:p>
          <a:p>
            <a:pPr marL="2095500" lvl="0" indent="0" algn="just">
              <a:buNone/>
            </a:pPr>
            <a:r>
              <a:rPr lang="tr-TR" sz="2000" dirty="0" smtClean="0"/>
              <a:t>AgCl 		Ksp = [</a:t>
            </a:r>
            <a:r>
              <a:rPr lang="tr-TR" sz="2000" dirty="0"/>
              <a:t>Ag</a:t>
            </a:r>
            <a:r>
              <a:rPr lang="tr-TR" sz="2000" baseline="30000" dirty="0"/>
              <a:t>+</a:t>
            </a:r>
            <a:r>
              <a:rPr lang="tr-TR" sz="2000" dirty="0" smtClean="0"/>
              <a:t>] x [</a:t>
            </a:r>
            <a:r>
              <a:rPr lang="tr-TR" sz="2000" dirty="0"/>
              <a:t>Cl</a:t>
            </a:r>
            <a:r>
              <a:rPr lang="tr-TR" sz="2000" baseline="30000" dirty="0"/>
              <a:t>-</a:t>
            </a:r>
            <a:r>
              <a:rPr lang="tr-TR" sz="2000" dirty="0" smtClean="0"/>
              <a:t>]</a:t>
            </a:r>
          </a:p>
          <a:p>
            <a:pPr marL="2095500" indent="0" algn="just">
              <a:buNone/>
            </a:pPr>
            <a:r>
              <a:rPr lang="tr-TR" sz="2000" dirty="0"/>
              <a:t>Ag</a:t>
            </a:r>
            <a:r>
              <a:rPr lang="tr-TR" sz="2000" baseline="-25000" dirty="0"/>
              <a:t>2</a:t>
            </a:r>
            <a:r>
              <a:rPr lang="tr-TR" sz="2000" dirty="0"/>
              <a:t>CrO</a:t>
            </a:r>
            <a:r>
              <a:rPr lang="tr-TR" sz="2000" baseline="-25000" dirty="0"/>
              <a:t>4</a:t>
            </a:r>
            <a:r>
              <a:rPr lang="tr-TR" sz="2000" dirty="0"/>
              <a:t> </a:t>
            </a:r>
            <a:r>
              <a:rPr lang="tr-TR" sz="2000" dirty="0" smtClean="0"/>
              <a:t>	Ksp = [</a:t>
            </a:r>
            <a:r>
              <a:rPr lang="tr-TR" sz="2000" dirty="0"/>
              <a:t>Ag</a:t>
            </a:r>
            <a:r>
              <a:rPr lang="tr-TR" sz="2000" baseline="30000" dirty="0"/>
              <a:t>+</a:t>
            </a:r>
            <a:r>
              <a:rPr lang="tr-TR" sz="2000" dirty="0"/>
              <a:t>] x </a:t>
            </a:r>
            <a:r>
              <a:rPr lang="tr-TR" sz="2000" dirty="0" smtClean="0"/>
              <a:t>[</a:t>
            </a:r>
            <a:r>
              <a:rPr lang="tr-TR" sz="2000" dirty="0"/>
              <a:t>CrO</a:t>
            </a:r>
            <a:r>
              <a:rPr lang="tr-TR" sz="2000" baseline="-25000" dirty="0"/>
              <a:t>4</a:t>
            </a:r>
            <a:r>
              <a:rPr lang="tr-TR" sz="2000" baseline="30000" dirty="0"/>
              <a:t>2-</a:t>
            </a:r>
            <a:r>
              <a:rPr lang="tr-TR" sz="2000" dirty="0" smtClean="0"/>
              <a:t>]</a:t>
            </a:r>
          </a:p>
          <a:p>
            <a:pPr marL="271463" indent="-239713" algn="just"/>
            <a:r>
              <a:rPr lang="tr-TR" sz="2000" dirty="0" smtClean="0">
                <a:solidFill>
                  <a:srgbClr val="C00000"/>
                </a:solidFill>
              </a:rPr>
              <a:t>AgCl precipitates before.</a:t>
            </a:r>
            <a:endParaRPr lang="tr-TR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22196" r="21219"/>
          <a:stretch/>
        </p:blipFill>
        <p:spPr>
          <a:xfrm>
            <a:off x="1466661" y="4720703"/>
            <a:ext cx="977775" cy="19481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6922" r="9214" b="9960"/>
          <a:stretch/>
        </p:blipFill>
        <p:spPr>
          <a:xfrm>
            <a:off x="7785981" y="4729626"/>
            <a:ext cx="1068308" cy="193922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399576" y="4720703"/>
            <a:ext cx="33995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000" dirty="0" smtClean="0"/>
              <a:t>After all Cl</a:t>
            </a:r>
            <a:r>
              <a:rPr lang="tr-TR" sz="2000" baseline="30000" dirty="0" smtClean="0"/>
              <a:t>- </a:t>
            </a:r>
            <a:r>
              <a:rPr lang="tr-TR" sz="2000" dirty="0" smtClean="0"/>
              <a:t>ions precipitate as AgCl? </a:t>
            </a:r>
            <a:endParaRPr lang="tr-TR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7462319" y="4243682"/>
            <a:ext cx="25949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71463" indent="-239713" algn="just"/>
            <a:r>
              <a:rPr lang="tr-TR" sz="2000" dirty="0">
                <a:solidFill>
                  <a:srgbClr val="C00000"/>
                </a:solidFill>
              </a:rPr>
              <a:t>Ag</a:t>
            </a:r>
            <a:r>
              <a:rPr lang="tr-TR" sz="2000" baseline="-25000" dirty="0">
                <a:solidFill>
                  <a:srgbClr val="C00000"/>
                </a:solidFill>
              </a:rPr>
              <a:t>2</a:t>
            </a:r>
            <a:r>
              <a:rPr lang="tr-TR" sz="2000" dirty="0">
                <a:solidFill>
                  <a:srgbClr val="C00000"/>
                </a:solidFill>
              </a:rPr>
              <a:t>CrO</a:t>
            </a:r>
            <a:r>
              <a:rPr lang="tr-TR" sz="2000" baseline="-25000" dirty="0">
                <a:solidFill>
                  <a:srgbClr val="C00000"/>
                </a:solidFill>
              </a:rPr>
              <a:t>4 </a:t>
            </a:r>
            <a:r>
              <a:rPr lang="tr-TR" sz="2000" dirty="0" smtClean="0">
                <a:solidFill>
                  <a:srgbClr val="C00000"/>
                </a:solidFill>
              </a:rPr>
              <a:t>precipitates</a:t>
            </a:r>
            <a:endParaRPr lang="tr-TR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7343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484" y="2335795"/>
            <a:ext cx="9314796" cy="4148588"/>
          </a:xfrm>
        </p:spPr>
        <p:txBody>
          <a:bodyPr>
            <a:normAutofit/>
          </a:bodyPr>
          <a:lstStyle/>
          <a:p>
            <a:pPr algn="just"/>
            <a:r>
              <a:rPr lang="tr-TR" sz="2000" dirty="0" smtClean="0"/>
              <a:t>While </a:t>
            </a:r>
            <a:r>
              <a:rPr lang="tr-TR" sz="2000" dirty="0"/>
              <a:t>titrating </a:t>
            </a:r>
            <a:r>
              <a:rPr lang="tr-TR" sz="2000" dirty="0" smtClean="0"/>
              <a:t>Cl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sample with AgNO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, after </a:t>
            </a:r>
            <a:r>
              <a:rPr lang="tr-TR" sz="2000" dirty="0"/>
              <a:t>all Cl</a:t>
            </a:r>
            <a:r>
              <a:rPr lang="tr-TR" sz="2000" baseline="30000" dirty="0"/>
              <a:t>-</a:t>
            </a:r>
            <a:r>
              <a:rPr lang="tr-TR" sz="2000" dirty="0"/>
              <a:t> </a:t>
            </a:r>
            <a:r>
              <a:rPr lang="tr-TR" sz="2000" dirty="0" smtClean="0"/>
              <a:t>ions precipitate as AgCl, </a:t>
            </a:r>
            <a:r>
              <a:rPr lang="tr-TR" sz="2000" dirty="0"/>
              <a:t>Ag</a:t>
            </a:r>
            <a:r>
              <a:rPr lang="tr-TR" sz="2000" baseline="30000" dirty="0" smtClean="0"/>
              <a:t>+</a:t>
            </a:r>
            <a:r>
              <a:rPr lang="tr-TR" sz="2000" dirty="0"/>
              <a:t> </a:t>
            </a:r>
            <a:r>
              <a:rPr lang="tr-TR" sz="2000" dirty="0" smtClean="0"/>
              <a:t>reacts with </a:t>
            </a:r>
            <a:r>
              <a:rPr lang="tr-TR" sz="2000" dirty="0"/>
              <a:t>CrO</a:t>
            </a:r>
            <a:r>
              <a:rPr lang="tr-TR" sz="2000" baseline="-25000" dirty="0"/>
              <a:t>4</a:t>
            </a:r>
            <a:r>
              <a:rPr lang="tr-TR" sz="2000" baseline="30000" dirty="0"/>
              <a:t>2- </a:t>
            </a:r>
            <a:r>
              <a:rPr lang="tr-TR" sz="2000" dirty="0" smtClean="0"/>
              <a:t> and </a:t>
            </a:r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en-US" altLang="tr-TR" sz="20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0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sz="2000" dirty="0"/>
              <a:t> </a:t>
            </a:r>
            <a:r>
              <a:rPr lang="tr-TR" sz="2000" dirty="0" smtClean="0"/>
              <a:t>precipitates. (</a:t>
            </a:r>
            <a:r>
              <a:rPr lang="tr-TR" sz="2000" dirty="0"/>
              <a:t>CrO</a:t>
            </a:r>
            <a:r>
              <a:rPr lang="tr-TR" sz="2000" baseline="-25000" dirty="0"/>
              <a:t>4</a:t>
            </a:r>
            <a:r>
              <a:rPr lang="tr-TR" sz="2000" baseline="30000" dirty="0"/>
              <a:t>2- </a:t>
            </a:r>
            <a:r>
              <a:rPr lang="tr-TR" sz="2000" dirty="0" smtClean="0"/>
              <a:t>concentration should be low enough.)</a:t>
            </a:r>
            <a:endParaRPr lang="tr-TR" sz="2000" dirty="0"/>
          </a:p>
          <a:p>
            <a:pPr algn="just"/>
            <a:r>
              <a:rPr lang="tr-TR" sz="2000" dirty="0" smtClean="0"/>
              <a:t>With the </a:t>
            </a:r>
            <a:r>
              <a:rPr lang="tr-TR" sz="2000" dirty="0"/>
              <a:t>first drop of excess AgNO</a:t>
            </a:r>
            <a:r>
              <a:rPr lang="tr-TR" sz="2000" baseline="-25000" dirty="0"/>
              <a:t>3</a:t>
            </a:r>
            <a:r>
              <a:rPr lang="tr-TR" sz="2000" dirty="0"/>
              <a:t>, pink colored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tr-TR" sz="2000" dirty="0">
                <a:cs typeface="Times New Roman" panose="02020603050405020304" pitchFamily="18" charset="0"/>
              </a:rPr>
              <a:t>precipitates.</a:t>
            </a:r>
          </a:p>
          <a:p>
            <a:pPr lvl="0" algn="just"/>
            <a:r>
              <a:rPr lang="tr-TR" sz="2000" dirty="0" smtClean="0">
                <a:cs typeface="Times New Roman" panose="02020603050405020304" pitchFamily="18" charset="0"/>
              </a:rPr>
              <a:t>Appearence of pink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tr-TR" sz="2000" dirty="0" smtClean="0">
                <a:cs typeface="Times New Roman" panose="02020603050405020304" pitchFamily="18" charset="0"/>
              </a:rPr>
              <a:t>color indicates the endpoint of the </a:t>
            </a:r>
            <a:r>
              <a:rPr lang="tr-TR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reaction between </a:t>
            </a:r>
            <a:r>
              <a:rPr lang="tr-TR" sz="2000" dirty="0"/>
              <a:t>Ag</a:t>
            </a:r>
            <a:r>
              <a:rPr lang="tr-TR" sz="2000" baseline="30000" dirty="0"/>
              <a:t>+</a:t>
            </a:r>
            <a:r>
              <a:rPr lang="tr-TR" sz="2000" dirty="0"/>
              <a:t> </a:t>
            </a:r>
            <a:r>
              <a:rPr lang="tr-TR" sz="2000" dirty="0">
                <a:cs typeface="Times New Roman" panose="02020603050405020304" pitchFamily="18" charset="0"/>
              </a:rPr>
              <a:t>a</a:t>
            </a:r>
            <a:r>
              <a:rPr lang="tr-TR" sz="2000" dirty="0" smtClean="0">
                <a:cs typeface="Times New Roman" panose="02020603050405020304" pitchFamily="18" charset="0"/>
              </a:rPr>
              <a:t>nd </a:t>
            </a:r>
            <a:r>
              <a:rPr lang="tr-TR" sz="2000" dirty="0" smtClean="0"/>
              <a:t>Cl</a:t>
            </a:r>
            <a:r>
              <a:rPr lang="tr-TR" sz="2000" baseline="30000" dirty="0" smtClean="0"/>
              <a:t>-</a:t>
            </a:r>
            <a:r>
              <a:rPr lang="tr-TR" sz="2000" dirty="0" smtClean="0"/>
              <a:t> . </a:t>
            </a:r>
            <a:endParaRPr lang="tr-TR" alt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Titration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should be done at room temperature since the solubility of </a:t>
            </a:r>
            <a:r>
              <a:rPr lang="tr-TR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tr-TR" altLang="tr-TR" sz="20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tr-TR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tr-TR" altLang="tr-TR" sz="20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increases rapidly </a:t>
            </a:r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at </a:t>
            </a:r>
            <a:r>
              <a:rPr lang="tr-TR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high</a:t>
            </a:r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temperature</a:t>
            </a:r>
            <a:r>
              <a:rPr lang="tr-TR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tr-TR" alt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The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pH of the medium is also important in this experiment. </a:t>
            </a:r>
            <a:endParaRPr lang="tr-TR" alt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In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acidic solutions, the chromate is converted into </a:t>
            </a:r>
            <a:r>
              <a:rPr lang="en-US" altLang="tr-TR" sz="2000" dirty="0" err="1">
                <a:ea typeface="Calibri" panose="020F0502020204030204" pitchFamily="34" charset="0"/>
                <a:cs typeface="Times New Roman" panose="02020603050405020304" pitchFamily="18" charset="0"/>
              </a:rPr>
              <a:t>bichromate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tr-TR" altLang="tr-TR" sz="20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		</a:t>
            </a:r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2CrO</a:t>
            </a:r>
            <a:r>
              <a:rPr lang="en-US" altLang="tr-TR" sz="20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altLang="tr-TR" sz="2000" baseline="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+ 2H</a:t>
            </a:r>
            <a:r>
              <a:rPr lang="en-US" alt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+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</a:t>
            </a:r>
            <a:r>
              <a:rPr lang="tr-TR" altLang="tr-TR" sz="2000" dirty="0" smtClean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 sz="2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Cr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7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000" baseline="30000" dirty="0">
                <a:ea typeface="Calibri" panose="020F0502020204030204" pitchFamily="34" charset="0"/>
                <a:cs typeface="Times New Roman" panose="02020603050405020304" pitchFamily="18" charset="0"/>
              </a:rPr>
              <a:t>2-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+ H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endParaRPr lang="en-US" altLang="tr-TR" sz="2000" dirty="0">
              <a:cs typeface="Times New Roman" panose="02020603050405020304" pitchFamily="18" charset="0"/>
            </a:endParaRPr>
          </a:p>
          <a:p>
            <a:endParaRPr lang="tr-TR" alt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tr-TR" sz="2200" dirty="0" smtClean="0"/>
          </a:p>
          <a:p>
            <a:endParaRPr lang="tr-TR" sz="2200" dirty="0"/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823866" y="1323616"/>
            <a:ext cx="848646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AgNO</a:t>
            </a:r>
            <a:r>
              <a:rPr kumimoji="0" lang="en-US" altLang="tr-TR" sz="2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NaCl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kumimoji="0" lang="tr-TR" altLang="tr-TR" sz="24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kumimoji="0" lang="en-US" alt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AgCI</a:t>
            </a:r>
            <a:r>
              <a:rPr kumimoji="0" lang="tr-TR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(s)</a:t>
            </a:r>
            <a:r>
              <a:rPr kumimoji="0" lang="en-US" alt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+ NaNO</a:t>
            </a:r>
            <a:r>
              <a:rPr kumimoji="0" lang="en-US" altLang="tr-TR" sz="2400" b="0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kumimoji="0" lang="tr-TR" altLang="tr-TR" sz="2400" b="0" i="0" u="none" strike="noStrike" cap="none" normalizeH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2AgNO</a:t>
            </a:r>
            <a:r>
              <a:rPr lang="en-US" altLang="tr-TR" sz="2400" baseline="-30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altLang="tr-TR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K</a:t>
            </a:r>
            <a:r>
              <a:rPr lang="en-US" altLang="tr-TR" sz="2400" baseline="-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400" baseline="-300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tr-TR" altLang="tr-TR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Ag</a:t>
            </a:r>
            <a:r>
              <a:rPr lang="en-US" altLang="tr-TR" sz="2400" baseline="-30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400" baseline="-30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tr-TR" altLang="tr-TR" sz="2400" baseline="-30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(s)</a:t>
            </a:r>
            <a:r>
              <a:rPr lang="en-US" altLang="tr-TR" sz="2400" baseline="-30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400" dirty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altLang="tr-TR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2KNO</a:t>
            </a:r>
            <a:r>
              <a:rPr lang="en-US" altLang="tr-TR" sz="2400" baseline="-300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altLang="tr-TR" sz="24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tr-TR" altLang="tr-TR" sz="1600" dirty="0" smtClean="0"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(indicator reaction)</a:t>
            </a:r>
            <a:endParaRPr lang="tr-TR" altLang="tr-TR" sz="1600" baseline="-25000" dirty="0"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4569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258829" y="1901950"/>
            <a:ext cx="10434917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tr-TR" sz="2000" dirty="0" smtClean="0"/>
              <a:t>Each student will receive a </a:t>
            </a:r>
            <a:r>
              <a:rPr lang="tr-TR" sz="2000" dirty="0"/>
              <a:t>Cl</a:t>
            </a:r>
            <a:r>
              <a:rPr lang="tr-TR" sz="2000" baseline="30000" dirty="0"/>
              <a:t>-</a:t>
            </a:r>
            <a:r>
              <a:rPr lang="tr-TR" sz="2000" dirty="0"/>
              <a:t> sample </a:t>
            </a:r>
            <a:r>
              <a:rPr lang="tr-TR" sz="2000" dirty="0" smtClean="0"/>
              <a:t>of 20 mL in volumetric flask.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tr-TR" sz="2000" dirty="0" smtClean="0"/>
              <a:t>Dilute the sample by filling up the flask with distilled water.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tr-TR" sz="2000" dirty="0" smtClean="0"/>
              <a:t>Transfer 20-25 mL of diluted sample into an erlenmayer with your single-volume pippette.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tr-TR" sz="2000" dirty="0" smtClean="0"/>
              <a:t>Add ~ 20 mL distilled water </a:t>
            </a:r>
            <a:r>
              <a:rPr lang="tr-TR" sz="2000" dirty="0"/>
              <a:t>and K</a:t>
            </a:r>
            <a:r>
              <a:rPr lang="tr-TR" sz="2000" baseline="-25000" dirty="0"/>
              <a:t>2</a:t>
            </a:r>
            <a:r>
              <a:rPr lang="tr-TR" sz="2000" dirty="0"/>
              <a:t>CrO</a:t>
            </a:r>
            <a:r>
              <a:rPr lang="tr-TR" sz="2000" baseline="-25000" dirty="0"/>
              <a:t>4</a:t>
            </a:r>
            <a:r>
              <a:rPr lang="tr-TR" sz="2000" dirty="0"/>
              <a:t> </a:t>
            </a:r>
            <a:r>
              <a:rPr lang="tr-TR" sz="2000" dirty="0" smtClean="0"/>
              <a:t>into your erlenmayer.</a:t>
            </a:r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tr-TR" sz="2000" dirty="0" smtClean="0"/>
              <a:t>Add a small amount of NaHCO</a:t>
            </a:r>
            <a:r>
              <a:rPr lang="tr-TR" sz="2000" baseline="-25000" dirty="0" smtClean="0"/>
              <a:t>3</a:t>
            </a:r>
            <a:r>
              <a:rPr lang="tr-TR" sz="2000" dirty="0" smtClean="0"/>
              <a:t> with your spatula, shake until </a:t>
            </a:r>
            <a:r>
              <a:rPr lang="en-US" sz="2000" dirty="0" smtClean="0"/>
              <a:t>the </a:t>
            </a:r>
            <a:r>
              <a:rPr lang="en-US" sz="2000" dirty="0"/>
              <a:t>gas outlet is finished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marL="342900" lvl="0" indent="-342900" defTabSz="914400">
              <a:buFont typeface="Arial" panose="020B0604020202020204" pitchFamily="34" charset="0"/>
              <a:buChar char="•"/>
            </a:pPr>
            <a:r>
              <a:rPr lang="en-US" sz="2000" dirty="0"/>
              <a:t>Put 0.1 M </a:t>
            </a:r>
            <a:r>
              <a:rPr lang="en-US" sz="2000" dirty="0" smtClean="0"/>
              <a:t>standardized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 AgNO</a:t>
            </a:r>
            <a:r>
              <a:rPr lang="en-US" altLang="tr-TR" sz="20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tr-TR" sz="2000" dirty="0" smtClean="0"/>
              <a:t>int</a:t>
            </a:r>
            <a:r>
              <a:rPr lang="en-US" sz="2000" dirty="0" smtClean="0"/>
              <a:t>o </a:t>
            </a:r>
            <a:r>
              <a:rPr lang="en-US" sz="2000" dirty="0"/>
              <a:t>the burette</a:t>
            </a:r>
            <a:r>
              <a:rPr lang="en-US" sz="2000" dirty="0" smtClean="0"/>
              <a:t>.</a:t>
            </a:r>
            <a:r>
              <a:rPr lang="tr-TR" sz="2000" dirty="0" smtClean="0"/>
              <a:t> (15-20 mL is enough)</a:t>
            </a:r>
            <a:endParaRPr lang="en-US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tr-TR" sz="2000" dirty="0" smtClean="0"/>
              <a:t>Carry out the titration until pink color of 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Ag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000" dirty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0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tr-TR" sz="2000" dirty="0" smtClean="0"/>
              <a:t> is observed.</a:t>
            </a: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2105002" y="5162543"/>
            <a:ext cx="5724644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en-US" alt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AgNO</a:t>
            </a:r>
            <a:r>
              <a:rPr lang="en-US" altLang="tr-TR" sz="2400" baseline="-25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 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+ </a:t>
            </a:r>
            <a:r>
              <a:rPr lang="en-US" altLang="tr-TR" sz="2400" dirty="0" err="1">
                <a:ea typeface="Calibri" panose="020F0502020204030204" pitchFamily="34" charset="0"/>
                <a:cs typeface="Times New Roman" panose="02020603050405020304" pitchFamily="18" charset="0"/>
              </a:rPr>
              <a:t>NaCl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tr-TR" alt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r>
              <a:rPr lang="en-US" altLang="tr-TR" sz="2400" dirty="0" err="1" smtClean="0">
                <a:ea typeface="Calibri" panose="020F0502020204030204" pitchFamily="34" charset="0"/>
                <a:cs typeface="Times New Roman" panose="02020603050405020304" pitchFamily="18" charset="0"/>
              </a:rPr>
              <a:t>AgCI</a:t>
            </a:r>
            <a:r>
              <a:rPr lang="tr-TR" alt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(s)</a:t>
            </a:r>
            <a:r>
              <a:rPr lang="en-US" alt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+ NaNO</a:t>
            </a:r>
            <a:r>
              <a:rPr lang="en-US" altLang="tr-TR" sz="240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endParaRPr lang="tr-TR" altLang="tr-TR" sz="2400" dirty="0" smtClean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alt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2AgNO</a:t>
            </a:r>
            <a:r>
              <a:rPr lang="en-US" altLang="tr-TR" sz="24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alt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+ K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tr-TR" altLang="tr-TR" sz="2400" dirty="0">
                <a:ea typeface="Calibri" panose="020F0502020204030204" pitchFamily="34" charset="0"/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      Ag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altLang="tr-TR" sz="2400" dirty="0">
                <a:ea typeface="Calibri" panose="020F0502020204030204" pitchFamily="34" charset="0"/>
                <a:cs typeface="Times New Roman" panose="02020603050405020304" pitchFamily="18" charset="0"/>
              </a:rPr>
              <a:t>CrO</a:t>
            </a:r>
            <a:r>
              <a:rPr lang="en-US" altLang="tr-TR" sz="2400" baseline="-30000" dirty="0">
                <a:ea typeface="Calibri" panose="020F0502020204030204" pitchFamily="34" charset="0"/>
                <a:cs typeface="Times New Roman" panose="02020603050405020304" pitchFamily="18" charset="0"/>
              </a:rPr>
              <a:t>4 </a:t>
            </a:r>
            <a:r>
              <a:rPr lang="tr-TR" altLang="tr-TR" sz="24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(s)</a:t>
            </a:r>
            <a:r>
              <a:rPr lang="en-US" altLang="tr-TR" sz="24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altLang="tr-TR" sz="2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+ 2KNO</a:t>
            </a:r>
            <a:r>
              <a:rPr lang="en-US" altLang="tr-TR" sz="2400" baseline="-300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endParaRPr kumimoji="0" lang="en-US" altLang="tr-TR" sz="2400" b="0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9372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1" t="14157" r="14292"/>
          <a:stretch/>
        </p:blipFill>
        <p:spPr>
          <a:xfrm rot="5400000">
            <a:off x="-98600" y="2892663"/>
            <a:ext cx="2905470" cy="2011785"/>
          </a:xfr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446"/>
          <a:stretch/>
        </p:blipFill>
        <p:spPr>
          <a:xfrm rot="5400000">
            <a:off x="5408192" y="2933664"/>
            <a:ext cx="2905470" cy="191028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85" r="18843"/>
          <a:stretch/>
        </p:blipFill>
        <p:spPr>
          <a:xfrm rot="5400000">
            <a:off x="7916002" y="2945644"/>
            <a:ext cx="2896418" cy="189537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3" t="12525" r="18337" b="5060"/>
          <a:stretch/>
        </p:blipFill>
        <p:spPr>
          <a:xfrm rot="5400000">
            <a:off x="2675296" y="2911380"/>
            <a:ext cx="2915221" cy="1964601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5622203" y="2163771"/>
            <a:ext cx="2451889" cy="3463648"/>
          </a:xfrm>
          <a:prstGeom prst="roundRect">
            <a:avLst/>
          </a:prstGeom>
          <a:noFill/>
          <a:ln w="7620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6472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Dikdörtgen 15"/>
              <p:cNvSpPr/>
              <p:nvPr/>
            </p:nvSpPr>
            <p:spPr>
              <a:xfrm>
                <a:off x="636104" y="1236399"/>
                <a:ext cx="9515061" cy="54604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en-US" alt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AgNO</a:t>
                </a:r>
                <a:r>
                  <a:rPr lang="en-US" altLang="tr-TR" sz="2400" baseline="-25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 </a:t>
                </a:r>
                <a:r>
                  <a:rPr lang="en-US" alt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 </a:t>
                </a:r>
                <a:r>
                  <a:rPr lang="en-US" altLang="tr-TR" sz="2400" dirty="0" err="1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NaCl</a:t>
                </a:r>
                <a:r>
                  <a:rPr lang="en-US" alt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tr-TR" alt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 </a:t>
                </a:r>
                <a:r>
                  <a:rPr lang="tr-TR" alt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  <a:sym typeface="Wingdings" panose="05000000000000000000" pitchFamily="2" charset="2"/>
                  </a:rPr>
                  <a:t></a:t>
                </a:r>
                <a:r>
                  <a:rPr lang="en-US" alt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r>
                  <a:rPr lang="en-US" altLang="tr-TR" sz="2400" dirty="0" err="1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AgCI</a:t>
                </a:r>
                <a:r>
                  <a:rPr lang="en-US" alt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altLang="tr-TR" sz="24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+ </a:t>
                </a:r>
                <a:r>
                  <a:rPr lang="en-US" alt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NaNO</a:t>
                </a:r>
                <a:r>
                  <a:rPr lang="en-US" altLang="tr-TR" sz="2400" baseline="-25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endParaRPr lang="tr-TR" altLang="tr-TR" sz="2400" baseline="-250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Mol number of </a:t>
                </a:r>
                <a:r>
                  <a:rPr lang="en-US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AgNO</a:t>
                </a:r>
                <a:r>
                  <a:rPr lang="en-US" sz="2400" baseline="-25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3</a:t>
                </a:r>
                <a:r>
                  <a:rPr lang="tr-TR" sz="2400" baseline="-250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consumed: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n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AgN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400"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tr-TR" sz="24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  <m:r>
                          <a:rPr lang="tr-TR" sz="2400">
                            <a:latin typeface="Cambria Math" panose="02040503050406030204" pitchFamily="18" charset="0"/>
                          </a:rPr>
                          <m:t> = </m:t>
                        </m:r>
                      </m:sub>
                    </m:sSub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AgN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400"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tr-TR" sz="24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  <m:r>
                      <a:rPr lang="tr-TR" sz="2400">
                        <a:latin typeface="Cambria Math" panose="02040503050406030204" pitchFamily="18" charset="0"/>
                      </a:rPr>
                      <m:t>×</m:t>
                    </m:r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V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AgN</m:t>
                        </m:r>
                        <m:sSub>
                          <m:sSub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tr-TR" sz="2400">
                                <a:latin typeface="Cambria Math" panose="02040503050406030204" pitchFamily="18" charset="0"/>
                              </a:rPr>
                              <m:t>O</m:t>
                            </m:r>
                          </m:e>
                          <m:sub>
                            <m:r>
                              <a:rPr lang="tr-TR" sz="240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sub>
                    </m:sSub>
                  </m:oMath>
                </a14:m>
                <a:endParaRPr lang="tr-TR" sz="2400" dirty="0" smtClean="0"/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tr-TR" sz="2400" dirty="0" smtClean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Reaction ratio  1:1</a:t>
                </a:r>
                <a:endParaRPr lang="tr-TR" sz="2400" dirty="0"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AgN</m:t>
                          </m:r>
                          <m:sSub>
                            <m:sSubPr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tr-TR" sz="2400">
                                  <a:latin typeface="Cambria Math" panose="02040503050406030204" pitchFamily="18" charset="0"/>
                                </a:rPr>
                                <m:t>O</m:t>
                              </m:r>
                            </m:e>
                            <m:sub>
                              <m:r>
                                <a:rPr lang="tr-TR" sz="240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  <m:r>
                            <a:rPr lang="tr-TR" sz="2400">
                              <a:latin typeface="Cambria Math" panose="02040503050406030204" pitchFamily="18" charset="0"/>
                            </a:rPr>
                            <m:t> = </m:t>
                          </m:r>
                        </m:sub>
                      </m:sSub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n</m:t>
                          </m:r>
                        </m:e>
                        <m:sub>
                          <m:r>
                            <a:rPr lang="tr-TR" sz="2400" b="0" i="1" smtClean="0">
                              <a:latin typeface="Cambria Math" panose="02040503050406030204" pitchFamily="18" charset="0"/>
                            </a:rPr>
                            <m:t>𝑁𝑎𝐶𝑙</m:t>
                          </m:r>
                          <m:r>
                            <a:rPr lang="tr-TR" sz="2400">
                              <a:latin typeface="Cambria Math" panose="02040503050406030204" pitchFamily="18" charset="0"/>
                            </a:rPr>
                            <m:t> </m:t>
                          </m:r>
                        </m:sub>
                      </m:sSub>
                    </m:oMath>
                  </m:oMathPara>
                </a14:m>
                <a:endParaRPr lang="tr-TR" sz="2400" dirty="0" smtClean="0"/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tr-TR" sz="2400" dirty="0" smtClean="0"/>
                  <a:t>Concentration of diluted sample: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NaCl</m:t>
                        </m:r>
                      </m:sub>
                    </m:sSub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>
                            <a:latin typeface="Cambria Math" panose="02040503050406030204" pitchFamily="18" charset="0"/>
                          </a:rPr>
                          <m:t> =</m:t>
                        </m:r>
                        <m:f>
                          <m:fPr>
                            <m:ctrlPr>
                              <a:rPr lang="tr-TR" sz="2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tr-TR" sz="2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tr-TR" sz="2400">
                                        <a:latin typeface="Cambria Math" panose="02040503050406030204" pitchFamily="18" charset="0"/>
                                      </a:rPr>
                                      <m:t>n</m:t>
                                    </m:r>
                                  </m:e>
                                  <m:sub>
                                    <m:r>
                                      <a:rPr lang="tr-TR" sz="2400" i="1">
                                        <a:latin typeface="Cambria Math" panose="02040503050406030204" pitchFamily="18" charset="0"/>
                                      </a:rPr>
                                      <m:t>𝑁𝑎𝐶𝑙</m:t>
                                    </m:r>
                                    <m:r>
                                      <a:rPr lang="tr-TR" sz="2400">
                                        <a:latin typeface="Cambria Math" panose="02040503050406030204" pitchFamily="18" charset="0"/>
                                      </a:rPr>
                                      <m:t> </m:t>
                                    </m:r>
                                  </m:sub>
                                </m:sSub>
                              </m:e>
                              <m:sub>
                                <m:r>
                                  <a:rPr lang="tr-TR" sz="2400" i="1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</m:sub>
                            </m:sSub>
                          </m:num>
                          <m:den>
                            <m:sSub>
                              <m:sSubPr>
                                <m:ctrlPr>
                                  <a:rPr lang="tr-TR" sz="2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tr-TR" sz="2400">
                                    <a:latin typeface="Cambria Math" panose="02040503050406030204" pitchFamily="18" charset="0"/>
                                  </a:rPr>
                                  <m:t>V</m:t>
                                </m:r>
                              </m:e>
                              <m:sub>
                                <m:r>
                                  <m:rPr>
                                    <m:sty m:val="p"/>
                                  </m:rPr>
                                  <a:rPr lang="tr-TR" sz="2400">
                                    <a:latin typeface="Cambria Math" panose="02040503050406030204" pitchFamily="18" charset="0"/>
                                  </a:rPr>
                                  <m:t>NaCl</m:t>
                                </m:r>
                              </m:sub>
                            </m:sSub>
                          </m:den>
                        </m:f>
                        <m:r>
                          <a:rPr lang="tr-TR" sz="2400">
                            <a:latin typeface="Cambria Math" panose="02040503050406030204" pitchFamily="18" charset="0"/>
                          </a:rPr>
                          <m:t> </m:t>
                        </m:r>
                      </m:e>
                      <m:sub>
                        <m:r>
                          <a:rPr lang="tr-TR" sz="2400" i="1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</m:oMath>
                </a14:m>
                <a:endParaRPr lang="tr-TR" sz="2400" dirty="0" smtClean="0"/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r>
                  <a:rPr lang="tr-TR" sz="2400" dirty="0" smtClean="0"/>
                  <a:t>Concentration of original sample: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tr-TR" sz="2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 b="0" i="0" smtClean="0">
                            <a:latin typeface="Cambria Math" panose="02040503050406030204" pitchFamily="18" charset="0"/>
                          </a:rPr>
                          <m:t>sample</m:t>
                        </m:r>
                      </m:sub>
                    </m:sSub>
                  </m:oMath>
                </a14:m>
                <a:r>
                  <a:rPr lang="tr-TR" sz="2400" dirty="0" smtClean="0"/>
                  <a:t> =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M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tr-TR" sz="2400">
                            <a:latin typeface="Cambria Math" panose="02040503050406030204" pitchFamily="18" charset="0"/>
                          </a:rPr>
                          <m:t>NaCl</m:t>
                        </m:r>
                      </m:sub>
                    </m:sSub>
                  </m:oMath>
                </a14:m>
                <a:r>
                  <a:rPr lang="tr-TR" sz="2400" dirty="0" smtClean="0"/>
                  <a:t> x SF</a:t>
                </a:r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tr-TR" sz="2400">
                          <a:latin typeface="Cambria Math" panose="02040503050406030204" pitchFamily="18" charset="0"/>
                        </a:rPr>
                        <m:t>C</m:t>
                      </m:r>
                      <m:d>
                        <m:d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type m:val="lin"/>
                              <m:ctrlPr>
                                <a:rPr lang="tr-TR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m:rPr>
                                  <m:sty m:val="p"/>
                                </m:rPr>
                                <a:rPr lang="tr-TR" sz="2400">
                                  <a:latin typeface="Cambria Math" panose="02040503050406030204" pitchFamily="18" charset="0"/>
                                </a:rPr>
                                <m:t>g</m:t>
                              </m:r>
                            </m:num>
                            <m:den>
                              <m:r>
                                <m:rPr>
                                  <m:sty m:val="p"/>
                                </m:rPr>
                                <a:rPr lang="tr-TR" sz="2400">
                                  <a:latin typeface="Cambria Math" panose="02040503050406030204" pitchFamily="18" charset="0"/>
                                </a:rPr>
                                <m:t>L</m:t>
                              </m:r>
                            </m:den>
                          </m:f>
                        </m:e>
                      </m:d>
                      <m:r>
                        <a:rPr lang="tr-TR" sz="2400" i="1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tr-TR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tr-TR" sz="2400">
                              <a:latin typeface="Cambria Math" panose="02040503050406030204" pitchFamily="18" charset="0"/>
                            </a:rPr>
                            <m:t>M</m:t>
                          </m:r>
                        </m:e>
                        <m:sub>
                          <m:r>
                            <a:rPr lang="tr-TR" sz="2400" i="1">
                              <a:latin typeface="Cambria Math" panose="02040503050406030204" pitchFamily="18" charset="0"/>
                            </a:rPr>
                            <m:t>𝑛𝑢𝑚𝑢𝑛𝑒</m:t>
                          </m:r>
                        </m:sub>
                      </m:sSub>
                      <m:r>
                        <a:rPr lang="tr-TR" sz="2400" i="1">
                          <a:latin typeface="Cambria Math" panose="02040503050406030204" pitchFamily="18" charset="0"/>
                        </a:rPr>
                        <m:t>×58.5</m:t>
                      </m:r>
                    </m:oMath>
                  </m:oMathPara>
                </a14:m>
                <a:endParaRPr lang="tr-TR" sz="2400" dirty="0"/>
              </a:p>
              <a:p>
                <a:pPr algn="ctr">
                  <a:lnSpc>
                    <a:spcPct val="150000"/>
                  </a:lnSpc>
                  <a:spcAft>
                    <a:spcPts val="800"/>
                  </a:spcAft>
                </a:pPr>
                <a:endParaRPr lang="tr-TR" dirty="0"/>
              </a:p>
            </p:txBody>
          </p:sp>
        </mc:Choice>
        <mc:Fallback xmlns="">
          <p:sp>
            <p:nvSpPr>
              <p:cNvPr id="4" name="Dikdörtgen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1236399"/>
                <a:ext cx="9515061" cy="5460469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58437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12833"/>
          <a:stretch/>
        </p:blipFill>
        <p:spPr>
          <a:xfrm>
            <a:off x="4612480" y="2195512"/>
            <a:ext cx="2067719" cy="32185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40108" y="3180556"/>
            <a:ext cx="2466975" cy="18478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44" y="2195512"/>
            <a:ext cx="2700056" cy="2700056"/>
          </a:xfrm>
          <a:prstGeom prst="rect">
            <a:avLst/>
          </a:prstGeom>
        </p:spPr>
      </p:pic>
      <p:sp>
        <p:nvSpPr>
          <p:cNvPr id="7" name="Metin kutusu 2"/>
          <p:cNvSpPr txBox="1"/>
          <p:nvPr/>
        </p:nvSpPr>
        <p:spPr>
          <a:xfrm>
            <a:off x="240439" y="6203156"/>
            <a:ext cx="10314918" cy="131856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tr-T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tr-TR" sz="1984" dirty="0" smtClean="0"/>
              <a:t>Reference</a:t>
            </a:r>
            <a:endParaRPr lang="tr-TR" sz="1984" dirty="0"/>
          </a:p>
          <a:p>
            <a:pPr marL="314982" indent="-314982">
              <a:buFont typeface="Arial" panose="020B0604020202020204" pitchFamily="34" charset="0"/>
              <a:buChar char="•"/>
              <a:defRPr/>
            </a:pPr>
            <a:r>
              <a:rPr lang="tr-TR" sz="1984" dirty="0"/>
              <a:t>Analitik Kimya Pratikleri – Kantitatif Analiz (Ed. Feyyaz Onur</a:t>
            </a:r>
            <a:r>
              <a:rPr lang="tr-TR" sz="1984" dirty="0" smtClean="0"/>
              <a:t>), </a:t>
            </a:r>
            <a:r>
              <a:rPr lang="tr-TR" sz="2000" dirty="0"/>
              <a:t>A.Ü. Eczacılık Fakültesi Yayınları No. 111, 2014.</a:t>
            </a:r>
          </a:p>
          <a:p>
            <a:pPr marL="314982" indent="-314982">
              <a:buFont typeface="Arial" panose="020B0604020202020204" pitchFamily="34" charset="0"/>
              <a:buChar char="•"/>
              <a:defRPr/>
            </a:pPr>
            <a:endParaRPr lang="tr-TR" sz="1984" dirty="0"/>
          </a:p>
        </p:txBody>
      </p:sp>
    </p:spTree>
    <p:extLst>
      <p:ext uri="{BB962C8B-B14F-4D97-AF65-F5344CB8AC3E}">
        <p14:creationId xmlns:p14="http://schemas.microsoft.com/office/powerpoint/2010/main" val="14472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alytical chemistry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unu1" id="{6511BB7C-BE21-4839-B1BC-CCFC11A77037}" vid="{F7225C23-A7F1-4D10-954C-2A81AB0C750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analytical chemistry</Template>
  <TotalTime>137</TotalTime>
  <Words>329</Words>
  <Application>Microsoft Office PowerPoint</Application>
  <PresentationFormat>Özel</PresentationFormat>
  <Paragraphs>39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Times New Roman</vt:lpstr>
      <vt:lpstr>Wingdings</vt:lpstr>
      <vt:lpstr>analytical chemistry</vt:lpstr>
      <vt:lpstr>ARGENTOMETRIC Cl- DETERMINATION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KOMPLEKSOMETRİ</dc:title>
  <dc:creator>gokhan</dc:creator>
  <cp:lastModifiedBy>Burçin</cp:lastModifiedBy>
  <cp:revision>28</cp:revision>
  <dcterms:created xsi:type="dcterms:W3CDTF">2017-02-24T08:04:31Z</dcterms:created>
  <dcterms:modified xsi:type="dcterms:W3CDTF">2020-05-02T13:22:29Z</dcterms:modified>
</cp:coreProperties>
</file>