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0" r:id="rId1"/>
  </p:sldMasterIdLst>
  <p:sldIdLst>
    <p:sldId id="256" r:id="rId2"/>
    <p:sldId id="261" r:id="rId3"/>
    <p:sldId id="262" r:id="rId4"/>
    <p:sldId id="263" r:id="rId5"/>
    <p:sldId id="266" r:id="rId6"/>
    <p:sldId id="264" r:id="rId7"/>
    <p:sldId id="265" r:id="rId8"/>
  </p:sldIdLst>
  <p:sldSz cx="1079976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49" autoAdjust="0"/>
    <p:restoredTop sz="94660"/>
  </p:normalViewPr>
  <p:slideViewPr>
    <p:cSldViewPr snapToGrid="0">
      <p:cViewPr varScale="1">
        <p:scale>
          <a:sx n="64" d="100"/>
          <a:sy n="64" d="100"/>
        </p:scale>
        <p:origin x="1176" y="-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3" y="1178222"/>
            <a:ext cx="9179799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781307"/>
            <a:ext cx="8099822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72" indent="0" algn="ctr">
              <a:buNone/>
              <a:defRPr sz="2100"/>
            </a:lvl2pPr>
            <a:lvl3pPr marL="959943" indent="0" algn="ctr">
              <a:buNone/>
              <a:defRPr sz="1890"/>
            </a:lvl3pPr>
            <a:lvl4pPr marL="1439915" indent="0" algn="ctr">
              <a:buNone/>
              <a:defRPr sz="1680"/>
            </a:lvl4pPr>
            <a:lvl5pPr marL="1919887" indent="0" algn="ctr">
              <a:buNone/>
              <a:defRPr sz="1680"/>
            </a:lvl5pPr>
            <a:lvl6pPr marL="2399859" indent="0" algn="ctr">
              <a:buNone/>
              <a:defRPr sz="1680"/>
            </a:lvl6pPr>
            <a:lvl7pPr marL="2879830" indent="0" algn="ctr">
              <a:buNone/>
              <a:defRPr sz="1680"/>
            </a:lvl7pPr>
            <a:lvl8pPr marL="3359802" indent="0" algn="ctr">
              <a:buNone/>
              <a:defRPr sz="1680"/>
            </a:lvl8pPr>
            <a:lvl9pPr marL="3839774" indent="0" algn="ctr">
              <a:buNone/>
              <a:defRPr sz="168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71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814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0" y="383298"/>
            <a:ext cx="2328699" cy="610108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5" y="383298"/>
            <a:ext cx="6851100" cy="610108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286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4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60" y="1794831"/>
            <a:ext cx="9314796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60" y="4817877"/>
            <a:ext cx="9314796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7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4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1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87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5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3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802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2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916484"/>
            <a:ext cx="4589900" cy="456789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1" y="1916484"/>
            <a:ext cx="4589900" cy="456789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00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383299"/>
            <a:ext cx="9314796" cy="1391534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1764832"/>
            <a:ext cx="4568805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72" indent="0">
              <a:buNone/>
              <a:defRPr sz="2100" b="1"/>
            </a:lvl2pPr>
            <a:lvl3pPr marL="959943" indent="0">
              <a:buNone/>
              <a:defRPr sz="1890" b="1"/>
            </a:lvl3pPr>
            <a:lvl4pPr marL="1439915" indent="0">
              <a:buNone/>
              <a:defRPr sz="1680" b="1"/>
            </a:lvl4pPr>
            <a:lvl5pPr marL="1919887" indent="0">
              <a:buNone/>
              <a:defRPr sz="1680" b="1"/>
            </a:lvl5pPr>
            <a:lvl6pPr marL="2399859" indent="0">
              <a:buNone/>
              <a:defRPr sz="1680" b="1"/>
            </a:lvl6pPr>
            <a:lvl7pPr marL="2879830" indent="0">
              <a:buNone/>
              <a:defRPr sz="1680" b="1"/>
            </a:lvl7pPr>
            <a:lvl8pPr marL="3359802" indent="0">
              <a:buNone/>
              <a:defRPr sz="1680" b="1"/>
            </a:lvl8pPr>
            <a:lvl9pPr marL="3839774" indent="0">
              <a:buNone/>
              <a:defRPr sz="168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2629749"/>
            <a:ext cx="4568805" cy="386796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764832"/>
            <a:ext cx="459130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72" indent="0">
              <a:buNone/>
              <a:defRPr sz="2100" b="1"/>
            </a:lvl2pPr>
            <a:lvl3pPr marL="959943" indent="0">
              <a:buNone/>
              <a:defRPr sz="1890" b="1"/>
            </a:lvl3pPr>
            <a:lvl4pPr marL="1439915" indent="0">
              <a:buNone/>
              <a:defRPr sz="1680" b="1"/>
            </a:lvl4pPr>
            <a:lvl5pPr marL="1919887" indent="0">
              <a:buNone/>
              <a:defRPr sz="1680" b="1"/>
            </a:lvl5pPr>
            <a:lvl6pPr marL="2399859" indent="0">
              <a:buNone/>
              <a:defRPr sz="1680" b="1"/>
            </a:lvl6pPr>
            <a:lvl7pPr marL="2879830" indent="0">
              <a:buNone/>
              <a:defRPr sz="1680" b="1"/>
            </a:lvl7pPr>
            <a:lvl8pPr marL="3359802" indent="0">
              <a:buNone/>
              <a:defRPr sz="1680" b="1"/>
            </a:lvl8pPr>
            <a:lvl9pPr marL="3839774" indent="0">
              <a:buNone/>
              <a:defRPr sz="168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629749"/>
            <a:ext cx="4591306" cy="386796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0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24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032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79954"/>
            <a:ext cx="3483204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036571"/>
            <a:ext cx="5467380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159794"/>
            <a:ext cx="3483204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72" indent="0">
              <a:buNone/>
              <a:defRPr sz="1470"/>
            </a:lvl2pPr>
            <a:lvl3pPr marL="959943" indent="0">
              <a:buNone/>
              <a:defRPr sz="1260"/>
            </a:lvl3pPr>
            <a:lvl4pPr marL="1439915" indent="0">
              <a:buNone/>
              <a:defRPr sz="1050"/>
            </a:lvl4pPr>
            <a:lvl5pPr marL="1919887" indent="0">
              <a:buNone/>
              <a:defRPr sz="1050"/>
            </a:lvl5pPr>
            <a:lvl6pPr marL="2399859" indent="0">
              <a:buNone/>
              <a:defRPr sz="1050"/>
            </a:lvl6pPr>
            <a:lvl7pPr marL="2879830" indent="0">
              <a:buNone/>
              <a:defRPr sz="1050"/>
            </a:lvl7pPr>
            <a:lvl8pPr marL="3359802" indent="0">
              <a:buNone/>
              <a:defRPr sz="1050"/>
            </a:lvl8pPr>
            <a:lvl9pPr marL="3839774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852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79954"/>
            <a:ext cx="3483204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036571"/>
            <a:ext cx="5467380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72" indent="0">
              <a:buNone/>
              <a:defRPr sz="2939"/>
            </a:lvl2pPr>
            <a:lvl3pPr marL="959943" indent="0">
              <a:buNone/>
              <a:defRPr sz="2520"/>
            </a:lvl3pPr>
            <a:lvl4pPr marL="1439915" indent="0">
              <a:buNone/>
              <a:defRPr sz="2100"/>
            </a:lvl4pPr>
            <a:lvl5pPr marL="1919887" indent="0">
              <a:buNone/>
              <a:defRPr sz="2100"/>
            </a:lvl5pPr>
            <a:lvl6pPr marL="2399859" indent="0">
              <a:buNone/>
              <a:defRPr sz="2100"/>
            </a:lvl6pPr>
            <a:lvl7pPr marL="2879830" indent="0">
              <a:buNone/>
              <a:defRPr sz="2100"/>
            </a:lvl7pPr>
            <a:lvl8pPr marL="3359802" indent="0">
              <a:buNone/>
              <a:defRPr sz="2100"/>
            </a:lvl8pPr>
            <a:lvl9pPr marL="3839774" indent="0">
              <a:buNone/>
              <a:defRPr sz="21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159794"/>
            <a:ext cx="3483204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72" indent="0">
              <a:buNone/>
              <a:defRPr sz="1470"/>
            </a:lvl2pPr>
            <a:lvl3pPr marL="959943" indent="0">
              <a:buNone/>
              <a:defRPr sz="1260"/>
            </a:lvl3pPr>
            <a:lvl4pPr marL="1439915" indent="0">
              <a:buNone/>
              <a:defRPr sz="1050"/>
            </a:lvl4pPr>
            <a:lvl5pPr marL="1919887" indent="0">
              <a:buNone/>
              <a:defRPr sz="1050"/>
            </a:lvl5pPr>
            <a:lvl6pPr marL="2399859" indent="0">
              <a:buNone/>
              <a:defRPr sz="1050"/>
            </a:lvl6pPr>
            <a:lvl7pPr marL="2879830" indent="0">
              <a:buNone/>
              <a:defRPr sz="1050"/>
            </a:lvl7pPr>
            <a:lvl8pPr marL="3359802" indent="0">
              <a:buNone/>
              <a:defRPr sz="1050"/>
            </a:lvl8pPr>
            <a:lvl9pPr marL="3839774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83299"/>
            <a:ext cx="931479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916484"/>
            <a:ext cx="9314796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672699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672699"/>
            <a:ext cx="364492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672699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7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959943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6" indent="-239986" algn="l" defTabSz="959943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7" indent="-239986" algn="l" defTabSz="9599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30" indent="-239986" algn="l" defTabSz="9599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900" indent="-239986" algn="l" defTabSz="9599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72" indent="-239986" algn="l" defTabSz="9599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45" indent="-239986" algn="l" defTabSz="9599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816" indent="-239986" algn="l" defTabSz="9599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88" indent="-239986" algn="l" defTabSz="9599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59" indent="-239986" algn="l" defTabSz="9599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72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43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15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87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59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30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802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74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ARGENTOMETRIC </a:t>
            </a:r>
            <a:r>
              <a:rPr lang="tr-TR" sz="6000" dirty="0"/>
              <a:t>Cl</a:t>
            </a:r>
            <a:r>
              <a:rPr lang="tr-TR" sz="6000" baseline="30000" dirty="0"/>
              <a:t>-</a:t>
            </a:r>
            <a:r>
              <a:rPr lang="tr-TR" dirty="0" smtClean="0"/>
              <a:t> DETERMINATION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4503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484" y="1285592"/>
            <a:ext cx="9314796" cy="3281288"/>
          </a:xfrm>
        </p:spPr>
        <p:txBody>
          <a:bodyPr/>
          <a:lstStyle/>
          <a:p>
            <a:r>
              <a:rPr lang="tr-TR" sz="2000" dirty="0"/>
              <a:t>What happens when you add Ag</a:t>
            </a:r>
            <a:r>
              <a:rPr lang="tr-TR" sz="2000" baseline="30000" dirty="0"/>
              <a:t>+</a:t>
            </a:r>
            <a:r>
              <a:rPr lang="tr-TR" sz="2000" dirty="0"/>
              <a:t> ions into a solution containing Cl</a:t>
            </a:r>
            <a:r>
              <a:rPr lang="tr-TR" sz="2000" baseline="30000" dirty="0"/>
              <a:t>- </a:t>
            </a:r>
            <a:r>
              <a:rPr lang="tr-TR" sz="2000" dirty="0"/>
              <a:t>, CrO</a:t>
            </a:r>
            <a:r>
              <a:rPr lang="tr-TR" sz="2000" baseline="-25000" dirty="0"/>
              <a:t>4</a:t>
            </a:r>
            <a:r>
              <a:rPr lang="tr-TR" sz="2000" baseline="30000" dirty="0"/>
              <a:t>2- </a:t>
            </a:r>
            <a:r>
              <a:rPr lang="tr-TR" sz="2000" dirty="0"/>
              <a:t>?</a:t>
            </a:r>
          </a:p>
          <a:p>
            <a:pPr marL="987425" indent="-271463"/>
            <a:r>
              <a:rPr lang="tr-TR" sz="2000" dirty="0">
                <a:solidFill>
                  <a:srgbClr val="C00000"/>
                </a:solidFill>
              </a:rPr>
              <a:t>AgCI and Ag</a:t>
            </a:r>
            <a:r>
              <a:rPr lang="tr-TR" sz="2000" baseline="-25000" dirty="0">
                <a:solidFill>
                  <a:srgbClr val="C00000"/>
                </a:solidFill>
              </a:rPr>
              <a:t>2</a:t>
            </a:r>
            <a:r>
              <a:rPr lang="tr-TR" sz="2000" dirty="0">
                <a:solidFill>
                  <a:srgbClr val="C00000"/>
                </a:solidFill>
              </a:rPr>
              <a:t>CrO</a:t>
            </a:r>
            <a:r>
              <a:rPr lang="tr-TR" sz="2000" baseline="-25000" dirty="0">
                <a:solidFill>
                  <a:srgbClr val="C00000"/>
                </a:solidFill>
              </a:rPr>
              <a:t>4 </a:t>
            </a:r>
            <a:r>
              <a:rPr lang="tr-TR" sz="2000" dirty="0" smtClean="0">
                <a:solidFill>
                  <a:srgbClr val="C00000"/>
                </a:solidFill>
              </a:rPr>
              <a:t>precipitate.</a:t>
            </a:r>
            <a:endParaRPr lang="tr-TR" sz="2000" dirty="0">
              <a:solidFill>
                <a:srgbClr val="C00000"/>
              </a:solidFill>
            </a:endParaRPr>
          </a:p>
          <a:p>
            <a:r>
              <a:rPr lang="tr-TR" sz="2000" dirty="0" smtClean="0"/>
              <a:t>Which salt precipitates before? (AgCI Ksp </a:t>
            </a:r>
            <a:r>
              <a:rPr lang="tr-TR" sz="2000" dirty="0"/>
              <a:t>= </a:t>
            </a:r>
            <a:r>
              <a:rPr lang="tr-TR" sz="2000" dirty="0" smtClean="0"/>
              <a:t>1.56x10</a:t>
            </a:r>
            <a:r>
              <a:rPr lang="tr-TR" sz="2000" baseline="30000" dirty="0" smtClean="0"/>
              <a:t>-10 </a:t>
            </a:r>
            <a:r>
              <a:rPr lang="tr-TR" sz="2000" dirty="0" smtClean="0"/>
              <a:t>, Ag</a:t>
            </a:r>
            <a:r>
              <a:rPr lang="tr-TR" sz="2000" baseline="-25000" dirty="0" smtClean="0"/>
              <a:t>2</a:t>
            </a:r>
            <a:r>
              <a:rPr lang="tr-TR" sz="2000" dirty="0" smtClean="0"/>
              <a:t>CrO</a:t>
            </a:r>
            <a:r>
              <a:rPr lang="tr-TR" sz="2000" baseline="-25000" dirty="0" smtClean="0"/>
              <a:t>4</a:t>
            </a:r>
            <a:r>
              <a:rPr lang="tr-TR" sz="2000" dirty="0" smtClean="0"/>
              <a:t> Ksp </a:t>
            </a:r>
            <a:r>
              <a:rPr lang="tr-TR" sz="2000" dirty="0"/>
              <a:t>= </a:t>
            </a:r>
            <a:r>
              <a:rPr lang="tr-TR" sz="2000" dirty="0" smtClean="0"/>
              <a:t>2x10</a:t>
            </a:r>
            <a:r>
              <a:rPr lang="tr-TR" sz="2000" baseline="30000" dirty="0" smtClean="0"/>
              <a:t>-12 </a:t>
            </a:r>
            <a:r>
              <a:rPr lang="tr-TR" sz="2000" dirty="0" smtClean="0"/>
              <a:t>) </a:t>
            </a:r>
          </a:p>
          <a:p>
            <a:pPr marL="987425" indent="-239713"/>
            <a:r>
              <a:rPr lang="tr-TR" sz="2000" dirty="0">
                <a:solidFill>
                  <a:srgbClr val="C00000"/>
                </a:solidFill>
              </a:rPr>
              <a:t>Ag</a:t>
            </a:r>
            <a:r>
              <a:rPr lang="tr-TR" sz="2000" baseline="-25000" dirty="0">
                <a:solidFill>
                  <a:srgbClr val="C00000"/>
                </a:solidFill>
              </a:rPr>
              <a:t>2</a:t>
            </a:r>
            <a:r>
              <a:rPr lang="tr-TR" sz="2000" dirty="0">
                <a:solidFill>
                  <a:srgbClr val="C00000"/>
                </a:solidFill>
              </a:rPr>
              <a:t>CrO</a:t>
            </a:r>
            <a:r>
              <a:rPr lang="tr-TR" sz="2000" baseline="-25000" dirty="0">
                <a:solidFill>
                  <a:srgbClr val="C00000"/>
                </a:solidFill>
              </a:rPr>
              <a:t>4</a:t>
            </a:r>
            <a:endParaRPr lang="tr-TR" sz="2000" dirty="0" smtClean="0">
              <a:solidFill>
                <a:srgbClr val="C00000"/>
              </a:solidFill>
            </a:endParaRPr>
          </a:p>
          <a:p>
            <a:r>
              <a:rPr lang="tr-TR" sz="2000" dirty="0" smtClean="0"/>
              <a:t>If the concentration of </a:t>
            </a:r>
            <a:r>
              <a:rPr lang="tr-TR" sz="2000" dirty="0"/>
              <a:t>Cl</a:t>
            </a:r>
            <a:r>
              <a:rPr lang="tr-TR" sz="2000" baseline="30000" dirty="0"/>
              <a:t>- </a:t>
            </a:r>
            <a:r>
              <a:rPr lang="tr-TR" sz="2000" dirty="0"/>
              <a:t>, CrO</a:t>
            </a:r>
            <a:r>
              <a:rPr lang="tr-TR" sz="2000" baseline="-25000" dirty="0"/>
              <a:t>4</a:t>
            </a:r>
            <a:r>
              <a:rPr lang="tr-TR" sz="2000" baseline="30000" dirty="0"/>
              <a:t>2- </a:t>
            </a:r>
            <a:r>
              <a:rPr lang="tr-TR" sz="2000" dirty="0" smtClean="0"/>
              <a:t>are different?   [</a:t>
            </a:r>
            <a:r>
              <a:rPr lang="tr-TR" sz="2000" dirty="0"/>
              <a:t>Cl</a:t>
            </a:r>
            <a:r>
              <a:rPr lang="tr-TR" sz="2000" baseline="30000" dirty="0"/>
              <a:t>-</a:t>
            </a:r>
            <a:r>
              <a:rPr lang="tr-TR" sz="2000" dirty="0" smtClean="0"/>
              <a:t>] &gt;&gt;[</a:t>
            </a:r>
            <a:r>
              <a:rPr lang="tr-TR" sz="2000" dirty="0"/>
              <a:t>CrO</a:t>
            </a:r>
            <a:r>
              <a:rPr lang="tr-TR" sz="2000" baseline="-25000" dirty="0"/>
              <a:t>4</a:t>
            </a:r>
            <a:r>
              <a:rPr lang="tr-TR" sz="2000" baseline="30000" dirty="0"/>
              <a:t>2-</a:t>
            </a:r>
            <a:r>
              <a:rPr lang="tr-TR" sz="2000" dirty="0" smtClean="0"/>
              <a:t>]</a:t>
            </a:r>
          </a:p>
          <a:p>
            <a:pPr marL="2095500" lvl="0" indent="0" algn="just">
              <a:buNone/>
            </a:pPr>
            <a:r>
              <a:rPr lang="tr-TR" sz="2000" dirty="0" smtClean="0"/>
              <a:t>AgCl 		Ksp = [</a:t>
            </a:r>
            <a:r>
              <a:rPr lang="tr-TR" sz="2000" dirty="0"/>
              <a:t>Ag</a:t>
            </a:r>
            <a:r>
              <a:rPr lang="tr-TR" sz="2000" baseline="30000" dirty="0"/>
              <a:t>+</a:t>
            </a:r>
            <a:r>
              <a:rPr lang="tr-TR" sz="2000" dirty="0" smtClean="0"/>
              <a:t>] x [</a:t>
            </a:r>
            <a:r>
              <a:rPr lang="tr-TR" sz="2000" dirty="0"/>
              <a:t>Cl</a:t>
            </a:r>
            <a:r>
              <a:rPr lang="tr-TR" sz="2000" baseline="30000" dirty="0"/>
              <a:t>-</a:t>
            </a:r>
            <a:r>
              <a:rPr lang="tr-TR" sz="2000" dirty="0" smtClean="0"/>
              <a:t>]</a:t>
            </a:r>
          </a:p>
          <a:p>
            <a:pPr marL="2095500" indent="0" algn="just">
              <a:buNone/>
            </a:pPr>
            <a:r>
              <a:rPr lang="tr-TR" sz="2000" dirty="0"/>
              <a:t>Ag</a:t>
            </a:r>
            <a:r>
              <a:rPr lang="tr-TR" sz="2000" baseline="-25000" dirty="0"/>
              <a:t>2</a:t>
            </a:r>
            <a:r>
              <a:rPr lang="tr-TR" sz="2000" dirty="0"/>
              <a:t>CrO</a:t>
            </a:r>
            <a:r>
              <a:rPr lang="tr-TR" sz="2000" baseline="-25000" dirty="0"/>
              <a:t>4</a:t>
            </a:r>
            <a:r>
              <a:rPr lang="tr-TR" sz="2000" dirty="0"/>
              <a:t> </a:t>
            </a:r>
            <a:r>
              <a:rPr lang="tr-TR" sz="2000" dirty="0" smtClean="0"/>
              <a:t>	Ksp = [</a:t>
            </a:r>
            <a:r>
              <a:rPr lang="tr-TR" sz="2000" dirty="0"/>
              <a:t>Ag</a:t>
            </a:r>
            <a:r>
              <a:rPr lang="tr-TR" sz="2000" baseline="30000" dirty="0"/>
              <a:t>+</a:t>
            </a:r>
            <a:r>
              <a:rPr lang="tr-TR" sz="2000" dirty="0"/>
              <a:t>] x </a:t>
            </a:r>
            <a:r>
              <a:rPr lang="tr-TR" sz="2000" dirty="0" smtClean="0"/>
              <a:t>[</a:t>
            </a:r>
            <a:r>
              <a:rPr lang="tr-TR" sz="2000" dirty="0"/>
              <a:t>CrO</a:t>
            </a:r>
            <a:r>
              <a:rPr lang="tr-TR" sz="2000" baseline="-25000" dirty="0"/>
              <a:t>4</a:t>
            </a:r>
            <a:r>
              <a:rPr lang="tr-TR" sz="2000" baseline="30000" dirty="0"/>
              <a:t>2-</a:t>
            </a:r>
            <a:r>
              <a:rPr lang="tr-TR" sz="2000" dirty="0" smtClean="0"/>
              <a:t>]</a:t>
            </a:r>
          </a:p>
          <a:p>
            <a:pPr marL="271463" indent="-239713" algn="just"/>
            <a:r>
              <a:rPr lang="tr-TR" sz="2000" dirty="0" smtClean="0">
                <a:solidFill>
                  <a:srgbClr val="C00000"/>
                </a:solidFill>
              </a:rPr>
              <a:t>AgCl precipitates before.</a:t>
            </a:r>
            <a:endParaRPr lang="tr-TR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196" r="21219"/>
          <a:stretch/>
        </p:blipFill>
        <p:spPr>
          <a:xfrm>
            <a:off x="1466661" y="4720703"/>
            <a:ext cx="977775" cy="1948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922" r="9214" b="9960"/>
          <a:stretch/>
        </p:blipFill>
        <p:spPr>
          <a:xfrm>
            <a:off x="7785981" y="4729626"/>
            <a:ext cx="1068308" cy="19392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99576" y="4720703"/>
            <a:ext cx="3399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/>
              <a:t>After all Cl</a:t>
            </a:r>
            <a:r>
              <a:rPr lang="tr-TR" sz="2000" baseline="30000" dirty="0" smtClean="0"/>
              <a:t>- </a:t>
            </a:r>
            <a:r>
              <a:rPr lang="tr-TR" sz="2000" dirty="0" smtClean="0"/>
              <a:t>ions precipitate as AgCl? </a:t>
            </a:r>
            <a:endParaRPr lang="tr-TR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462319" y="4243682"/>
            <a:ext cx="2594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39713" algn="just"/>
            <a:r>
              <a:rPr lang="tr-TR" sz="2000" dirty="0">
                <a:solidFill>
                  <a:srgbClr val="C00000"/>
                </a:solidFill>
              </a:rPr>
              <a:t>Ag</a:t>
            </a:r>
            <a:r>
              <a:rPr lang="tr-TR" sz="2000" baseline="-25000" dirty="0">
                <a:solidFill>
                  <a:srgbClr val="C00000"/>
                </a:solidFill>
              </a:rPr>
              <a:t>2</a:t>
            </a:r>
            <a:r>
              <a:rPr lang="tr-TR" sz="2000" dirty="0">
                <a:solidFill>
                  <a:srgbClr val="C00000"/>
                </a:solidFill>
              </a:rPr>
              <a:t>CrO</a:t>
            </a:r>
            <a:r>
              <a:rPr lang="tr-TR" sz="2000" baseline="-25000" dirty="0">
                <a:solidFill>
                  <a:srgbClr val="C00000"/>
                </a:solidFill>
              </a:rPr>
              <a:t>4 </a:t>
            </a:r>
            <a:r>
              <a:rPr lang="tr-TR" sz="2000" dirty="0" smtClean="0">
                <a:solidFill>
                  <a:srgbClr val="C00000"/>
                </a:solidFill>
              </a:rPr>
              <a:t>precipitates</a:t>
            </a:r>
            <a:endParaRPr lang="tr-TR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3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484" y="2335795"/>
            <a:ext cx="9314796" cy="4148588"/>
          </a:xfrm>
        </p:spPr>
        <p:txBody>
          <a:bodyPr>
            <a:normAutofit/>
          </a:bodyPr>
          <a:lstStyle/>
          <a:p>
            <a:pPr algn="just"/>
            <a:r>
              <a:rPr lang="tr-TR" sz="2000" dirty="0" smtClean="0"/>
              <a:t>While </a:t>
            </a:r>
            <a:r>
              <a:rPr lang="tr-TR" sz="2000" dirty="0"/>
              <a:t>titrating </a:t>
            </a:r>
            <a:r>
              <a:rPr lang="tr-TR" sz="2000" dirty="0" smtClean="0"/>
              <a:t>Cl</a:t>
            </a:r>
            <a:r>
              <a:rPr lang="tr-TR" sz="2000" baseline="30000" dirty="0" smtClean="0"/>
              <a:t>-</a:t>
            </a:r>
            <a:r>
              <a:rPr lang="tr-TR" sz="2000" dirty="0" smtClean="0"/>
              <a:t> sample with AgNO</a:t>
            </a:r>
            <a:r>
              <a:rPr lang="tr-TR" sz="2000" baseline="-25000" dirty="0" smtClean="0"/>
              <a:t>3</a:t>
            </a:r>
            <a:r>
              <a:rPr lang="tr-TR" sz="2000" dirty="0" smtClean="0"/>
              <a:t>, after </a:t>
            </a:r>
            <a:r>
              <a:rPr lang="tr-TR" sz="2000" dirty="0"/>
              <a:t>all Cl</a:t>
            </a:r>
            <a:r>
              <a:rPr lang="tr-TR" sz="2000" baseline="30000" dirty="0"/>
              <a:t>-</a:t>
            </a:r>
            <a:r>
              <a:rPr lang="tr-TR" sz="2000" dirty="0"/>
              <a:t> </a:t>
            </a:r>
            <a:r>
              <a:rPr lang="tr-TR" sz="2000" dirty="0" smtClean="0"/>
              <a:t>ions precipitate as AgCl, </a:t>
            </a:r>
            <a:r>
              <a:rPr lang="tr-TR" sz="2000" dirty="0"/>
              <a:t>Ag</a:t>
            </a:r>
            <a:r>
              <a:rPr lang="tr-TR" sz="2000" baseline="30000" dirty="0" smtClean="0"/>
              <a:t>+</a:t>
            </a:r>
            <a:r>
              <a:rPr lang="tr-TR" sz="2000" dirty="0"/>
              <a:t> </a:t>
            </a:r>
            <a:r>
              <a:rPr lang="tr-TR" sz="2000" dirty="0" smtClean="0"/>
              <a:t>reacts with </a:t>
            </a:r>
            <a:r>
              <a:rPr lang="tr-TR" sz="2000" dirty="0"/>
              <a:t>CrO</a:t>
            </a:r>
            <a:r>
              <a:rPr lang="tr-TR" sz="2000" baseline="-25000" dirty="0"/>
              <a:t>4</a:t>
            </a:r>
            <a:r>
              <a:rPr lang="tr-TR" sz="2000" baseline="30000" dirty="0"/>
              <a:t>2- </a:t>
            </a:r>
            <a:r>
              <a:rPr lang="tr-TR" sz="2000" dirty="0" smtClean="0"/>
              <a:t> and </a:t>
            </a:r>
            <a:r>
              <a:rPr lang="en-US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en-US" altLang="tr-TR" sz="2000" baseline="-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US" altLang="tr-TR" sz="2000" baseline="-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tr-TR" sz="2000" dirty="0"/>
              <a:t> </a:t>
            </a:r>
            <a:r>
              <a:rPr lang="tr-TR" sz="2000" dirty="0" smtClean="0"/>
              <a:t>precipitates. (</a:t>
            </a:r>
            <a:r>
              <a:rPr lang="tr-TR" sz="2000" dirty="0"/>
              <a:t>CrO</a:t>
            </a:r>
            <a:r>
              <a:rPr lang="tr-TR" sz="2000" baseline="-25000" dirty="0"/>
              <a:t>4</a:t>
            </a:r>
            <a:r>
              <a:rPr lang="tr-TR" sz="2000" baseline="30000" dirty="0"/>
              <a:t>2- </a:t>
            </a:r>
            <a:r>
              <a:rPr lang="tr-TR" sz="2000" dirty="0" smtClean="0"/>
              <a:t>concentration should be low enough.)</a:t>
            </a:r>
            <a:endParaRPr lang="tr-TR" sz="2000" dirty="0"/>
          </a:p>
          <a:p>
            <a:pPr algn="just"/>
            <a:r>
              <a:rPr lang="tr-TR" sz="2000" dirty="0" smtClean="0"/>
              <a:t>With the </a:t>
            </a:r>
            <a:r>
              <a:rPr lang="tr-TR" sz="2000" dirty="0"/>
              <a:t>first drop of excess AgNO</a:t>
            </a:r>
            <a:r>
              <a:rPr lang="tr-TR" sz="2000" baseline="-25000" dirty="0"/>
              <a:t>3</a:t>
            </a:r>
            <a:r>
              <a:rPr lang="tr-TR" sz="2000" dirty="0"/>
              <a:t>, pink colored 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tr-TR" sz="2000" dirty="0">
                <a:cs typeface="Times New Roman" panose="02020603050405020304" pitchFamily="18" charset="0"/>
              </a:rPr>
              <a:t>precipitates.</a:t>
            </a:r>
          </a:p>
          <a:p>
            <a:pPr lvl="0" algn="just"/>
            <a:r>
              <a:rPr lang="tr-TR" sz="2000" dirty="0" smtClean="0">
                <a:cs typeface="Times New Roman" panose="02020603050405020304" pitchFamily="18" charset="0"/>
              </a:rPr>
              <a:t>Appearence of pink 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tr-TR" sz="2000" dirty="0" smtClean="0">
                <a:cs typeface="Times New Roman" panose="02020603050405020304" pitchFamily="18" charset="0"/>
              </a:rPr>
              <a:t>color indicates the endpoint of the </a:t>
            </a:r>
            <a:r>
              <a:rPr lang="tr-TR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reaction between </a:t>
            </a:r>
            <a:r>
              <a:rPr lang="tr-TR" sz="2000" dirty="0"/>
              <a:t>Ag</a:t>
            </a:r>
            <a:r>
              <a:rPr lang="tr-TR" sz="2000" baseline="30000" dirty="0"/>
              <a:t>+</a:t>
            </a:r>
            <a:r>
              <a:rPr lang="tr-TR" sz="2000" dirty="0"/>
              <a:t> </a:t>
            </a:r>
            <a:r>
              <a:rPr lang="tr-TR" sz="2000" dirty="0">
                <a:cs typeface="Times New Roman" panose="02020603050405020304" pitchFamily="18" charset="0"/>
              </a:rPr>
              <a:t>a</a:t>
            </a:r>
            <a:r>
              <a:rPr lang="tr-TR" sz="2000" dirty="0" smtClean="0">
                <a:cs typeface="Times New Roman" panose="02020603050405020304" pitchFamily="18" charset="0"/>
              </a:rPr>
              <a:t>nd </a:t>
            </a:r>
            <a:r>
              <a:rPr lang="tr-TR" sz="2000" dirty="0" smtClean="0"/>
              <a:t>Cl</a:t>
            </a:r>
            <a:r>
              <a:rPr lang="tr-TR" sz="2000" baseline="30000" dirty="0" smtClean="0"/>
              <a:t>-</a:t>
            </a:r>
            <a:r>
              <a:rPr lang="tr-TR" sz="2000" dirty="0" smtClean="0"/>
              <a:t> . </a:t>
            </a:r>
            <a:endParaRPr lang="tr-TR" altLang="tr-TR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Titration 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should be done at room temperature since the solubility of </a:t>
            </a:r>
            <a:r>
              <a:rPr lang="tr-TR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tr-TR" altLang="tr-TR" sz="2000" baseline="-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tr-TR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tr-TR" altLang="tr-TR" sz="2000" baseline="-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increases rapidly </a:t>
            </a:r>
            <a:r>
              <a:rPr lang="en-US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tr-TR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lang="en-US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temperature</a:t>
            </a:r>
            <a:r>
              <a:rPr lang="tr-TR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tr-TR" altLang="tr-TR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pH of the medium is also important in this experiment. </a:t>
            </a:r>
            <a:endParaRPr lang="tr-TR" altLang="tr-TR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acidic solutions, the chromate is converted into </a:t>
            </a:r>
            <a:r>
              <a:rPr lang="en-US" altLang="tr-TR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bichromate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altLang="tr-TR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2CrO</a:t>
            </a:r>
            <a:r>
              <a:rPr lang="en-US" altLang="tr-TR" sz="2000" baseline="-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altLang="tr-TR" sz="2000" baseline="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2-</a:t>
            </a:r>
            <a:r>
              <a:rPr lang="en-US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+ 2H</a:t>
            </a:r>
            <a:r>
              <a:rPr lang="en-US" altLang="tr-TR" sz="20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tr-TR" altLang="tr-TR" sz="2000" dirty="0" smtClean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tr-T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tr-TR" sz="20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2-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 + H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n-US" altLang="tr-TR" sz="2000" dirty="0">
              <a:cs typeface="Times New Roman" panose="02020603050405020304" pitchFamily="18" charset="0"/>
            </a:endParaRPr>
          </a:p>
          <a:p>
            <a:endParaRPr lang="tr-TR" alt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tr-TR" sz="2200" dirty="0" smtClean="0"/>
          </a:p>
          <a:p>
            <a:endParaRPr lang="tr-TR" sz="2200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23866" y="1323616"/>
            <a:ext cx="84864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r-TR" alt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alt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AgNO</a:t>
            </a:r>
            <a:r>
              <a:rPr kumimoji="0" lang="en-US" altLang="tr-TR" sz="2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kumimoji="0" lang="en-US" alt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NaCl</a:t>
            </a:r>
            <a:r>
              <a:rPr kumimoji="0" lang="en-US" alt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tr-TR" altLang="tr-TR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tr-TR" alt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alt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alt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AgCI</a:t>
            </a:r>
            <a:r>
              <a:rPr kumimoji="0" lang="tr-TR" alt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tr-TR" sz="2400" baseline="-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(s)</a:t>
            </a:r>
            <a:r>
              <a:rPr kumimoji="0" lang="en-US" alt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+ NaNO</a:t>
            </a:r>
            <a:r>
              <a:rPr kumimoji="0" lang="en-US" altLang="tr-TR" sz="2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tr-TR" alt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tr-TR" altLang="tr-TR" sz="2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tr-T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2AgNO</a:t>
            </a:r>
            <a:r>
              <a:rPr lang="en-US" altLang="tr-TR" sz="2400" baseline="-30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altLang="tr-T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K</a:t>
            </a:r>
            <a:r>
              <a:rPr lang="en-US" altLang="tr-TR" sz="2400" baseline="-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US" altLang="tr-TR" sz="2400" baseline="-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alt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tr-T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tr-TR" altLang="tr-T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tr-T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Ag</a:t>
            </a:r>
            <a:r>
              <a:rPr lang="en-US" altLang="tr-TR" sz="2400" baseline="-30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US" altLang="tr-TR" sz="2400" baseline="-30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tr-TR" altLang="tr-TR" sz="2400" baseline="-30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(s)</a:t>
            </a:r>
            <a:r>
              <a:rPr lang="en-US" altLang="tr-TR" sz="2400" baseline="-30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altLang="tr-T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2KNO</a:t>
            </a:r>
            <a:r>
              <a:rPr lang="en-US" altLang="tr-TR" sz="2400" baseline="-30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tr-TR" altLang="tr-T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tr-TR" altLang="tr-T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(indicator reaction)</a:t>
            </a:r>
            <a:endParaRPr lang="tr-TR" altLang="tr-TR" sz="1600" baseline="-25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6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829" y="1901950"/>
            <a:ext cx="1043491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tr-TR" sz="2000" dirty="0" smtClean="0"/>
              <a:t>Each student will receive a </a:t>
            </a:r>
            <a:r>
              <a:rPr lang="tr-TR" sz="2000" dirty="0"/>
              <a:t>Cl</a:t>
            </a:r>
            <a:r>
              <a:rPr lang="tr-TR" sz="2000" baseline="30000" dirty="0"/>
              <a:t>-</a:t>
            </a:r>
            <a:r>
              <a:rPr lang="tr-TR" sz="2000" dirty="0"/>
              <a:t> sample </a:t>
            </a:r>
            <a:r>
              <a:rPr lang="tr-TR" sz="2000" dirty="0" smtClean="0"/>
              <a:t>of 20 mL in volumetric flask.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tr-TR" sz="2000" dirty="0" smtClean="0"/>
              <a:t>Dilute the sample by filling up the flask with distilled water.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tr-TR" sz="2000" dirty="0" smtClean="0"/>
              <a:t>Transfer 20-25 mL of diluted sample into an erlenmayer with your single-volume pippette.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tr-TR" sz="2000" dirty="0" smtClean="0"/>
              <a:t>Add ~ 20 mL distilled water </a:t>
            </a:r>
            <a:r>
              <a:rPr lang="tr-TR" sz="2000" dirty="0"/>
              <a:t>and K</a:t>
            </a:r>
            <a:r>
              <a:rPr lang="tr-TR" sz="2000" baseline="-25000" dirty="0"/>
              <a:t>2</a:t>
            </a:r>
            <a:r>
              <a:rPr lang="tr-TR" sz="2000" dirty="0"/>
              <a:t>CrO</a:t>
            </a:r>
            <a:r>
              <a:rPr lang="tr-TR" sz="2000" baseline="-25000" dirty="0"/>
              <a:t>4</a:t>
            </a:r>
            <a:r>
              <a:rPr lang="tr-TR" sz="2000" dirty="0"/>
              <a:t> </a:t>
            </a:r>
            <a:r>
              <a:rPr lang="tr-TR" sz="2000" dirty="0" smtClean="0"/>
              <a:t>into your erlenmayer.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tr-TR" sz="2000" dirty="0" smtClean="0"/>
              <a:t>Add a small amount of NaHCO</a:t>
            </a:r>
            <a:r>
              <a:rPr lang="tr-TR" sz="2000" baseline="-25000" dirty="0" smtClean="0"/>
              <a:t>3</a:t>
            </a:r>
            <a:r>
              <a:rPr lang="tr-TR" sz="2000" dirty="0" smtClean="0"/>
              <a:t> with your spatula, shake until </a:t>
            </a:r>
            <a:r>
              <a:rPr lang="en-US" sz="2000" dirty="0" smtClean="0"/>
              <a:t>the </a:t>
            </a:r>
            <a:r>
              <a:rPr lang="en-US" sz="2000" dirty="0"/>
              <a:t>gas outlet is finished</a:t>
            </a:r>
            <a:r>
              <a:rPr lang="en-US" sz="2000" dirty="0" smtClean="0"/>
              <a:t>.</a:t>
            </a:r>
            <a:endParaRPr lang="tr-TR" sz="2000" dirty="0" smtClean="0"/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US" sz="2000" dirty="0"/>
              <a:t>Put 0.1 M </a:t>
            </a:r>
            <a:r>
              <a:rPr lang="en-US" sz="2000" dirty="0" smtClean="0"/>
              <a:t>standardized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 AgNO</a:t>
            </a:r>
            <a:r>
              <a:rPr lang="en-US" altLang="tr-TR" sz="200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tr-TR" sz="2000" dirty="0" smtClean="0"/>
              <a:t>int</a:t>
            </a:r>
            <a:r>
              <a:rPr lang="en-US" sz="2000" dirty="0" smtClean="0"/>
              <a:t>o </a:t>
            </a:r>
            <a:r>
              <a:rPr lang="en-US" sz="2000" dirty="0"/>
              <a:t>the burette</a:t>
            </a:r>
            <a:r>
              <a:rPr lang="en-US" sz="2000" dirty="0" smtClean="0"/>
              <a:t>.</a:t>
            </a:r>
            <a:r>
              <a:rPr lang="tr-TR" sz="2000" dirty="0" smtClean="0"/>
              <a:t> (15-20 mL is enough)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000" dirty="0" smtClean="0"/>
              <a:t>Carry out the titration until pink color of 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tr-TR" sz="2000" dirty="0" smtClean="0"/>
              <a:t> is observed.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05002" y="5162543"/>
            <a:ext cx="57246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tr-T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tr-T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AgNO</a:t>
            </a:r>
            <a:r>
              <a:rPr lang="en-US" altLang="tr-TR" sz="2400" baseline="-25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altLang="tr-TR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NaCl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tr-TR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tr-TR" sz="24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tr-TR" altLang="tr-T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altLang="tr-TR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AgCI</a:t>
            </a:r>
            <a:r>
              <a:rPr lang="tr-TR" altLang="tr-T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tr-TR" sz="2400" baseline="-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(s)</a:t>
            </a:r>
            <a:r>
              <a:rPr lang="en-US" altLang="tr-T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+ NaNO</a:t>
            </a:r>
            <a:r>
              <a:rPr lang="en-US" altLang="tr-TR" sz="240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tr-TR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tr-TR" altLang="tr-TR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tr-T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2AgNO</a:t>
            </a:r>
            <a:r>
              <a:rPr lang="en-US" altLang="tr-TR" sz="2400" baseline="-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altLang="tr-T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+ K</a:t>
            </a:r>
            <a:r>
              <a:rPr lang="en-US" altLang="tr-TR" sz="24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US" altLang="tr-TR" sz="24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tr-TR" altLang="tr-TR" sz="24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     Ag</a:t>
            </a:r>
            <a:r>
              <a:rPr lang="en-US" altLang="tr-TR" sz="24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US" altLang="tr-TR" sz="24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tr-TR" altLang="tr-TR" sz="2400" baseline="-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(s)</a:t>
            </a:r>
            <a:r>
              <a:rPr lang="en-US" altLang="tr-TR" sz="2400" baseline="-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+ 2KNO</a:t>
            </a:r>
            <a:r>
              <a:rPr lang="en-US" altLang="tr-TR" sz="2400" baseline="-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altLang="tr-TR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3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t="14157" r="14292"/>
          <a:stretch/>
        </p:blipFill>
        <p:spPr>
          <a:xfrm rot="5400000">
            <a:off x="-98600" y="2892663"/>
            <a:ext cx="2905470" cy="20117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46"/>
          <a:stretch/>
        </p:blipFill>
        <p:spPr>
          <a:xfrm rot="5400000">
            <a:off x="5408192" y="2933664"/>
            <a:ext cx="2905470" cy="1910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" r="18843"/>
          <a:stretch/>
        </p:blipFill>
        <p:spPr>
          <a:xfrm rot="5400000">
            <a:off x="7916002" y="2945644"/>
            <a:ext cx="2896418" cy="1895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12525" r="18337" b="5060"/>
          <a:stretch/>
        </p:blipFill>
        <p:spPr>
          <a:xfrm rot="5400000">
            <a:off x="2675296" y="2911380"/>
            <a:ext cx="2915221" cy="196460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22203" y="2163771"/>
            <a:ext cx="2451889" cy="3463648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647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Dikdörtgen 15"/>
              <p:cNvSpPr/>
              <p:nvPr/>
            </p:nvSpPr>
            <p:spPr>
              <a:xfrm>
                <a:off x="636104" y="1236399"/>
                <a:ext cx="9515061" cy="5460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altLang="tr-TR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AgNO</a:t>
                </a:r>
                <a:r>
                  <a:rPr lang="en-US" altLang="tr-TR" sz="24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 </a:t>
                </a:r>
                <a:r>
                  <a:rPr lang="en-US" altLang="tr-TR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altLang="tr-TR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NaCl</a:t>
                </a:r>
                <a:r>
                  <a:rPr lang="en-US" altLang="tr-TR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tr-TR" altLang="tr-TR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tr-TR" altLang="tr-TR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altLang="tr-TR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tr-TR" sz="24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AgCI</a:t>
                </a:r>
                <a:r>
                  <a:rPr lang="en-US" altLang="tr-TR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tr-TR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altLang="tr-TR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NaNO</a:t>
                </a:r>
                <a:r>
                  <a:rPr lang="en-US" altLang="tr-TR" sz="2400" baseline="-250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endParaRPr lang="tr-TR" altLang="tr-TR" sz="2400" baseline="-25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tr-TR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Mol number of </a:t>
                </a:r>
                <a:r>
                  <a:rPr lang="en-US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AgNO</a:t>
                </a:r>
                <a:r>
                  <a:rPr lang="en-US" sz="2400" baseline="-250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tr-TR" sz="2400" baseline="-250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tr-TR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consumed: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AgN</m:t>
                        </m:r>
                        <m:sSub>
                          <m:sSubPr>
                            <m:ctrlPr>
                              <a:rPr lang="tr-T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tr-TR" sz="2400"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tr-TR" sz="240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tr-TR" sz="2400">
                            <a:latin typeface="Cambria Math" panose="02040503050406030204" pitchFamily="18" charset="0"/>
                          </a:rPr>
                          <m:t> = 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AgN</m:t>
                        </m:r>
                        <m:sSub>
                          <m:sSubPr>
                            <m:ctrlPr>
                              <a:rPr lang="tr-T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tr-TR" sz="2400"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tr-TR" sz="240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b>
                    </m:sSub>
                    <m:r>
                      <a:rPr lang="tr-TR" sz="240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AgN</m:t>
                        </m:r>
                        <m:sSub>
                          <m:sSubPr>
                            <m:ctrlPr>
                              <a:rPr lang="tr-T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tr-TR" sz="2400"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tr-TR" sz="240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b>
                    </m:sSub>
                  </m:oMath>
                </a14:m>
                <a:endParaRPr lang="tr-TR" sz="2400" dirty="0" smtClean="0"/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tr-TR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Reaction ratio  1:1</a:t>
                </a:r>
                <a:endParaRPr lang="tr-TR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tr-TR" sz="24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tr-TR" sz="2400">
                              <a:latin typeface="Cambria Math" panose="02040503050406030204" pitchFamily="18" charset="0"/>
                            </a:rPr>
                            <m:t>AgN</m:t>
                          </m:r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tr-TR" sz="240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tr-TR" sz="24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tr-TR" sz="2400">
                              <a:latin typeface="Cambria Math" panose="02040503050406030204" pitchFamily="18" charset="0"/>
                            </a:rPr>
                            <m:t> = </m:t>
                          </m:r>
                        </m:sub>
                      </m:sSub>
                      <m:sSub>
                        <m:sSubPr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tr-TR" sz="24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tr-TR" sz="2400" b="0" i="1" smtClean="0">
                              <a:latin typeface="Cambria Math" panose="02040503050406030204" pitchFamily="18" charset="0"/>
                            </a:rPr>
                            <m:t>𝑁𝑎𝐶𝑙</m:t>
                          </m:r>
                          <m:r>
                            <a:rPr lang="tr-TR" sz="240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tr-TR" sz="2400" dirty="0" smtClean="0"/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tr-TR" sz="2400" dirty="0" smtClean="0"/>
                  <a:t>Concentration of diluted sample: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NaCl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>
                            <a:latin typeface="Cambria Math" panose="02040503050406030204" pitchFamily="18" charset="0"/>
                          </a:rPr>
                          <m:t> =</m:t>
                        </m:r>
                        <m:f>
                          <m:fPr>
                            <m:ctrlPr>
                              <a:rPr lang="tr-T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tr-T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tr-T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tr-TR" sz="240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tr-TR" sz="2400" i="1">
                                        <a:latin typeface="Cambria Math" panose="02040503050406030204" pitchFamily="18" charset="0"/>
                                      </a:rPr>
                                      <m:t>𝑁𝑎𝐶𝑙</m:t>
                                    </m:r>
                                    <m:r>
                                      <a:rPr lang="tr-TR" sz="240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tr-TR" sz="24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tr-T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tr-TR" sz="2400">
                                    <a:latin typeface="Cambria Math" panose="02040503050406030204" pitchFamily="18" charset="0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tr-TR" sz="2400">
                                    <a:latin typeface="Cambria Math" panose="02040503050406030204" pitchFamily="18" charset="0"/>
                                  </a:rPr>
                                  <m:t>NaCl</m:t>
                                </m:r>
                              </m:sub>
                            </m:sSub>
                          </m:den>
                        </m:f>
                        <m:r>
                          <a:rPr lang="tr-TR" sz="240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tr-TR" sz="2400" dirty="0" smtClean="0"/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tr-TR" sz="2400" dirty="0" smtClean="0"/>
                  <a:t>Concentration of original sample: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tr-TR" sz="2400" b="0" i="0" smtClean="0">
                            <a:latin typeface="Cambria Math" panose="02040503050406030204" pitchFamily="18" charset="0"/>
                          </a:rPr>
                          <m:t>sample</m:t>
                        </m:r>
                      </m:sub>
                    </m:sSub>
                  </m:oMath>
                </a14:m>
                <a:r>
                  <a:rPr lang="tr-TR" sz="2400" dirty="0" smtClean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NaCl</m:t>
                        </m:r>
                      </m:sub>
                    </m:sSub>
                  </m:oMath>
                </a14:m>
                <a:r>
                  <a:rPr lang="tr-TR" sz="2400" dirty="0" smtClean="0"/>
                  <a:t> x SF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tr-TR" sz="2400">
                          <a:latin typeface="Cambria Math" panose="02040503050406030204" pitchFamily="18" charset="0"/>
                        </a:rPr>
                        <m:t>C</m:t>
                      </m:r>
                      <m:d>
                        <m:dPr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tr-TR" sz="240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tr-TR" sz="240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den>
                          </m:f>
                        </m:e>
                      </m:d>
                      <m:r>
                        <a:rPr lang="tr-TR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tr-TR" sz="240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𝑛𝑢𝑚𝑢𝑛𝑒</m:t>
                          </m:r>
                        </m:sub>
                      </m:sSub>
                      <m:r>
                        <a:rPr lang="tr-TR" sz="2400" i="1">
                          <a:latin typeface="Cambria Math" panose="02040503050406030204" pitchFamily="18" charset="0"/>
                        </a:rPr>
                        <m:t>×58.5</m:t>
                      </m:r>
                    </m:oMath>
                  </m:oMathPara>
                </a14:m>
                <a:endParaRPr lang="tr-TR" sz="2400" dirty="0"/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endParaRPr lang="tr-TR" dirty="0"/>
              </a:p>
            </p:txBody>
          </p:sp>
        </mc:Choice>
        <mc:Fallback xmlns="">
          <p:sp>
            <p:nvSpPr>
              <p:cNvPr id="4" name="Dikdörtgen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04" y="1236399"/>
                <a:ext cx="9515061" cy="54604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43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2833"/>
          <a:stretch/>
        </p:blipFill>
        <p:spPr>
          <a:xfrm>
            <a:off x="4612480" y="2195512"/>
            <a:ext cx="2067719" cy="3218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108" y="3180556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44" y="2195512"/>
            <a:ext cx="2700056" cy="2700056"/>
          </a:xfrm>
          <a:prstGeom prst="rect">
            <a:avLst/>
          </a:prstGeom>
        </p:spPr>
      </p:pic>
      <p:sp>
        <p:nvSpPr>
          <p:cNvPr id="7" name="Metin kutusu 2"/>
          <p:cNvSpPr txBox="1"/>
          <p:nvPr/>
        </p:nvSpPr>
        <p:spPr>
          <a:xfrm>
            <a:off x="240439" y="6203156"/>
            <a:ext cx="10314918" cy="13185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r-TR" sz="1984" dirty="0" smtClean="0"/>
              <a:t>Reference</a:t>
            </a:r>
            <a:endParaRPr lang="tr-TR" sz="1984" dirty="0"/>
          </a:p>
          <a:p>
            <a:pPr marL="314982" indent="-314982">
              <a:buFont typeface="Arial" panose="020B0604020202020204" pitchFamily="34" charset="0"/>
              <a:buChar char="•"/>
              <a:defRPr/>
            </a:pPr>
            <a:r>
              <a:rPr lang="tr-TR" sz="1984" dirty="0"/>
              <a:t>Analitik Kimya Pratikleri – Kantitatif Analiz (Ed. Feyyaz Onur</a:t>
            </a:r>
            <a:r>
              <a:rPr lang="tr-TR" sz="1984" dirty="0" smtClean="0"/>
              <a:t>), </a:t>
            </a:r>
            <a:r>
              <a:rPr lang="tr-TR" sz="2000" dirty="0"/>
              <a:t>A.Ü. Eczacılık Fakültesi Yayınları No. 111, 2014.</a:t>
            </a:r>
          </a:p>
          <a:p>
            <a:pPr marL="314982" indent="-314982">
              <a:buFont typeface="Arial" panose="020B0604020202020204" pitchFamily="34" charset="0"/>
              <a:buChar char="•"/>
              <a:defRPr/>
            </a:pPr>
            <a:endParaRPr lang="tr-TR" sz="1984" dirty="0"/>
          </a:p>
        </p:txBody>
      </p:sp>
    </p:spTree>
    <p:extLst>
      <p:ext uri="{BB962C8B-B14F-4D97-AF65-F5344CB8AC3E}">
        <p14:creationId xmlns:p14="http://schemas.microsoft.com/office/powerpoint/2010/main" val="144721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alytical chemistry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nu1" id="{6511BB7C-BE21-4839-B1BC-CCFC11A77037}" vid="{F7225C23-A7F1-4D10-954C-2A81AB0C750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analytical chemistry</Template>
  <TotalTime>137</TotalTime>
  <Words>329</Words>
  <Application>Microsoft Office PowerPoint</Application>
  <PresentationFormat>Özel</PresentationFormat>
  <Paragraphs>39</Paragraphs>
  <Slides>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Times New Roman</vt:lpstr>
      <vt:lpstr>Wingdings</vt:lpstr>
      <vt:lpstr>analytical chemistry</vt:lpstr>
      <vt:lpstr>ARGENTOMETRIC Cl- DETERMINATION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KOMPLEKSOMETRİ</dc:title>
  <dc:creator>gokhan</dc:creator>
  <cp:lastModifiedBy>Burçin</cp:lastModifiedBy>
  <cp:revision>28</cp:revision>
  <dcterms:created xsi:type="dcterms:W3CDTF">2017-02-24T08:04:31Z</dcterms:created>
  <dcterms:modified xsi:type="dcterms:W3CDTF">2020-05-02T13:22:29Z</dcterms:modified>
</cp:coreProperties>
</file>