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60" r:id="rId4"/>
    <p:sldId id="309" r:id="rId5"/>
    <p:sldId id="419" r:id="rId6"/>
    <p:sldId id="324" r:id="rId7"/>
    <p:sldId id="261" r:id="rId8"/>
    <p:sldId id="285" r:id="rId9"/>
    <p:sldId id="287" r:id="rId10"/>
    <p:sldId id="422" r:id="rId11"/>
    <p:sldId id="424" r:id="rId12"/>
    <p:sldId id="289" r:id="rId13"/>
    <p:sldId id="290" r:id="rId14"/>
    <p:sldId id="291" r:id="rId15"/>
    <p:sldId id="292" r:id="rId16"/>
    <p:sldId id="293" r:id="rId17"/>
    <p:sldId id="421" r:id="rId18"/>
    <p:sldId id="295" r:id="rId19"/>
    <p:sldId id="296" r:id="rId20"/>
    <p:sldId id="297" r:id="rId21"/>
    <p:sldId id="355" r:id="rId22"/>
    <p:sldId id="298" r:id="rId23"/>
    <p:sldId id="429" r:id="rId24"/>
    <p:sldId id="426" r:id="rId25"/>
    <p:sldId id="427" r:id="rId26"/>
    <p:sldId id="428" r:id="rId27"/>
    <p:sldId id="430" r:id="rId28"/>
    <p:sldId id="431" r:id="rId29"/>
    <p:sldId id="432" r:id="rId30"/>
    <p:sldId id="433" r:id="rId31"/>
    <p:sldId id="434" r:id="rId32"/>
    <p:sldId id="300" r:id="rId33"/>
    <p:sldId id="301" r:id="rId34"/>
    <p:sldId id="302" r:id="rId35"/>
    <p:sldId id="303" r:id="rId36"/>
    <p:sldId id="304" r:id="rId37"/>
    <p:sldId id="307" r:id="rId38"/>
    <p:sldId id="308"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7A0"/>
    <a:srgbClr val="F0DDA8"/>
    <a:srgbClr val="DFE2B6"/>
    <a:srgbClr val="66FFCC"/>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696" y="-5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B3D5FFFA-12ED-6B4F-A2FB-DCA7C1310ECF}" type="datetimeFigureOut">
              <a:rPr lang="tr-TR"/>
              <a:pPr>
                <a:defRPr/>
              </a:pPr>
              <a:t>07.10.2013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385E0D77-6019-4B4B-B0AC-098248A1EAAA}" type="slidenum">
              <a:rPr lang="tr-TR"/>
              <a:pPr>
                <a:defRPr/>
              </a:pPr>
              <a:t>‹#›</a:t>
            </a:fld>
            <a:endParaRPr lang="tr-TR"/>
          </a:p>
        </p:txBody>
      </p:sp>
    </p:spTree>
    <p:extLst>
      <p:ext uri="{BB962C8B-B14F-4D97-AF65-F5344CB8AC3E}">
        <p14:creationId xmlns:p14="http://schemas.microsoft.com/office/powerpoint/2010/main" val="560169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Mendel kalıtımın kuralları ile ilgili çalışmaları nedeni ile sık sık biyoloji ve moleküler genetik derslerine konu olmuştur. Ancak kendi zamanının şartlarına göre akıl almaz bir gözlem yapan ve bugün hala genetiğin babası olarak kabul edilen Mendel bir papaz olarak anlatılır. Oysa papazlığın yanısıra bir doğa bilimci ve öğretmendir. </a:t>
            </a:r>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B45AAB9-FFB9-3745-875C-F00FE4CF2587}" type="slidenum">
              <a:rPr lang="tr-TR" sz="1200">
                <a:latin typeface="Calibri" charset="0"/>
              </a:rPr>
              <a:pPr eaLnBrk="1" hangingPunct="1"/>
              <a:t>2</a:t>
            </a:fld>
            <a:endParaRPr lang="tr-TR"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Punnet karesi döllenme sırasında gametlerin rekombinasyonu sonucu oluşan genotip ve fenotipleri gözönünde canlandırmak için kullanılır. Reginald Punnet tarafından ortaya atılmıştır. Olası gametlerin herbiri tek bir sütuna yazılır. Dikey sütun dişi, yatay sütun da erkek için kullanılır. Her sütun ve satırın kesiştiği noktaya denk gelen kutuya iki gametin birleşimi yazılır. Bu şekilde bütün potansiyel yavruların genotip ve fenotip olasılıklarını görmek mümkün olur. </a:t>
            </a:r>
          </a:p>
        </p:txBody>
      </p:sp>
      <p:sp>
        <p:nvSpPr>
          <p:cNvPr id="3584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7D2D2E17-DB2E-3648-844C-6CFE5C10252D}" type="slidenum">
              <a:rPr lang="tr-TR" sz="1200">
                <a:latin typeface="Calibri" charset="0"/>
              </a:rPr>
              <a:pPr eaLnBrk="1" hangingPunct="1"/>
              <a:t>11</a:t>
            </a:fld>
            <a:endParaRPr lang="tr-TR"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Monohibrit çaprazlamalardan aldığı önemli sonuçların ardından Mendel iki karakterin aynı anda incelendiği deneyler tasarladı. Dihibrit çaprazlamalar olarak adlandırılan bu deneylerde örnek ; yuvarlak sarı tohumlu bezelyeler kırışık yeşil tohumlu bezelyeler ile çaprazlandı. F1 deki bitkilerin tamamı yuvarlak sarı tohumluyken, bu defa F2 neslinde 9/16 sarı düz, 3/16 sarı buruşuk, 3/16 yeşil düz ve 1/16 yeşil ve buruşuk bitki elde edildi. (9:3:3:1)</a:t>
            </a:r>
          </a:p>
          <a:p>
            <a:endParaRPr lang="tr-TR">
              <a:latin typeface="Calibri" charset="0"/>
            </a:endParaRPr>
          </a:p>
          <a:p>
            <a:r>
              <a:rPr lang="tr-TR">
                <a:latin typeface="Calibri" charset="0"/>
              </a:rPr>
              <a:t>Bir dihibrit çaprazını teorik olarak iki monohibrit çaprazının ayrı ayrı yürüdüğü bir durum olarak ele almak anlamayı kolaylaştırabilir. Birbirine zıt özelliklerin iki çiftinin birbirinden bağımsız kalıtıldığı düşünüldüğünde F2 neslinin fenotip frekansları olasılıkların çarpımı kanunu ile tahmin edilebilir. Monohibrit çaprazlamada sarı tohum (3/4) ve yuvarlak tohum (3/4) olasılıkla oluşacaktı. Bu durumda sarı – yuvarlak tohum oluşma olasılığı 9/16 dır. </a:t>
            </a:r>
          </a:p>
          <a:p>
            <a:endParaRPr lang="tr-TR">
              <a:latin typeface="Calibri" charset="0"/>
            </a:endParaRPr>
          </a:p>
        </p:txBody>
      </p:sp>
      <p:sp>
        <p:nvSpPr>
          <p:cNvPr id="3789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C60C84E-25A9-E248-B8BC-78CCF7D6A08B}" type="slidenum">
              <a:rPr lang="tr-TR" sz="1200">
                <a:latin typeface="Calibri" charset="0"/>
              </a:rPr>
              <a:pPr eaLnBrk="1" hangingPunct="1"/>
              <a:t>12</a:t>
            </a:fld>
            <a:endParaRPr lang="tr-TR"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Çok sayıda dihibrit çaprazlamanın sonuçları incelendiğinde Mendel 4. önermesini yapmıştır. </a:t>
            </a:r>
            <a:r>
              <a:rPr lang="ja-JP" altLang="tr-TR">
                <a:latin typeface="Calibri" charset="0"/>
              </a:rPr>
              <a:t>‘</a:t>
            </a:r>
            <a:r>
              <a:rPr lang="tr-TR" altLang="ja-JP">
                <a:latin typeface="Calibri" charset="0"/>
              </a:rPr>
              <a:t>Bağımsız açılım</a:t>
            </a:r>
            <a:r>
              <a:rPr lang="ja-JP" altLang="tr-TR">
                <a:latin typeface="Calibri" charset="0"/>
              </a:rPr>
              <a:t>’</a:t>
            </a:r>
            <a:endParaRPr lang="tr-TR" altLang="ja-JP">
              <a:latin typeface="Calibri" charset="0"/>
            </a:endParaRPr>
          </a:p>
          <a:p>
            <a:endParaRPr lang="tr-TR">
              <a:latin typeface="Calibri" charset="0"/>
            </a:endParaRPr>
          </a:p>
        </p:txBody>
      </p:sp>
      <p:sp>
        <p:nvSpPr>
          <p:cNvPr id="3993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95ADD0B-D275-1E44-8655-A6ABE8034FB6}" type="slidenum">
              <a:rPr lang="tr-TR" sz="1200">
                <a:latin typeface="Calibri" charset="0"/>
              </a:rPr>
              <a:pPr eaLnBrk="1" hangingPunct="1"/>
              <a:t>13</a:t>
            </a:fld>
            <a:endParaRPr lang="tr-TR"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Test çaprazı iki baskın özellliği ifade eden ancak genotipleri bilinmeyen bireylere uygulanabilir. F2 neslindeki sarı düz fenotipin ifadesi RRYY, RRYy, RrYY ya da RrYy genotiplerinden kaynaklanabilir. Sarı düz bir bitki yeşil kırışık (rryy) ile çaprazlandığında gerçek genotipi bulunur. </a:t>
            </a:r>
          </a:p>
        </p:txBody>
      </p:sp>
      <p:sp>
        <p:nvSpPr>
          <p:cNvPr id="430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D27EA251-68E2-8E4E-91FB-C45F5779C3AD}" type="slidenum">
              <a:rPr lang="tr-TR" sz="1200">
                <a:latin typeface="Calibri" charset="0"/>
              </a:rPr>
              <a:pPr eaLnBrk="1" hangingPunct="1"/>
              <a:t>15</a:t>
            </a:fld>
            <a:endParaRPr lang="tr-TR"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Her ne kadar trihibrit çaprazlama dihibrite göre daha karmaşık olsa da ayrılma ve bağımsız açılım prensipleri gözönünde bulundurduğunda sonuçları kolaylıkla hesaplanabilir. </a:t>
            </a:r>
          </a:p>
        </p:txBody>
      </p:sp>
      <p:sp>
        <p:nvSpPr>
          <p:cNvPr id="4505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84C308A5-8987-1C41-84B5-7BC8F10ABCEF}" type="slidenum">
              <a:rPr lang="tr-TR" sz="1200">
                <a:latin typeface="Calibri" charset="0"/>
              </a:rPr>
              <a:pPr eaLnBrk="1" hangingPunct="1"/>
              <a:t>16</a:t>
            </a:fld>
            <a:endParaRPr lang="tr-TR"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Çaprazlama tasarlamanın mümkün olmadığı ve çalışmak için oldukça az sayıda bireyin olduğu insan gibi canlılarda fenotiplerin kalıtım biçimini anlamak üzere yöntemler geliştirmek gerekmiştir. Bunun için izlenen geleneksel yol soy ağacı analizidir. Bir soy ağacı incelendiğinde çalışılan özelliğin kalıtılma şekli (baskın-çekinik gibi) önceden tahmin edilebilir. </a:t>
            </a:r>
          </a:p>
        </p:txBody>
      </p:sp>
      <p:sp>
        <p:nvSpPr>
          <p:cNvPr id="4813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22BB814D-AFA3-1A40-8090-6160614CE38A}" type="slidenum">
              <a:rPr lang="tr-TR" sz="1200">
                <a:latin typeface="Calibri" charset="0"/>
              </a:rPr>
              <a:pPr eaLnBrk="1" hangingPunct="1"/>
              <a:t>18</a:t>
            </a:fld>
            <a:endParaRPr lang="tr-TR"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CCE3CDA3-6F44-FF40-B9BE-0842E5D164A3}" type="slidenum">
              <a:rPr lang="en-US" sz="1200">
                <a:latin typeface="Arial" charset="0"/>
                <a:ea typeface="ヒラギノ角ゴ Pro W3" charset="0"/>
                <a:cs typeface="ヒラギノ角ゴ Pro W3" charset="0"/>
              </a:rPr>
              <a:pPr eaLnBrk="1" hangingPunct="1"/>
              <a:t>21</a:t>
            </a:fld>
            <a:endParaRPr lang="en-US" sz="1200">
              <a:latin typeface="Arial" charset="0"/>
              <a:ea typeface="ヒラギノ角ゴ Pro W3" charset="0"/>
              <a:cs typeface="ヒラギノ角ゴ Pro W3" charset="0"/>
            </a:endParaRPr>
          </a:p>
        </p:txBody>
      </p:sp>
      <p:sp>
        <p:nvSpPr>
          <p:cNvPr id="52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Eksik dominantlıkta F1 neslindeki bireyler atalarının özelliklerinin ortalaması bir özellik gösterirler.. Kırmızı bir çiçek ile beyaz bir çiçeğin çaprazlanmasında F1 neslinin tamamının pembe çiçekli olması gibi. Burada bir dominantlıktan bahsetmek mümkün değildir. </a:t>
            </a:r>
          </a:p>
          <a:p>
            <a:endParaRPr lang="tr-TR">
              <a:latin typeface="Calibri" charset="0"/>
            </a:endParaRPr>
          </a:p>
        </p:txBody>
      </p:sp>
      <p:sp>
        <p:nvSpPr>
          <p:cNvPr id="5427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498BEF4-4D95-CC4A-8ABE-A1ACC893B0C0}" type="slidenum">
              <a:rPr lang="tr-TR" sz="1200">
                <a:latin typeface="Calibri" charset="0"/>
              </a:rPr>
              <a:pPr eaLnBrk="1" hangingPunct="1"/>
              <a:t>22</a:t>
            </a:fld>
            <a:endParaRPr lang="tr-TR"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i="1">
                <a:latin typeface="Calibri" charset="0"/>
              </a:rPr>
              <a:t>Eğer tek bir genin iki alleli farklı ve saptanabilir iki gen ürünü oluşturabiliyorsa heterozigotlukta her iki allelin birlikte ifade edilmesine kodominantlık denir.</a:t>
            </a:r>
          </a:p>
          <a:p>
            <a:endParaRPr lang="tr-TR">
              <a:latin typeface="Calibri" charset="0"/>
            </a:endParaRPr>
          </a:p>
        </p:txBody>
      </p:sp>
      <p:sp>
        <p:nvSpPr>
          <p:cNvPr id="5632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DD67F6CA-7AA5-5B49-8DF8-3F39BD55F236}" type="slidenum">
              <a:rPr lang="tr-TR" sz="1200">
                <a:latin typeface="Calibri" charset="0"/>
              </a:rPr>
              <a:pPr eaLnBrk="1" hangingPunct="1"/>
              <a:t>23</a:t>
            </a:fld>
            <a:endParaRPr lang="tr-TR"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F20ECA36-D433-8147-B6AD-F1EAAA9887FF}" type="slidenum">
              <a:rPr lang="en-US" sz="1200">
                <a:latin typeface="Arial" charset="0"/>
                <a:ea typeface="ヒラギノ角ゴ Pro W3" charset="0"/>
                <a:cs typeface="ヒラギノ角ゴ Pro W3" charset="0"/>
              </a:rPr>
              <a:pPr eaLnBrk="1" hangingPunct="1"/>
              <a:t>24</a:t>
            </a:fld>
            <a:endParaRPr lang="en-US" sz="1200">
              <a:latin typeface="Arial" charset="0"/>
              <a:ea typeface="ヒラギノ角ゴ Pro W3" charset="0"/>
              <a:cs typeface="ヒラギノ角ゴ Pro W3" charset="0"/>
            </a:endParaRPr>
          </a:p>
        </p:txBody>
      </p:sp>
      <p:sp>
        <p:nvSpPr>
          <p:cNvPr id="583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marL="350838" indent="-350838" eaLnBrk="1" hangingPunct="1">
              <a:lnSpc>
                <a:spcPct val="90000"/>
              </a:lnSpc>
            </a:pPr>
            <a:r>
              <a:rPr lang="tr-TR">
                <a:latin typeface="Calibri" charset="0"/>
              </a:rPr>
              <a:t>Populasyonda çoğu gen ikiden daha fazla allelik forma sahiptir. </a:t>
            </a:r>
          </a:p>
          <a:p>
            <a:pPr marL="350838" indent="-350838" eaLnBrk="1" hangingPunct="1">
              <a:lnSpc>
                <a:spcPct val="90000"/>
              </a:lnSpc>
            </a:pPr>
            <a:r>
              <a:rPr lang="tr-TR">
                <a:latin typeface="Calibri" charset="0"/>
              </a:rPr>
              <a:t>ABO Kan gruplarındaki dört farklı fenotip, I enziminin üç allelinin bir araya gelme kombinasyonları ile oluşturulur. </a:t>
            </a:r>
          </a:p>
          <a:p>
            <a:pPr marL="350838" indent="-350838" eaLnBrk="1" hangingPunct="1">
              <a:lnSpc>
                <a:spcPct val="90000"/>
              </a:lnSpc>
            </a:pPr>
            <a:endParaRPr lang="tr-TR">
              <a:latin typeface="Calibri" charset="0"/>
            </a:endParaRPr>
          </a:p>
          <a:p>
            <a:pPr marL="350838" indent="-350838" eaLnBrk="1" hangingPunct="1"/>
            <a:endParaRPr lang="tr-TR">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Mendel</a:t>
            </a:r>
            <a:r>
              <a:rPr lang="ja-JP" altLang="tr-TR">
                <a:latin typeface="Calibri" charset="0"/>
              </a:rPr>
              <a:t>’</a:t>
            </a:r>
            <a:r>
              <a:rPr lang="tr-TR" altLang="ja-JP">
                <a:latin typeface="Calibri" charset="0"/>
              </a:rPr>
              <a:t>in günümüz temel moleküler genetik bilgileri olmaksızın gerçekleştirdiği çalışmalarından elde ettiği başarının temelinde son derece başarılı bir deneysel metodoloji geliştirmiş olması yatar; </a:t>
            </a:r>
          </a:p>
          <a:p>
            <a:r>
              <a:rPr lang="tr-TR">
                <a:latin typeface="Calibri" charset="0"/>
              </a:rPr>
              <a:t>Mendelin o gün yaptığı ve sonuçlarını yayınladığı çalışmalar yüzyıl değişene kadar anlaşılamadığı için hakettiği değeri görememiştir. </a:t>
            </a:r>
          </a:p>
          <a:p>
            <a:r>
              <a:rPr lang="tr-TR">
                <a:latin typeface="Calibri" charset="0"/>
              </a:rPr>
              <a:t>Çalışmaları ancak kromozomların özellikleri ve davranışları ile ilgili çalışmalar yapan genetikçilerin bulguları ile beraber ele alındığında anlamlanmıştır. </a:t>
            </a:r>
          </a:p>
          <a:p>
            <a:r>
              <a:rPr lang="tr-TR">
                <a:latin typeface="Calibri" charset="0"/>
              </a:rPr>
              <a:t>Mendelin kanunları ile ilgili detaya geçmeden önce bazı kavramları hatırlamakta fayda var …</a:t>
            </a:r>
          </a:p>
          <a:p>
            <a:endParaRPr lang="tr-TR">
              <a:latin typeface="Calibri" charset="0"/>
            </a:endParaRPr>
          </a:p>
        </p:txBody>
      </p:sp>
      <p:sp>
        <p:nvSpPr>
          <p:cNvPr id="1945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58AE982-E7AB-1C43-9B48-AF53AFA6C9C9}" type="slidenum">
              <a:rPr lang="tr-TR" sz="1200">
                <a:latin typeface="Calibri" charset="0"/>
              </a:rPr>
              <a:pPr eaLnBrk="1" hangingPunct="1"/>
              <a:t>3</a:t>
            </a:fld>
            <a:endParaRPr lang="tr-TR"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İnsanda göz rengi kalıtımı çok allelli kalıtımın bir diğer örneği</a:t>
            </a:r>
          </a:p>
        </p:txBody>
      </p:sp>
      <p:sp>
        <p:nvSpPr>
          <p:cNvPr id="60419"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F0EE778-FF02-EF4D-AA2C-33EBA7CFBDD6}" type="slidenum">
              <a:rPr lang="tr-TR" sz="1200">
                <a:latin typeface="Calibri" charset="0"/>
              </a:rPr>
              <a:pPr eaLnBrk="1" hangingPunct="1"/>
              <a:t>25</a:t>
            </a:fld>
            <a:endParaRPr lang="tr-TR"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893D8972-141A-AF4C-ADBC-A2E2C912EE3B}" type="slidenum">
              <a:rPr lang="en-US" sz="1200">
                <a:latin typeface="Arial" charset="0"/>
                <a:ea typeface="ヒラギノ角ゴ Pro W3" charset="0"/>
                <a:cs typeface="ヒラギノ角ゴ Pro W3" charset="0"/>
              </a:rPr>
              <a:pPr eaLnBrk="1" hangingPunct="1"/>
              <a:t>26</a:t>
            </a:fld>
            <a:endParaRPr lang="en-US" sz="1200">
              <a:latin typeface="Arial" charset="0"/>
              <a:ea typeface="ヒラギノ角ゴ Pro W3" charset="0"/>
              <a:cs typeface="ヒラギノ角ゴ Pro W3" charset="0"/>
            </a:endParaRPr>
          </a:p>
        </p:txBody>
      </p:sp>
      <p:sp>
        <p:nvSpPr>
          <p:cNvPr id="624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r>
              <a:rPr lang="tr-TR">
                <a:latin typeface="Calibri" charset="0"/>
              </a:rPr>
              <a:t>Labradorlarda ve diğer birçok hayvanda tüy renginin belirlenmesinde iki gen görev alır. Bir gen pigment rengini belirlerken (B –siyah, b-kahverengi) diğer gen (C-renkli, c-renksiz) pigmentin kıllarda kendini gösterip gösteremeyeceğini belirler….</a:t>
            </a:r>
          </a:p>
        </p:txBody>
      </p:sp>
      <p:sp>
        <p:nvSpPr>
          <p:cNvPr id="6451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0CBA95B-341D-304C-A86D-29D98FC42BF9}" type="slidenum">
              <a:rPr lang="tr-TR" sz="1200">
                <a:latin typeface="Calibri" charset="0"/>
              </a:rPr>
              <a:pPr eaLnBrk="1" hangingPunct="1"/>
              <a:t>27</a:t>
            </a:fld>
            <a:endParaRPr lang="tr-TR"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0838" indent="-350838" eaLnBrk="1" hangingPunct="1"/>
            <a:endParaRPr lang="tr-TR" b="1">
              <a:latin typeface="Calibri" charset="0"/>
            </a:endParaRPr>
          </a:p>
          <a:p>
            <a:pPr marL="350838" indent="-350838" eaLnBrk="1" hangingPunct="1"/>
            <a:r>
              <a:rPr lang="tr-TR" b="1">
                <a:latin typeface="Calibri" charset="0"/>
              </a:rPr>
              <a:t>İki ya da daha fazla gen ve çevre etkileşimleri fenotipik bir özelliğin kalıtımını ifade eder. Monogenik özelliklerin aksine Mendel kanunlarını takip etmez. Bunun yerine çan eğrisi ile ifade edilen sürekli bir gradiyent boyunca değişir. </a:t>
            </a:r>
            <a:endParaRPr lang="en-US" b="1">
              <a:latin typeface="Calibri" charset="0"/>
            </a:endParaRPr>
          </a:p>
          <a:p>
            <a:pPr marL="350838" indent="-350838" eaLnBrk="1" hangingPunct="1"/>
            <a:endParaRPr lang="tr-TR" b="1">
              <a:latin typeface="Calibri" charset="0"/>
            </a:endParaRPr>
          </a:p>
          <a:p>
            <a:pPr marL="350838" indent="-350838" eaLnBrk="1" hangingPunct="1"/>
            <a:endParaRPr lang="tr-TR" b="1">
              <a:latin typeface="Calibri" charset="0"/>
            </a:endParaRPr>
          </a:p>
          <a:p>
            <a:pPr marL="350838" indent="-350838"/>
            <a:endParaRPr lang="tr-TR">
              <a:latin typeface="Calibri" charset="0"/>
            </a:endParaRPr>
          </a:p>
        </p:txBody>
      </p:sp>
      <p:sp>
        <p:nvSpPr>
          <p:cNvPr id="6656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9EE280E-1844-8046-B9CE-82FD0DE52FAF}" type="slidenum">
              <a:rPr lang="tr-TR" sz="1200">
                <a:latin typeface="Calibri" charset="0"/>
              </a:rPr>
              <a:pPr eaLnBrk="1" hangingPunct="1"/>
              <a:t>28</a:t>
            </a:fld>
            <a:endParaRPr lang="tr-TR"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atin typeface="Calibri" charset="0"/>
            </a:endParaRPr>
          </a:p>
          <a:p>
            <a:pPr eaLnBrk="1" hangingPunct="1"/>
            <a:r>
              <a:rPr lang="tr-TR">
                <a:latin typeface="Calibri" charset="0"/>
              </a:rPr>
              <a:t>Mendel genetiğinden ayrılmanın olduğu diğer bir durum ise belli bir fenotipin ortaya çıkmasında çevresel etkilerin devreye girdiği durumdur. </a:t>
            </a:r>
          </a:p>
          <a:p>
            <a:pPr eaLnBrk="1" hangingPunct="1"/>
            <a:endParaRPr lang="tr-TR">
              <a:latin typeface="Calibri" charset="0"/>
            </a:endParaRPr>
          </a:p>
          <a:p>
            <a:endParaRPr lang="tr-TR">
              <a:latin typeface="Calibri" charset="0"/>
            </a:endParaRPr>
          </a:p>
        </p:txBody>
      </p:sp>
      <p:sp>
        <p:nvSpPr>
          <p:cNvPr id="686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C4248690-8EAA-4347-A1D6-AFBF53E21E37}" type="slidenum">
              <a:rPr lang="tr-TR" sz="1200">
                <a:latin typeface="Calibri" charset="0"/>
              </a:rPr>
              <a:pPr eaLnBrk="1" hangingPunct="1"/>
              <a:t>29</a:t>
            </a:fld>
            <a:endParaRPr lang="tr-TR"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70659"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9D3D5D8-369E-7A4E-B0CF-346E99F540F8}" type="slidenum">
              <a:rPr lang="tr-TR" sz="1200">
                <a:latin typeface="Calibri" charset="0"/>
              </a:rPr>
              <a:pPr eaLnBrk="1" hangingPunct="1"/>
              <a:t>30</a:t>
            </a:fld>
            <a:endParaRPr lang="tr-TR"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Okzotrof mikro organizmalar kontrollü bir şekilde üretilebilmeleri nedeni ile genetik çalışmalarında çok değerlidir. </a:t>
            </a:r>
          </a:p>
          <a:p>
            <a:r>
              <a:rPr lang="tr-TR">
                <a:latin typeface="Calibri" charset="0"/>
              </a:rPr>
              <a:t>İnsanlarda besinsel mutasyonların varlığı önemli sorunlar yaratabilir, </a:t>
            </a:r>
          </a:p>
          <a:p>
            <a:r>
              <a:rPr lang="tr-TR">
                <a:latin typeface="Calibri" charset="0"/>
              </a:rPr>
              <a:t>Fenilketonüri genetik bozukluğunda fenilalanin amino asiti </a:t>
            </a:r>
          </a:p>
          <a:p>
            <a:r>
              <a:rPr lang="tr-TR">
                <a:latin typeface="Calibri" charset="0"/>
              </a:rPr>
              <a:t>Galaktozemi genetik bozukluğunda galaktoz, </a:t>
            </a:r>
          </a:p>
          <a:p>
            <a:r>
              <a:rPr lang="tr-TR">
                <a:latin typeface="Calibri" charset="0"/>
              </a:rPr>
              <a:t>Laktoz intolerans genetik bozukluğunda da laktozu metabolize edemezler.. Bu maddeleri içermeyen bir beslenme rejimi bireylerde fenotipik bir etki etmez…</a:t>
            </a:r>
          </a:p>
        </p:txBody>
      </p:sp>
      <p:sp>
        <p:nvSpPr>
          <p:cNvPr id="72707"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F2C8A8BC-D579-4B40-ABE4-10870D7C154B}" type="slidenum">
              <a:rPr lang="tr-TR" sz="1200">
                <a:latin typeface="Calibri" charset="0"/>
              </a:rPr>
              <a:pPr eaLnBrk="1" hangingPunct="1"/>
              <a:t>31</a:t>
            </a:fld>
            <a:endParaRPr lang="tr-TR"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İnsanda Y kromozomunun X ile homolog olan pseudo otozomal bölgesi dışında büyük oranda işlevsiz, gen içermeyen bir bölge olduğu bilinmektedir. Y kromozomu X kromozomu üzerinde bulunan genlerin kopyasını içermediğinden X kromozomu üzerinde kalıtılan genler kalıtım modeli olarak iki allelli mendel kalıtım patternine uymazlar. </a:t>
            </a:r>
          </a:p>
          <a:p>
            <a:endParaRPr lang="tr-TR">
              <a:latin typeface="Calibri" charset="0"/>
            </a:endParaRPr>
          </a:p>
          <a:p>
            <a:pPr algn="just"/>
            <a:r>
              <a:rPr lang="tr-TR" sz="1800">
                <a:latin typeface="Calibri" charset="0"/>
              </a:rPr>
              <a:t>Dişideki mayozda problem yoktur. Eşey kromozomları otozomal kromozomlar gibi ayrılır. Ancak erkekte X kromozomunun karşısında Y kromozomu yer alır ve bu bir problem oluşturur. Erkeklerde bu iki kromozom profaz I</a:t>
            </a:r>
            <a:r>
              <a:rPr lang="ja-JP" altLang="tr-TR" sz="1800">
                <a:latin typeface="Calibri" charset="0"/>
              </a:rPr>
              <a:t>’</a:t>
            </a:r>
            <a:r>
              <a:rPr lang="tr-TR" altLang="ja-JP" sz="1800">
                <a:latin typeface="Calibri" charset="0"/>
              </a:rPr>
              <a:t>de eşleşir. Böylece anafaz I</a:t>
            </a:r>
            <a:r>
              <a:rPr lang="ja-JP" altLang="tr-TR" sz="1800">
                <a:latin typeface="Calibri" charset="0"/>
              </a:rPr>
              <a:t>’</a:t>
            </a:r>
            <a:r>
              <a:rPr lang="tr-TR" altLang="ja-JP" sz="1800">
                <a:latin typeface="Calibri" charset="0"/>
              </a:rPr>
              <a:t>de her bir oğul hücrenin bir eşey kromozom alması garantilenir. Söz konusu eşleşme diğer kromozomlarda olduğu gibi boydan boya değil uçtan uca gerçekleşir.</a:t>
            </a:r>
          </a:p>
          <a:p>
            <a:pPr algn="just"/>
            <a:endParaRPr lang="tr-TR" sz="1800">
              <a:latin typeface="Calibri" charset="0"/>
            </a:endParaRPr>
          </a:p>
          <a:p>
            <a:pPr algn="just"/>
            <a:r>
              <a:rPr lang="tr-TR" sz="1800">
                <a:latin typeface="Calibri" charset="0"/>
              </a:rPr>
              <a:t>Bu eşleşme X ve Y kromozomları arasında homolojiye sahip olan 2.6 Mb</a:t>
            </a:r>
            <a:r>
              <a:rPr lang="ja-JP" altLang="tr-TR" sz="1800">
                <a:latin typeface="Calibri" charset="0"/>
              </a:rPr>
              <a:t>’</a:t>
            </a:r>
            <a:r>
              <a:rPr lang="tr-TR" altLang="ja-JP" sz="1800">
                <a:latin typeface="Calibri" charset="0"/>
              </a:rPr>
              <a:t>lık pseudoautomosomal bölge vasıtasıyla gerçekleşir.</a:t>
            </a:r>
          </a:p>
          <a:p>
            <a:pPr algn="just"/>
            <a:endParaRPr lang="tr-TR" sz="1800">
              <a:latin typeface="Calibri" charset="0"/>
            </a:endParaRPr>
          </a:p>
          <a:p>
            <a:pPr lvl="1" algn="just"/>
            <a:r>
              <a:rPr lang="tr-TR" sz="1800">
                <a:latin typeface="Calibri" charset="0"/>
              </a:rPr>
              <a:t>Bu bölge X ve Y kromozomlarında homologdur.</a:t>
            </a:r>
          </a:p>
          <a:p>
            <a:pPr lvl="1" algn="just"/>
            <a:r>
              <a:rPr lang="tr-TR" sz="1800">
                <a:latin typeface="Calibri" charset="0"/>
              </a:rPr>
              <a:t>X inaktivasyonuna uğramaz.</a:t>
            </a:r>
          </a:p>
          <a:p>
            <a:pPr lvl="1" algn="just"/>
            <a:r>
              <a:rPr lang="tr-TR" sz="1800">
                <a:latin typeface="Calibri" charset="0"/>
              </a:rPr>
              <a:t>Kros over nedeniyle bu lokustaki alleller normal X</a:t>
            </a:r>
            <a:r>
              <a:rPr lang="ja-JP" altLang="tr-TR" sz="1800">
                <a:latin typeface="Calibri" charset="0"/>
              </a:rPr>
              <a:t>’</a:t>
            </a:r>
            <a:r>
              <a:rPr lang="tr-TR" altLang="ja-JP" sz="1800">
                <a:latin typeface="Calibri" charset="0"/>
              </a:rPr>
              <a:t>e veya Y</a:t>
            </a:r>
            <a:r>
              <a:rPr lang="ja-JP" altLang="tr-TR" sz="1800">
                <a:latin typeface="Calibri" charset="0"/>
              </a:rPr>
              <a:t>’</a:t>
            </a:r>
            <a:r>
              <a:rPr lang="tr-TR" altLang="ja-JP" sz="1800">
                <a:latin typeface="Calibri" charset="0"/>
              </a:rPr>
              <a:t>ye bağlı kalıtım göstermez, otozomal alleller gibi ayrılır</a:t>
            </a:r>
          </a:p>
          <a:p>
            <a:endParaRPr lang="tr-TR">
              <a:latin typeface="Calibri" charset="0"/>
            </a:endParaRPr>
          </a:p>
        </p:txBody>
      </p:sp>
      <p:sp>
        <p:nvSpPr>
          <p:cNvPr id="7475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6CDE000-F5B5-CB45-8558-1291F04B23D7}" type="slidenum">
              <a:rPr lang="tr-TR" sz="1200">
                <a:latin typeface="Calibri" charset="0"/>
              </a:rPr>
              <a:pPr eaLnBrk="1" hangingPunct="1"/>
              <a:t>32</a:t>
            </a:fld>
            <a:endParaRPr lang="tr-TR"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7680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9D8F419-1DCA-F740-B1D1-C4B96EF0C1CB}" type="slidenum">
              <a:rPr lang="tr-TR" sz="1200">
                <a:latin typeface="Calibri" charset="0"/>
              </a:rPr>
              <a:pPr eaLnBrk="1" hangingPunct="1"/>
              <a:t>33</a:t>
            </a:fld>
            <a:endParaRPr lang="tr-TR"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Kuşaktan kuşağa şiddeti artan ve gittikçe daha erken yaşlarda ortaya çıkan kalıtsal hastalıkların bulunuşu ile fenotipik ifadenin genetik başlangıcı üzerinde çalışmalar yoğunlaşmıştır. </a:t>
            </a:r>
          </a:p>
        </p:txBody>
      </p:sp>
      <p:sp>
        <p:nvSpPr>
          <p:cNvPr id="7987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D576CE5-0173-1E41-B866-8512FF95D3EF}" type="slidenum">
              <a:rPr lang="tr-TR" sz="1200">
                <a:latin typeface="Calibri" charset="0"/>
              </a:rPr>
              <a:pPr eaLnBrk="1" hangingPunct="1"/>
              <a:t>35</a:t>
            </a:fld>
            <a:endParaRPr lang="tr-TR"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Bir bakışta bu kavramların ne olduğunu hatırlıyabiliyorsanız… Mendel konuşmaya başlayabiliriz …</a:t>
            </a:r>
          </a:p>
          <a:p>
            <a:endParaRPr lang="tr-TR">
              <a:latin typeface="Calibri" charset="0"/>
            </a:endParaRPr>
          </a:p>
          <a:p>
            <a:r>
              <a:rPr lang="tr-TR">
                <a:latin typeface="Calibri" charset="0"/>
              </a:rPr>
              <a:t>Genotip, fenotip, gen, allel, homozigot, heterozigot, dominant, resesif…</a:t>
            </a:r>
          </a:p>
        </p:txBody>
      </p:sp>
      <p:sp>
        <p:nvSpPr>
          <p:cNvPr id="2150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172ADA8B-C354-6B45-A644-A715063FD9C8}" type="slidenum">
              <a:rPr lang="tr-TR" sz="1200">
                <a:latin typeface="Calibri" charset="0"/>
              </a:rPr>
              <a:pPr eaLnBrk="1" hangingPunct="1"/>
              <a:t>4</a:t>
            </a:fld>
            <a:endParaRPr lang="tr-TR"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Poliploidi, ikiden fazla kromozom takımı bulundurma durumudur. Bitkilerde çok sık görülür. </a:t>
            </a:r>
          </a:p>
        </p:txBody>
      </p:sp>
      <p:sp>
        <p:nvSpPr>
          <p:cNvPr id="82947"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0AE5E869-46A6-F34F-AD44-A41732FF7E6D}" type="slidenum">
              <a:rPr lang="tr-TR" sz="1200">
                <a:latin typeface="Calibri" charset="0"/>
              </a:rPr>
              <a:pPr eaLnBrk="1" hangingPunct="1"/>
              <a:t>37</a:t>
            </a:fld>
            <a:endParaRPr lang="tr-TR"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DB5EB10F-E4CD-7C4F-8CC1-E53348D60206}" type="slidenum">
              <a:rPr lang="en-US" sz="1200">
                <a:latin typeface="Arial" charset="0"/>
                <a:ea typeface="ヒラギノ角ゴ Pro W3" charset="0"/>
                <a:cs typeface="ヒラギノ角ゴ Pro W3" charset="0"/>
              </a:rPr>
              <a:pPr eaLnBrk="1" hangingPunct="1"/>
              <a:t>5</a:t>
            </a:fld>
            <a:endParaRPr lang="en-US" sz="1200">
              <a:latin typeface="Arial" charset="0"/>
              <a:ea typeface="ヒラギノ角ゴ Pro W3" charset="0"/>
              <a:cs typeface="ヒラギノ角ゴ Pro W3"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Bezelye bitkisi normal şartlarda hem erkek hem de dişi üreme oranına sahip olduğundan ve üreme organlarının lokasyonu gereği kendi kendini dölleyen bir türdür. Bu nedenle normal şartlarda mor bezelye bitkileri kendi içinde döllendiğinden nesiller boyu hep mor, beyazlar da beyaz çiçek verecektir. Mendel yapay tozlaşma yolu ile bu bitkilerin hibritlerini oluşturmuştur. Ve ilk ortaya çıkan yavruları incelediğinde hepsinin mor renkte olduğunu gözlemlemiştir. Aynı deney uzun ve bodur bezelyeler ile de tekrarlanmış ve F1 dölü bu bitkilerde de hep uzun fenotipte bireylerden oluşmuştur…. </a:t>
            </a: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18039468-B7DB-764A-B2A2-79756D3CADD6}" type="slidenum">
              <a:rPr lang="en-US" sz="1200">
                <a:latin typeface="Arial" charset="0"/>
                <a:ea typeface="ヒラギノ角ゴ Pro W3" charset="0"/>
                <a:cs typeface="ヒラギノ角ゴ Pro W3" charset="0"/>
              </a:rPr>
              <a:pPr eaLnBrk="1" hangingPunct="1"/>
              <a:t>6</a:t>
            </a:fld>
            <a:endParaRPr lang="en-US" sz="1200">
              <a:latin typeface="Arial" charset="0"/>
              <a:ea typeface="ヒラギノ角ゴ Pro W3" charset="0"/>
              <a:cs typeface="ヒラギノ角ゴ Pro W3"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Burada önemli olan beyaz çiçek özelliğinin F1 neslinde tamamen ortadan kalkmış gibi görünmesine rağmen F2 neslinde tekrar ortaya çıkmasıdır. Tüm zıt özelliklerle yaptığı çaprazlarda Mendel aynı sonucu bulmuştur. Ve her zıt özellik için 3:1 oranı da tutarlıdır.  3:1 oranının yakalanması için yeterince çok sayıda çaprazlama yapmak ve rastgele döllenme olması şartı gerekir. </a:t>
            </a: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tr-TR">
                <a:latin typeface="Calibri" charset="0"/>
              </a:rPr>
              <a:t>Genetik karakterler  her bir organizmada çiftler halinde bulunan birim faktörler tarafından kontrol edilmektedir. </a:t>
            </a:r>
          </a:p>
          <a:p>
            <a:pPr marL="228600" indent="-228600" eaLnBrk="1" hangingPunct="1">
              <a:buFontTx/>
              <a:buAutoNum type="arabicPeriod"/>
            </a:pPr>
            <a:r>
              <a:rPr lang="tr-TR">
                <a:latin typeface="Calibri" charset="0"/>
              </a:rPr>
              <a:t>Tek bir karakterden birbirinden farklı iki faktör sorumlu olduğunda, birim faktörlerden biri baskın, diğeri çekiniktir. F1 neslinde baskın olan birim faktör kendini gösterir. Aslında çekinik birim faktör F1 de gerçek anlamda kaybolmamakta sadece maskelenmektedir. Daha sonra F2 </a:t>
            </a:r>
            <a:r>
              <a:rPr lang="ja-JP" altLang="tr-TR">
                <a:latin typeface="Calibri" charset="0"/>
              </a:rPr>
              <a:t>‘</a:t>
            </a:r>
            <a:r>
              <a:rPr lang="tr-TR" altLang="ja-JP">
                <a:latin typeface="Calibri" charset="0"/>
              </a:rPr>
              <a:t>de tekrar kendini göstermesi bunun kanıtıdır.  </a:t>
            </a:r>
          </a:p>
          <a:p>
            <a:pPr marL="228600" indent="-228600" eaLnBrk="1" hangingPunct="1">
              <a:buFontTx/>
              <a:buAutoNum type="arabicPeriod"/>
            </a:pPr>
            <a:r>
              <a:rPr lang="tr-TR">
                <a:latin typeface="Calibri" charset="0"/>
              </a:rPr>
              <a:t>Gamet oluşumu esnasında çiftler halinde bulunan birim faktörler rastgele ayrılırlar. Ve her bir gamet bu faktörlerden sadece birini alır. </a:t>
            </a:r>
          </a:p>
          <a:p>
            <a:pPr marL="228600" indent="-228600" eaLnBrk="1" hangingPunct="1">
              <a:buFontTx/>
              <a:buAutoNum type="arabicPeriod"/>
            </a:pPr>
            <a:endParaRPr lang="tr-TR">
              <a:latin typeface="Calibri" charset="0"/>
            </a:endParaRPr>
          </a:p>
        </p:txBody>
      </p:sp>
      <p:sp>
        <p:nvSpPr>
          <p:cNvPr id="2765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4CED01B-656D-2B46-AB46-769C2C09405A}" type="slidenum">
              <a:rPr lang="tr-TR" sz="1200">
                <a:latin typeface="Calibri" charset="0"/>
              </a:rPr>
              <a:pPr eaLnBrk="1" hangingPunct="1"/>
              <a:t>7</a:t>
            </a:fld>
            <a:endParaRPr lang="tr-TR"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Mendel monohibrit çaprazlamalar sonucunda allellerin bağımsız olarak ayrıldığını ve dominantlık kuralını bulmuştur.. </a:t>
            </a:r>
          </a:p>
          <a:p>
            <a:endParaRPr lang="tr-TR">
              <a:latin typeface="Calibri" charset="0"/>
            </a:endParaRPr>
          </a:p>
        </p:txBody>
      </p:sp>
      <p:sp>
        <p:nvSpPr>
          <p:cNvPr id="2969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F3816702-77B0-0D48-BD2D-787A9261A76D}" type="slidenum">
              <a:rPr lang="tr-TR" sz="1200">
                <a:latin typeface="Calibri" charset="0"/>
              </a:rPr>
              <a:pPr eaLnBrk="1" hangingPunct="1"/>
              <a:t>8</a:t>
            </a:fld>
            <a:endParaRPr lang="tr-TR"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Segragasyon gerçekleşir çünkü mayozda homolog kromozomlar birbirinden ayrılır…</a:t>
            </a:r>
          </a:p>
        </p:txBody>
      </p:sp>
      <p:sp>
        <p:nvSpPr>
          <p:cNvPr id="3174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5783116A-A180-5D47-BBC0-CBA46E661E39}" type="slidenum">
              <a:rPr lang="tr-TR" sz="1200">
                <a:latin typeface="Calibri" charset="0"/>
              </a:rPr>
              <a:pPr eaLnBrk="1" hangingPunct="1"/>
              <a:t>9</a:t>
            </a:fld>
            <a:endParaRPr lang="tr-TR"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52D883B3-0FA8-714D-B175-954F68408614}" type="slidenum">
              <a:rPr lang="en-US" sz="1200">
                <a:latin typeface="Arial" charset="0"/>
                <a:ea typeface="ヒラギノ角ゴ Pro W3" charset="0"/>
                <a:cs typeface="ヒラギノ角ゴ Pro W3" charset="0"/>
              </a:rPr>
              <a:pPr eaLnBrk="1" hangingPunct="1"/>
              <a:t>10</a:t>
            </a:fld>
            <a:endParaRPr lang="en-US" sz="1200">
              <a:latin typeface="Arial" charset="0"/>
              <a:ea typeface="ヒラギノ角ゴ Pro W3" charset="0"/>
              <a:cs typeface="ヒラギノ角ゴ Pro W3"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Bezelye bitkisinin 7 seçilmiş özelliğinde gerçekleştirilen monohibrit çaprazlamaların sonuçları</a:t>
            </a:r>
            <a:endParaRPr lang="en-US">
              <a:latin typeface="Calibri" charset="0"/>
            </a:endParaRPr>
          </a:p>
          <a:p>
            <a:pPr eaLnBrk="1" hangingPunct="1"/>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F114F425-9FE7-ED4A-9C93-0292A103D618}"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EF17920-297C-BD4E-89BD-6E274331C8BF}" type="slidenum">
              <a:rPr lang="tr-TR"/>
              <a:pPr>
                <a:defRPr/>
              </a:pPr>
              <a:t>‹#›</a:t>
            </a:fld>
            <a:endParaRPr lang="tr-TR"/>
          </a:p>
        </p:txBody>
      </p:sp>
    </p:spTree>
    <p:extLst>
      <p:ext uri="{BB962C8B-B14F-4D97-AF65-F5344CB8AC3E}">
        <p14:creationId xmlns:p14="http://schemas.microsoft.com/office/powerpoint/2010/main" val="362158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5DEEA87-B819-3243-9F98-FA958651B5E9}"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FBF9CA5-F60C-5B4D-A50B-3478B5F8E8C8}" type="slidenum">
              <a:rPr lang="tr-TR"/>
              <a:pPr>
                <a:defRPr/>
              </a:pPr>
              <a:t>‹#›</a:t>
            </a:fld>
            <a:endParaRPr lang="tr-TR"/>
          </a:p>
        </p:txBody>
      </p:sp>
    </p:spTree>
    <p:extLst>
      <p:ext uri="{BB962C8B-B14F-4D97-AF65-F5344CB8AC3E}">
        <p14:creationId xmlns:p14="http://schemas.microsoft.com/office/powerpoint/2010/main" val="48314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8579B56-5D8D-5142-A07C-0B98EC48800B}"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2CF6286-8B2E-F548-9B9E-25CBBCDBFF40}" type="slidenum">
              <a:rPr lang="tr-TR"/>
              <a:pPr>
                <a:defRPr/>
              </a:pPr>
              <a:t>‹#›</a:t>
            </a:fld>
            <a:endParaRPr lang="tr-TR"/>
          </a:p>
        </p:txBody>
      </p:sp>
    </p:spTree>
    <p:extLst>
      <p:ext uri="{BB962C8B-B14F-4D97-AF65-F5344CB8AC3E}">
        <p14:creationId xmlns:p14="http://schemas.microsoft.com/office/powerpoint/2010/main" val="103197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85800" y="6248400"/>
            <a:ext cx="19050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ayt Numarası Yer Tutucusu 6"/>
          <p:cNvSpPr>
            <a:spLocks noGrp="1"/>
          </p:cNvSpPr>
          <p:nvPr>
            <p:ph type="sldNum" sz="quarter" idx="12"/>
          </p:nvPr>
        </p:nvSpPr>
        <p:spPr>
          <a:xfrm>
            <a:off x="6553200" y="6248400"/>
            <a:ext cx="1905000" cy="457200"/>
          </a:xfrm>
        </p:spPr>
        <p:txBody>
          <a:bodyPr/>
          <a:lstStyle>
            <a:lvl1pPr>
              <a:defRPr/>
            </a:lvl1pPr>
          </a:lstStyle>
          <a:p>
            <a:pPr>
              <a:defRPr/>
            </a:pPr>
            <a:fld id="{BA069BBA-44F5-F344-BD92-0F70AEF70558}" type="slidenum">
              <a:rPr lang="en-US"/>
              <a:pPr>
                <a:defRPr/>
              </a:pPr>
              <a:t>‹#›</a:t>
            </a:fld>
            <a:endParaRPr lang="en-US"/>
          </a:p>
        </p:txBody>
      </p:sp>
    </p:spTree>
    <p:extLst>
      <p:ext uri="{BB962C8B-B14F-4D97-AF65-F5344CB8AC3E}">
        <p14:creationId xmlns:p14="http://schemas.microsoft.com/office/powerpoint/2010/main" val="7595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D7E8ADD-84F8-9545-B9F6-463B9E8C9854}"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5FEEDBE-EFF0-0D4C-ACB9-00F9E411E325}" type="slidenum">
              <a:rPr lang="tr-TR"/>
              <a:pPr>
                <a:defRPr/>
              </a:pPr>
              <a:t>‹#›</a:t>
            </a:fld>
            <a:endParaRPr lang="tr-TR"/>
          </a:p>
        </p:txBody>
      </p:sp>
    </p:spTree>
    <p:extLst>
      <p:ext uri="{BB962C8B-B14F-4D97-AF65-F5344CB8AC3E}">
        <p14:creationId xmlns:p14="http://schemas.microsoft.com/office/powerpoint/2010/main" val="247393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9F55A5-598A-9D4C-99F6-15B2559F51B8}"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293C7BC-7EA5-EC4E-A0F8-D2E87BE994C9}" type="slidenum">
              <a:rPr lang="tr-TR"/>
              <a:pPr>
                <a:defRPr/>
              </a:pPr>
              <a:t>‹#›</a:t>
            </a:fld>
            <a:endParaRPr lang="tr-TR"/>
          </a:p>
        </p:txBody>
      </p:sp>
    </p:spTree>
    <p:extLst>
      <p:ext uri="{BB962C8B-B14F-4D97-AF65-F5344CB8AC3E}">
        <p14:creationId xmlns:p14="http://schemas.microsoft.com/office/powerpoint/2010/main" val="183716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7F6E11B-E4FA-EF44-8774-FE2679D54FA9}" type="datetimeFigureOut">
              <a:rPr lang="tr-TR"/>
              <a:pPr>
                <a:defRP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07C97D0-ED28-F846-8C1F-E883EC319649}" type="slidenum">
              <a:rPr lang="tr-TR"/>
              <a:pPr>
                <a:defRPr/>
              </a:pPr>
              <a:t>‹#›</a:t>
            </a:fld>
            <a:endParaRPr lang="tr-TR"/>
          </a:p>
        </p:txBody>
      </p:sp>
    </p:spTree>
    <p:extLst>
      <p:ext uri="{BB962C8B-B14F-4D97-AF65-F5344CB8AC3E}">
        <p14:creationId xmlns:p14="http://schemas.microsoft.com/office/powerpoint/2010/main" val="393521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F0E4F5B9-6F40-7A41-9109-CE4B75583DF8}" type="datetimeFigureOut">
              <a:rPr lang="tr-TR"/>
              <a:pPr>
                <a:defRPr/>
              </a:pPr>
              <a:t>07.10.2013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96D69866-053A-8C40-9A60-6CA032171651}" type="slidenum">
              <a:rPr lang="tr-TR"/>
              <a:pPr>
                <a:defRPr/>
              </a:pPr>
              <a:t>‹#›</a:t>
            </a:fld>
            <a:endParaRPr lang="tr-TR"/>
          </a:p>
        </p:txBody>
      </p:sp>
    </p:spTree>
    <p:extLst>
      <p:ext uri="{BB962C8B-B14F-4D97-AF65-F5344CB8AC3E}">
        <p14:creationId xmlns:p14="http://schemas.microsoft.com/office/powerpoint/2010/main" val="8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6F5DFF3-E36B-3D42-A42A-84D660797F3D}" type="datetimeFigureOut">
              <a:rPr lang="tr-TR"/>
              <a:pPr>
                <a:defRPr/>
              </a:pPr>
              <a:t>07.10.2013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25DA58E7-CF38-E344-8274-4A0C870314B3}" type="slidenum">
              <a:rPr lang="tr-TR"/>
              <a:pPr>
                <a:defRPr/>
              </a:pPr>
              <a:t>‹#›</a:t>
            </a:fld>
            <a:endParaRPr lang="tr-TR"/>
          </a:p>
        </p:txBody>
      </p:sp>
    </p:spTree>
    <p:extLst>
      <p:ext uri="{BB962C8B-B14F-4D97-AF65-F5344CB8AC3E}">
        <p14:creationId xmlns:p14="http://schemas.microsoft.com/office/powerpoint/2010/main" val="166630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02C1A6AC-4DCD-7A4A-BFD7-4F9928A94D9F}" type="datetimeFigureOut">
              <a:rPr lang="tr-TR"/>
              <a:pPr>
                <a:defRPr/>
              </a:pPr>
              <a:t>07.10.2013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C45826A-D871-7445-ACAA-9C31AAFE902B}" type="slidenum">
              <a:rPr lang="tr-TR"/>
              <a:pPr>
                <a:defRPr/>
              </a:pPr>
              <a:t>‹#›</a:t>
            </a:fld>
            <a:endParaRPr lang="tr-TR"/>
          </a:p>
        </p:txBody>
      </p:sp>
    </p:spTree>
    <p:extLst>
      <p:ext uri="{BB962C8B-B14F-4D97-AF65-F5344CB8AC3E}">
        <p14:creationId xmlns:p14="http://schemas.microsoft.com/office/powerpoint/2010/main" val="348472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305485C-81FA-8B45-A283-D8E2273E90B0}" type="datetimeFigureOut">
              <a:rPr lang="tr-TR"/>
              <a:pPr>
                <a:defRP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9963F7C-2D93-D94E-BAEB-5C88ED188B54}" type="slidenum">
              <a:rPr lang="tr-TR"/>
              <a:pPr>
                <a:defRPr/>
              </a:pPr>
              <a:t>‹#›</a:t>
            </a:fld>
            <a:endParaRPr lang="tr-TR"/>
          </a:p>
        </p:txBody>
      </p:sp>
    </p:spTree>
    <p:extLst>
      <p:ext uri="{BB962C8B-B14F-4D97-AF65-F5344CB8AC3E}">
        <p14:creationId xmlns:p14="http://schemas.microsoft.com/office/powerpoint/2010/main" val="223857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3DDEBB5-ED3A-D446-84FA-E0C3EDD3114E}" type="datetimeFigureOut">
              <a:rPr lang="tr-TR"/>
              <a:pPr>
                <a:defRP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CBEC63C-7C2C-324A-8FDF-CBB65122CE8C}" type="slidenum">
              <a:rPr lang="tr-TR"/>
              <a:pPr>
                <a:defRPr/>
              </a:pPr>
              <a:t>‹#›</a:t>
            </a:fld>
            <a:endParaRPr lang="tr-TR"/>
          </a:p>
        </p:txBody>
      </p:sp>
    </p:spTree>
    <p:extLst>
      <p:ext uri="{BB962C8B-B14F-4D97-AF65-F5344CB8AC3E}">
        <p14:creationId xmlns:p14="http://schemas.microsoft.com/office/powerpoint/2010/main" val="2120467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5">
            <a:lumMod val="75000"/>
          </a:schemeClr>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cs typeface="+mn-cs"/>
              </a:defRPr>
            </a:lvl1pPr>
          </a:lstStyle>
          <a:p>
            <a:pPr>
              <a:defRPr/>
            </a:pPr>
            <a:fld id="{02C13AE4-20EB-3241-915E-33552BD6C363}" type="datetimeFigureOut">
              <a:rPr lang="tr-TR"/>
              <a:pPr>
                <a:defRPr/>
              </a:pPr>
              <a:t>07.10.2013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33F3090D-4B09-B44C-B2DE-D7E1FAD830FD}"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ilalozdag@gmail.com"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Alt Başlık"/>
          <p:cNvSpPr>
            <a:spLocks noGrp="1"/>
          </p:cNvSpPr>
          <p:nvPr>
            <p:ph type="subTitle" idx="1"/>
          </p:nvPr>
        </p:nvSpPr>
        <p:spPr>
          <a:xfrm>
            <a:off x="1403350" y="4652963"/>
            <a:ext cx="6400800" cy="3600450"/>
          </a:xfrm>
        </p:spPr>
        <p:txBody>
          <a:bodyPr/>
          <a:lstStyle/>
          <a:p>
            <a:pPr eaLnBrk="1" hangingPunct="1">
              <a:lnSpc>
                <a:spcPct val="80000"/>
              </a:lnSpc>
            </a:pPr>
            <a:endParaRPr lang="tr-TR" sz="2000" dirty="0">
              <a:solidFill>
                <a:srgbClr val="FFFF00"/>
              </a:solidFill>
              <a:latin typeface="Comic Sans MS" charset="0"/>
            </a:endParaRPr>
          </a:p>
          <a:p>
            <a:pPr eaLnBrk="1" hangingPunct="1">
              <a:lnSpc>
                <a:spcPct val="80000"/>
              </a:lnSpc>
            </a:pPr>
            <a:r>
              <a:rPr lang="tr-TR" sz="2400" dirty="0">
                <a:solidFill>
                  <a:srgbClr val="FFFF00"/>
                </a:solidFill>
                <a:latin typeface="Comic Sans MS" charset="0"/>
              </a:rPr>
              <a:t>Prof. Dr. Hilal Özdağ </a:t>
            </a:r>
          </a:p>
          <a:p>
            <a:pPr eaLnBrk="1" hangingPunct="1">
              <a:lnSpc>
                <a:spcPct val="80000"/>
              </a:lnSpc>
            </a:pPr>
            <a:endParaRPr lang="tr-TR" sz="2000" dirty="0">
              <a:solidFill>
                <a:srgbClr val="FFFF00"/>
              </a:solidFill>
              <a:latin typeface="Comic Sans MS" charset="0"/>
              <a:hlinkClick r:id="rId2"/>
            </a:endParaRPr>
          </a:p>
          <a:p>
            <a:pPr eaLnBrk="1" hangingPunct="1">
              <a:lnSpc>
                <a:spcPct val="80000"/>
              </a:lnSpc>
            </a:pPr>
            <a:r>
              <a:rPr lang="tr-TR" sz="2000" dirty="0">
                <a:solidFill>
                  <a:srgbClr val="FFFF00"/>
                </a:solidFill>
                <a:latin typeface="Comic Sans MS" charset="0"/>
                <a:hlinkClick r:id="rId2"/>
              </a:rPr>
              <a:t>hilalozdag@gmail.com</a:t>
            </a:r>
            <a:endParaRPr lang="tr-TR" sz="2000" dirty="0">
              <a:solidFill>
                <a:srgbClr val="FFFF00"/>
              </a:solidFill>
              <a:latin typeface="Comic Sans MS" charset="0"/>
            </a:endParaRPr>
          </a:p>
          <a:p>
            <a:pPr eaLnBrk="1" hangingPunct="1">
              <a:lnSpc>
                <a:spcPct val="80000"/>
              </a:lnSpc>
            </a:pPr>
            <a:r>
              <a:rPr lang="tr-TR" sz="2000" dirty="0">
                <a:solidFill>
                  <a:srgbClr val="FFFF00"/>
                </a:solidFill>
                <a:latin typeface="Comic Sans MS" charset="0"/>
              </a:rPr>
              <a:t>2225826/125</a:t>
            </a:r>
          </a:p>
          <a:p>
            <a:pPr eaLnBrk="1" hangingPunct="1">
              <a:lnSpc>
                <a:spcPct val="80000"/>
              </a:lnSpc>
            </a:pPr>
            <a:endParaRPr lang="tr-TR" sz="2000" dirty="0">
              <a:solidFill>
                <a:srgbClr val="FFFF00"/>
              </a:solidFill>
              <a:latin typeface="Comic Sans MS" charset="0"/>
            </a:endParaRPr>
          </a:p>
        </p:txBody>
      </p:sp>
      <p:sp>
        <p:nvSpPr>
          <p:cNvPr id="15362" name="Title 1"/>
          <p:cNvSpPr txBox="1">
            <a:spLocks/>
          </p:cNvSpPr>
          <p:nvPr/>
        </p:nvSpPr>
        <p:spPr bwMode="auto">
          <a:xfrm>
            <a:off x="714375" y="1428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3200">
                <a:solidFill>
                  <a:srgbClr val="FFFF00"/>
                </a:solidFill>
              </a:rPr>
              <a:t>Biyoteknoloji ve Genetik I</a:t>
            </a:r>
          </a:p>
        </p:txBody>
      </p:sp>
      <p:pic>
        <p:nvPicPr>
          <p:cNvPr id="15363" name="Picture 2" descr="C:\Documents and Settings\HPBIOTEK\Belgelerim\Alınan Dosyalarım\biyoteknoloji_logo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71438"/>
            <a:ext cx="1708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p:cNvSpPr>
            <a:spLocks noGrp="1"/>
          </p:cNvSpPr>
          <p:nvPr>
            <p:ph type="ctrTitle"/>
          </p:nvPr>
        </p:nvSpPr>
        <p:spPr>
          <a:xfrm>
            <a:off x="539750" y="2133600"/>
            <a:ext cx="7772400" cy="1470025"/>
          </a:xfrm>
        </p:spPr>
        <p:txBody>
          <a:bodyPr/>
          <a:lstStyle/>
          <a:p>
            <a:pPr eaLnBrk="1" hangingPunct="1"/>
            <a:r>
              <a:rPr lang="tr-TR">
                <a:solidFill>
                  <a:srgbClr val="FFFF00"/>
                </a:solidFill>
                <a:latin typeface="Comic Sans MS" charset="0"/>
              </a:rPr>
              <a:t>HAFTA II</a:t>
            </a:r>
            <a:br>
              <a:rPr lang="tr-TR">
                <a:solidFill>
                  <a:srgbClr val="FFFF00"/>
                </a:solidFill>
                <a:latin typeface="Comic Sans MS" charset="0"/>
              </a:rPr>
            </a:br>
            <a:r>
              <a:rPr lang="tr-TR">
                <a:solidFill>
                  <a:srgbClr val="FFFF00"/>
                </a:solidFill>
                <a:latin typeface="Comic Sans MS" charset="0"/>
              </a:rPr>
              <a:t>Mendel Kanunları</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up 3"/>
          <p:cNvGrpSpPr>
            <a:grpSpLocks/>
          </p:cNvGrpSpPr>
          <p:nvPr/>
        </p:nvGrpSpPr>
        <p:grpSpPr bwMode="auto">
          <a:xfrm>
            <a:off x="1908175" y="260350"/>
            <a:ext cx="4751388" cy="6553200"/>
            <a:chOff x="1907704" y="260648"/>
            <a:chExt cx="4752528" cy="6552728"/>
          </a:xfrm>
        </p:grpSpPr>
        <p:pic>
          <p:nvPicPr>
            <p:cNvPr id="32770" name="Picture 4" descr="14_T01PeaPlantCharacters-U"/>
            <p:cNvPicPr>
              <a:picLocks noChangeAspect="1" noChangeArrowheads="1"/>
            </p:cNvPicPr>
            <p:nvPr/>
          </p:nvPicPr>
          <p:blipFill>
            <a:blip r:embed="rId3">
              <a:extLst>
                <a:ext uri="{28A0092B-C50C-407E-A947-70E740481C1C}">
                  <a14:useLocalDpi xmlns:a14="http://schemas.microsoft.com/office/drawing/2010/main" val="0"/>
                </a:ext>
              </a:extLst>
            </a:blip>
            <a:srcRect t="6941" b="4266"/>
            <a:stretch>
              <a:fillRect/>
            </a:stretch>
          </p:blipFill>
          <p:spPr bwMode="auto">
            <a:xfrm>
              <a:off x="1907704" y="286452"/>
              <a:ext cx="4752528" cy="652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1979159" y="646383"/>
              <a:ext cx="784413" cy="261918"/>
            </a:xfrm>
            <a:prstGeom prst="rect">
              <a:avLst/>
            </a:prstGeom>
            <a:solidFill>
              <a:schemeClr val="tx2">
                <a:lumMod val="90000"/>
              </a:schemeClr>
            </a:solidFill>
          </p:spPr>
          <p:txBody>
            <a:bodyPr wrap="none">
              <a:spAutoFit/>
            </a:bodyPr>
            <a:lstStyle/>
            <a:p>
              <a:pPr>
                <a:defRPr/>
              </a:pPr>
              <a:r>
                <a:rPr lang="tr-TR" sz="1100" b="1" dirty="0">
                  <a:solidFill>
                    <a:schemeClr val="bg1"/>
                  </a:solidFill>
                  <a:latin typeface="Comic Sans MS" pitchFamily="66" charset="0"/>
                  <a:ea typeface="+mn-ea"/>
                  <a:cs typeface="+mn-cs"/>
                </a:rPr>
                <a:t>Karakter</a:t>
              </a:r>
            </a:p>
          </p:txBody>
        </p:sp>
        <p:sp>
          <p:nvSpPr>
            <p:cNvPr id="6" name="Metin kutusu 5"/>
            <p:cNvSpPr txBox="1"/>
            <p:nvPr/>
          </p:nvSpPr>
          <p:spPr>
            <a:xfrm>
              <a:off x="2844554" y="473358"/>
              <a:ext cx="863807" cy="430182"/>
            </a:xfrm>
            <a:prstGeom prst="rect">
              <a:avLst/>
            </a:prstGeom>
            <a:solidFill>
              <a:schemeClr val="tx2">
                <a:lumMod val="9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b="1" smtClean="0">
                  <a:solidFill>
                    <a:schemeClr val="bg1"/>
                  </a:solidFill>
                  <a:cs typeface="+mn-cs"/>
                </a:rPr>
                <a:t>Dominant </a:t>
              </a:r>
            </a:p>
            <a:p>
              <a:pPr eaLnBrk="1" hangingPunct="1">
                <a:defRPr/>
              </a:pPr>
              <a:r>
                <a:rPr lang="tr-TR" sz="1100" b="1" smtClean="0">
                  <a:solidFill>
                    <a:schemeClr val="bg1"/>
                  </a:solidFill>
                  <a:cs typeface="+mn-cs"/>
                </a:rPr>
                <a:t>Özellik</a:t>
              </a:r>
            </a:p>
          </p:txBody>
        </p:sp>
        <p:sp>
          <p:nvSpPr>
            <p:cNvPr id="7" name="Metin kutusu 6"/>
            <p:cNvSpPr txBox="1"/>
            <p:nvPr/>
          </p:nvSpPr>
          <p:spPr>
            <a:xfrm>
              <a:off x="4068810" y="478120"/>
              <a:ext cx="719310" cy="430181"/>
            </a:xfrm>
            <a:prstGeom prst="rect">
              <a:avLst/>
            </a:prstGeom>
            <a:solidFill>
              <a:schemeClr val="tx2">
                <a:lumMod val="9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b="1" smtClean="0">
                  <a:solidFill>
                    <a:schemeClr val="bg1"/>
                  </a:solidFill>
                  <a:cs typeface="+mn-cs"/>
                </a:rPr>
                <a:t>Çekinik </a:t>
              </a:r>
            </a:p>
            <a:p>
              <a:pPr eaLnBrk="1" hangingPunct="1">
                <a:defRPr/>
              </a:pPr>
              <a:r>
                <a:rPr lang="tr-TR" sz="1100" b="1" smtClean="0">
                  <a:solidFill>
                    <a:schemeClr val="bg1"/>
                  </a:solidFill>
                  <a:cs typeface="+mn-cs"/>
                </a:rPr>
                <a:t>Özellik</a:t>
              </a:r>
            </a:p>
          </p:txBody>
        </p:sp>
        <p:sp>
          <p:nvSpPr>
            <p:cNvPr id="8" name="Metin kutusu 7"/>
            <p:cNvSpPr txBox="1"/>
            <p:nvPr/>
          </p:nvSpPr>
          <p:spPr>
            <a:xfrm>
              <a:off x="5004072" y="260648"/>
              <a:ext cx="862220" cy="600032"/>
            </a:xfrm>
            <a:prstGeom prst="rect">
              <a:avLst/>
            </a:prstGeom>
            <a:solidFill>
              <a:schemeClr val="tx2">
                <a:lumMod val="9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b="1" smtClean="0">
                  <a:solidFill>
                    <a:schemeClr val="bg1"/>
                  </a:solidFill>
                  <a:cs typeface="+mn-cs"/>
                </a:rPr>
                <a:t>F2 nesli </a:t>
              </a:r>
            </a:p>
            <a:p>
              <a:pPr eaLnBrk="1" hangingPunct="1">
                <a:defRPr/>
              </a:pPr>
              <a:r>
                <a:rPr lang="tr-TR" sz="1100" b="1" smtClean="0">
                  <a:solidFill>
                    <a:schemeClr val="bg1"/>
                  </a:solidFill>
                  <a:cs typeface="+mn-cs"/>
                </a:rPr>
                <a:t>Dominant:</a:t>
              </a:r>
            </a:p>
            <a:p>
              <a:pPr eaLnBrk="1" hangingPunct="1">
                <a:defRPr/>
              </a:pPr>
              <a:r>
                <a:rPr lang="tr-TR" sz="1100" b="1" smtClean="0">
                  <a:solidFill>
                    <a:schemeClr val="bg1"/>
                  </a:solidFill>
                  <a:cs typeface="+mn-cs"/>
                </a:rPr>
                <a:t>Çekinik</a:t>
              </a:r>
            </a:p>
          </p:txBody>
        </p:sp>
        <p:sp>
          <p:nvSpPr>
            <p:cNvPr id="9" name="Metin kutusu 8"/>
            <p:cNvSpPr txBox="1"/>
            <p:nvPr/>
          </p:nvSpPr>
          <p:spPr>
            <a:xfrm>
              <a:off x="5999674" y="620985"/>
              <a:ext cx="516061" cy="261918"/>
            </a:xfrm>
            <a:prstGeom prst="rect">
              <a:avLst/>
            </a:prstGeom>
            <a:solidFill>
              <a:schemeClr val="tx2">
                <a:lumMod val="90000"/>
              </a:schemeClr>
            </a:solidFill>
          </p:spPr>
          <p:txBody>
            <a:bodyPr wrap="none">
              <a:spAutoFit/>
            </a:bodyPr>
            <a:lstStyle/>
            <a:p>
              <a:pPr>
                <a:defRPr/>
              </a:pPr>
              <a:r>
                <a:rPr lang="tr-TR" sz="1100" b="1" dirty="0">
                  <a:solidFill>
                    <a:schemeClr val="bg1"/>
                  </a:solidFill>
                  <a:latin typeface="Comic Sans MS" pitchFamily="66" charset="0"/>
                  <a:ea typeface="+mn-ea"/>
                  <a:cs typeface="+mn-cs"/>
                </a:rPr>
                <a:t>Oran</a:t>
              </a:r>
            </a:p>
          </p:txBody>
        </p:sp>
        <p:sp>
          <p:nvSpPr>
            <p:cNvPr id="32776" name="Metin kutusu 9"/>
            <p:cNvSpPr txBox="1">
              <a:spLocks noChangeArrowheads="1"/>
            </p:cNvSpPr>
            <p:nvPr/>
          </p:nvSpPr>
          <p:spPr bwMode="auto">
            <a:xfrm>
              <a:off x="1971283" y="981889"/>
              <a:ext cx="599844"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b="1">
                  <a:solidFill>
                    <a:schemeClr val="bg1"/>
                  </a:solidFill>
                </a:rPr>
                <a:t>Çiçek </a:t>
              </a:r>
            </a:p>
            <a:p>
              <a:pPr eaLnBrk="1" hangingPunct="1"/>
              <a:r>
                <a:rPr lang="tr-TR" sz="1100" b="1">
                  <a:solidFill>
                    <a:schemeClr val="bg1"/>
                  </a:solidFill>
                </a:rPr>
                <a:t>rengi</a:t>
              </a:r>
            </a:p>
          </p:txBody>
        </p:sp>
        <p:sp>
          <p:nvSpPr>
            <p:cNvPr id="32777" name="Metin kutusu 10"/>
            <p:cNvSpPr txBox="1">
              <a:spLocks noChangeArrowheads="1"/>
            </p:cNvSpPr>
            <p:nvPr/>
          </p:nvSpPr>
          <p:spPr bwMode="auto">
            <a:xfrm>
              <a:off x="1979712" y="1700808"/>
              <a:ext cx="817853"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b="1">
                  <a:solidFill>
                    <a:schemeClr val="bg1"/>
                  </a:solidFill>
                </a:rPr>
                <a:t>Çiçek </a:t>
              </a:r>
            </a:p>
            <a:p>
              <a:pPr eaLnBrk="1" hangingPunct="1"/>
              <a:r>
                <a:rPr lang="tr-TR" sz="1100" b="1">
                  <a:solidFill>
                    <a:schemeClr val="bg1"/>
                  </a:solidFill>
                </a:rPr>
                <a:t>pozisyonu</a:t>
              </a:r>
            </a:p>
          </p:txBody>
        </p:sp>
        <p:sp>
          <p:nvSpPr>
            <p:cNvPr id="32778" name="Metin kutusu 11"/>
            <p:cNvSpPr txBox="1">
              <a:spLocks noChangeArrowheads="1"/>
            </p:cNvSpPr>
            <p:nvPr/>
          </p:nvSpPr>
          <p:spPr bwMode="auto">
            <a:xfrm>
              <a:off x="2000550" y="2782089"/>
              <a:ext cx="742511"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b="1">
                  <a:solidFill>
                    <a:schemeClr val="bg1"/>
                  </a:solidFill>
                </a:rPr>
                <a:t>Tohum  </a:t>
              </a:r>
            </a:p>
            <a:p>
              <a:pPr eaLnBrk="1" hangingPunct="1"/>
              <a:r>
                <a:rPr lang="tr-TR" sz="1100" b="1">
                  <a:solidFill>
                    <a:schemeClr val="bg1"/>
                  </a:solidFill>
                </a:rPr>
                <a:t>rengi</a:t>
              </a:r>
            </a:p>
          </p:txBody>
        </p:sp>
        <p:sp>
          <p:nvSpPr>
            <p:cNvPr id="32779" name="Metin kutusu 12"/>
            <p:cNvSpPr txBox="1">
              <a:spLocks noChangeArrowheads="1"/>
            </p:cNvSpPr>
            <p:nvPr/>
          </p:nvSpPr>
          <p:spPr bwMode="auto">
            <a:xfrm>
              <a:off x="2029289" y="3502169"/>
              <a:ext cx="742511"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b="1">
                  <a:solidFill>
                    <a:schemeClr val="bg1"/>
                  </a:solidFill>
                </a:rPr>
                <a:t>Tohum  </a:t>
              </a:r>
            </a:p>
            <a:p>
              <a:pPr eaLnBrk="1" hangingPunct="1"/>
              <a:r>
                <a:rPr lang="tr-TR" sz="1100" b="1">
                  <a:solidFill>
                    <a:schemeClr val="bg1"/>
                  </a:solidFill>
                </a:rPr>
                <a:t>şekli</a:t>
              </a:r>
            </a:p>
          </p:txBody>
        </p:sp>
        <p:sp>
          <p:nvSpPr>
            <p:cNvPr id="32780" name="Metin kutusu 13"/>
            <p:cNvSpPr txBox="1">
              <a:spLocks noChangeArrowheads="1"/>
            </p:cNvSpPr>
            <p:nvPr/>
          </p:nvSpPr>
          <p:spPr bwMode="auto">
            <a:xfrm>
              <a:off x="1979712" y="4222249"/>
              <a:ext cx="761747"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b="1">
                  <a:solidFill>
                    <a:schemeClr val="bg1"/>
                  </a:solidFill>
                </a:rPr>
                <a:t>Bezelye </a:t>
              </a:r>
            </a:p>
            <a:p>
              <a:pPr eaLnBrk="1" hangingPunct="1"/>
              <a:r>
                <a:rPr lang="tr-TR" sz="1100" b="1">
                  <a:solidFill>
                    <a:schemeClr val="bg1"/>
                  </a:solidFill>
                </a:rPr>
                <a:t>şekli</a:t>
              </a:r>
            </a:p>
          </p:txBody>
        </p:sp>
        <p:sp>
          <p:nvSpPr>
            <p:cNvPr id="32781" name="Metin kutusu 14"/>
            <p:cNvSpPr txBox="1">
              <a:spLocks noChangeArrowheads="1"/>
            </p:cNvSpPr>
            <p:nvPr/>
          </p:nvSpPr>
          <p:spPr bwMode="auto">
            <a:xfrm>
              <a:off x="2010053" y="4941168"/>
              <a:ext cx="761747"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b="1">
                  <a:solidFill>
                    <a:schemeClr val="bg1"/>
                  </a:solidFill>
                </a:rPr>
                <a:t>Bezelye </a:t>
              </a:r>
            </a:p>
            <a:p>
              <a:pPr eaLnBrk="1" hangingPunct="1"/>
              <a:r>
                <a:rPr lang="tr-TR" sz="1100" b="1">
                  <a:solidFill>
                    <a:schemeClr val="bg1"/>
                  </a:solidFill>
                </a:rPr>
                <a:t>rengi</a:t>
              </a:r>
            </a:p>
          </p:txBody>
        </p:sp>
        <p:sp>
          <p:nvSpPr>
            <p:cNvPr id="32782" name="Metin kutusu 15"/>
            <p:cNvSpPr txBox="1">
              <a:spLocks noChangeArrowheads="1"/>
            </p:cNvSpPr>
            <p:nvPr/>
          </p:nvSpPr>
          <p:spPr bwMode="auto">
            <a:xfrm>
              <a:off x="1998947" y="5733256"/>
              <a:ext cx="744114"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b="1">
                  <a:solidFill>
                    <a:schemeClr val="bg1"/>
                  </a:solidFill>
                </a:rPr>
                <a:t>Bitkinin </a:t>
              </a:r>
            </a:p>
            <a:p>
              <a:pPr eaLnBrk="1" hangingPunct="1"/>
              <a:r>
                <a:rPr lang="tr-TR" sz="1100" b="1">
                  <a:solidFill>
                    <a:schemeClr val="bg1"/>
                  </a:solidFill>
                </a:rPr>
                <a:t>boyu</a:t>
              </a: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995738" y="0"/>
            <a:ext cx="4897437" cy="981075"/>
          </a:xfrm>
        </p:spPr>
        <p:txBody>
          <a:bodyPr/>
          <a:lstStyle/>
          <a:p>
            <a:pPr algn="r" eaLnBrk="1" hangingPunct="1"/>
            <a:r>
              <a:rPr lang="tr-TR" sz="3600" b="1" i="1">
                <a:latin typeface="Comic Sans MS" charset="0"/>
              </a:rPr>
              <a:t>Punnett</a:t>
            </a:r>
            <a:r>
              <a:rPr lang="tr-TR" sz="4000" b="1">
                <a:latin typeface="Comic Sans MS" charset="0"/>
              </a:rPr>
              <a:t> </a:t>
            </a:r>
            <a:r>
              <a:rPr lang="tr-TR" sz="3600" b="1" i="1">
                <a:latin typeface="Comic Sans MS" charset="0"/>
              </a:rPr>
              <a:t>Karesi</a:t>
            </a:r>
          </a:p>
        </p:txBody>
      </p:sp>
      <p:sp>
        <p:nvSpPr>
          <p:cNvPr id="6" name="TextBox 5"/>
          <p:cNvSpPr txBox="1"/>
          <p:nvPr/>
        </p:nvSpPr>
        <p:spPr>
          <a:xfrm>
            <a:off x="4140200" y="6484938"/>
            <a:ext cx="2973388" cy="246062"/>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grpSp>
        <p:nvGrpSpPr>
          <p:cNvPr id="34819" name="Grup 2"/>
          <p:cNvGrpSpPr>
            <a:grpSpLocks/>
          </p:cNvGrpSpPr>
          <p:nvPr/>
        </p:nvGrpSpPr>
        <p:grpSpPr bwMode="auto">
          <a:xfrm>
            <a:off x="827088" y="0"/>
            <a:ext cx="3240087" cy="6784975"/>
            <a:chOff x="899592" y="0"/>
            <a:chExt cx="3240360" cy="6784504"/>
          </a:xfrm>
        </p:grpSpPr>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l="31197" t="16846" r="51367" b="37521"/>
            <a:stretch>
              <a:fillRect/>
            </a:stretch>
          </p:blipFill>
          <p:spPr bwMode="auto">
            <a:xfrm>
              <a:off x="899592" y="0"/>
              <a:ext cx="3240360" cy="678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044066" y="344464"/>
              <a:ext cx="946230" cy="276206"/>
            </a:xfrm>
            <a:prstGeom prst="rect">
              <a:avLst/>
            </a:prstGeom>
            <a:solidFill>
              <a:schemeClr val="accent6">
                <a:lumMod val="20000"/>
                <a:lumOff val="80000"/>
              </a:schemeClr>
            </a:solidFill>
          </p:spPr>
          <p:txBody>
            <a:bodyPr wrap="none">
              <a:spAutoFit/>
            </a:bodyPr>
            <a:lstStyle/>
            <a:p>
              <a:pPr>
                <a:defRPr/>
              </a:pPr>
              <a:r>
                <a:rPr lang="tr-TR" sz="1200" b="1" dirty="0">
                  <a:solidFill>
                    <a:schemeClr val="bg1"/>
                  </a:solidFill>
                  <a:latin typeface="Comic Sans MS" pitchFamily="66" charset="0"/>
                  <a:ea typeface="+mn-ea"/>
                  <a:cs typeface="+mn-cs"/>
                </a:rPr>
                <a:t>F1 Nesli  </a:t>
              </a:r>
            </a:p>
          </p:txBody>
        </p:sp>
        <p:sp>
          <p:nvSpPr>
            <p:cNvPr id="7" name="Metin kutusu 6"/>
            <p:cNvSpPr txBox="1"/>
            <p:nvPr/>
          </p:nvSpPr>
          <p:spPr>
            <a:xfrm>
              <a:off x="1040891" y="1700095"/>
              <a:ext cx="506456" cy="277793"/>
            </a:xfrm>
            <a:prstGeom prst="rect">
              <a:avLst/>
            </a:prstGeom>
            <a:solidFill>
              <a:schemeClr val="accent6">
                <a:lumMod val="20000"/>
                <a:lumOff val="80000"/>
              </a:schemeClr>
            </a:solidFill>
          </p:spPr>
          <p:txBody>
            <a:bodyPr>
              <a:spAutoFit/>
            </a:bodyPr>
            <a:lstStyle/>
            <a:p>
              <a:pPr>
                <a:defRPr/>
              </a:pPr>
              <a:r>
                <a:rPr lang="tr-TR" sz="1050" b="1" dirty="0">
                  <a:solidFill>
                    <a:schemeClr val="bg1"/>
                  </a:solidFill>
                  <a:latin typeface="Comic Sans MS" pitchFamily="66" charset="0"/>
                  <a:ea typeface="+mn-ea"/>
                  <a:cs typeface="+mn-cs"/>
                </a:rPr>
                <a:t>Uzun</a:t>
              </a:r>
              <a:r>
                <a:rPr lang="tr-TR" sz="1200" b="1" dirty="0">
                  <a:solidFill>
                    <a:schemeClr val="bg1"/>
                  </a:solidFill>
                  <a:latin typeface="Comic Sans MS" pitchFamily="66" charset="0"/>
                  <a:ea typeface="+mn-ea"/>
                  <a:cs typeface="+mn-cs"/>
                </a:rPr>
                <a:t> </a:t>
              </a:r>
            </a:p>
          </p:txBody>
        </p:sp>
        <p:sp>
          <p:nvSpPr>
            <p:cNvPr id="8" name="Metin kutusu 7"/>
            <p:cNvSpPr txBox="1"/>
            <p:nvPr/>
          </p:nvSpPr>
          <p:spPr>
            <a:xfrm>
              <a:off x="3276279" y="1773115"/>
              <a:ext cx="535033" cy="246045"/>
            </a:xfrm>
            <a:prstGeom prst="rect">
              <a:avLst/>
            </a:prstGeom>
            <a:solidFill>
              <a:schemeClr val="accent6">
                <a:lumMod val="20000"/>
                <a:lumOff val="80000"/>
              </a:schemeClr>
            </a:solidFill>
          </p:spPr>
          <p:txBody>
            <a:bodyPr wrap="none">
              <a:spAutoFit/>
            </a:bodyPr>
            <a:lstStyle/>
            <a:p>
              <a:pPr>
                <a:defRPr/>
              </a:pPr>
              <a:r>
                <a:rPr lang="tr-TR" sz="1000" b="1" dirty="0">
                  <a:solidFill>
                    <a:schemeClr val="bg1"/>
                  </a:solidFill>
                  <a:latin typeface="Comic Sans MS" pitchFamily="66" charset="0"/>
                  <a:ea typeface="+mn-ea"/>
                  <a:cs typeface="+mn-cs"/>
                </a:rPr>
                <a:t>Bodur</a:t>
              </a:r>
            </a:p>
          </p:txBody>
        </p:sp>
        <p:sp>
          <p:nvSpPr>
            <p:cNvPr id="9" name="Metin kutusu 8"/>
            <p:cNvSpPr txBox="1"/>
            <p:nvPr/>
          </p:nvSpPr>
          <p:spPr>
            <a:xfrm>
              <a:off x="1040891" y="2535062"/>
              <a:ext cx="654105" cy="246045"/>
            </a:xfrm>
            <a:prstGeom prst="rect">
              <a:avLst/>
            </a:prstGeom>
            <a:solidFill>
              <a:schemeClr val="accent6">
                <a:lumMod val="20000"/>
                <a:lumOff val="80000"/>
              </a:schemeClr>
            </a:solidFill>
          </p:spPr>
          <p:txBody>
            <a:bodyPr>
              <a:spAutoFit/>
            </a:bodyPr>
            <a:lstStyle/>
            <a:p>
              <a:pPr>
                <a:defRPr/>
              </a:pPr>
              <a:r>
                <a:rPr lang="tr-TR" sz="1000" b="1" dirty="0">
                  <a:solidFill>
                    <a:schemeClr val="bg1"/>
                  </a:solidFill>
                  <a:latin typeface="Comic Sans MS" pitchFamily="66" charset="0"/>
                  <a:ea typeface="+mn-ea"/>
                  <a:cs typeface="+mn-cs"/>
                </a:rPr>
                <a:t>Gamet</a:t>
              </a:r>
            </a:p>
          </p:txBody>
        </p:sp>
        <p:sp>
          <p:nvSpPr>
            <p:cNvPr id="10" name="Metin kutusu 9"/>
            <p:cNvSpPr txBox="1"/>
            <p:nvPr/>
          </p:nvSpPr>
          <p:spPr>
            <a:xfrm>
              <a:off x="1990296" y="2925560"/>
              <a:ext cx="1070065" cy="277793"/>
            </a:xfrm>
            <a:prstGeom prst="rect">
              <a:avLst/>
            </a:prstGeom>
            <a:solidFill>
              <a:schemeClr val="bg2">
                <a:lumMod val="40000"/>
                <a:lumOff val="6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200" b="1" smtClean="0">
                  <a:solidFill>
                    <a:schemeClr val="bg1"/>
                  </a:solidFill>
                  <a:cs typeface="+mn-cs"/>
                </a:rPr>
                <a:t>  Döllenme</a:t>
              </a:r>
            </a:p>
          </p:txBody>
        </p:sp>
        <p:sp>
          <p:nvSpPr>
            <p:cNvPr id="11" name="Metin kutusu 10"/>
            <p:cNvSpPr txBox="1"/>
            <p:nvPr/>
          </p:nvSpPr>
          <p:spPr>
            <a:xfrm>
              <a:off x="1105984" y="3644647"/>
              <a:ext cx="946230" cy="277794"/>
            </a:xfrm>
            <a:prstGeom prst="rect">
              <a:avLst/>
            </a:prstGeom>
            <a:solidFill>
              <a:schemeClr val="accent6">
                <a:lumMod val="20000"/>
                <a:lumOff val="80000"/>
              </a:schemeClr>
            </a:solidFill>
          </p:spPr>
          <p:txBody>
            <a:bodyPr wrap="none">
              <a:spAutoFit/>
            </a:bodyPr>
            <a:lstStyle/>
            <a:p>
              <a:pPr>
                <a:defRPr/>
              </a:pPr>
              <a:r>
                <a:rPr lang="tr-TR" sz="1200" b="1" dirty="0">
                  <a:solidFill>
                    <a:schemeClr val="bg1"/>
                  </a:solidFill>
                  <a:latin typeface="Comic Sans MS" pitchFamily="66" charset="0"/>
                  <a:ea typeface="+mn-ea"/>
                  <a:cs typeface="+mn-cs"/>
                </a:rPr>
                <a:t>F1 Nesli  </a:t>
              </a:r>
            </a:p>
          </p:txBody>
        </p:sp>
        <p:sp>
          <p:nvSpPr>
            <p:cNvPr id="34827" name="Metin kutusu 11"/>
            <p:cNvSpPr txBox="1">
              <a:spLocks noChangeArrowheads="1"/>
            </p:cNvSpPr>
            <p:nvPr/>
          </p:nvSpPr>
          <p:spPr bwMode="auto">
            <a:xfrm>
              <a:off x="2553388" y="5013176"/>
              <a:ext cx="506444" cy="2462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Uzun </a:t>
              </a:r>
            </a:p>
          </p:txBody>
        </p:sp>
        <p:sp>
          <p:nvSpPr>
            <p:cNvPr id="34828" name="Metin kutusu 12"/>
            <p:cNvSpPr txBox="1">
              <a:spLocks noChangeArrowheads="1"/>
            </p:cNvSpPr>
            <p:nvPr/>
          </p:nvSpPr>
          <p:spPr bwMode="auto">
            <a:xfrm>
              <a:off x="1689292" y="5013176"/>
              <a:ext cx="506444" cy="2462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Uzun </a:t>
              </a:r>
            </a:p>
          </p:txBody>
        </p:sp>
        <p:sp>
          <p:nvSpPr>
            <p:cNvPr id="34829" name="Metin kutusu 13"/>
            <p:cNvSpPr txBox="1">
              <a:spLocks noChangeArrowheads="1"/>
            </p:cNvSpPr>
            <p:nvPr/>
          </p:nvSpPr>
          <p:spPr bwMode="auto">
            <a:xfrm>
              <a:off x="1691680" y="5847075"/>
              <a:ext cx="650460" cy="2462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Bodur </a:t>
              </a:r>
            </a:p>
          </p:txBody>
        </p:sp>
        <p:sp>
          <p:nvSpPr>
            <p:cNvPr id="34830" name="Metin kutusu 14"/>
            <p:cNvSpPr txBox="1">
              <a:spLocks noChangeArrowheads="1"/>
            </p:cNvSpPr>
            <p:nvPr/>
          </p:nvSpPr>
          <p:spPr bwMode="auto">
            <a:xfrm>
              <a:off x="2553388" y="5847075"/>
              <a:ext cx="650460" cy="2462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Bodur </a:t>
              </a:r>
            </a:p>
          </p:txBody>
        </p:sp>
        <p:sp>
          <p:nvSpPr>
            <p:cNvPr id="16" name="Metin kutusu 15"/>
            <p:cNvSpPr txBox="1"/>
            <p:nvPr/>
          </p:nvSpPr>
          <p:spPr>
            <a:xfrm>
              <a:off x="1044066" y="6341623"/>
              <a:ext cx="2752957" cy="400022"/>
            </a:xfrm>
            <a:prstGeom prst="rect">
              <a:avLst/>
            </a:prstGeom>
            <a:solidFill>
              <a:schemeClr val="accent1">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000" b="1" smtClean="0">
                  <a:solidFill>
                    <a:schemeClr val="bg1"/>
                  </a:solidFill>
                  <a:cs typeface="+mn-cs"/>
                </a:rPr>
                <a:t>Sonuç ; Genotip oranı  1 Tt : 1 tt</a:t>
              </a:r>
            </a:p>
            <a:p>
              <a:pPr eaLnBrk="1" hangingPunct="1">
                <a:defRPr/>
              </a:pPr>
              <a:r>
                <a:rPr lang="tr-TR" sz="1000" b="1" smtClean="0">
                  <a:solidFill>
                    <a:schemeClr val="bg1"/>
                  </a:solidFill>
                  <a:cs typeface="+mn-cs"/>
                </a:rPr>
                <a:t>         Fenotip oranı   1 Uzun : 1 Bodur</a:t>
              </a:r>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14313" y="-214313"/>
            <a:ext cx="8229600" cy="1143001"/>
          </a:xfrm>
        </p:spPr>
        <p:txBody>
          <a:bodyPr/>
          <a:lstStyle/>
          <a:p>
            <a:pPr algn="r" eaLnBrk="1" hangingPunct="1"/>
            <a:r>
              <a:rPr lang="tr-TR" sz="3600" b="1" i="1">
                <a:latin typeface="Comic Sans MS" charset="0"/>
              </a:rPr>
              <a:t>Dihibrid Çapraz</a:t>
            </a:r>
          </a:p>
        </p:txBody>
      </p:sp>
      <p:sp>
        <p:nvSpPr>
          <p:cNvPr id="6" name="TextBox 5"/>
          <p:cNvSpPr txBox="1"/>
          <p:nvPr/>
        </p:nvSpPr>
        <p:spPr>
          <a:xfrm>
            <a:off x="4572000" y="6542088"/>
            <a:ext cx="2973388" cy="246062"/>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grpSp>
        <p:nvGrpSpPr>
          <p:cNvPr id="36867" name="Grup 3"/>
          <p:cNvGrpSpPr>
            <a:grpSpLocks/>
          </p:cNvGrpSpPr>
          <p:nvPr/>
        </p:nvGrpSpPr>
        <p:grpSpPr bwMode="auto">
          <a:xfrm>
            <a:off x="827088" y="1588"/>
            <a:ext cx="3313112" cy="6802437"/>
            <a:chOff x="323528" y="1943"/>
            <a:chExt cx="3312368" cy="6801663"/>
          </a:xfrm>
        </p:grpSpPr>
        <p:grpSp>
          <p:nvGrpSpPr>
            <p:cNvPr id="36868" name="Grup 2"/>
            <p:cNvGrpSpPr>
              <a:grpSpLocks/>
            </p:cNvGrpSpPr>
            <p:nvPr/>
          </p:nvGrpSpPr>
          <p:grpSpPr bwMode="auto">
            <a:xfrm>
              <a:off x="323528" y="1943"/>
              <a:ext cx="3312368" cy="6801663"/>
              <a:chOff x="323528" y="1943"/>
              <a:chExt cx="3312368" cy="6801663"/>
            </a:xfrm>
          </p:grpSpPr>
          <p:pic>
            <p:nvPicPr>
              <p:cNvPr id="36870" name="Picture 2"/>
              <p:cNvPicPr>
                <a:picLocks noChangeAspect="1" noChangeArrowheads="1"/>
              </p:cNvPicPr>
              <p:nvPr/>
            </p:nvPicPr>
            <p:blipFill>
              <a:blip r:embed="rId3">
                <a:extLst>
                  <a:ext uri="{28A0092B-C50C-407E-A947-70E740481C1C}">
                    <a14:useLocalDpi xmlns:a14="http://schemas.microsoft.com/office/drawing/2010/main" val="0"/>
                  </a:ext>
                </a:extLst>
              </a:blip>
              <a:srcRect l="50391" t="16846" r="26756" b="24500"/>
              <a:stretch>
                <a:fillRect/>
              </a:stretch>
            </p:blipFill>
            <p:spPr bwMode="auto">
              <a:xfrm>
                <a:off x="323528" y="1943"/>
                <a:ext cx="3312368" cy="68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539380" y="260676"/>
                <a:ext cx="682472" cy="261908"/>
              </a:xfrm>
              <a:prstGeom prst="rect">
                <a:avLst/>
              </a:prstGeom>
              <a:solidFill>
                <a:schemeClr val="accent6">
                  <a:lumMod val="20000"/>
                  <a:lumOff val="80000"/>
                </a:schemeClr>
              </a:solidFill>
            </p:spPr>
            <p:txBody>
              <a:bodyPr wrap="none">
                <a:spAutoFit/>
              </a:bodyPr>
              <a:lstStyle/>
              <a:p>
                <a:pPr>
                  <a:defRPr/>
                </a:pPr>
                <a:r>
                  <a:rPr lang="tr-TR" sz="1100" b="1" dirty="0">
                    <a:solidFill>
                      <a:schemeClr val="bg1"/>
                    </a:solidFill>
                    <a:latin typeface="Comic Sans MS" pitchFamily="66" charset="0"/>
                    <a:ea typeface="+mn-ea"/>
                    <a:cs typeface="+mn-cs"/>
                  </a:rPr>
                  <a:t>P nesli </a:t>
                </a:r>
              </a:p>
            </p:txBody>
          </p:sp>
          <p:sp>
            <p:nvSpPr>
              <p:cNvPr id="7" name="Metin kutusu 6"/>
              <p:cNvSpPr txBox="1"/>
              <p:nvPr/>
            </p:nvSpPr>
            <p:spPr>
              <a:xfrm>
                <a:off x="1115512" y="332105"/>
                <a:ext cx="711040" cy="339686"/>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Yuvarlak, </a:t>
                </a:r>
              </a:p>
              <a:p>
                <a:pPr eaLnBrk="1" hangingPunct="1">
                  <a:defRPr/>
                </a:pPr>
                <a:r>
                  <a:rPr lang="tr-TR" sz="800" b="1" smtClean="0">
                    <a:solidFill>
                      <a:schemeClr val="bg1"/>
                    </a:solidFill>
                    <a:cs typeface="+mn-cs"/>
                  </a:rPr>
                  <a:t>sarı tohum</a:t>
                </a:r>
              </a:p>
            </p:txBody>
          </p:sp>
          <p:sp>
            <p:nvSpPr>
              <p:cNvPr id="8" name="Metin kutusu 7"/>
              <p:cNvSpPr txBox="1"/>
              <p:nvPr/>
            </p:nvSpPr>
            <p:spPr>
              <a:xfrm>
                <a:off x="2123349" y="332105"/>
                <a:ext cx="836424" cy="339686"/>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Kırışık,</a:t>
                </a:r>
              </a:p>
              <a:p>
                <a:pPr eaLnBrk="1" hangingPunct="1">
                  <a:defRPr/>
                </a:pPr>
                <a:r>
                  <a:rPr lang="tr-TR" sz="800" b="1" smtClean="0">
                    <a:solidFill>
                      <a:schemeClr val="bg1"/>
                    </a:solidFill>
                    <a:cs typeface="+mn-cs"/>
                  </a:rPr>
                  <a:t>yeşil tohum  </a:t>
                </a:r>
              </a:p>
            </p:txBody>
          </p:sp>
          <p:sp>
            <p:nvSpPr>
              <p:cNvPr id="9" name="Metin kutusu 8"/>
              <p:cNvSpPr txBox="1"/>
              <p:nvPr/>
            </p:nvSpPr>
            <p:spPr>
              <a:xfrm>
                <a:off x="660002" y="1268624"/>
                <a:ext cx="618986" cy="215875"/>
              </a:xfrm>
              <a:prstGeom prst="rect">
                <a:avLst/>
              </a:prstGeom>
              <a:solidFill>
                <a:schemeClr val="accent6">
                  <a:lumMod val="20000"/>
                  <a:lumOff val="80000"/>
                </a:schemeClr>
              </a:solidFill>
            </p:spPr>
            <p:txBody>
              <a:bodyPr wrap="none">
                <a:spAutoFit/>
              </a:bodyPr>
              <a:lstStyle/>
              <a:p>
                <a:pPr>
                  <a:defRPr/>
                </a:pPr>
                <a:r>
                  <a:rPr lang="tr-TR" sz="800" b="1" dirty="0">
                    <a:solidFill>
                      <a:schemeClr val="bg1"/>
                    </a:solidFill>
                    <a:latin typeface="Comic Sans MS" pitchFamily="66" charset="0"/>
                    <a:ea typeface="+mn-ea"/>
                    <a:cs typeface="+mn-cs"/>
                  </a:rPr>
                  <a:t>gametler</a:t>
                </a:r>
              </a:p>
            </p:txBody>
          </p:sp>
          <p:sp>
            <p:nvSpPr>
              <p:cNvPr id="10" name="Metin kutusu 9"/>
              <p:cNvSpPr txBox="1"/>
              <p:nvPr/>
            </p:nvSpPr>
            <p:spPr>
              <a:xfrm>
                <a:off x="539380" y="3187692"/>
                <a:ext cx="618986" cy="214289"/>
              </a:xfrm>
              <a:prstGeom prst="rect">
                <a:avLst/>
              </a:prstGeom>
              <a:solidFill>
                <a:schemeClr val="accent6">
                  <a:lumMod val="20000"/>
                  <a:lumOff val="80000"/>
                </a:schemeClr>
              </a:solidFill>
            </p:spPr>
            <p:txBody>
              <a:bodyPr wrap="none">
                <a:spAutoFit/>
              </a:bodyPr>
              <a:lstStyle/>
              <a:p>
                <a:pPr>
                  <a:defRPr/>
                </a:pPr>
                <a:r>
                  <a:rPr lang="tr-TR" sz="800" b="1" dirty="0">
                    <a:solidFill>
                      <a:schemeClr val="bg1"/>
                    </a:solidFill>
                    <a:latin typeface="Comic Sans MS" pitchFamily="66" charset="0"/>
                    <a:ea typeface="+mn-ea"/>
                    <a:cs typeface="+mn-cs"/>
                  </a:rPr>
                  <a:t>gametler</a:t>
                </a:r>
              </a:p>
            </p:txBody>
          </p:sp>
          <p:sp>
            <p:nvSpPr>
              <p:cNvPr id="11" name="Metin kutusu 10"/>
              <p:cNvSpPr txBox="1"/>
              <p:nvPr/>
            </p:nvSpPr>
            <p:spPr>
              <a:xfrm>
                <a:off x="539380" y="2133712"/>
                <a:ext cx="791984" cy="253971"/>
              </a:xfrm>
              <a:prstGeom prst="rect">
                <a:avLst/>
              </a:prstGeom>
              <a:solidFill>
                <a:schemeClr val="accent6">
                  <a:lumMod val="20000"/>
                  <a:lumOff val="80000"/>
                </a:schemeClr>
              </a:solidFill>
            </p:spPr>
            <p:txBody>
              <a:bodyPr>
                <a:spAutoFit/>
              </a:bodyPr>
              <a:lstStyle/>
              <a:p>
                <a:pPr>
                  <a:defRPr/>
                </a:pPr>
                <a:r>
                  <a:rPr lang="tr-TR" sz="1050" b="1" dirty="0">
                    <a:solidFill>
                      <a:schemeClr val="bg1"/>
                    </a:solidFill>
                    <a:latin typeface="Comic Sans MS" pitchFamily="66" charset="0"/>
                    <a:ea typeface="+mn-ea"/>
                    <a:cs typeface="+mn-cs"/>
                  </a:rPr>
                  <a:t>F1 nesli</a:t>
                </a:r>
              </a:p>
            </p:txBody>
          </p:sp>
          <p:sp>
            <p:nvSpPr>
              <p:cNvPr id="12" name="Metin kutusu 11"/>
              <p:cNvSpPr txBox="1"/>
              <p:nvPr/>
            </p:nvSpPr>
            <p:spPr>
              <a:xfrm>
                <a:off x="539380" y="3967067"/>
                <a:ext cx="791984" cy="253971"/>
              </a:xfrm>
              <a:prstGeom prst="rect">
                <a:avLst/>
              </a:prstGeom>
              <a:solidFill>
                <a:schemeClr val="tx1">
                  <a:lumMod val="95000"/>
                </a:schemeClr>
              </a:solidFill>
            </p:spPr>
            <p:txBody>
              <a:bodyPr>
                <a:spAutoFit/>
              </a:bodyPr>
              <a:lstStyle/>
              <a:p>
                <a:pPr>
                  <a:defRPr/>
                </a:pPr>
                <a:r>
                  <a:rPr lang="tr-TR" sz="1050" b="1" dirty="0">
                    <a:solidFill>
                      <a:schemeClr val="bg1"/>
                    </a:solidFill>
                    <a:latin typeface="Comic Sans MS" pitchFamily="66" charset="0"/>
                    <a:ea typeface="+mn-ea"/>
                    <a:cs typeface="+mn-cs"/>
                  </a:rPr>
                  <a:t>F2 nesli</a:t>
                </a:r>
              </a:p>
            </p:txBody>
          </p:sp>
          <p:sp>
            <p:nvSpPr>
              <p:cNvPr id="13" name="Metin kutusu 12"/>
              <p:cNvSpPr txBox="1"/>
              <p:nvPr/>
            </p:nvSpPr>
            <p:spPr>
              <a:xfrm>
                <a:off x="1547215" y="1628945"/>
                <a:ext cx="936415" cy="215875"/>
              </a:xfrm>
              <a:prstGeom prst="rect">
                <a:avLst/>
              </a:prstGeom>
              <a:solidFill>
                <a:schemeClr val="bg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   Döllenme </a:t>
                </a:r>
              </a:p>
            </p:txBody>
          </p:sp>
          <p:sp>
            <p:nvSpPr>
              <p:cNvPr id="14" name="Metin kutusu 13"/>
              <p:cNvSpPr txBox="1"/>
              <p:nvPr/>
            </p:nvSpPr>
            <p:spPr>
              <a:xfrm>
                <a:off x="1331364" y="3500395"/>
                <a:ext cx="1368118" cy="215875"/>
              </a:xfrm>
              <a:prstGeom prst="rect">
                <a:avLst/>
              </a:prstGeom>
              <a:solidFill>
                <a:schemeClr val="bg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 Kendi içinde döllenme</a:t>
                </a:r>
              </a:p>
            </p:txBody>
          </p:sp>
          <p:sp>
            <p:nvSpPr>
              <p:cNvPr id="15" name="Metin kutusu 14"/>
              <p:cNvSpPr txBox="1"/>
              <p:nvPr/>
            </p:nvSpPr>
            <p:spPr>
              <a:xfrm>
                <a:off x="755231" y="6236933"/>
                <a:ext cx="2520384" cy="539689"/>
              </a:xfrm>
              <a:prstGeom prst="rect">
                <a:avLst/>
              </a:prstGeom>
              <a:solidFill>
                <a:schemeClr val="tx1">
                  <a:lumMod val="9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Sonuç ; fenotip oranı 9 yuvarlak-sarı, </a:t>
                </a:r>
              </a:p>
              <a:p>
                <a:pPr eaLnBrk="1" hangingPunct="1">
                  <a:defRPr/>
                </a:pPr>
                <a:r>
                  <a:rPr lang="tr-TR" sz="900" b="1" smtClean="0">
                    <a:solidFill>
                      <a:schemeClr val="bg1"/>
                    </a:solidFill>
                    <a:cs typeface="+mn-cs"/>
                  </a:rPr>
                  <a:t>          3 yuvarlak-yeşil, 3 kırışık-sarı</a:t>
                </a:r>
              </a:p>
              <a:p>
                <a:pPr eaLnBrk="1" hangingPunct="1">
                  <a:defRPr/>
                </a:pPr>
                <a:r>
                  <a:rPr lang="tr-TR" sz="900" b="1" smtClean="0">
                    <a:solidFill>
                      <a:schemeClr val="bg1"/>
                    </a:solidFill>
                    <a:cs typeface="+mn-cs"/>
                  </a:rPr>
                  <a:t>          1 kırışık-yeşil</a:t>
                </a:r>
              </a:p>
              <a:p>
                <a:pPr eaLnBrk="1" hangingPunct="1">
                  <a:defRPr/>
                </a:pPr>
                <a:endParaRPr lang="tr-TR" sz="200" b="1" smtClean="0">
                  <a:solidFill>
                    <a:schemeClr val="bg1"/>
                  </a:solidFill>
                  <a:cs typeface="+mn-cs"/>
                </a:endParaRPr>
              </a:p>
            </p:txBody>
          </p:sp>
        </p:grpSp>
        <p:sp>
          <p:nvSpPr>
            <p:cNvPr id="16" name="Metin kutusu 15"/>
            <p:cNvSpPr txBox="1"/>
            <p:nvPr/>
          </p:nvSpPr>
          <p:spPr>
            <a:xfrm>
              <a:off x="1574197" y="2043236"/>
              <a:ext cx="755480" cy="338099"/>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Yuvarlak, </a:t>
              </a:r>
            </a:p>
            <a:p>
              <a:pPr eaLnBrk="1" hangingPunct="1">
                <a:defRPr/>
              </a:pPr>
              <a:r>
                <a:rPr lang="tr-TR" sz="800" b="1" smtClean="0">
                  <a:solidFill>
                    <a:schemeClr val="bg1"/>
                  </a:solidFill>
                  <a:cs typeface="+mn-cs"/>
                </a:rPr>
                <a:t>sarı tohum </a:t>
              </a:r>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r"/>
            <a:r>
              <a:rPr lang="tr-TR" sz="3600" i="1">
                <a:latin typeface="Comic Sans MS" charset="0"/>
              </a:rPr>
              <a:t>Bağımsız Açılım</a:t>
            </a:r>
          </a:p>
        </p:txBody>
      </p:sp>
      <p:sp>
        <p:nvSpPr>
          <p:cNvPr id="38914" name="Content Placeholder 2"/>
          <p:cNvSpPr>
            <a:spLocks noGrp="1"/>
          </p:cNvSpPr>
          <p:nvPr>
            <p:ph idx="1"/>
          </p:nvPr>
        </p:nvSpPr>
        <p:spPr/>
        <p:txBody>
          <a:bodyPr/>
          <a:lstStyle/>
          <a:p>
            <a:endParaRPr lang="tr-TR">
              <a:latin typeface="Comic Sans MS" charset="0"/>
            </a:endParaRPr>
          </a:p>
          <a:p>
            <a:r>
              <a:rPr lang="tr-TR">
                <a:latin typeface="Comic Sans MS" charset="0"/>
              </a:rPr>
              <a:t>Gamet oluşumu sırasında birim faktörlerin birbirinden ayrılan çiftleri birbirlerinden bağımsız olarak dağılırlar: Buna göre herhangi bir birim faktörü çifti diğer bütün birim faktörlerinden bağımsız olarak açılım gösterir.</a:t>
            </a:r>
          </a:p>
          <a:p>
            <a:endParaRPr lang="tr-TR">
              <a:latin typeface="Comic Sans MS" charset="0"/>
            </a:endParaRPr>
          </a:p>
          <a:p>
            <a:r>
              <a:rPr lang="tr-TR" sz="2000">
                <a:solidFill>
                  <a:srgbClr val="FFFF00"/>
                </a:solidFill>
                <a:latin typeface="Comic Sans MS" charset="0"/>
              </a:rPr>
              <a:t>II. Kanun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71438"/>
            <a:ext cx="8686800" cy="1143001"/>
          </a:xfrm>
        </p:spPr>
        <p:txBody>
          <a:bodyPr/>
          <a:lstStyle/>
          <a:p>
            <a:pPr algn="r"/>
            <a:r>
              <a:rPr lang="tr-TR" sz="3600" b="1" i="1">
                <a:latin typeface="Comic Sans MS" charset="0"/>
              </a:rPr>
              <a:t>Dihibrid Çapraz_Dallanma Diyagramı</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l="51563" t="34424" r="26756" b="11377"/>
          <a:stretch>
            <a:fillRect/>
          </a:stretch>
        </p:blipFill>
        <p:spPr bwMode="auto">
          <a:xfrm>
            <a:off x="3192463" y="808038"/>
            <a:ext cx="278606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98800" y="6500813"/>
            <a:ext cx="2973388" cy="246062"/>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71438"/>
            <a:ext cx="8229600" cy="1143001"/>
          </a:xfrm>
        </p:spPr>
        <p:txBody>
          <a:bodyPr/>
          <a:lstStyle/>
          <a:p>
            <a:pPr algn="r"/>
            <a:r>
              <a:rPr lang="tr-TR" sz="3600" b="1" i="1">
                <a:latin typeface="Comic Sans MS" charset="0"/>
              </a:rPr>
              <a:t>Dihibrid Test Çaprazı</a:t>
            </a:r>
          </a:p>
        </p:txBody>
      </p:sp>
      <p:sp>
        <p:nvSpPr>
          <p:cNvPr id="6" name="TextBox 5"/>
          <p:cNvSpPr txBox="1"/>
          <p:nvPr/>
        </p:nvSpPr>
        <p:spPr>
          <a:xfrm>
            <a:off x="6167438" y="6565900"/>
            <a:ext cx="2973387" cy="246063"/>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grpSp>
        <p:nvGrpSpPr>
          <p:cNvPr id="41987" name="Grup 2"/>
          <p:cNvGrpSpPr>
            <a:grpSpLocks/>
          </p:cNvGrpSpPr>
          <p:nvPr/>
        </p:nvGrpSpPr>
        <p:grpSpPr bwMode="auto">
          <a:xfrm>
            <a:off x="407988" y="981075"/>
            <a:ext cx="4019550" cy="5761038"/>
            <a:chOff x="408722" y="980728"/>
            <a:chExt cx="4019262" cy="5760640"/>
          </a:xfrm>
        </p:grpSpPr>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l="50391" t="43945" r="27344" b="16165"/>
            <a:stretch>
              <a:fillRect/>
            </a:stretch>
          </p:blipFill>
          <p:spPr bwMode="auto">
            <a:xfrm>
              <a:off x="408722" y="981368"/>
              <a:ext cx="4019262"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Metin kutusu 1"/>
            <p:cNvSpPr txBox="1">
              <a:spLocks noChangeArrowheads="1"/>
            </p:cNvSpPr>
            <p:nvPr/>
          </p:nvSpPr>
          <p:spPr bwMode="auto">
            <a:xfrm>
              <a:off x="416658" y="1628383"/>
              <a:ext cx="1298482" cy="57622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Birinci karakter için beklenen oranlar</a:t>
              </a:r>
            </a:p>
          </p:txBody>
        </p:sp>
        <p:sp>
          <p:nvSpPr>
            <p:cNvPr id="41990" name="Metin kutusu 6"/>
            <p:cNvSpPr txBox="1">
              <a:spLocks noChangeArrowheads="1"/>
            </p:cNvSpPr>
            <p:nvPr/>
          </p:nvSpPr>
          <p:spPr bwMode="auto">
            <a:xfrm>
              <a:off x="1336079" y="980728"/>
              <a:ext cx="931665"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a:solidFill>
                    <a:schemeClr val="bg1"/>
                  </a:solidFill>
                </a:rPr>
                <a:t>Yuvarlak-sarı</a:t>
              </a:r>
            </a:p>
          </p:txBody>
        </p:sp>
        <p:sp>
          <p:nvSpPr>
            <p:cNvPr id="41991" name="Metin kutusu 7"/>
            <p:cNvSpPr txBox="1">
              <a:spLocks noChangeArrowheads="1"/>
            </p:cNvSpPr>
            <p:nvPr/>
          </p:nvSpPr>
          <p:spPr bwMode="auto">
            <a:xfrm>
              <a:off x="2627784" y="980728"/>
              <a:ext cx="944489"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a:solidFill>
                    <a:schemeClr val="bg1"/>
                  </a:solidFill>
                </a:rPr>
                <a:t>Kırışık –yeşil </a:t>
              </a:r>
            </a:p>
          </p:txBody>
        </p:sp>
        <p:sp>
          <p:nvSpPr>
            <p:cNvPr id="41992" name="Metin kutusu 8"/>
            <p:cNvSpPr txBox="1">
              <a:spLocks noChangeArrowheads="1"/>
            </p:cNvSpPr>
            <p:nvPr/>
          </p:nvSpPr>
          <p:spPr bwMode="auto">
            <a:xfrm>
              <a:off x="1713554" y="1628383"/>
              <a:ext cx="1365152" cy="5778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İkinci karakter için beklenen oranlar</a:t>
              </a:r>
            </a:p>
          </p:txBody>
        </p:sp>
        <p:sp>
          <p:nvSpPr>
            <p:cNvPr id="41993" name="Metin kutusu 9"/>
            <p:cNvSpPr txBox="1">
              <a:spLocks noChangeArrowheads="1"/>
            </p:cNvSpPr>
            <p:nvPr/>
          </p:nvSpPr>
          <p:spPr bwMode="auto">
            <a:xfrm>
              <a:off x="3008861" y="1628383"/>
              <a:ext cx="1419123" cy="57622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Her iki karakter için beklenen oranlar</a:t>
              </a:r>
            </a:p>
          </p:txBody>
        </p:sp>
        <p:sp>
          <p:nvSpPr>
            <p:cNvPr id="41994" name="Metin kutusu 10"/>
            <p:cNvSpPr txBox="1">
              <a:spLocks noChangeArrowheads="1"/>
            </p:cNvSpPr>
            <p:nvPr/>
          </p:nvSpPr>
          <p:spPr bwMode="auto">
            <a:xfrm>
              <a:off x="611560" y="6006480"/>
              <a:ext cx="648975"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a:solidFill>
                    <a:schemeClr val="bg1"/>
                  </a:solidFill>
                </a:rPr>
                <a:t>Kırışık</a:t>
              </a:r>
            </a:p>
          </p:txBody>
        </p:sp>
        <p:sp>
          <p:nvSpPr>
            <p:cNvPr id="41995" name="Metin kutusu 11"/>
            <p:cNvSpPr txBox="1">
              <a:spLocks noChangeArrowheads="1"/>
            </p:cNvSpPr>
            <p:nvPr/>
          </p:nvSpPr>
          <p:spPr bwMode="auto">
            <a:xfrm>
              <a:off x="611560" y="2998693"/>
              <a:ext cx="64691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800" b="1">
                  <a:solidFill>
                    <a:schemeClr val="bg1"/>
                  </a:solidFill>
                </a:rPr>
                <a:t>1/2 Rr </a:t>
              </a:r>
            </a:p>
            <a:p>
              <a:pPr eaLnBrk="1" hangingPunct="1"/>
              <a:r>
                <a:rPr lang="tr-TR" sz="800" b="1">
                  <a:solidFill>
                    <a:schemeClr val="bg1"/>
                  </a:solidFill>
                </a:rPr>
                <a:t>Yuvarlak</a:t>
              </a:r>
            </a:p>
            <a:p>
              <a:pPr eaLnBrk="1" hangingPunct="1"/>
              <a:r>
                <a:rPr lang="tr-TR" sz="800" b="1">
                  <a:solidFill>
                    <a:schemeClr val="bg1"/>
                  </a:solidFill>
                </a:rPr>
                <a:t> 1/2  rr </a:t>
              </a:r>
            </a:p>
            <a:p>
              <a:pPr eaLnBrk="1" hangingPunct="1"/>
              <a:r>
                <a:rPr lang="tr-TR" sz="800" b="1">
                  <a:solidFill>
                    <a:schemeClr val="bg1"/>
                  </a:solidFill>
                </a:rPr>
                <a:t>Kırışık</a:t>
              </a:r>
            </a:p>
            <a:p>
              <a:pPr eaLnBrk="1" hangingPunct="1"/>
              <a:endParaRPr lang="tr-TR" sz="800" b="1">
                <a:solidFill>
                  <a:schemeClr val="bg1"/>
                </a:solidFill>
              </a:endParaRPr>
            </a:p>
          </p:txBody>
        </p:sp>
        <p:sp>
          <p:nvSpPr>
            <p:cNvPr id="13" name="Metin kutusu 12"/>
            <p:cNvSpPr txBox="1"/>
            <p:nvPr/>
          </p:nvSpPr>
          <p:spPr>
            <a:xfrm>
              <a:off x="1864355" y="2998302"/>
              <a:ext cx="547649" cy="707976"/>
            </a:xfrm>
            <a:prstGeom prst="rect">
              <a:avLst/>
            </a:prstGeom>
            <a:solidFill>
              <a:schemeClr val="accent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1/2 Yy </a:t>
              </a:r>
            </a:p>
            <a:p>
              <a:pPr eaLnBrk="1" hangingPunct="1">
                <a:defRPr/>
              </a:pPr>
              <a:r>
                <a:rPr lang="tr-TR" sz="800" b="1" smtClean="0">
                  <a:solidFill>
                    <a:schemeClr val="bg1"/>
                  </a:solidFill>
                  <a:cs typeface="+mn-cs"/>
                </a:rPr>
                <a:t>Sarı</a:t>
              </a:r>
            </a:p>
            <a:p>
              <a:pPr eaLnBrk="1" hangingPunct="1">
                <a:defRPr/>
              </a:pPr>
              <a:r>
                <a:rPr lang="tr-TR" sz="800" b="1" smtClean="0">
                  <a:solidFill>
                    <a:schemeClr val="bg1"/>
                  </a:solidFill>
                  <a:cs typeface="+mn-cs"/>
                </a:rPr>
                <a:t>1/2  yy </a:t>
              </a:r>
            </a:p>
            <a:p>
              <a:pPr eaLnBrk="1" hangingPunct="1">
                <a:defRPr/>
              </a:pPr>
              <a:r>
                <a:rPr lang="tr-TR" sz="800" b="1" smtClean="0">
                  <a:solidFill>
                    <a:schemeClr val="bg1"/>
                  </a:solidFill>
                  <a:cs typeface="+mn-cs"/>
                </a:rPr>
                <a:t>yeşil</a:t>
              </a:r>
            </a:p>
          </p:txBody>
        </p:sp>
        <p:sp>
          <p:nvSpPr>
            <p:cNvPr id="41997" name="Metin kutusu 13"/>
            <p:cNvSpPr txBox="1">
              <a:spLocks noChangeArrowheads="1"/>
            </p:cNvSpPr>
            <p:nvPr/>
          </p:nvSpPr>
          <p:spPr bwMode="auto">
            <a:xfrm>
              <a:off x="610657" y="4509120"/>
              <a:ext cx="648975"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a:solidFill>
                    <a:schemeClr val="bg1"/>
                  </a:solidFill>
                </a:rPr>
                <a:t>Yuvarlak</a:t>
              </a:r>
            </a:p>
          </p:txBody>
        </p:sp>
        <p:sp>
          <p:nvSpPr>
            <p:cNvPr id="15" name="Metin kutusu 14"/>
            <p:cNvSpPr txBox="1"/>
            <p:nvPr/>
          </p:nvSpPr>
          <p:spPr>
            <a:xfrm>
              <a:off x="2924729" y="4350758"/>
              <a:ext cx="922272" cy="230171"/>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Yuvarlak sarı</a:t>
              </a:r>
            </a:p>
          </p:txBody>
        </p:sp>
        <p:sp>
          <p:nvSpPr>
            <p:cNvPr id="16" name="Metin kutusu 15"/>
            <p:cNvSpPr txBox="1"/>
            <p:nvPr/>
          </p:nvSpPr>
          <p:spPr>
            <a:xfrm>
              <a:off x="1916739" y="6309598"/>
              <a:ext cx="566696" cy="230171"/>
            </a:xfrm>
            <a:prstGeom prst="rect">
              <a:avLst/>
            </a:prstGeom>
            <a:solidFill>
              <a:schemeClr val="accent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Yeşil</a:t>
              </a:r>
            </a:p>
          </p:txBody>
        </p:sp>
        <p:sp>
          <p:nvSpPr>
            <p:cNvPr id="17" name="Metin kutusu 16"/>
            <p:cNvSpPr txBox="1"/>
            <p:nvPr/>
          </p:nvSpPr>
          <p:spPr>
            <a:xfrm>
              <a:off x="1907215" y="5588923"/>
              <a:ext cx="431769" cy="231759"/>
            </a:xfrm>
            <a:prstGeom prst="rect">
              <a:avLst/>
            </a:prstGeom>
            <a:solidFill>
              <a:schemeClr val="accent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Sarı </a:t>
              </a:r>
            </a:p>
          </p:txBody>
        </p:sp>
        <p:sp>
          <p:nvSpPr>
            <p:cNvPr id="18" name="Metin kutusu 17"/>
            <p:cNvSpPr txBox="1"/>
            <p:nvPr/>
          </p:nvSpPr>
          <p:spPr>
            <a:xfrm>
              <a:off x="1907215" y="4149159"/>
              <a:ext cx="431769" cy="230172"/>
            </a:xfrm>
            <a:prstGeom prst="rect">
              <a:avLst/>
            </a:prstGeom>
            <a:solidFill>
              <a:schemeClr val="accent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Sarı </a:t>
              </a:r>
            </a:p>
          </p:txBody>
        </p:sp>
        <p:sp>
          <p:nvSpPr>
            <p:cNvPr id="19" name="Metin kutusu 18"/>
            <p:cNvSpPr txBox="1"/>
            <p:nvPr/>
          </p:nvSpPr>
          <p:spPr>
            <a:xfrm>
              <a:off x="1916739" y="4869834"/>
              <a:ext cx="566696" cy="230172"/>
            </a:xfrm>
            <a:prstGeom prst="rect">
              <a:avLst/>
            </a:prstGeom>
            <a:solidFill>
              <a:schemeClr val="accent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Yeşil</a:t>
              </a:r>
            </a:p>
          </p:txBody>
        </p:sp>
        <p:sp>
          <p:nvSpPr>
            <p:cNvPr id="20" name="Metin kutusu 19"/>
            <p:cNvSpPr txBox="1"/>
            <p:nvPr/>
          </p:nvSpPr>
          <p:spPr>
            <a:xfrm>
              <a:off x="2924729" y="5012699"/>
              <a:ext cx="1071486" cy="231759"/>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Yuvarlak yeşil</a:t>
              </a:r>
            </a:p>
          </p:txBody>
        </p:sp>
        <p:sp>
          <p:nvSpPr>
            <p:cNvPr id="21" name="Metin kutusu 20"/>
            <p:cNvSpPr txBox="1"/>
            <p:nvPr/>
          </p:nvSpPr>
          <p:spPr>
            <a:xfrm>
              <a:off x="2915204" y="5790521"/>
              <a:ext cx="1081011" cy="230172"/>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Kırışık sarı</a:t>
              </a:r>
            </a:p>
          </p:txBody>
        </p:sp>
        <p:sp>
          <p:nvSpPr>
            <p:cNvPr id="22" name="Metin kutusu 21"/>
            <p:cNvSpPr txBox="1"/>
            <p:nvPr/>
          </p:nvSpPr>
          <p:spPr>
            <a:xfrm>
              <a:off x="2924729" y="6438176"/>
              <a:ext cx="1071486" cy="231759"/>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Kırışık yeşil</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1438"/>
            <a:ext cx="8686800" cy="1143001"/>
          </a:xfrm>
        </p:spPr>
        <p:txBody>
          <a:bodyPr/>
          <a:lstStyle/>
          <a:p>
            <a:pPr algn="r"/>
            <a:r>
              <a:rPr lang="tr-TR" sz="3600" b="1" i="1">
                <a:latin typeface="Comic Sans MS" charset="0"/>
              </a:rPr>
              <a:t>Trihibrid Çapraz</a:t>
            </a:r>
          </a:p>
        </p:txBody>
      </p:sp>
      <p:grpSp>
        <p:nvGrpSpPr>
          <p:cNvPr id="44034" name="Grup 2"/>
          <p:cNvGrpSpPr>
            <a:grpSpLocks/>
          </p:cNvGrpSpPr>
          <p:nvPr/>
        </p:nvGrpSpPr>
        <p:grpSpPr bwMode="auto">
          <a:xfrm>
            <a:off x="182563" y="765175"/>
            <a:ext cx="6550025" cy="5938838"/>
            <a:chOff x="183092" y="640947"/>
            <a:chExt cx="6598667" cy="6060997"/>
          </a:xfrm>
        </p:grpSpPr>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l="28711" t="34424" r="26758" b="14447"/>
            <a:stretch>
              <a:fillRect/>
            </a:stretch>
          </p:blipFill>
          <p:spPr bwMode="auto">
            <a:xfrm>
              <a:off x="183092" y="640947"/>
              <a:ext cx="6598667" cy="60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Metin kutusu 1"/>
            <p:cNvSpPr txBox="1">
              <a:spLocks noChangeArrowheads="1"/>
            </p:cNvSpPr>
            <p:nvPr/>
          </p:nvSpPr>
          <p:spPr bwMode="auto">
            <a:xfrm>
              <a:off x="428193" y="1588730"/>
              <a:ext cx="1263487"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Birinci özellik için</a:t>
              </a:r>
            </a:p>
            <a:p>
              <a:pPr eaLnBrk="1" hangingPunct="1"/>
              <a:r>
                <a:rPr lang="tr-TR" sz="1000" b="1">
                  <a:solidFill>
                    <a:schemeClr val="bg1"/>
                  </a:solidFill>
                </a:rPr>
                <a:t> beklenen oranlar</a:t>
              </a:r>
            </a:p>
          </p:txBody>
        </p:sp>
        <p:sp>
          <p:nvSpPr>
            <p:cNvPr id="44037" name="Metin kutusu 6"/>
            <p:cNvSpPr txBox="1">
              <a:spLocks noChangeArrowheads="1"/>
            </p:cNvSpPr>
            <p:nvPr/>
          </p:nvSpPr>
          <p:spPr bwMode="auto">
            <a:xfrm>
              <a:off x="1868353" y="1588730"/>
              <a:ext cx="1263487"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İkinci özellik için</a:t>
              </a:r>
            </a:p>
            <a:p>
              <a:pPr eaLnBrk="1" hangingPunct="1"/>
              <a:r>
                <a:rPr lang="tr-TR" sz="1000" b="1">
                  <a:solidFill>
                    <a:schemeClr val="bg1"/>
                  </a:solidFill>
                </a:rPr>
                <a:t> beklenen oranlar</a:t>
              </a:r>
            </a:p>
          </p:txBody>
        </p:sp>
        <p:sp>
          <p:nvSpPr>
            <p:cNvPr id="44038" name="Metin kutusu 7"/>
            <p:cNvSpPr txBox="1">
              <a:spLocks noChangeArrowheads="1"/>
            </p:cNvSpPr>
            <p:nvPr/>
          </p:nvSpPr>
          <p:spPr bwMode="auto">
            <a:xfrm>
              <a:off x="3275856" y="1588730"/>
              <a:ext cx="1311578"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Üçüncü özellik için</a:t>
              </a:r>
            </a:p>
            <a:p>
              <a:pPr eaLnBrk="1" hangingPunct="1"/>
              <a:r>
                <a:rPr lang="tr-TR" sz="1000" b="1">
                  <a:solidFill>
                    <a:schemeClr val="bg1"/>
                  </a:solidFill>
                </a:rPr>
                <a:t> beklenen oranlar</a:t>
              </a:r>
            </a:p>
          </p:txBody>
        </p:sp>
        <p:sp>
          <p:nvSpPr>
            <p:cNvPr id="44039" name="Metin kutusu 8"/>
            <p:cNvSpPr txBox="1">
              <a:spLocks noChangeArrowheads="1"/>
            </p:cNvSpPr>
            <p:nvPr/>
          </p:nvSpPr>
          <p:spPr bwMode="auto">
            <a:xfrm>
              <a:off x="5076056" y="1588730"/>
              <a:ext cx="130997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Her iki özellik için</a:t>
              </a:r>
            </a:p>
            <a:p>
              <a:pPr eaLnBrk="1" hangingPunct="1"/>
              <a:r>
                <a:rPr lang="tr-TR" sz="1000" b="1">
                  <a:solidFill>
                    <a:schemeClr val="bg1"/>
                  </a:solidFill>
                </a:rPr>
                <a:t> beklenen oranlar</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İçerik Yer Tutucusu 2"/>
          <p:cNvSpPr>
            <a:spLocks noGrp="1"/>
          </p:cNvSpPr>
          <p:nvPr>
            <p:ph idx="1"/>
          </p:nvPr>
        </p:nvSpPr>
        <p:spPr>
          <a:xfrm>
            <a:off x="250825" y="333375"/>
            <a:ext cx="8435975" cy="5792788"/>
          </a:xfrm>
        </p:spPr>
        <p:txBody>
          <a:bodyPr/>
          <a:lstStyle/>
          <a:p>
            <a:r>
              <a:rPr lang="tr-TR" sz="2400">
                <a:latin typeface="Comic Sans MS" charset="0"/>
              </a:rPr>
              <a:t>Mendel bulgularını elde ederken önemli temel moleküler genetik kavramları henüz ortaya atılmamıştı !!!</a:t>
            </a:r>
          </a:p>
          <a:p>
            <a:endParaRPr lang="tr-TR" sz="2400">
              <a:latin typeface="Comic Sans MS" charset="0"/>
            </a:endParaRPr>
          </a:p>
          <a:p>
            <a:r>
              <a:rPr lang="tr-TR" sz="2400">
                <a:latin typeface="Comic Sans MS" charset="0"/>
              </a:rPr>
              <a:t>Mendelin çalışmalarını tekrar gündeme getiren çalışmalar; </a:t>
            </a:r>
          </a:p>
          <a:p>
            <a:pPr lvl="1"/>
            <a:r>
              <a:rPr lang="tr-TR" sz="2000">
                <a:latin typeface="Comic Sans MS" charset="0"/>
              </a:rPr>
              <a:t> 1879 yılında Walter Flemming hücre bölünmesinde çekirdekte yer alan çubuk şeklindeki yapıların davranışlarını tanımladı. </a:t>
            </a:r>
          </a:p>
          <a:p>
            <a:pPr lvl="1"/>
            <a:r>
              <a:rPr lang="tr-TR" sz="2000">
                <a:latin typeface="Comic Sans MS" charset="0"/>
              </a:rPr>
              <a:t>20.yy başlarında DeVries, Correns ve Erich Von Tschermak Mendel</a:t>
            </a:r>
            <a:r>
              <a:rPr lang="ja-JP" altLang="tr-TR" sz="2000">
                <a:latin typeface="Comic Sans MS" charset="0"/>
              </a:rPr>
              <a:t>’</a:t>
            </a:r>
            <a:r>
              <a:rPr lang="tr-TR" altLang="ja-JP" sz="2000">
                <a:latin typeface="Comic Sans MS" charset="0"/>
              </a:rPr>
              <a:t>inkine benzer çaprazlama çalışmaları yaptılar…Bulgularının daha önce Mendel tarafından ortaya atıldığını buldular..</a:t>
            </a:r>
          </a:p>
          <a:p>
            <a:pPr lvl="1"/>
            <a:r>
              <a:rPr lang="tr-TR" sz="2000">
                <a:latin typeface="Comic Sans MS" charset="0"/>
              </a:rPr>
              <a:t>1902 yılında iki sitolog Walter Sutton ve Theodor Boveri mayozda kromozomların davranışlarını keşfederek </a:t>
            </a:r>
            <a:r>
              <a:rPr lang="ja-JP" altLang="tr-TR" sz="2000">
                <a:latin typeface="Comic Sans MS" charset="0"/>
              </a:rPr>
              <a:t>‘</a:t>
            </a:r>
            <a:r>
              <a:rPr lang="tr-TR" altLang="ja-JP" sz="2000">
                <a:latin typeface="Comic Sans MS" charset="0"/>
              </a:rPr>
              <a:t>kalıtımın kromozomal teorisi</a:t>
            </a:r>
            <a:r>
              <a:rPr lang="ja-JP" altLang="tr-TR" sz="2000">
                <a:latin typeface="Comic Sans MS" charset="0"/>
              </a:rPr>
              <a:t>’</a:t>
            </a:r>
            <a:r>
              <a:rPr lang="tr-TR" altLang="ja-JP" sz="2000">
                <a:latin typeface="Comic Sans MS" charset="0"/>
              </a:rPr>
              <a:t>ni başlattılar…</a:t>
            </a:r>
          </a:p>
          <a:p>
            <a:pPr lvl="1"/>
            <a:endParaRPr lang="tr-TR" sz="2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tr-TR">
                <a:latin typeface="Comic Sans MS" charset="0"/>
              </a:rPr>
              <a:t>Soy Ağacı</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714500"/>
            <a:ext cx="807085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p:cNvSpPr txBox="1">
            <a:spLocks noChangeArrowheads="1"/>
          </p:cNvSpPr>
          <p:nvPr/>
        </p:nvSpPr>
        <p:spPr bwMode="auto">
          <a:xfrm>
            <a:off x="2500313" y="6500813"/>
            <a:ext cx="4200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i="1"/>
              <a:t>Hartl DL, Jones EW, Genetics, Principles and Analysis, 4. Baskı, 1998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tr-TR">
                <a:latin typeface="Comic Sans MS" charset="0"/>
              </a:rPr>
              <a:t>Soy Ağacı</a:t>
            </a:r>
          </a:p>
        </p:txBody>
      </p:sp>
      <p:sp>
        <p:nvSpPr>
          <p:cNvPr id="49154" name="TextBox 3"/>
          <p:cNvSpPr txBox="1">
            <a:spLocks noChangeArrowheads="1"/>
          </p:cNvSpPr>
          <p:nvPr/>
        </p:nvSpPr>
        <p:spPr bwMode="auto">
          <a:xfrm>
            <a:off x="2500313" y="6500813"/>
            <a:ext cx="4200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i="1"/>
              <a:t>Hartl DL, Jones EW, Genetics, Principles and Analysis, 4. Baskı, 1998</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14438"/>
            <a:ext cx="50720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454400"/>
            <a:ext cx="47053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İçerik Yer Tutucusu"/>
          <p:cNvSpPr>
            <a:spLocks noGrp="1"/>
          </p:cNvSpPr>
          <p:nvPr>
            <p:ph idx="1"/>
          </p:nvPr>
        </p:nvSpPr>
        <p:spPr>
          <a:xfrm>
            <a:off x="3924300" y="692150"/>
            <a:ext cx="4962525" cy="5434013"/>
          </a:xfrm>
        </p:spPr>
        <p:txBody>
          <a:bodyPr/>
          <a:lstStyle/>
          <a:p>
            <a:pPr eaLnBrk="1" hangingPunct="1"/>
            <a:r>
              <a:rPr lang="tr-TR" sz="2000">
                <a:latin typeface="Comic Sans MS" charset="0"/>
              </a:rPr>
              <a:t>1822</a:t>
            </a:r>
            <a:r>
              <a:rPr lang="ja-JP" altLang="tr-TR" sz="2000">
                <a:latin typeface="Comic Sans MS" charset="0"/>
              </a:rPr>
              <a:t>’</a:t>
            </a:r>
            <a:r>
              <a:rPr lang="tr-TR" altLang="ja-JP" sz="2000">
                <a:latin typeface="Comic Sans MS" charset="0"/>
              </a:rPr>
              <a:t>de doğdu.</a:t>
            </a:r>
          </a:p>
          <a:p>
            <a:pPr eaLnBrk="1" hangingPunct="1"/>
            <a:r>
              <a:rPr lang="tr-TR" sz="2000">
                <a:latin typeface="Comic Sans MS" charset="0"/>
              </a:rPr>
              <a:t>Lise</a:t>
            </a:r>
            <a:r>
              <a:rPr lang="ja-JP" altLang="tr-TR" sz="2000">
                <a:latin typeface="Comic Sans MS" charset="0"/>
              </a:rPr>
              <a:t>’</a:t>
            </a:r>
            <a:r>
              <a:rPr lang="tr-TR" altLang="ja-JP" sz="2000">
                <a:latin typeface="Comic Sans MS" charset="0"/>
              </a:rPr>
              <a:t>den sonra felsefe okudu .</a:t>
            </a:r>
          </a:p>
          <a:p>
            <a:pPr eaLnBrk="1" hangingPunct="1"/>
            <a:r>
              <a:rPr lang="tr-TR" sz="2000">
                <a:latin typeface="Comic Sans MS" charset="0"/>
              </a:rPr>
              <a:t>1843</a:t>
            </a:r>
            <a:r>
              <a:rPr lang="ja-JP" altLang="tr-TR" sz="2000">
                <a:latin typeface="Comic Sans MS" charset="0"/>
              </a:rPr>
              <a:t>’</a:t>
            </a:r>
            <a:r>
              <a:rPr lang="tr-TR" altLang="ja-JP" sz="2000">
                <a:latin typeface="Comic Sans MS" charset="0"/>
              </a:rPr>
              <a:t>te manastıra kabul edildi. </a:t>
            </a:r>
          </a:p>
          <a:p>
            <a:pPr eaLnBrk="1" hangingPunct="1"/>
            <a:r>
              <a:rPr lang="tr-TR" sz="2000">
                <a:latin typeface="Comic Sans MS" charset="0"/>
              </a:rPr>
              <a:t>1849 </a:t>
            </a:r>
            <a:r>
              <a:rPr lang="ja-JP" altLang="tr-TR" sz="2000">
                <a:latin typeface="Comic Sans MS" charset="0"/>
              </a:rPr>
              <a:t>‘</a:t>
            </a:r>
            <a:r>
              <a:rPr lang="tr-TR" altLang="ja-JP" sz="2000">
                <a:latin typeface="Comic Sans MS" charset="0"/>
              </a:rPr>
              <a:t>ta papazlık görevine alındı ve birkaç yıl sürecek bir eğitim aldı.</a:t>
            </a:r>
          </a:p>
          <a:p>
            <a:pPr eaLnBrk="1" hangingPunct="1"/>
            <a:r>
              <a:rPr lang="tr-TR" sz="2000">
                <a:latin typeface="Comic Sans MS" charset="0"/>
              </a:rPr>
              <a:t>1851-1853 arasında Viyana Üniversitesinde botanik ve fizik konularında eğitim aldı.</a:t>
            </a:r>
          </a:p>
          <a:p>
            <a:pPr eaLnBrk="1" hangingPunct="1"/>
            <a:r>
              <a:rPr lang="tr-TR" sz="2000">
                <a:latin typeface="Comic Sans MS" charset="0"/>
              </a:rPr>
              <a:t>1854’de manastıra döndü ve 16 yıl süreyle doğa bilimi ve fizik eğitimi verdi. </a:t>
            </a:r>
          </a:p>
          <a:p>
            <a:pPr eaLnBrk="1" hangingPunct="1"/>
            <a:r>
              <a:rPr lang="tr-TR" sz="2000">
                <a:latin typeface="Comic Sans MS" charset="0"/>
              </a:rPr>
              <a:t>1856’da bezelyelerle ilgili ilk çaprazlama çalışmalarını yaptı. </a:t>
            </a:r>
          </a:p>
          <a:p>
            <a:pPr eaLnBrk="1" hangingPunct="1"/>
            <a:r>
              <a:rPr lang="tr-TR" sz="2000">
                <a:latin typeface="Comic Sans MS" charset="0"/>
              </a:rPr>
              <a:t>1865’te çalışmalarının sonuçlarını yazılı hale getirdi. </a:t>
            </a:r>
          </a:p>
          <a:p>
            <a:pPr eaLnBrk="1" hangingPunct="1"/>
            <a:r>
              <a:rPr lang="tr-TR" sz="2000">
                <a:latin typeface="Comic Sans MS" charset="0"/>
              </a:rPr>
              <a:t>1884 yılında bir böbrek rahatsızlığı nedeni ile hayatını kaybetti..</a:t>
            </a:r>
          </a:p>
        </p:txBody>
      </p:sp>
      <p:pic>
        <p:nvPicPr>
          <p:cNvPr id="16386" name="Picture 4" descr="men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98475"/>
            <a:ext cx="26082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716338"/>
            <a:ext cx="384333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algn="r"/>
            <a:r>
              <a:rPr lang="tr-TR" i="1" cap="none">
                <a:latin typeface="Comic Sans MS" charset="0"/>
              </a:rPr>
              <a:t>MENDEL GENETİĞİNDEN AYRILMALAR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04800" y="1412875"/>
            <a:ext cx="8534400" cy="503238"/>
          </a:xfrm>
        </p:spPr>
        <p:txBody>
          <a:bodyPr/>
          <a:lstStyle/>
          <a:p>
            <a:pPr eaLnBrk="1" hangingPunct="1"/>
            <a:r>
              <a:rPr lang="tr-TR" sz="2400" i="1">
                <a:latin typeface="Comic Sans MS" charset="0"/>
              </a:rPr>
              <a:t>Tek bir gen kalıtımı söz konusu olduğunda  Mendel kanunlarından sapma görülme nedenleri neler olabilir; </a:t>
            </a:r>
            <a:endParaRPr lang="en-US" sz="2400" i="1">
              <a:latin typeface="Comic Sans MS" charset="0"/>
            </a:endParaRPr>
          </a:p>
        </p:txBody>
      </p:sp>
      <p:sp>
        <p:nvSpPr>
          <p:cNvPr id="51202" name="Rectangle 3"/>
          <p:cNvSpPr>
            <a:spLocks noGrp="1" noChangeArrowheads="1"/>
          </p:cNvSpPr>
          <p:nvPr>
            <p:ph type="body" idx="1"/>
          </p:nvPr>
        </p:nvSpPr>
        <p:spPr>
          <a:xfrm>
            <a:off x="468313" y="2492375"/>
            <a:ext cx="8534400" cy="2963863"/>
          </a:xfrm>
        </p:spPr>
        <p:txBody>
          <a:bodyPr/>
          <a:lstStyle/>
          <a:p>
            <a:pPr marL="514350" indent="-514350" eaLnBrk="1" hangingPunct="1">
              <a:lnSpc>
                <a:spcPct val="150000"/>
              </a:lnSpc>
              <a:buFont typeface="Arial" charset="0"/>
              <a:buAutoNum type="arabicPeriod"/>
            </a:pPr>
            <a:r>
              <a:rPr lang="tr-TR" sz="2400" i="1">
                <a:latin typeface="Comic Sans MS" charset="0"/>
              </a:rPr>
              <a:t>Eğer alleller tam anlamı ile dominant veya resesif tanımına uygun değilse, (eksik dominansi, kodominansi) </a:t>
            </a:r>
          </a:p>
          <a:p>
            <a:pPr marL="514350" indent="-514350" eaLnBrk="1" hangingPunct="1">
              <a:lnSpc>
                <a:spcPct val="150000"/>
              </a:lnSpc>
              <a:buFont typeface="Arial" charset="0"/>
              <a:buAutoNum type="arabicPeriod"/>
            </a:pPr>
            <a:r>
              <a:rPr lang="tr-TR" sz="2400" i="1">
                <a:latin typeface="Comic Sans MS" charset="0"/>
              </a:rPr>
              <a:t>Bir gen ikiden fazla allele sahipse (multiple allel)</a:t>
            </a:r>
          </a:p>
          <a:p>
            <a:pPr marL="514350" indent="-514350" eaLnBrk="1" hangingPunct="1">
              <a:lnSpc>
                <a:spcPct val="150000"/>
              </a:lnSpc>
              <a:buFont typeface="Arial" charset="0"/>
              <a:buAutoNum type="arabicPeriod"/>
            </a:pPr>
            <a:r>
              <a:rPr lang="tr-TR" sz="2400" i="1">
                <a:latin typeface="Comic Sans MS" charset="0"/>
              </a:rPr>
              <a:t>Bir gen birden fazla fenotip oluşturuyorsa (pleiotropi)</a:t>
            </a:r>
            <a:r>
              <a:rPr lang="tr-TR" sz="2400">
                <a:latin typeface="Comic Sans MS" charset="0"/>
              </a:rPr>
              <a:t>,</a:t>
            </a:r>
            <a:endParaRPr lang="en-US" sz="24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827088" y="0"/>
            <a:ext cx="8229600" cy="1143000"/>
          </a:xfrm>
        </p:spPr>
        <p:txBody>
          <a:bodyPr/>
          <a:lstStyle/>
          <a:p>
            <a:pPr algn="r"/>
            <a:r>
              <a:rPr lang="tr-TR" sz="3200" i="1">
                <a:latin typeface="Comic Sans MS" charset="0"/>
              </a:rPr>
              <a:t>Eksik Dominantlık</a:t>
            </a:r>
          </a:p>
        </p:txBody>
      </p:sp>
      <p:grpSp>
        <p:nvGrpSpPr>
          <p:cNvPr id="53250" name="Grup 5"/>
          <p:cNvGrpSpPr>
            <a:grpSpLocks/>
          </p:cNvGrpSpPr>
          <p:nvPr/>
        </p:nvGrpSpPr>
        <p:grpSpPr bwMode="auto">
          <a:xfrm>
            <a:off x="180975" y="249238"/>
            <a:ext cx="4957763" cy="6308725"/>
            <a:chOff x="1908969" y="-133350"/>
            <a:chExt cx="5182135" cy="6693870"/>
          </a:xfrm>
        </p:grpSpPr>
        <p:pic>
          <p:nvPicPr>
            <p:cNvPr id="53251" name="Picture 4" descr="14_10IncompleteDom_3-U"/>
            <p:cNvPicPr>
              <a:picLocks noChangeAspect="1" noChangeArrowheads="1"/>
            </p:cNvPicPr>
            <p:nvPr/>
          </p:nvPicPr>
          <p:blipFill>
            <a:blip r:embed="rId3">
              <a:extLst>
                <a:ext uri="{28A0092B-C50C-407E-A947-70E740481C1C}">
                  <a14:useLocalDpi xmlns:a14="http://schemas.microsoft.com/office/drawing/2010/main" val="0"/>
                </a:ext>
              </a:extLst>
            </a:blip>
            <a:srcRect b="3712"/>
            <a:stretch>
              <a:fillRect/>
            </a:stretch>
          </p:blipFill>
          <p:spPr bwMode="auto">
            <a:xfrm>
              <a:off x="1908969" y="-133350"/>
              <a:ext cx="5182135" cy="669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8"/>
            <p:cNvSpPr txBox="1">
              <a:spLocks noChangeArrowheads="1"/>
            </p:cNvSpPr>
            <p:nvPr/>
          </p:nvSpPr>
          <p:spPr bwMode="auto">
            <a:xfrm>
              <a:off x="4103688" y="3708400"/>
              <a:ext cx="32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2</a:t>
              </a:r>
              <a:endParaRPr lang="en-US" sz="1800" b="1">
                <a:solidFill>
                  <a:schemeClr val="bg1"/>
                </a:solidFill>
                <a:latin typeface="Arial" charset="0"/>
                <a:ea typeface="ヒラギノ角ゴ Pro W3" charset="0"/>
                <a:cs typeface="ヒラギノ角ゴ Pro W3" charset="0"/>
              </a:endParaRPr>
            </a:p>
          </p:txBody>
        </p:sp>
        <p:sp>
          <p:nvSpPr>
            <p:cNvPr id="53253" name="Text Box 9"/>
            <p:cNvSpPr txBox="1">
              <a:spLocks noChangeArrowheads="1"/>
            </p:cNvSpPr>
            <p:nvPr/>
          </p:nvSpPr>
          <p:spPr bwMode="auto">
            <a:xfrm>
              <a:off x="5181600" y="3690938"/>
              <a:ext cx="3222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2</a:t>
              </a:r>
              <a:endParaRPr lang="en-US" sz="1800" b="1">
                <a:solidFill>
                  <a:schemeClr val="bg1"/>
                </a:solidFill>
                <a:latin typeface="Arial" charset="0"/>
                <a:ea typeface="ヒラギノ角ゴ Pro W3" charset="0"/>
                <a:cs typeface="ヒラギノ角ゴ Pro W3" charset="0"/>
              </a:endParaRPr>
            </a:p>
          </p:txBody>
        </p:sp>
        <p:sp>
          <p:nvSpPr>
            <p:cNvPr id="53254" name="Text Box 10"/>
            <p:cNvSpPr txBox="1">
              <a:spLocks noChangeArrowheads="1"/>
            </p:cNvSpPr>
            <p:nvPr/>
          </p:nvSpPr>
          <p:spPr bwMode="auto">
            <a:xfrm>
              <a:off x="4202113" y="4576763"/>
              <a:ext cx="322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2</a:t>
              </a:r>
              <a:endParaRPr lang="en-US" sz="1800" b="1">
                <a:solidFill>
                  <a:schemeClr val="bg1"/>
                </a:solidFill>
                <a:latin typeface="Arial" charset="0"/>
                <a:ea typeface="ヒラギノ角ゴ Pro W3" charset="0"/>
                <a:cs typeface="ヒラギノ角ゴ Pro W3" charset="0"/>
              </a:endParaRPr>
            </a:p>
          </p:txBody>
        </p:sp>
        <p:sp>
          <p:nvSpPr>
            <p:cNvPr id="53255" name="Text Box 11"/>
            <p:cNvSpPr txBox="1">
              <a:spLocks noChangeArrowheads="1"/>
            </p:cNvSpPr>
            <p:nvPr/>
          </p:nvSpPr>
          <p:spPr bwMode="auto">
            <a:xfrm>
              <a:off x="5010150" y="4587875"/>
              <a:ext cx="322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2</a:t>
              </a:r>
              <a:endParaRPr lang="en-US" sz="1800" b="1">
                <a:solidFill>
                  <a:schemeClr val="bg1"/>
                </a:solidFill>
                <a:latin typeface="Arial" charset="0"/>
                <a:ea typeface="ヒラギノ角ゴ Pro W3" charset="0"/>
                <a:cs typeface="ヒラギノ角ゴ Pro W3" charset="0"/>
              </a:endParaRPr>
            </a:p>
          </p:txBody>
        </p:sp>
        <p:sp>
          <p:nvSpPr>
            <p:cNvPr id="53256" name="Text Box 12"/>
            <p:cNvSpPr txBox="1">
              <a:spLocks noChangeArrowheads="1"/>
            </p:cNvSpPr>
            <p:nvPr/>
          </p:nvSpPr>
          <p:spPr bwMode="auto">
            <a:xfrm>
              <a:off x="3460750" y="5235575"/>
              <a:ext cx="322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2</a:t>
              </a:r>
              <a:endParaRPr lang="en-US" sz="1800" b="1">
                <a:solidFill>
                  <a:schemeClr val="bg1"/>
                </a:solidFill>
                <a:latin typeface="Arial" charset="0"/>
                <a:ea typeface="ヒラギノ角ゴ Pro W3" charset="0"/>
                <a:cs typeface="ヒラギノ角ゴ Pro W3" charset="0"/>
              </a:endParaRPr>
            </a:p>
          </p:txBody>
        </p:sp>
        <p:sp>
          <p:nvSpPr>
            <p:cNvPr id="53257" name="Text Box 13"/>
            <p:cNvSpPr txBox="1">
              <a:spLocks noChangeArrowheads="1"/>
            </p:cNvSpPr>
            <p:nvPr/>
          </p:nvSpPr>
          <p:spPr bwMode="auto">
            <a:xfrm>
              <a:off x="3460750" y="5926138"/>
              <a:ext cx="3222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2</a:t>
              </a:r>
              <a:endParaRPr lang="en-US" sz="1800" b="1">
                <a:solidFill>
                  <a:schemeClr val="bg1"/>
                </a:solidFill>
                <a:latin typeface="Arial" charset="0"/>
                <a:ea typeface="ヒラギノ角ゴ Pro W3" charset="0"/>
                <a:cs typeface="ヒラギノ角ゴ Pro W3" charset="0"/>
              </a:endParaRPr>
            </a:p>
          </p:txBody>
        </p:sp>
        <p:sp>
          <p:nvSpPr>
            <p:cNvPr id="53258" name="Text Box 14"/>
            <p:cNvSpPr txBox="1">
              <a:spLocks noChangeArrowheads="1"/>
            </p:cNvSpPr>
            <p:nvPr/>
          </p:nvSpPr>
          <p:spPr bwMode="auto">
            <a:xfrm>
              <a:off x="3203258" y="830136"/>
              <a:ext cx="494485" cy="51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lnSpc>
                  <a:spcPct val="90000"/>
                </a:lnSpc>
              </a:pPr>
              <a:r>
                <a:rPr lang="tr-TR" sz="1600" b="1">
                  <a:solidFill>
                    <a:schemeClr val="bg1"/>
                  </a:solidFill>
                  <a:ea typeface="ヒラギノ角ゴ Pro W3" charset="0"/>
                  <a:cs typeface="ヒラギノ角ゴ Pro W3" charset="0"/>
                </a:rPr>
                <a:t>Kırmızı</a:t>
              </a:r>
            </a:p>
            <a:p>
              <a:pPr algn="ctr" eaLnBrk="1" hangingPunct="1">
                <a:lnSpc>
                  <a:spcPct val="90000"/>
                </a:lnSpc>
              </a:pPr>
              <a:r>
                <a:rPr lang="tr-TR" sz="1600" b="1">
                  <a:solidFill>
                    <a:schemeClr val="bg1"/>
                  </a:solidFill>
                  <a:ea typeface="ヒラギノ角ゴ Pro W3" charset="0"/>
                  <a:cs typeface="ヒラギノ角ゴ Pro W3" charset="0"/>
                </a:rPr>
                <a:t>C</a:t>
              </a:r>
              <a:r>
                <a:rPr lang="tr-TR" sz="1600" b="1" baseline="30000">
                  <a:solidFill>
                    <a:schemeClr val="bg1"/>
                  </a:solidFill>
                  <a:ea typeface="ヒラギノ角ゴ Pro W3" charset="0"/>
                  <a:cs typeface="ヒラギノ角ゴ Pro W3" charset="0"/>
                </a:rPr>
                <a:t>R</a:t>
              </a:r>
              <a:r>
                <a:rPr lang="tr-TR" sz="1600" b="1">
                  <a:solidFill>
                    <a:schemeClr val="bg1"/>
                  </a:solidFill>
                  <a:ea typeface="ヒラギノ角ゴ Pro W3" charset="0"/>
                  <a:cs typeface="ヒラギノ角ゴ Pro W3" charset="0"/>
                </a:rPr>
                <a:t>C</a:t>
              </a:r>
              <a:r>
                <a:rPr lang="tr-TR" sz="1600" b="1" baseline="30000">
                  <a:solidFill>
                    <a:schemeClr val="bg1"/>
                  </a:solidFill>
                  <a:ea typeface="ヒラギノ角ゴ Pro W3" charset="0"/>
                  <a:cs typeface="ヒラギノ角ゴ Pro W3" charset="0"/>
                </a:rPr>
                <a:t>R</a:t>
              </a:r>
              <a:endParaRPr lang="en-US" sz="1600" b="1" baseline="30000">
                <a:solidFill>
                  <a:schemeClr val="bg1"/>
                </a:solidFill>
                <a:ea typeface="ヒラギノ角ゴ Pro W3" charset="0"/>
                <a:cs typeface="ヒラギノ角ゴ Pro W3" charset="0"/>
              </a:endParaRPr>
            </a:p>
          </p:txBody>
        </p:sp>
        <p:sp>
          <p:nvSpPr>
            <p:cNvPr id="16" name="Text Box 15"/>
            <p:cNvSpPr txBox="1">
              <a:spLocks noChangeArrowheads="1"/>
            </p:cNvSpPr>
            <p:nvPr/>
          </p:nvSpPr>
          <p:spPr bwMode="auto">
            <a:xfrm>
              <a:off x="6049035" y="904250"/>
              <a:ext cx="652122" cy="293088"/>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tr-TR" sz="1600" b="1" dirty="0" smtClean="0">
                  <a:solidFill>
                    <a:schemeClr val="bg1"/>
                  </a:solidFill>
                  <a:latin typeface="+mj-lt"/>
                  <a:cs typeface="+mn-cs"/>
                </a:rPr>
                <a:t>Beyaz </a:t>
              </a:r>
            </a:p>
            <a:p>
              <a:pPr>
                <a:lnSpc>
                  <a:spcPct val="90000"/>
                </a:lnSpc>
                <a:defRPr/>
              </a:pPr>
              <a:r>
                <a:rPr lang="en-US" sz="1600" b="1" i="1" dirty="0" smtClean="0">
                  <a:solidFill>
                    <a:schemeClr val="bg1"/>
                  </a:solidFill>
                  <a:latin typeface="+mn-lt"/>
                  <a:cs typeface="+mn-cs"/>
                </a:rPr>
                <a:t>C</a:t>
              </a:r>
              <a:r>
                <a:rPr lang="en-US" sz="1600" b="1" i="1" baseline="30000" dirty="0" smtClean="0">
                  <a:solidFill>
                    <a:schemeClr val="bg1"/>
                  </a:solidFill>
                  <a:latin typeface="+mn-lt"/>
                  <a:cs typeface="+mn-cs"/>
                </a:rPr>
                <a:t>W</a:t>
              </a:r>
              <a:r>
                <a:rPr lang="en-US" sz="1600" b="1" i="1" dirty="0">
                  <a:solidFill>
                    <a:schemeClr val="bg1"/>
                  </a:solidFill>
                  <a:latin typeface="+mn-lt"/>
                  <a:cs typeface="+mn-cs"/>
                </a:rPr>
                <a:t>C</a:t>
              </a:r>
              <a:r>
                <a:rPr lang="en-US" sz="1600" b="1" i="1" baseline="30000" dirty="0">
                  <a:solidFill>
                    <a:schemeClr val="bg1"/>
                  </a:solidFill>
                  <a:latin typeface="+mn-lt"/>
                  <a:cs typeface="+mn-cs"/>
                </a:rPr>
                <a:t>W</a:t>
              </a:r>
            </a:p>
            <a:p>
              <a:pPr>
                <a:lnSpc>
                  <a:spcPct val="90000"/>
                </a:lnSpc>
                <a:defRPr/>
              </a:pPr>
              <a:endParaRPr lang="en-US" sz="1600" b="1" i="1" baseline="30000" dirty="0">
                <a:solidFill>
                  <a:schemeClr val="bg1"/>
                </a:solidFill>
                <a:latin typeface="Times" charset="0"/>
                <a:cs typeface="+mn-cs"/>
              </a:endParaRPr>
            </a:p>
          </p:txBody>
        </p:sp>
        <p:sp>
          <p:nvSpPr>
            <p:cNvPr id="17" name="Text Box 16"/>
            <p:cNvSpPr txBox="1">
              <a:spLocks noChangeArrowheads="1"/>
            </p:cNvSpPr>
            <p:nvPr/>
          </p:nvSpPr>
          <p:spPr bwMode="auto">
            <a:xfrm>
              <a:off x="3314435" y="1576332"/>
              <a:ext cx="970716" cy="279613"/>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tr-TR" sz="1600" b="1" dirty="0" smtClean="0">
                  <a:solidFill>
                    <a:schemeClr val="bg1"/>
                  </a:solidFill>
                  <a:latin typeface="+mj-lt"/>
                  <a:cs typeface="+mn-cs"/>
                </a:rPr>
                <a:t>Gametler</a:t>
              </a:r>
              <a:endParaRPr lang="en-US" sz="1600" b="1" dirty="0">
                <a:solidFill>
                  <a:schemeClr val="bg1"/>
                </a:solidFill>
                <a:latin typeface="+mj-lt"/>
                <a:cs typeface="+mn-cs"/>
              </a:endParaRPr>
            </a:p>
          </p:txBody>
        </p:sp>
        <p:sp>
          <p:nvSpPr>
            <p:cNvPr id="18" name="Text Box 17"/>
            <p:cNvSpPr txBox="1">
              <a:spLocks noChangeArrowheads="1"/>
            </p:cNvSpPr>
            <p:nvPr/>
          </p:nvSpPr>
          <p:spPr bwMode="auto">
            <a:xfrm>
              <a:off x="5508089" y="2620670"/>
              <a:ext cx="930892" cy="448055"/>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tr-TR" sz="1600" b="1" dirty="0" smtClean="0">
                  <a:solidFill>
                    <a:schemeClr val="bg1"/>
                  </a:solidFill>
                  <a:latin typeface="+mn-lt"/>
                  <a:cs typeface="+mn-cs"/>
                </a:rPr>
                <a:t>Pembe</a:t>
              </a:r>
            </a:p>
            <a:p>
              <a:pPr>
                <a:lnSpc>
                  <a:spcPct val="90000"/>
                </a:lnSpc>
                <a:defRPr/>
              </a:pPr>
              <a:r>
                <a:rPr lang="en-US" sz="1600" b="1" i="1" dirty="0" smtClean="0">
                  <a:solidFill>
                    <a:schemeClr val="bg1"/>
                  </a:solidFill>
                  <a:latin typeface="+mj-lt"/>
                  <a:cs typeface="+mn-cs"/>
                </a:rPr>
                <a:t>C</a:t>
              </a:r>
              <a:r>
                <a:rPr lang="en-US" sz="1600" b="1" i="1" baseline="30000" dirty="0" smtClean="0">
                  <a:solidFill>
                    <a:schemeClr val="bg1"/>
                  </a:solidFill>
                  <a:latin typeface="+mj-lt"/>
                  <a:cs typeface="+mn-cs"/>
                </a:rPr>
                <a:t>R</a:t>
              </a:r>
              <a:r>
                <a:rPr lang="en-US" sz="1600" b="1" i="1" dirty="0">
                  <a:solidFill>
                    <a:schemeClr val="bg1"/>
                  </a:solidFill>
                  <a:latin typeface="+mj-lt"/>
                  <a:cs typeface="+mn-cs"/>
                </a:rPr>
                <a:t>C</a:t>
              </a:r>
              <a:r>
                <a:rPr lang="en-US" sz="1600" b="1" i="1" baseline="30000" dirty="0">
                  <a:solidFill>
                    <a:schemeClr val="bg1"/>
                  </a:solidFill>
                  <a:latin typeface="+mj-lt"/>
                  <a:cs typeface="+mn-cs"/>
                </a:rPr>
                <a:t>W</a:t>
              </a:r>
            </a:p>
            <a:p>
              <a:pPr>
                <a:lnSpc>
                  <a:spcPct val="90000"/>
                </a:lnSpc>
                <a:defRPr/>
              </a:pPr>
              <a:endParaRPr lang="en-US" sz="1600" b="1" i="1" baseline="30000" dirty="0">
                <a:solidFill>
                  <a:schemeClr val="bg1"/>
                </a:solidFill>
                <a:latin typeface="Times" charset="0"/>
                <a:cs typeface="+mn-cs"/>
              </a:endParaRPr>
            </a:p>
            <a:p>
              <a:pPr>
                <a:lnSpc>
                  <a:spcPct val="90000"/>
                </a:lnSpc>
                <a:defRPr/>
              </a:pPr>
              <a:endParaRPr lang="tr-TR" sz="1600" b="1" dirty="0" smtClean="0">
                <a:solidFill>
                  <a:schemeClr val="bg1"/>
                </a:solidFill>
                <a:latin typeface="+mn-lt"/>
                <a:cs typeface="+mn-cs"/>
              </a:endParaRPr>
            </a:p>
          </p:txBody>
        </p:sp>
        <p:sp>
          <p:nvSpPr>
            <p:cNvPr id="19" name="Text Box 19"/>
            <p:cNvSpPr txBox="1">
              <a:spLocks noChangeArrowheads="1"/>
            </p:cNvSpPr>
            <p:nvPr/>
          </p:nvSpPr>
          <p:spPr bwMode="auto">
            <a:xfrm>
              <a:off x="4650207" y="4236026"/>
              <a:ext cx="745046" cy="279613"/>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en-US" sz="1600" b="1" dirty="0">
                  <a:solidFill>
                    <a:schemeClr val="bg1"/>
                  </a:solidFill>
                  <a:latin typeface="+mj-lt"/>
                  <a:cs typeface="+mn-cs"/>
                </a:rPr>
                <a:t>Sperm</a:t>
              </a:r>
            </a:p>
          </p:txBody>
        </p:sp>
        <p:sp>
          <p:nvSpPr>
            <p:cNvPr id="20" name="Text Box 20"/>
            <p:cNvSpPr txBox="1">
              <a:spLocks noChangeArrowheads="1"/>
            </p:cNvSpPr>
            <p:nvPr/>
          </p:nvSpPr>
          <p:spPr bwMode="auto">
            <a:xfrm>
              <a:off x="2878026" y="5571767"/>
              <a:ext cx="587408" cy="293088"/>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tr-TR" sz="1600" b="1" dirty="0" smtClean="0">
                  <a:solidFill>
                    <a:schemeClr val="bg1"/>
                  </a:solidFill>
                  <a:latin typeface="+mn-lt"/>
                  <a:cs typeface="+mn-cs"/>
                </a:rPr>
                <a:t>Yumurta</a:t>
              </a:r>
              <a:endParaRPr lang="en-US" sz="1600" b="1" dirty="0">
                <a:solidFill>
                  <a:schemeClr val="bg1"/>
                </a:solidFill>
                <a:latin typeface="+mn-lt"/>
                <a:cs typeface="+mn-cs"/>
              </a:endParaRPr>
            </a:p>
          </p:txBody>
        </p:sp>
        <p:sp>
          <p:nvSpPr>
            <p:cNvPr id="53264" name="Text Box 23"/>
            <p:cNvSpPr txBox="1">
              <a:spLocks noChangeArrowheads="1"/>
            </p:cNvSpPr>
            <p:nvPr/>
          </p:nvSpPr>
          <p:spPr bwMode="auto">
            <a:xfrm>
              <a:off x="4532313" y="1587500"/>
              <a:ext cx="3476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R</a:t>
              </a:r>
            </a:p>
          </p:txBody>
        </p:sp>
        <p:sp>
          <p:nvSpPr>
            <p:cNvPr id="53265" name="Text Box 24"/>
            <p:cNvSpPr txBox="1">
              <a:spLocks noChangeArrowheads="1"/>
            </p:cNvSpPr>
            <p:nvPr/>
          </p:nvSpPr>
          <p:spPr bwMode="auto">
            <a:xfrm>
              <a:off x="5119688" y="1584325"/>
              <a:ext cx="38893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W</a:t>
              </a:r>
            </a:p>
          </p:txBody>
        </p:sp>
        <p:sp>
          <p:nvSpPr>
            <p:cNvPr id="53266" name="Text Box 26"/>
            <p:cNvSpPr txBox="1">
              <a:spLocks noChangeArrowheads="1"/>
            </p:cNvSpPr>
            <p:nvPr/>
          </p:nvSpPr>
          <p:spPr bwMode="auto">
            <a:xfrm>
              <a:off x="4424363" y="3732213"/>
              <a:ext cx="3222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R</a:t>
              </a:r>
            </a:p>
          </p:txBody>
        </p:sp>
        <p:sp>
          <p:nvSpPr>
            <p:cNvPr id="53267" name="Text Box 27"/>
            <p:cNvSpPr txBox="1">
              <a:spLocks noChangeArrowheads="1"/>
            </p:cNvSpPr>
            <p:nvPr/>
          </p:nvSpPr>
          <p:spPr bwMode="auto">
            <a:xfrm>
              <a:off x="5492750" y="3733800"/>
              <a:ext cx="3889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W</a:t>
              </a:r>
            </a:p>
          </p:txBody>
        </p:sp>
        <p:sp>
          <p:nvSpPr>
            <p:cNvPr id="53268" name="Text Box 28"/>
            <p:cNvSpPr txBox="1">
              <a:spLocks noChangeArrowheads="1"/>
            </p:cNvSpPr>
            <p:nvPr/>
          </p:nvSpPr>
          <p:spPr bwMode="auto">
            <a:xfrm>
              <a:off x="5334000" y="4616450"/>
              <a:ext cx="3889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W</a:t>
              </a:r>
            </a:p>
          </p:txBody>
        </p:sp>
        <p:sp>
          <p:nvSpPr>
            <p:cNvPr id="53269" name="Text Box 29"/>
            <p:cNvSpPr txBox="1">
              <a:spLocks noChangeArrowheads="1"/>
            </p:cNvSpPr>
            <p:nvPr/>
          </p:nvSpPr>
          <p:spPr bwMode="auto">
            <a:xfrm>
              <a:off x="4535488" y="4619625"/>
              <a:ext cx="3222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R</a:t>
              </a:r>
            </a:p>
          </p:txBody>
        </p:sp>
        <p:sp>
          <p:nvSpPr>
            <p:cNvPr id="53270" name="Text Box 30"/>
            <p:cNvSpPr txBox="1">
              <a:spLocks noChangeArrowheads="1"/>
            </p:cNvSpPr>
            <p:nvPr/>
          </p:nvSpPr>
          <p:spPr bwMode="auto">
            <a:xfrm>
              <a:off x="3790950" y="5267325"/>
              <a:ext cx="3222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R</a:t>
              </a:r>
            </a:p>
          </p:txBody>
        </p:sp>
        <p:sp>
          <p:nvSpPr>
            <p:cNvPr id="53271" name="Text Box 31"/>
            <p:cNvSpPr txBox="1">
              <a:spLocks noChangeArrowheads="1"/>
            </p:cNvSpPr>
            <p:nvPr/>
          </p:nvSpPr>
          <p:spPr bwMode="auto">
            <a:xfrm>
              <a:off x="3778250" y="5967413"/>
              <a:ext cx="38893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C</a:t>
              </a:r>
              <a:r>
                <a:rPr lang="en-US" sz="1800" b="1" i="1" baseline="30000">
                  <a:solidFill>
                    <a:schemeClr val="bg1"/>
                  </a:solidFill>
                  <a:latin typeface="Times" charset="0"/>
                  <a:ea typeface="ヒラギノ角ゴ Pro W3" charset="0"/>
                  <a:cs typeface="ヒラギノ角ゴ Pro W3" charset="0"/>
                </a:rPr>
                <a:t>W</a:t>
              </a:r>
            </a:p>
          </p:txBody>
        </p:sp>
        <p:sp>
          <p:nvSpPr>
            <p:cNvPr id="29" name="Text Box 16"/>
            <p:cNvSpPr txBox="1">
              <a:spLocks noChangeArrowheads="1"/>
            </p:cNvSpPr>
            <p:nvPr/>
          </p:nvSpPr>
          <p:spPr bwMode="auto">
            <a:xfrm>
              <a:off x="3077148" y="3725647"/>
              <a:ext cx="969057" cy="279613"/>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tr-TR" sz="1600" b="1" dirty="0" smtClean="0">
                  <a:solidFill>
                    <a:schemeClr val="bg1"/>
                  </a:solidFill>
                  <a:latin typeface="+mj-lt"/>
                  <a:cs typeface="+mn-cs"/>
                </a:rPr>
                <a:t>Gametler</a:t>
              </a:r>
              <a:endParaRPr lang="en-US" sz="1600" b="1" dirty="0">
                <a:solidFill>
                  <a:schemeClr val="bg1"/>
                </a:solidFill>
                <a:latin typeface="+mj-lt"/>
                <a:cs typeface="+mn-c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Başlık 1"/>
          <p:cNvSpPr>
            <a:spLocks noGrp="1"/>
          </p:cNvSpPr>
          <p:nvPr>
            <p:ph type="title"/>
          </p:nvPr>
        </p:nvSpPr>
        <p:spPr/>
        <p:txBody>
          <a:bodyPr/>
          <a:lstStyle/>
          <a:p>
            <a:pPr algn="r"/>
            <a:r>
              <a:rPr lang="tr-TR" sz="3600" i="1">
                <a:latin typeface="Comic Sans MS" charset="0"/>
              </a:rPr>
              <a:t>Kodominantlık</a:t>
            </a:r>
          </a:p>
        </p:txBody>
      </p:sp>
      <p:sp>
        <p:nvSpPr>
          <p:cNvPr id="55298" name="Başlık 1"/>
          <p:cNvSpPr txBox="1">
            <a:spLocks/>
          </p:cNvSpPr>
          <p:nvPr/>
        </p:nvSpPr>
        <p:spPr bwMode="auto">
          <a:xfrm>
            <a:off x="1266825" y="5084763"/>
            <a:ext cx="78771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tr-TR" i="1"/>
              <a:t>İnsanlarda LM kan grupları kodominantlığa örnektir</a:t>
            </a:r>
            <a:r>
              <a:rPr lang="tr-TR" sz="3600" i="1"/>
              <a:t>. </a:t>
            </a:r>
          </a:p>
        </p:txBody>
      </p:sp>
      <p:grpSp>
        <p:nvGrpSpPr>
          <p:cNvPr id="55299" name="7 Grup"/>
          <p:cNvGrpSpPr>
            <a:grpSpLocks/>
          </p:cNvGrpSpPr>
          <p:nvPr/>
        </p:nvGrpSpPr>
        <p:grpSpPr bwMode="auto">
          <a:xfrm>
            <a:off x="820738" y="1916113"/>
            <a:ext cx="7200900" cy="3168650"/>
            <a:chOff x="820738" y="1916113"/>
            <a:chExt cx="7200900" cy="3168650"/>
          </a:xfrm>
        </p:grpSpPr>
        <p:pic>
          <p:nvPicPr>
            <p:cNvPr id="55300"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738" y="1916113"/>
              <a:ext cx="72009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928688" y="2000250"/>
              <a:ext cx="1785937" cy="523875"/>
            </a:xfrm>
            <a:prstGeom prst="rect">
              <a:avLst/>
            </a:prstGeom>
            <a:solidFill>
              <a:schemeClr val="tx1"/>
            </a:solidFill>
          </p:spPr>
          <p:txBody>
            <a:bodyPr>
              <a:spAutoFit/>
            </a:bodyPr>
            <a:lstStyle/>
            <a:p>
              <a:pPr>
                <a:defRPr/>
              </a:pPr>
              <a:r>
                <a:rPr lang="tr-TR" sz="2800" b="1" dirty="0">
                  <a:solidFill>
                    <a:schemeClr val="accent1">
                      <a:lumMod val="75000"/>
                    </a:schemeClr>
                  </a:solidFill>
                  <a:latin typeface="Comic Sans MS" pitchFamily="66" charset="0"/>
                  <a:ea typeface="+mn-ea"/>
                  <a:cs typeface="+mn-cs"/>
                </a:rPr>
                <a:t> </a:t>
              </a:r>
              <a:r>
                <a:rPr lang="tr-TR" sz="2800" b="1" dirty="0" err="1">
                  <a:solidFill>
                    <a:schemeClr val="accent1">
                      <a:lumMod val="75000"/>
                    </a:schemeClr>
                  </a:solidFill>
                  <a:latin typeface="Comic Sans MS" pitchFamily="66" charset="0"/>
                  <a:ea typeface="+mn-ea"/>
                  <a:cs typeface="+mn-cs"/>
                </a:rPr>
                <a:t>Genotip</a:t>
              </a:r>
              <a:endParaRPr lang="tr-TR" sz="2800" b="1" dirty="0">
                <a:solidFill>
                  <a:schemeClr val="accent1">
                    <a:lumMod val="75000"/>
                  </a:schemeClr>
                </a:solidFill>
                <a:latin typeface="Comic Sans MS" pitchFamily="66" charset="0"/>
                <a:ea typeface="+mn-ea"/>
                <a:cs typeface="+mn-cs"/>
              </a:endParaRPr>
            </a:p>
          </p:txBody>
        </p:sp>
        <p:sp>
          <p:nvSpPr>
            <p:cNvPr id="6" name="5 Metin kutusu"/>
            <p:cNvSpPr txBox="1"/>
            <p:nvPr/>
          </p:nvSpPr>
          <p:spPr>
            <a:xfrm>
              <a:off x="2928938" y="2000250"/>
              <a:ext cx="1928812" cy="523875"/>
            </a:xfrm>
            <a:prstGeom prst="rect">
              <a:avLst/>
            </a:prstGeom>
            <a:solidFill>
              <a:schemeClr val="tx1"/>
            </a:solidFill>
          </p:spPr>
          <p:txBody>
            <a:bodyPr>
              <a:spAutoFit/>
            </a:bodyPr>
            <a:lstStyle/>
            <a:p>
              <a:pPr>
                <a:defRPr/>
              </a:pPr>
              <a:r>
                <a:rPr lang="tr-TR" sz="2800" b="1" dirty="0">
                  <a:solidFill>
                    <a:schemeClr val="accent1">
                      <a:lumMod val="75000"/>
                    </a:schemeClr>
                  </a:solidFill>
                  <a:latin typeface="Comic Sans MS" pitchFamily="66" charset="0"/>
                  <a:ea typeface="+mn-ea"/>
                  <a:cs typeface="+mn-cs"/>
                </a:rPr>
                <a:t>  </a:t>
              </a:r>
              <a:r>
                <a:rPr lang="tr-TR" sz="2800" b="1" dirty="0" err="1">
                  <a:solidFill>
                    <a:schemeClr val="accent1">
                      <a:lumMod val="75000"/>
                    </a:schemeClr>
                  </a:solidFill>
                  <a:latin typeface="Comic Sans MS" pitchFamily="66" charset="0"/>
                  <a:ea typeface="+mn-ea"/>
                  <a:cs typeface="+mn-cs"/>
                </a:rPr>
                <a:t>Fenotip</a:t>
              </a:r>
              <a:r>
                <a:rPr lang="tr-TR" sz="2800" b="1" dirty="0">
                  <a:solidFill>
                    <a:schemeClr val="accent1">
                      <a:lumMod val="75000"/>
                    </a:schemeClr>
                  </a:solidFill>
                  <a:latin typeface="Comic Sans MS" pitchFamily="66" charset="0"/>
                  <a:ea typeface="+mn-ea"/>
                  <a:cs typeface="+mn-cs"/>
                </a:rPr>
                <a:t>  </a:t>
              </a:r>
            </a:p>
          </p:txBody>
        </p:sp>
        <p:sp>
          <p:nvSpPr>
            <p:cNvPr id="55303" name="6 Metin kutusu"/>
            <p:cNvSpPr txBox="1">
              <a:spLocks noChangeArrowheads="1"/>
            </p:cNvSpPr>
            <p:nvPr/>
          </p:nvSpPr>
          <p:spPr bwMode="auto">
            <a:xfrm>
              <a:off x="5072063" y="2000250"/>
              <a:ext cx="2884487" cy="7699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800" b="1">
                  <a:solidFill>
                    <a:srgbClr val="376092"/>
                  </a:solidFill>
                </a:rPr>
                <a:t>Kırmızı kan hücrelerinde bulunan antijen </a:t>
              </a:r>
            </a:p>
            <a:p>
              <a:pPr eaLnBrk="1" hangingPunct="1"/>
              <a:r>
                <a:rPr lang="tr-TR" sz="800" b="1">
                  <a:solidFill>
                    <a:srgbClr val="376092"/>
                  </a:solidFill>
                </a:rPr>
                <a:t> </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85750" y="115888"/>
            <a:ext cx="8534400" cy="503237"/>
          </a:xfrm>
        </p:spPr>
        <p:txBody>
          <a:bodyPr/>
          <a:lstStyle/>
          <a:p>
            <a:pPr algn="r" eaLnBrk="1" hangingPunct="1"/>
            <a:r>
              <a:rPr lang="tr-TR" i="1">
                <a:latin typeface="Comic Sans MS" charset="0"/>
              </a:rPr>
              <a:t>Çoklu allel</a:t>
            </a:r>
            <a:endParaRPr lang="en-US" i="1">
              <a:latin typeface="Comic Sans MS" charset="0"/>
            </a:endParaRPr>
          </a:p>
        </p:txBody>
      </p:sp>
      <p:pic>
        <p:nvPicPr>
          <p:cNvPr id="57346" name="Picture 3"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96975"/>
            <a:ext cx="76200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7" name="Grup 2"/>
          <p:cNvGrpSpPr>
            <a:grpSpLocks/>
          </p:cNvGrpSpPr>
          <p:nvPr/>
        </p:nvGrpSpPr>
        <p:grpSpPr bwMode="auto">
          <a:xfrm>
            <a:off x="900113" y="1268413"/>
            <a:ext cx="7481887" cy="4181475"/>
            <a:chOff x="899592" y="1268760"/>
            <a:chExt cx="7482408" cy="4181774"/>
          </a:xfrm>
        </p:grpSpPr>
        <p:sp>
          <p:nvSpPr>
            <p:cNvPr id="2" name="Metin kutusu 1"/>
            <p:cNvSpPr txBox="1"/>
            <p:nvPr/>
          </p:nvSpPr>
          <p:spPr>
            <a:xfrm>
              <a:off x="899592" y="1548180"/>
              <a:ext cx="1301841" cy="584242"/>
            </a:xfrm>
            <a:prstGeom prst="rect">
              <a:avLst/>
            </a:prstGeom>
            <a:solidFill>
              <a:schemeClr val="accent6">
                <a:lumMod val="20000"/>
                <a:lumOff val="80000"/>
              </a:schemeClr>
            </a:solidFill>
          </p:spPr>
          <p:txBody>
            <a:bodyPr wrap="none">
              <a:spAutoFit/>
            </a:bodyPr>
            <a:lstStyle/>
            <a:p>
              <a:pPr>
                <a:defRPr/>
              </a:pPr>
              <a:r>
                <a:rPr lang="tr-TR" sz="1600" b="1" dirty="0" err="1">
                  <a:solidFill>
                    <a:schemeClr val="bg1"/>
                  </a:solidFill>
                  <a:latin typeface="Comic Sans MS" pitchFamily="66" charset="0"/>
                  <a:ea typeface="+mn-ea"/>
                  <a:cs typeface="+mn-cs"/>
                </a:rPr>
                <a:t>Fenotip</a:t>
              </a:r>
              <a:r>
                <a:rPr lang="tr-TR" sz="1600" b="1" dirty="0">
                  <a:solidFill>
                    <a:schemeClr val="bg1"/>
                  </a:solidFill>
                  <a:latin typeface="Comic Sans MS" pitchFamily="66" charset="0"/>
                  <a:ea typeface="+mn-ea"/>
                  <a:cs typeface="+mn-cs"/>
                </a:rPr>
                <a:t> </a:t>
              </a:r>
            </a:p>
            <a:p>
              <a:pPr>
                <a:defRPr/>
              </a:pPr>
              <a:r>
                <a:rPr lang="tr-TR" sz="1600" b="1" dirty="0">
                  <a:solidFill>
                    <a:schemeClr val="bg1"/>
                  </a:solidFill>
                  <a:latin typeface="Comic Sans MS" pitchFamily="66" charset="0"/>
                  <a:ea typeface="+mn-ea"/>
                  <a:cs typeface="+mn-cs"/>
                </a:rPr>
                <a:t>(kan grubu)</a:t>
              </a:r>
            </a:p>
          </p:txBody>
        </p:sp>
        <p:sp>
          <p:nvSpPr>
            <p:cNvPr id="10" name="Metin kutusu 9"/>
            <p:cNvSpPr txBox="1"/>
            <p:nvPr/>
          </p:nvSpPr>
          <p:spPr>
            <a:xfrm>
              <a:off x="2268112" y="1556118"/>
              <a:ext cx="1006545" cy="585830"/>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600" b="1" dirty="0" err="1">
                  <a:solidFill>
                    <a:schemeClr val="bg1"/>
                  </a:solidFill>
                  <a:latin typeface="Comic Sans MS" pitchFamily="66" charset="0"/>
                  <a:ea typeface="+mn-ea"/>
                  <a:cs typeface="+mn-cs"/>
                </a:rPr>
                <a:t>Genotip</a:t>
              </a:r>
              <a:r>
                <a:rPr lang="tr-TR" sz="1600" b="1" dirty="0">
                  <a:solidFill>
                    <a:schemeClr val="bg1"/>
                  </a:solidFill>
                  <a:latin typeface="Comic Sans MS" pitchFamily="66" charset="0"/>
                  <a:ea typeface="+mn-ea"/>
                  <a:cs typeface="+mn-cs"/>
                </a:rPr>
                <a:t> </a:t>
              </a:r>
            </a:p>
            <a:p>
              <a:pPr>
                <a:defRPr/>
              </a:pPr>
              <a:r>
                <a:rPr lang="tr-TR" sz="800" b="1" dirty="0">
                  <a:solidFill>
                    <a:schemeClr val="bg1"/>
                  </a:solidFill>
                  <a:latin typeface="Comic Sans MS" pitchFamily="66" charset="0"/>
                  <a:ea typeface="+mn-ea"/>
                  <a:cs typeface="+mn-cs"/>
                </a:rPr>
                <a:t> </a:t>
              </a:r>
            </a:p>
          </p:txBody>
        </p:sp>
        <p:sp>
          <p:nvSpPr>
            <p:cNvPr id="11" name="Metin kutusu 10"/>
            <p:cNvSpPr txBox="1"/>
            <p:nvPr/>
          </p:nvSpPr>
          <p:spPr>
            <a:xfrm>
              <a:off x="3347687" y="1538654"/>
              <a:ext cx="1224047" cy="738240"/>
            </a:xfrm>
            <a:prstGeom prst="rect">
              <a:avLst/>
            </a:prstGeom>
            <a:solidFill>
              <a:schemeClr val="accent6">
                <a:lumMod val="20000"/>
                <a:lumOff val="80000"/>
              </a:schemeClr>
            </a:solidFill>
          </p:spPr>
          <p:txBody>
            <a:bodyPr>
              <a:spAutoFit/>
            </a:bodyPr>
            <a:lstStyle/>
            <a:p>
              <a:pPr>
                <a:defRPr/>
              </a:pPr>
              <a:r>
                <a:rPr lang="tr-TR" sz="1400" b="1" dirty="0">
                  <a:solidFill>
                    <a:schemeClr val="bg1"/>
                  </a:solidFill>
                  <a:latin typeface="Comic Sans MS" pitchFamily="66" charset="0"/>
                  <a:ea typeface="+mn-ea"/>
                  <a:cs typeface="+mn-cs"/>
                </a:rPr>
                <a:t>Kan serumundaki </a:t>
              </a:r>
              <a:r>
                <a:rPr lang="tr-TR" sz="1400" b="1" dirty="0" err="1">
                  <a:solidFill>
                    <a:schemeClr val="bg1"/>
                  </a:solidFill>
                  <a:latin typeface="Comic Sans MS" pitchFamily="66" charset="0"/>
                  <a:ea typeface="+mn-ea"/>
                  <a:cs typeface="+mn-cs"/>
                </a:rPr>
                <a:t>antibodiler</a:t>
              </a:r>
              <a:endParaRPr lang="tr-TR" sz="1400" b="1" dirty="0">
                <a:solidFill>
                  <a:schemeClr val="bg1"/>
                </a:solidFill>
                <a:latin typeface="Comic Sans MS" pitchFamily="66" charset="0"/>
                <a:ea typeface="+mn-ea"/>
                <a:cs typeface="+mn-cs"/>
              </a:endParaRPr>
            </a:p>
          </p:txBody>
        </p:sp>
        <p:sp>
          <p:nvSpPr>
            <p:cNvPr id="12" name="Metin kutusu 11"/>
            <p:cNvSpPr txBox="1"/>
            <p:nvPr/>
          </p:nvSpPr>
          <p:spPr>
            <a:xfrm>
              <a:off x="4571735" y="1268760"/>
              <a:ext cx="3810265" cy="738240"/>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400" b="1" smtClean="0">
                  <a:solidFill>
                    <a:schemeClr val="bg1"/>
                  </a:solidFill>
                  <a:cs typeface="+mn-cs"/>
                </a:rPr>
                <a:t>Aşağıdaki gruplardan elde edilen kırmızı kan hücreleri seruma eklendiğinde çökelme oluşma durumu            </a:t>
              </a:r>
              <a:endParaRPr lang="tr-TR" sz="1600" b="1" smtClean="0">
                <a:solidFill>
                  <a:schemeClr val="bg1"/>
                </a:solidFill>
                <a:cs typeface="+mn-cs"/>
              </a:endParaRPr>
            </a:p>
          </p:txBody>
        </p:sp>
        <p:sp>
          <p:nvSpPr>
            <p:cNvPr id="13" name="Metin kutusu 12"/>
            <p:cNvSpPr txBox="1"/>
            <p:nvPr/>
          </p:nvSpPr>
          <p:spPr>
            <a:xfrm>
              <a:off x="4830516" y="2443594"/>
              <a:ext cx="701724" cy="554077"/>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14" name="Metin kutusu 13"/>
            <p:cNvSpPr txBox="1"/>
            <p:nvPr/>
          </p:nvSpPr>
          <p:spPr>
            <a:xfrm>
              <a:off x="7319889" y="3307256"/>
              <a:ext cx="636631" cy="554077"/>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400" b="1" dirty="0">
                  <a:solidFill>
                    <a:schemeClr val="bg1"/>
                  </a:solidFill>
                  <a:latin typeface="Comic Sans MS" pitchFamily="66" charset="0"/>
                  <a:ea typeface="+mn-ea"/>
                  <a:cs typeface="+mn-cs"/>
                </a:rPr>
                <a:t>evet </a:t>
              </a:r>
            </a:p>
            <a:p>
              <a:pPr>
                <a:defRPr/>
              </a:pPr>
              <a:r>
                <a:rPr lang="tr-TR" sz="800" b="1" dirty="0">
                  <a:solidFill>
                    <a:schemeClr val="bg1"/>
                  </a:solidFill>
                  <a:latin typeface="Comic Sans MS" pitchFamily="66" charset="0"/>
                  <a:ea typeface="+mn-ea"/>
                  <a:cs typeface="+mn-cs"/>
                </a:rPr>
                <a:t> </a:t>
              </a:r>
            </a:p>
          </p:txBody>
        </p:sp>
        <p:sp>
          <p:nvSpPr>
            <p:cNvPr id="15" name="Metin kutusu 14"/>
            <p:cNvSpPr txBox="1"/>
            <p:nvPr/>
          </p:nvSpPr>
          <p:spPr>
            <a:xfrm>
              <a:off x="7319889" y="2443594"/>
              <a:ext cx="636631" cy="554077"/>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400" b="1" dirty="0">
                  <a:solidFill>
                    <a:schemeClr val="bg1"/>
                  </a:solidFill>
                  <a:latin typeface="Comic Sans MS" pitchFamily="66" charset="0"/>
                  <a:ea typeface="+mn-ea"/>
                  <a:cs typeface="+mn-cs"/>
                </a:rPr>
                <a:t>evet </a:t>
              </a:r>
            </a:p>
            <a:p>
              <a:pPr>
                <a:defRPr/>
              </a:pPr>
              <a:r>
                <a:rPr lang="tr-TR" sz="800" b="1" dirty="0">
                  <a:solidFill>
                    <a:schemeClr val="bg1"/>
                  </a:solidFill>
                  <a:latin typeface="Comic Sans MS" pitchFamily="66" charset="0"/>
                  <a:ea typeface="+mn-ea"/>
                  <a:cs typeface="+mn-cs"/>
                </a:rPr>
                <a:t> </a:t>
              </a:r>
            </a:p>
          </p:txBody>
        </p:sp>
        <p:sp>
          <p:nvSpPr>
            <p:cNvPr id="16" name="Metin kutusu 15"/>
            <p:cNvSpPr txBox="1"/>
            <p:nvPr/>
          </p:nvSpPr>
          <p:spPr>
            <a:xfrm>
              <a:off x="6527671" y="3307256"/>
              <a:ext cx="636632" cy="554077"/>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400" b="1" dirty="0">
                  <a:solidFill>
                    <a:schemeClr val="bg1"/>
                  </a:solidFill>
                  <a:latin typeface="Comic Sans MS" pitchFamily="66" charset="0"/>
                  <a:ea typeface="+mn-ea"/>
                  <a:cs typeface="+mn-cs"/>
                </a:rPr>
                <a:t>evet </a:t>
              </a:r>
            </a:p>
            <a:p>
              <a:pPr>
                <a:defRPr/>
              </a:pPr>
              <a:r>
                <a:rPr lang="tr-TR" sz="800" b="1" dirty="0">
                  <a:solidFill>
                    <a:schemeClr val="bg1"/>
                  </a:solidFill>
                  <a:latin typeface="Comic Sans MS" pitchFamily="66" charset="0"/>
                  <a:ea typeface="+mn-ea"/>
                  <a:cs typeface="+mn-cs"/>
                </a:rPr>
                <a:t> </a:t>
              </a:r>
            </a:p>
          </p:txBody>
        </p:sp>
        <p:sp>
          <p:nvSpPr>
            <p:cNvPr id="17" name="Metin kutusu 16"/>
            <p:cNvSpPr txBox="1"/>
            <p:nvPr/>
          </p:nvSpPr>
          <p:spPr>
            <a:xfrm>
              <a:off x="6443528" y="2443594"/>
              <a:ext cx="636631" cy="554077"/>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400" b="1" dirty="0">
                  <a:solidFill>
                    <a:schemeClr val="bg1"/>
                  </a:solidFill>
                  <a:latin typeface="Comic Sans MS" pitchFamily="66" charset="0"/>
                  <a:ea typeface="+mn-ea"/>
                  <a:cs typeface="+mn-cs"/>
                </a:rPr>
                <a:t>evet </a:t>
              </a:r>
            </a:p>
            <a:p>
              <a:pPr>
                <a:defRPr/>
              </a:pPr>
              <a:r>
                <a:rPr lang="tr-TR" sz="800" b="1" dirty="0">
                  <a:solidFill>
                    <a:schemeClr val="bg1"/>
                  </a:solidFill>
                  <a:latin typeface="Comic Sans MS" pitchFamily="66" charset="0"/>
                  <a:ea typeface="+mn-ea"/>
                  <a:cs typeface="+mn-cs"/>
                </a:rPr>
                <a:t> </a:t>
              </a:r>
            </a:p>
          </p:txBody>
        </p:sp>
        <p:sp>
          <p:nvSpPr>
            <p:cNvPr id="18" name="Metin kutusu 17"/>
            <p:cNvSpPr txBox="1"/>
            <p:nvPr/>
          </p:nvSpPr>
          <p:spPr>
            <a:xfrm>
              <a:off x="5652898" y="2443594"/>
              <a:ext cx="636631" cy="554077"/>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400" b="1" dirty="0">
                  <a:solidFill>
                    <a:schemeClr val="bg1"/>
                  </a:solidFill>
                  <a:latin typeface="Comic Sans MS" pitchFamily="66" charset="0"/>
                  <a:ea typeface="+mn-ea"/>
                  <a:cs typeface="+mn-cs"/>
                </a:rPr>
                <a:t>evet </a:t>
              </a:r>
            </a:p>
            <a:p>
              <a:pPr>
                <a:defRPr/>
              </a:pPr>
              <a:r>
                <a:rPr lang="tr-TR" sz="800" b="1" dirty="0">
                  <a:solidFill>
                    <a:schemeClr val="bg1"/>
                  </a:solidFill>
                  <a:latin typeface="Comic Sans MS" pitchFamily="66" charset="0"/>
                  <a:ea typeface="+mn-ea"/>
                  <a:cs typeface="+mn-cs"/>
                </a:rPr>
                <a:t> </a:t>
              </a:r>
            </a:p>
          </p:txBody>
        </p:sp>
        <p:sp>
          <p:nvSpPr>
            <p:cNvPr id="19" name="Metin kutusu 18"/>
            <p:cNvSpPr txBox="1"/>
            <p:nvPr/>
          </p:nvSpPr>
          <p:spPr>
            <a:xfrm>
              <a:off x="7391331" y="4148691"/>
              <a:ext cx="636632" cy="554077"/>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400" b="1" dirty="0">
                  <a:solidFill>
                    <a:schemeClr val="bg1"/>
                  </a:solidFill>
                  <a:latin typeface="Comic Sans MS" pitchFamily="66" charset="0"/>
                  <a:ea typeface="+mn-ea"/>
                  <a:cs typeface="+mn-cs"/>
                </a:rPr>
                <a:t>evet </a:t>
              </a:r>
            </a:p>
            <a:p>
              <a:pPr>
                <a:defRPr/>
              </a:pPr>
              <a:r>
                <a:rPr lang="tr-TR" sz="800" b="1" dirty="0">
                  <a:solidFill>
                    <a:schemeClr val="bg1"/>
                  </a:solidFill>
                  <a:latin typeface="Comic Sans MS" pitchFamily="66" charset="0"/>
                  <a:ea typeface="+mn-ea"/>
                  <a:cs typeface="+mn-cs"/>
                </a:rPr>
                <a:t> </a:t>
              </a:r>
            </a:p>
          </p:txBody>
        </p:sp>
        <p:sp>
          <p:nvSpPr>
            <p:cNvPr id="20" name="Metin kutusu 19"/>
            <p:cNvSpPr txBox="1"/>
            <p:nvPr/>
          </p:nvSpPr>
          <p:spPr>
            <a:xfrm>
              <a:off x="5724340" y="4148691"/>
              <a:ext cx="636632" cy="554077"/>
            </a:xfrm>
            <a:prstGeom prst="rect">
              <a:avLst/>
            </a:prstGeom>
            <a:solidFill>
              <a:schemeClr val="accent6">
                <a:lumMod val="20000"/>
                <a:lumOff val="80000"/>
              </a:schemeClr>
            </a:solidFill>
          </p:spPr>
          <p:txBody>
            <a:bodyPr wrap="none">
              <a:spAutoFit/>
            </a:bodyPr>
            <a:lstStyle/>
            <a:p>
              <a:pPr>
                <a:defRPr/>
              </a:pPr>
              <a:endParaRPr lang="tr-TR" sz="800" b="1" dirty="0">
                <a:solidFill>
                  <a:schemeClr val="bg1"/>
                </a:solidFill>
                <a:latin typeface="Comic Sans MS" pitchFamily="66" charset="0"/>
                <a:ea typeface="+mn-ea"/>
                <a:cs typeface="+mn-cs"/>
              </a:endParaRPr>
            </a:p>
            <a:p>
              <a:pPr>
                <a:defRPr/>
              </a:pPr>
              <a:r>
                <a:rPr lang="tr-TR" sz="1400" b="1" dirty="0">
                  <a:solidFill>
                    <a:schemeClr val="bg1"/>
                  </a:solidFill>
                  <a:latin typeface="Comic Sans MS" pitchFamily="66" charset="0"/>
                  <a:ea typeface="+mn-ea"/>
                  <a:cs typeface="+mn-cs"/>
                </a:rPr>
                <a:t>evet </a:t>
              </a:r>
            </a:p>
            <a:p>
              <a:pPr>
                <a:defRPr/>
              </a:pPr>
              <a:r>
                <a:rPr lang="tr-TR" sz="800" b="1" dirty="0">
                  <a:solidFill>
                    <a:schemeClr val="bg1"/>
                  </a:solidFill>
                  <a:latin typeface="Comic Sans MS" pitchFamily="66" charset="0"/>
                  <a:ea typeface="+mn-ea"/>
                  <a:cs typeface="+mn-cs"/>
                </a:rPr>
                <a:t> </a:t>
              </a:r>
            </a:p>
          </p:txBody>
        </p:sp>
        <p:sp>
          <p:nvSpPr>
            <p:cNvPr id="21" name="Metin kutusu 20"/>
            <p:cNvSpPr txBox="1"/>
            <p:nvPr/>
          </p:nvSpPr>
          <p:spPr>
            <a:xfrm>
              <a:off x="4878144" y="4148691"/>
              <a:ext cx="701724" cy="554077"/>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22" name="Metin kutusu 21"/>
            <p:cNvSpPr txBox="1"/>
            <p:nvPr/>
          </p:nvSpPr>
          <p:spPr>
            <a:xfrm>
              <a:off x="4932123" y="4891694"/>
              <a:ext cx="701724" cy="554077"/>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23" name="Metin kutusu 22"/>
            <p:cNvSpPr txBox="1"/>
            <p:nvPr/>
          </p:nvSpPr>
          <p:spPr>
            <a:xfrm>
              <a:off x="5659248" y="4896456"/>
              <a:ext cx="703311" cy="554078"/>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24" name="Metin kutusu 23"/>
            <p:cNvSpPr txBox="1"/>
            <p:nvPr/>
          </p:nvSpPr>
          <p:spPr>
            <a:xfrm>
              <a:off x="6527671" y="4891694"/>
              <a:ext cx="701724" cy="554077"/>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25" name="Metin kutusu 24"/>
            <p:cNvSpPr txBox="1"/>
            <p:nvPr/>
          </p:nvSpPr>
          <p:spPr>
            <a:xfrm>
              <a:off x="7397681" y="4869467"/>
              <a:ext cx="703312" cy="554077"/>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26" name="Metin kutusu 25"/>
            <p:cNvSpPr txBox="1"/>
            <p:nvPr/>
          </p:nvSpPr>
          <p:spPr>
            <a:xfrm>
              <a:off x="4860680" y="3307256"/>
              <a:ext cx="701724" cy="554077"/>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27" name="Metin kutusu 26"/>
            <p:cNvSpPr txBox="1"/>
            <p:nvPr/>
          </p:nvSpPr>
          <p:spPr>
            <a:xfrm>
              <a:off x="6570537" y="4148691"/>
              <a:ext cx="665208" cy="554077"/>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sp>
          <p:nvSpPr>
            <p:cNvPr id="28" name="Metin kutusu 27"/>
            <p:cNvSpPr txBox="1"/>
            <p:nvPr/>
          </p:nvSpPr>
          <p:spPr>
            <a:xfrm>
              <a:off x="5670361" y="3307256"/>
              <a:ext cx="701724" cy="554077"/>
            </a:xfrm>
            <a:prstGeom prst="rect">
              <a:avLst/>
            </a:prstGeom>
            <a:solidFill>
              <a:schemeClr val="accent6">
                <a:lumMod val="20000"/>
                <a:lumOff val="8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800" b="1" smtClean="0">
                <a:solidFill>
                  <a:schemeClr val="bg1"/>
                </a:solidFill>
                <a:cs typeface="+mn-cs"/>
              </a:endParaRPr>
            </a:p>
            <a:p>
              <a:pPr eaLnBrk="1" hangingPunct="1">
                <a:defRPr/>
              </a:pPr>
              <a:r>
                <a:rPr lang="tr-TR" sz="1400" b="1" smtClean="0">
                  <a:solidFill>
                    <a:schemeClr val="bg1"/>
                  </a:solidFill>
                  <a:cs typeface="+mn-cs"/>
                </a:rPr>
                <a:t>hayır </a:t>
              </a:r>
            </a:p>
            <a:p>
              <a:pPr eaLnBrk="1" hangingPunct="1">
                <a:defRPr/>
              </a:pPr>
              <a:r>
                <a:rPr lang="tr-TR" sz="800" b="1" smtClean="0">
                  <a:solidFill>
                    <a:schemeClr val="bg1"/>
                  </a:solidFill>
                  <a:cs typeface="+mn-cs"/>
                </a:rPr>
                <a:t> </a:t>
              </a:r>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7" descr="DihybridCrossEyeCol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5875" y="500063"/>
            <a:ext cx="6408738" cy="5770562"/>
          </a:xfrm>
          <a:noFill/>
        </p:spPr>
      </p:pic>
      <p:grpSp>
        <p:nvGrpSpPr>
          <p:cNvPr id="59394" name="4 Grup"/>
          <p:cNvGrpSpPr>
            <a:grpSpLocks/>
          </p:cNvGrpSpPr>
          <p:nvPr/>
        </p:nvGrpSpPr>
        <p:grpSpPr bwMode="auto">
          <a:xfrm>
            <a:off x="1357313" y="500063"/>
            <a:ext cx="4221162" cy="3513137"/>
            <a:chOff x="1357290" y="500042"/>
            <a:chExt cx="4220531" cy="3512604"/>
          </a:xfrm>
        </p:grpSpPr>
        <p:sp>
          <p:nvSpPr>
            <p:cNvPr id="3" name="2 Metin kutusu"/>
            <p:cNvSpPr txBox="1"/>
            <p:nvPr/>
          </p:nvSpPr>
          <p:spPr>
            <a:xfrm>
              <a:off x="1357290" y="3642815"/>
              <a:ext cx="704745" cy="369831"/>
            </a:xfrm>
            <a:prstGeom prst="rect">
              <a:avLst/>
            </a:prstGeom>
            <a:solidFill>
              <a:schemeClr val="tx1"/>
            </a:solidFill>
          </p:spPr>
          <p:txBody>
            <a:bodyPr wrap="none">
              <a:spAutoFit/>
            </a:bodyPr>
            <a:lstStyle/>
            <a:p>
              <a:pPr>
                <a:defRPr/>
              </a:pPr>
              <a:r>
                <a:rPr lang="tr-TR" dirty="0">
                  <a:solidFill>
                    <a:schemeClr val="accent6">
                      <a:lumMod val="50000"/>
                    </a:schemeClr>
                  </a:solidFill>
                  <a:latin typeface="Comic Sans MS" pitchFamily="66" charset="0"/>
                  <a:ea typeface="+mn-ea"/>
                  <a:cs typeface="+mn-cs"/>
                </a:rPr>
                <a:t>Baba</a:t>
              </a:r>
            </a:p>
          </p:txBody>
        </p:sp>
        <p:sp>
          <p:nvSpPr>
            <p:cNvPr id="4" name="3 Metin kutusu"/>
            <p:cNvSpPr txBox="1"/>
            <p:nvPr/>
          </p:nvSpPr>
          <p:spPr>
            <a:xfrm>
              <a:off x="4857204" y="500042"/>
              <a:ext cx="720617" cy="369831"/>
            </a:xfrm>
            <a:prstGeom prst="rect">
              <a:avLst/>
            </a:prstGeom>
            <a:solidFill>
              <a:schemeClr val="tx1"/>
            </a:solidFill>
          </p:spPr>
          <p:txBody>
            <a:bodyPr wrap="none">
              <a:spAutoFit/>
            </a:bodyPr>
            <a:lstStyle/>
            <a:p>
              <a:pPr>
                <a:defRPr/>
              </a:pPr>
              <a:r>
                <a:rPr lang="tr-TR" dirty="0">
                  <a:solidFill>
                    <a:schemeClr val="accent6">
                      <a:lumMod val="50000"/>
                    </a:schemeClr>
                  </a:solidFill>
                  <a:latin typeface="Comic Sans MS" pitchFamily="66" charset="0"/>
                  <a:ea typeface="+mn-ea"/>
                  <a:cs typeface="+mn-cs"/>
                </a:rPr>
                <a:t>Anne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501650" y="115888"/>
            <a:ext cx="8534400" cy="503237"/>
          </a:xfrm>
        </p:spPr>
        <p:txBody>
          <a:bodyPr/>
          <a:lstStyle/>
          <a:p>
            <a:pPr algn="r" eaLnBrk="1" hangingPunct="1"/>
            <a:r>
              <a:rPr lang="tr-TR" sz="3600" i="1">
                <a:latin typeface="Comic Sans MS" charset="0"/>
              </a:rPr>
              <a:t>Pleiotropi </a:t>
            </a:r>
            <a:endParaRPr lang="en-US" sz="3600" i="1">
              <a:latin typeface="Comic Sans MS" charset="0"/>
            </a:endParaRPr>
          </a:p>
        </p:txBody>
      </p:sp>
      <p:sp>
        <p:nvSpPr>
          <p:cNvPr id="61442" name="Rectangle 3"/>
          <p:cNvSpPr>
            <a:spLocks noGrp="1" noChangeArrowheads="1"/>
          </p:cNvSpPr>
          <p:nvPr>
            <p:ph type="body" idx="1"/>
          </p:nvPr>
        </p:nvSpPr>
        <p:spPr>
          <a:xfrm>
            <a:off x="6300788" y="1628775"/>
            <a:ext cx="2795587" cy="3754438"/>
          </a:xfrm>
        </p:spPr>
        <p:txBody>
          <a:bodyPr/>
          <a:lstStyle/>
          <a:p>
            <a:pPr marL="350838" indent="-350838" eaLnBrk="1" hangingPunct="1"/>
            <a:endParaRPr lang="tr-TR">
              <a:latin typeface="Comic Sans MS" charset="0"/>
            </a:endParaRPr>
          </a:p>
          <a:p>
            <a:pPr marL="350838" indent="-350838" eaLnBrk="1" hangingPunct="1"/>
            <a:r>
              <a:rPr lang="tr-TR" sz="2800">
                <a:latin typeface="Comic Sans MS" charset="0"/>
              </a:rPr>
              <a:t>Bir genin çok sayıda fenotipik etkisi olma durumudur. </a:t>
            </a:r>
          </a:p>
        </p:txBody>
      </p:sp>
      <p:grpSp>
        <p:nvGrpSpPr>
          <p:cNvPr id="61443" name="24 Grup"/>
          <p:cNvGrpSpPr>
            <a:grpSpLocks/>
          </p:cNvGrpSpPr>
          <p:nvPr/>
        </p:nvGrpSpPr>
        <p:grpSpPr bwMode="auto">
          <a:xfrm>
            <a:off x="0" y="71438"/>
            <a:ext cx="6316663" cy="6669087"/>
            <a:chOff x="0" y="71414"/>
            <a:chExt cx="6316663" cy="6669088"/>
          </a:xfrm>
        </p:grpSpPr>
        <p:pic>
          <p:nvPicPr>
            <p:cNvPr id="61444" name="Picture 6" descr="14-15-PleiotropicEffect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14"/>
              <a:ext cx="6316663"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4 Metin kutusu"/>
            <p:cNvSpPr txBox="1">
              <a:spLocks noChangeArrowheads="1"/>
            </p:cNvSpPr>
            <p:nvPr/>
          </p:nvSpPr>
          <p:spPr bwMode="auto">
            <a:xfrm>
              <a:off x="1785918" y="214291"/>
              <a:ext cx="2857520" cy="307777"/>
            </a:xfrm>
            <a:prstGeom prst="rect">
              <a:avLst/>
            </a:prstGeom>
            <a:solidFill>
              <a:srgbClr val="FFCC66">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chemeClr val="bg1"/>
                  </a:solidFill>
                </a:rPr>
                <a:t>    Orak hücrenin iki alleli</a:t>
              </a:r>
            </a:p>
          </p:txBody>
        </p:sp>
        <p:sp>
          <p:nvSpPr>
            <p:cNvPr id="61446" name="5 Metin kutusu"/>
            <p:cNvSpPr txBox="1">
              <a:spLocks noChangeArrowheads="1"/>
            </p:cNvSpPr>
            <p:nvPr/>
          </p:nvSpPr>
          <p:spPr bwMode="auto">
            <a:xfrm>
              <a:off x="1142976" y="714356"/>
              <a:ext cx="4286280" cy="307777"/>
            </a:xfrm>
            <a:prstGeom prst="rect">
              <a:avLst/>
            </a:prstGeom>
            <a:solidFill>
              <a:srgbClr val="FFCC66">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chemeClr val="bg1"/>
                  </a:solidFill>
                </a:rPr>
                <a:t>    Hemoglobinin tamamı orak hücre formunda</a:t>
              </a:r>
            </a:p>
          </p:txBody>
        </p:sp>
        <p:sp>
          <p:nvSpPr>
            <p:cNvPr id="61447" name="6 Metin kutusu"/>
            <p:cNvSpPr txBox="1">
              <a:spLocks noChangeArrowheads="1"/>
            </p:cNvSpPr>
            <p:nvPr/>
          </p:nvSpPr>
          <p:spPr bwMode="auto">
            <a:xfrm>
              <a:off x="142844" y="1285860"/>
              <a:ext cx="6072230" cy="307777"/>
            </a:xfrm>
            <a:prstGeom prst="rect">
              <a:avLst/>
            </a:prstGeom>
            <a:solidFill>
              <a:srgbClr val="FFCC66">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chemeClr val="bg1"/>
                  </a:solidFill>
                </a:rPr>
                <a:t>Kanın oksijen içeriği düştüğünde anormal hemoglobin kristarilize olur</a:t>
              </a:r>
            </a:p>
          </p:txBody>
        </p:sp>
        <p:sp>
          <p:nvSpPr>
            <p:cNvPr id="61448" name="7 Metin kutusu"/>
            <p:cNvSpPr txBox="1">
              <a:spLocks noChangeArrowheads="1"/>
            </p:cNvSpPr>
            <p:nvPr/>
          </p:nvSpPr>
          <p:spPr bwMode="auto">
            <a:xfrm>
              <a:off x="428596" y="2937687"/>
              <a:ext cx="1428760" cy="276999"/>
            </a:xfrm>
            <a:prstGeom prst="rect">
              <a:avLst/>
            </a:prstGeom>
            <a:solidFill>
              <a:srgbClr val="FFCC66">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chemeClr val="bg1"/>
                  </a:solidFill>
                </a:rPr>
                <a:t>Normal hücreler</a:t>
              </a:r>
            </a:p>
          </p:txBody>
        </p:sp>
        <p:sp>
          <p:nvSpPr>
            <p:cNvPr id="61449" name="8 Metin kutusu"/>
            <p:cNvSpPr txBox="1">
              <a:spLocks noChangeArrowheads="1"/>
            </p:cNvSpPr>
            <p:nvPr/>
          </p:nvSpPr>
          <p:spPr bwMode="auto">
            <a:xfrm>
              <a:off x="2500298" y="2928934"/>
              <a:ext cx="1428760" cy="276999"/>
            </a:xfrm>
            <a:prstGeom prst="rect">
              <a:avLst/>
            </a:prstGeom>
            <a:solidFill>
              <a:srgbClr val="FFCC66">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chemeClr val="bg1"/>
                  </a:solidFill>
                </a:rPr>
                <a:t>Orak hücreler</a:t>
              </a:r>
            </a:p>
          </p:txBody>
        </p:sp>
        <p:sp>
          <p:nvSpPr>
            <p:cNvPr id="61450" name="9 Metin kutusu"/>
            <p:cNvSpPr txBox="1">
              <a:spLocks noChangeArrowheads="1"/>
            </p:cNvSpPr>
            <p:nvPr/>
          </p:nvSpPr>
          <p:spPr bwMode="auto">
            <a:xfrm>
              <a:off x="500034" y="3643314"/>
              <a:ext cx="1714512" cy="646331"/>
            </a:xfrm>
            <a:prstGeom prst="rect">
              <a:avLst/>
            </a:prstGeom>
            <a:solidFill>
              <a:srgbClr val="66FFCC">
                <a:alpha val="9764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tr-TR" sz="800" b="1">
                <a:solidFill>
                  <a:schemeClr val="bg1"/>
                </a:solidFill>
              </a:endParaRPr>
            </a:p>
            <a:p>
              <a:pPr eaLnBrk="1" hangingPunct="1"/>
              <a:r>
                <a:rPr lang="tr-TR" sz="1400" b="1">
                  <a:solidFill>
                    <a:schemeClr val="bg1"/>
                  </a:solidFill>
                </a:rPr>
                <a:t>Kırmızı kan hücreleri yıkılır</a:t>
              </a:r>
            </a:p>
          </p:txBody>
        </p:sp>
        <p:sp>
          <p:nvSpPr>
            <p:cNvPr id="61451" name="10 Metin kutusu"/>
            <p:cNvSpPr txBox="1">
              <a:spLocks noChangeArrowheads="1"/>
            </p:cNvSpPr>
            <p:nvPr/>
          </p:nvSpPr>
          <p:spPr bwMode="auto">
            <a:xfrm>
              <a:off x="2357422" y="3643314"/>
              <a:ext cx="1714512" cy="738664"/>
            </a:xfrm>
            <a:prstGeom prst="rect">
              <a:avLst/>
            </a:prstGeom>
            <a:solidFill>
              <a:srgbClr val="66FFCC">
                <a:alpha val="9764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chemeClr val="bg1"/>
                  </a:solidFill>
                </a:rPr>
                <a:t>Küçük kan damarlarında tıkanıklık</a:t>
              </a:r>
            </a:p>
          </p:txBody>
        </p:sp>
        <p:sp>
          <p:nvSpPr>
            <p:cNvPr id="61452" name="11 Metin kutusu"/>
            <p:cNvSpPr txBox="1">
              <a:spLocks noChangeArrowheads="1"/>
            </p:cNvSpPr>
            <p:nvPr/>
          </p:nvSpPr>
          <p:spPr bwMode="auto">
            <a:xfrm>
              <a:off x="4214810" y="3643314"/>
              <a:ext cx="1857388" cy="646331"/>
            </a:xfrm>
            <a:prstGeom prst="rect">
              <a:avLst/>
            </a:prstGeom>
            <a:solidFill>
              <a:srgbClr val="66FFCC">
                <a:alpha val="9764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tr-TR" sz="800" b="1">
                <a:solidFill>
                  <a:schemeClr val="bg1"/>
                </a:solidFill>
              </a:endParaRPr>
            </a:p>
            <a:p>
              <a:pPr eaLnBrk="1" hangingPunct="1"/>
              <a:r>
                <a:rPr lang="tr-TR" sz="1400" b="1">
                  <a:solidFill>
                    <a:schemeClr val="bg1"/>
                  </a:solidFill>
                </a:rPr>
                <a:t>Orak hücrelerin dalakta birikmesi</a:t>
              </a:r>
            </a:p>
          </p:txBody>
        </p:sp>
        <p:sp>
          <p:nvSpPr>
            <p:cNvPr id="13" name="12 Metin kutusu"/>
            <p:cNvSpPr txBox="1"/>
            <p:nvPr/>
          </p:nvSpPr>
          <p:spPr>
            <a:xfrm>
              <a:off x="217488" y="4803752"/>
              <a:ext cx="857250" cy="461963"/>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200" smtClean="0">
                  <a:solidFill>
                    <a:schemeClr val="bg1"/>
                  </a:solidFill>
                  <a:cs typeface="+mn-cs"/>
                </a:rPr>
                <a:t>Fiziksel </a:t>
              </a:r>
            </a:p>
            <a:p>
              <a:pPr eaLnBrk="1" hangingPunct="1">
                <a:defRPr/>
              </a:pPr>
              <a:r>
                <a:rPr lang="tr-TR" sz="1200" smtClean="0">
                  <a:solidFill>
                    <a:schemeClr val="bg1"/>
                  </a:solidFill>
                  <a:cs typeface="+mn-cs"/>
                </a:rPr>
                <a:t>zayıflık</a:t>
              </a:r>
            </a:p>
          </p:txBody>
        </p:sp>
        <p:sp>
          <p:nvSpPr>
            <p:cNvPr id="14" name="13 Metin kutusu"/>
            <p:cNvSpPr txBox="1"/>
            <p:nvPr/>
          </p:nvSpPr>
          <p:spPr>
            <a:xfrm>
              <a:off x="1101725" y="4762477"/>
              <a:ext cx="714375" cy="523875"/>
            </a:xfrm>
            <a:prstGeom prst="rect">
              <a:avLst/>
            </a:prstGeom>
            <a:solidFill>
              <a:schemeClr val="accent1">
                <a:lumMod val="20000"/>
                <a:lumOff val="80000"/>
                <a:alpha val="97647"/>
              </a:schemeClr>
            </a:solidFill>
          </p:spPr>
          <p:txBody>
            <a:bodyPr>
              <a:spAutoFit/>
            </a:bodyPr>
            <a:lstStyle/>
            <a:p>
              <a:pPr>
                <a:defRPr/>
              </a:pPr>
              <a:endParaRPr lang="tr-TR" sz="800" b="1" dirty="0">
                <a:solidFill>
                  <a:schemeClr val="bg1"/>
                </a:solidFill>
                <a:latin typeface="Comic Sans MS" pitchFamily="66" charset="0"/>
                <a:ea typeface="+mn-ea"/>
                <a:cs typeface="+mn-cs"/>
              </a:endParaRPr>
            </a:p>
            <a:p>
              <a:pPr>
                <a:defRPr/>
              </a:pPr>
              <a:r>
                <a:rPr lang="tr-TR" sz="1200" dirty="0">
                  <a:solidFill>
                    <a:schemeClr val="bg1"/>
                  </a:solidFill>
                  <a:latin typeface="Comic Sans MS" pitchFamily="66" charset="0"/>
                  <a:ea typeface="+mn-ea"/>
                  <a:cs typeface="+mn-cs"/>
                </a:rPr>
                <a:t>Anemi</a:t>
              </a:r>
            </a:p>
            <a:p>
              <a:pPr>
                <a:defRPr/>
              </a:pPr>
              <a:endParaRPr lang="tr-TR" sz="800" b="1" dirty="0">
                <a:solidFill>
                  <a:schemeClr val="bg1"/>
                </a:solidFill>
                <a:latin typeface="Comic Sans MS" pitchFamily="66" charset="0"/>
                <a:ea typeface="+mn-ea"/>
                <a:cs typeface="+mn-cs"/>
              </a:endParaRPr>
            </a:p>
          </p:txBody>
        </p:sp>
        <p:sp>
          <p:nvSpPr>
            <p:cNvPr id="15" name="14 Metin kutusu"/>
            <p:cNvSpPr txBox="1"/>
            <p:nvPr/>
          </p:nvSpPr>
          <p:spPr>
            <a:xfrm>
              <a:off x="1804988" y="4694215"/>
              <a:ext cx="857250" cy="554037"/>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endParaRPr lang="tr-TR" sz="1000" b="1" smtClean="0">
                <a:solidFill>
                  <a:schemeClr val="bg1"/>
                </a:solidFill>
                <a:cs typeface="+mn-cs"/>
              </a:endParaRPr>
            </a:p>
            <a:p>
              <a:pPr eaLnBrk="1" hangingPunct="1">
                <a:defRPr/>
              </a:pPr>
              <a:r>
                <a:rPr lang="tr-TR" sz="1000" b="1" smtClean="0">
                  <a:solidFill>
                    <a:schemeClr val="bg1"/>
                  </a:solidFill>
                  <a:cs typeface="+mn-cs"/>
                </a:rPr>
                <a:t>Kalp yetmezliği</a:t>
              </a:r>
            </a:p>
          </p:txBody>
        </p:sp>
        <p:sp>
          <p:nvSpPr>
            <p:cNvPr id="16" name="15 Metin kutusu"/>
            <p:cNvSpPr txBox="1"/>
            <p:nvPr/>
          </p:nvSpPr>
          <p:spPr>
            <a:xfrm>
              <a:off x="2679700" y="4681515"/>
              <a:ext cx="714375" cy="600075"/>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smtClean="0">
                  <a:solidFill>
                    <a:schemeClr val="bg1"/>
                  </a:solidFill>
                  <a:cs typeface="+mn-cs"/>
                </a:rPr>
                <a:t>Ağrı </a:t>
              </a:r>
            </a:p>
            <a:p>
              <a:pPr eaLnBrk="1" hangingPunct="1">
                <a:defRPr/>
              </a:pPr>
              <a:r>
                <a:rPr lang="tr-TR" sz="1100" smtClean="0">
                  <a:solidFill>
                    <a:schemeClr val="bg1"/>
                  </a:solidFill>
                  <a:cs typeface="+mn-cs"/>
                </a:rPr>
                <a:t>Ve</a:t>
              </a:r>
            </a:p>
            <a:p>
              <a:pPr eaLnBrk="1" hangingPunct="1">
                <a:defRPr/>
              </a:pPr>
              <a:r>
                <a:rPr lang="tr-TR" sz="1100" smtClean="0">
                  <a:solidFill>
                    <a:schemeClr val="bg1"/>
                  </a:solidFill>
                  <a:cs typeface="+mn-cs"/>
                </a:rPr>
                <a:t>Ateş</a:t>
              </a:r>
            </a:p>
          </p:txBody>
        </p:sp>
        <p:sp>
          <p:nvSpPr>
            <p:cNvPr id="17" name="16 Metin kutusu"/>
            <p:cNvSpPr txBox="1"/>
            <p:nvPr/>
          </p:nvSpPr>
          <p:spPr>
            <a:xfrm>
              <a:off x="3429000" y="4786290"/>
              <a:ext cx="714375" cy="430212"/>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smtClean="0">
                  <a:solidFill>
                    <a:schemeClr val="bg1"/>
                  </a:solidFill>
                  <a:cs typeface="+mn-cs"/>
                </a:rPr>
                <a:t>Beyin Hasarı</a:t>
              </a:r>
            </a:p>
          </p:txBody>
        </p:sp>
        <p:sp>
          <p:nvSpPr>
            <p:cNvPr id="18" name="17 Metin kutusu"/>
            <p:cNvSpPr txBox="1"/>
            <p:nvPr/>
          </p:nvSpPr>
          <p:spPr>
            <a:xfrm>
              <a:off x="4214813" y="4784702"/>
              <a:ext cx="1143000" cy="430213"/>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smtClean="0">
                  <a:solidFill>
                    <a:schemeClr val="bg1"/>
                  </a:solidFill>
                  <a:cs typeface="+mn-cs"/>
                </a:rPr>
                <a:t>Diğer organ Hasarları</a:t>
              </a:r>
            </a:p>
          </p:txBody>
        </p:sp>
        <p:sp>
          <p:nvSpPr>
            <p:cNvPr id="19" name="18 Metin kutusu"/>
            <p:cNvSpPr txBox="1"/>
            <p:nvPr/>
          </p:nvSpPr>
          <p:spPr>
            <a:xfrm>
              <a:off x="5357813" y="4786290"/>
              <a:ext cx="714375" cy="430212"/>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smtClean="0">
                  <a:solidFill>
                    <a:schemeClr val="bg1"/>
                  </a:solidFill>
                  <a:cs typeface="+mn-cs"/>
                </a:rPr>
                <a:t>Dalak</a:t>
              </a:r>
            </a:p>
            <a:p>
              <a:pPr eaLnBrk="1" hangingPunct="1">
                <a:defRPr/>
              </a:pPr>
              <a:r>
                <a:rPr lang="tr-TR" sz="1100" smtClean="0">
                  <a:solidFill>
                    <a:schemeClr val="bg1"/>
                  </a:solidFill>
                  <a:cs typeface="+mn-cs"/>
                </a:rPr>
                <a:t>Hasarı</a:t>
              </a:r>
            </a:p>
          </p:txBody>
        </p:sp>
        <p:sp>
          <p:nvSpPr>
            <p:cNvPr id="20" name="19 Metin kutusu"/>
            <p:cNvSpPr txBox="1"/>
            <p:nvPr/>
          </p:nvSpPr>
          <p:spPr>
            <a:xfrm>
              <a:off x="500063" y="5786415"/>
              <a:ext cx="928687" cy="600075"/>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smtClean="0">
                  <a:solidFill>
                    <a:schemeClr val="bg1"/>
                  </a:solidFill>
                  <a:cs typeface="+mn-cs"/>
                </a:rPr>
                <a:t>Hasarlı zihinsel fonksiyon</a:t>
              </a:r>
            </a:p>
          </p:txBody>
        </p:sp>
        <p:sp>
          <p:nvSpPr>
            <p:cNvPr id="21" name="20 Metin kutusu"/>
            <p:cNvSpPr txBox="1"/>
            <p:nvPr/>
          </p:nvSpPr>
          <p:spPr>
            <a:xfrm>
              <a:off x="1571625" y="5786415"/>
              <a:ext cx="928688" cy="600075"/>
            </a:xfrm>
            <a:prstGeom prst="rect">
              <a:avLst/>
            </a:prstGeom>
            <a:solidFill>
              <a:schemeClr val="accent1">
                <a:lumMod val="20000"/>
                <a:lumOff val="80000"/>
                <a:alpha val="97647"/>
              </a:schemeClr>
            </a:solidFill>
          </p:spPr>
          <p:txBody>
            <a:bodyPr>
              <a:spAutoFit/>
            </a:bodyPr>
            <a:lstStyle/>
            <a:p>
              <a:pPr>
                <a:defRPr/>
              </a:pPr>
              <a:endParaRPr lang="tr-TR" sz="1100" dirty="0">
                <a:solidFill>
                  <a:schemeClr val="bg1"/>
                </a:solidFill>
                <a:latin typeface="Comic Sans MS" pitchFamily="66" charset="0"/>
                <a:ea typeface="+mn-ea"/>
                <a:cs typeface="+mn-cs"/>
              </a:endParaRPr>
            </a:p>
            <a:p>
              <a:pPr>
                <a:defRPr/>
              </a:pPr>
              <a:r>
                <a:rPr lang="tr-TR" sz="1100" dirty="0">
                  <a:solidFill>
                    <a:schemeClr val="bg1"/>
                  </a:solidFill>
                  <a:latin typeface="Comic Sans MS" pitchFamily="66" charset="0"/>
                  <a:ea typeface="+mn-ea"/>
                  <a:cs typeface="+mn-cs"/>
                </a:rPr>
                <a:t>  </a:t>
              </a:r>
              <a:r>
                <a:rPr lang="tr-TR" sz="1100" dirty="0" err="1">
                  <a:solidFill>
                    <a:schemeClr val="bg1"/>
                  </a:solidFill>
                  <a:latin typeface="Comic Sans MS" pitchFamily="66" charset="0"/>
                  <a:ea typeface="+mn-ea"/>
                  <a:cs typeface="+mn-cs"/>
                </a:rPr>
                <a:t>Paraliz</a:t>
              </a:r>
              <a:endParaRPr lang="tr-TR" sz="1100" dirty="0">
                <a:solidFill>
                  <a:schemeClr val="bg1"/>
                </a:solidFill>
                <a:latin typeface="Comic Sans MS" pitchFamily="66" charset="0"/>
                <a:ea typeface="+mn-ea"/>
                <a:cs typeface="+mn-cs"/>
              </a:endParaRPr>
            </a:p>
            <a:p>
              <a:pPr>
                <a:defRPr/>
              </a:pPr>
              <a:endParaRPr lang="tr-TR" sz="1100" dirty="0">
                <a:solidFill>
                  <a:schemeClr val="bg1"/>
                </a:solidFill>
                <a:latin typeface="Comic Sans MS" pitchFamily="66" charset="0"/>
                <a:ea typeface="+mn-ea"/>
                <a:cs typeface="+mn-cs"/>
              </a:endParaRPr>
            </a:p>
          </p:txBody>
        </p:sp>
        <p:sp>
          <p:nvSpPr>
            <p:cNvPr id="22" name="21 Metin kutusu"/>
            <p:cNvSpPr txBox="1"/>
            <p:nvPr/>
          </p:nvSpPr>
          <p:spPr>
            <a:xfrm>
              <a:off x="2571750" y="5829277"/>
              <a:ext cx="1071563" cy="600075"/>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smtClean="0">
                  <a:solidFill>
                    <a:schemeClr val="bg1"/>
                  </a:solidFill>
                  <a:cs typeface="+mn-cs"/>
                </a:rPr>
                <a:t>Zatüree </a:t>
              </a:r>
            </a:p>
            <a:p>
              <a:pPr eaLnBrk="1" hangingPunct="1">
                <a:defRPr/>
              </a:pPr>
              <a:r>
                <a:rPr lang="tr-TR" sz="1100" smtClean="0">
                  <a:solidFill>
                    <a:schemeClr val="bg1"/>
                  </a:solidFill>
                  <a:cs typeface="+mn-cs"/>
                </a:rPr>
                <a:t>ve diğer enfeksiyonlar</a:t>
              </a:r>
            </a:p>
          </p:txBody>
        </p:sp>
        <p:sp>
          <p:nvSpPr>
            <p:cNvPr id="23" name="22 Metin kutusu"/>
            <p:cNvSpPr txBox="1"/>
            <p:nvPr/>
          </p:nvSpPr>
          <p:spPr>
            <a:xfrm>
              <a:off x="3786188" y="5786415"/>
              <a:ext cx="1000125" cy="600075"/>
            </a:xfrm>
            <a:prstGeom prst="rect">
              <a:avLst/>
            </a:prstGeom>
            <a:solidFill>
              <a:schemeClr val="accent1">
                <a:lumMod val="20000"/>
                <a:lumOff val="80000"/>
                <a:alpha val="97647"/>
              </a:schemeClr>
            </a:solidFill>
          </p:spPr>
          <p:txBody>
            <a:bodyPr>
              <a:spAutoFit/>
            </a:bodyPr>
            <a:lstStyle/>
            <a:p>
              <a:pPr>
                <a:defRPr/>
              </a:pPr>
              <a:endParaRPr lang="tr-TR" sz="1100" dirty="0">
                <a:solidFill>
                  <a:schemeClr val="bg1"/>
                </a:solidFill>
                <a:latin typeface="Comic Sans MS" pitchFamily="66" charset="0"/>
                <a:ea typeface="+mn-ea"/>
                <a:cs typeface="+mn-cs"/>
              </a:endParaRPr>
            </a:p>
            <a:p>
              <a:pPr>
                <a:defRPr/>
              </a:pPr>
              <a:r>
                <a:rPr lang="tr-TR" sz="1100" dirty="0">
                  <a:solidFill>
                    <a:schemeClr val="bg1"/>
                  </a:solidFill>
                  <a:latin typeface="Comic Sans MS" pitchFamily="66" charset="0"/>
                  <a:ea typeface="+mn-ea"/>
                  <a:cs typeface="+mn-cs"/>
                </a:rPr>
                <a:t> Romatizma</a:t>
              </a:r>
            </a:p>
            <a:p>
              <a:pPr>
                <a:defRPr/>
              </a:pPr>
              <a:endParaRPr lang="tr-TR" sz="1100" dirty="0">
                <a:solidFill>
                  <a:schemeClr val="bg1"/>
                </a:solidFill>
                <a:latin typeface="Comic Sans MS" pitchFamily="66" charset="0"/>
                <a:ea typeface="+mn-ea"/>
                <a:cs typeface="+mn-cs"/>
              </a:endParaRPr>
            </a:p>
          </p:txBody>
        </p:sp>
        <p:sp>
          <p:nvSpPr>
            <p:cNvPr id="24" name="23 Metin kutusu"/>
            <p:cNvSpPr txBox="1"/>
            <p:nvPr/>
          </p:nvSpPr>
          <p:spPr>
            <a:xfrm>
              <a:off x="4929188" y="5786415"/>
              <a:ext cx="1000125" cy="600075"/>
            </a:xfrm>
            <a:prstGeom prst="rect">
              <a:avLst/>
            </a:prstGeom>
            <a:solidFill>
              <a:schemeClr val="accent1">
                <a:lumMod val="20000"/>
                <a:lumOff val="80000"/>
                <a:alpha val="97647"/>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100" smtClean="0">
                  <a:solidFill>
                    <a:schemeClr val="bg1"/>
                  </a:solidFill>
                  <a:cs typeface="+mn-cs"/>
                </a:rPr>
                <a:t>Böbrek yetmezliği</a:t>
              </a:r>
            </a:p>
            <a:p>
              <a:pPr eaLnBrk="1" hangingPunct="1">
                <a:defRPr/>
              </a:pPr>
              <a:endParaRPr lang="tr-TR" sz="1100" smtClean="0">
                <a:solidFill>
                  <a:schemeClr val="bg1"/>
                </a:solidFill>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Başlık 1"/>
          <p:cNvSpPr>
            <a:spLocks noGrp="1"/>
          </p:cNvSpPr>
          <p:nvPr>
            <p:ph type="title"/>
          </p:nvPr>
        </p:nvSpPr>
        <p:spPr/>
        <p:txBody>
          <a:bodyPr/>
          <a:lstStyle/>
          <a:p>
            <a:pPr algn="r"/>
            <a:r>
              <a:rPr lang="tr-TR" sz="3600" i="1">
                <a:latin typeface="Comic Sans MS" charset="0"/>
              </a:rPr>
              <a:t>Epistaz</a:t>
            </a:r>
          </a:p>
        </p:txBody>
      </p:sp>
      <p:sp>
        <p:nvSpPr>
          <p:cNvPr id="63490" name="Dikdörtgen 4"/>
          <p:cNvSpPr>
            <a:spLocks noChangeArrowheads="1"/>
          </p:cNvSpPr>
          <p:nvPr/>
        </p:nvSpPr>
        <p:spPr bwMode="auto">
          <a:xfrm>
            <a:off x="6140450" y="2105025"/>
            <a:ext cx="25749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tr-TR" b="1"/>
          </a:p>
          <a:p>
            <a:pPr>
              <a:lnSpc>
                <a:spcPct val="150000"/>
              </a:lnSpc>
            </a:pPr>
            <a:r>
              <a:rPr lang="tr-TR" sz="2000">
                <a:solidFill>
                  <a:srgbClr val="FFFF00"/>
                </a:solidFill>
              </a:rPr>
              <a:t>Epistaz</a:t>
            </a:r>
            <a:r>
              <a:rPr lang="tr-TR" sz="2000"/>
              <a:t>, bir lokustaki genin ikinci bir lokustaki genin ifadesini etkilemesidir..</a:t>
            </a:r>
          </a:p>
          <a:p>
            <a:pPr>
              <a:lnSpc>
                <a:spcPct val="90000"/>
              </a:lnSpc>
            </a:pPr>
            <a:endParaRPr lang="tr-TR" b="1"/>
          </a:p>
        </p:txBody>
      </p:sp>
      <p:grpSp>
        <p:nvGrpSpPr>
          <p:cNvPr id="63491" name="46 Grup"/>
          <p:cNvGrpSpPr>
            <a:grpSpLocks/>
          </p:cNvGrpSpPr>
          <p:nvPr/>
        </p:nvGrpSpPr>
        <p:grpSpPr bwMode="auto">
          <a:xfrm>
            <a:off x="142875" y="201613"/>
            <a:ext cx="5645150" cy="6584950"/>
            <a:chOff x="214282" y="273050"/>
            <a:chExt cx="5645150" cy="6584950"/>
          </a:xfrm>
        </p:grpSpPr>
        <p:pic>
          <p:nvPicPr>
            <p:cNvPr id="63492" name="Picture 4" descr="14_12Epista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273050"/>
              <a:ext cx="56451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3" name="5 Grup"/>
            <p:cNvGrpSpPr>
              <a:grpSpLocks/>
            </p:cNvGrpSpPr>
            <p:nvPr/>
          </p:nvGrpSpPr>
          <p:grpSpPr bwMode="auto">
            <a:xfrm>
              <a:off x="290498" y="841396"/>
              <a:ext cx="4995882" cy="5516562"/>
              <a:chOff x="1857356" y="693738"/>
              <a:chExt cx="4995882" cy="5516562"/>
            </a:xfrm>
          </p:grpSpPr>
          <p:sp>
            <p:nvSpPr>
              <p:cNvPr id="63511" name="Text Box 5"/>
              <p:cNvSpPr txBox="1">
                <a:spLocks noChangeArrowheads="1"/>
              </p:cNvSpPr>
              <p:nvPr/>
            </p:nvSpPr>
            <p:spPr bwMode="auto">
              <a:xfrm>
                <a:off x="2859088" y="1381125"/>
                <a:ext cx="74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600" b="1">
                    <a:solidFill>
                      <a:schemeClr val="bg1"/>
                    </a:solidFill>
                    <a:latin typeface="Arial" charset="0"/>
                    <a:ea typeface="ヒラギノ角ゴ Pro W3" charset="0"/>
                    <a:cs typeface="ヒラギノ角ゴ Pro W3" charset="0"/>
                  </a:rPr>
                  <a:t>Sperm</a:t>
                </a:r>
              </a:p>
            </p:txBody>
          </p:sp>
          <p:sp>
            <p:nvSpPr>
              <p:cNvPr id="63512" name="Text Box 6"/>
              <p:cNvSpPr txBox="1">
                <a:spLocks noChangeArrowheads="1"/>
              </p:cNvSpPr>
              <p:nvPr/>
            </p:nvSpPr>
            <p:spPr bwMode="auto">
              <a:xfrm>
                <a:off x="1857356" y="1714488"/>
                <a:ext cx="74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tr-TR" sz="1600" b="1">
                    <a:solidFill>
                      <a:schemeClr val="bg1"/>
                    </a:solidFill>
                    <a:latin typeface="Arial" charset="0"/>
                    <a:ea typeface="ヒラギノ角ゴ Pro W3" charset="0"/>
                    <a:cs typeface="ヒラギノ角ゴ Pro W3" charset="0"/>
                  </a:rPr>
                  <a:t>Yumurta</a:t>
                </a:r>
                <a:endParaRPr lang="en-US" sz="1600" b="1">
                  <a:solidFill>
                    <a:schemeClr val="bg1"/>
                  </a:solidFill>
                  <a:latin typeface="Arial" charset="0"/>
                  <a:ea typeface="ヒラギノ角ゴ Pro W3" charset="0"/>
                  <a:cs typeface="ヒラギノ角ゴ Pro W3" charset="0"/>
                </a:endParaRPr>
              </a:p>
            </p:txBody>
          </p:sp>
          <p:sp>
            <p:nvSpPr>
              <p:cNvPr id="63513" name="Text Box 7"/>
              <p:cNvSpPr txBox="1">
                <a:spLocks noChangeArrowheads="1"/>
              </p:cNvSpPr>
              <p:nvPr/>
            </p:nvSpPr>
            <p:spPr bwMode="auto">
              <a:xfrm>
                <a:off x="3582988" y="5972175"/>
                <a:ext cx="17621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a:solidFill>
                      <a:schemeClr val="bg1"/>
                    </a:solidFill>
                    <a:latin typeface="Arial" charset="0"/>
                    <a:ea typeface="ヒラギノ角ゴ Pro W3" charset="0"/>
                    <a:cs typeface="ヒラギノ角ゴ Pro W3" charset="0"/>
                  </a:rPr>
                  <a:t>9</a:t>
                </a:r>
              </a:p>
            </p:txBody>
          </p:sp>
          <p:sp>
            <p:nvSpPr>
              <p:cNvPr id="63514" name="Text Box 8"/>
              <p:cNvSpPr txBox="1">
                <a:spLocks noChangeArrowheads="1"/>
              </p:cNvSpPr>
              <p:nvPr/>
            </p:nvSpPr>
            <p:spPr bwMode="auto">
              <a:xfrm>
                <a:off x="4343400" y="5965825"/>
                <a:ext cx="4000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a:solidFill>
                      <a:schemeClr val="bg1"/>
                    </a:solidFill>
                    <a:latin typeface="Arial" charset="0"/>
                    <a:ea typeface="ヒラギノ角ゴ Pro W3" charset="0"/>
                    <a:cs typeface="ヒラギノ角ゴ Pro W3" charset="0"/>
                  </a:rPr>
                  <a:t>:   3</a:t>
                </a:r>
              </a:p>
            </p:txBody>
          </p:sp>
          <p:sp>
            <p:nvSpPr>
              <p:cNvPr id="63515" name="Text Box 9"/>
              <p:cNvSpPr txBox="1">
                <a:spLocks noChangeArrowheads="1"/>
              </p:cNvSpPr>
              <p:nvPr/>
            </p:nvSpPr>
            <p:spPr bwMode="auto">
              <a:xfrm>
                <a:off x="5370513" y="5973763"/>
                <a:ext cx="4000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a:solidFill>
                      <a:schemeClr val="bg1"/>
                    </a:solidFill>
                    <a:latin typeface="Arial" charset="0"/>
                    <a:ea typeface="ヒラギノ角ゴ Pro W3" charset="0"/>
                    <a:cs typeface="ヒラギノ角ゴ Pro W3" charset="0"/>
                  </a:rPr>
                  <a:t>:   4</a:t>
                </a:r>
              </a:p>
            </p:txBody>
          </p:sp>
          <p:sp>
            <p:nvSpPr>
              <p:cNvPr id="63516" name="Text Box 10"/>
              <p:cNvSpPr txBox="1">
                <a:spLocks noChangeArrowheads="1"/>
              </p:cNvSpPr>
              <p:nvPr/>
            </p:nvSpPr>
            <p:spPr bwMode="auto">
              <a:xfrm>
                <a:off x="2911475" y="1709738"/>
                <a:ext cx="3222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17" name="Text Box 11"/>
              <p:cNvSpPr txBox="1">
                <a:spLocks noChangeArrowheads="1"/>
              </p:cNvSpPr>
              <p:nvPr/>
            </p:nvSpPr>
            <p:spPr bwMode="auto">
              <a:xfrm>
                <a:off x="3998913" y="1703388"/>
                <a:ext cx="322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18" name="Text Box 12"/>
              <p:cNvSpPr txBox="1">
                <a:spLocks noChangeArrowheads="1"/>
              </p:cNvSpPr>
              <p:nvPr/>
            </p:nvSpPr>
            <p:spPr bwMode="auto">
              <a:xfrm>
                <a:off x="5111750" y="1703388"/>
                <a:ext cx="3222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19" name="Text Box 13"/>
              <p:cNvSpPr txBox="1">
                <a:spLocks noChangeArrowheads="1"/>
              </p:cNvSpPr>
              <p:nvPr/>
            </p:nvSpPr>
            <p:spPr bwMode="auto">
              <a:xfrm>
                <a:off x="6183313" y="1690688"/>
                <a:ext cx="322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20" name="Text Box 14"/>
              <p:cNvSpPr txBox="1">
                <a:spLocks noChangeArrowheads="1"/>
              </p:cNvSpPr>
              <p:nvPr/>
            </p:nvSpPr>
            <p:spPr bwMode="auto">
              <a:xfrm>
                <a:off x="1976438" y="2352675"/>
                <a:ext cx="32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21" name="Text Box 15"/>
              <p:cNvSpPr txBox="1">
                <a:spLocks noChangeArrowheads="1"/>
              </p:cNvSpPr>
              <p:nvPr/>
            </p:nvSpPr>
            <p:spPr bwMode="auto">
              <a:xfrm>
                <a:off x="1976438" y="3184525"/>
                <a:ext cx="32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22" name="Text Box 16"/>
              <p:cNvSpPr txBox="1">
                <a:spLocks noChangeArrowheads="1"/>
              </p:cNvSpPr>
              <p:nvPr/>
            </p:nvSpPr>
            <p:spPr bwMode="auto">
              <a:xfrm>
                <a:off x="1963738" y="4016375"/>
                <a:ext cx="32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23" name="Text Box 17"/>
              <p:cNvSpPr txBox="1">
                <a:spLocks noChangeArrowheads="1"/>
              </p:cNvSpPr>
              <p:nvPr/>
            </p:nvSpPr>
            <p:spPr bwMode="auto">
              <a:xfrm>
                <a:off x="1963738" y="4864100"/>
                <a:ext cx="32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baseline="30000">
                    <a:solidFill>
                      <a:schemeClr val="bg1"/>
                    </a:solidFill>
                    <a:latin typeface="Arial" charset="0"/>
                    <a:ea typeface="ヒラギノ角ゴ Pro W3" charset="0"/>
                    <a:cs typeface="ヒラギノ角ゴ Pro W3" charset="0"/>
                  </a:rPr>
                  <a:t>1</a:t>
                </a:r>
                <a:r>
                  <a:rPr lang="en-US" sz="1800" b="1">
                    <a:solidFill>
                      <a:schemeClr val="bg1"/>
                    </a:solidFill>
                    <a:latin typeface="Arial" charset="0"/>
                    <a:ea typeface="ヒラギノ角ゴ Pro W3" charset="0"/>
                    <a:cs typeface="ヒラギノ角ゴ Pro W3" charset="0"/>
                  </a:rPr>
                  <a:t>/</a:t>
                </a:r>
                <a:r>
                  <a:rPr lang="en-US" sz="1800" b="1" baseline="-25000">
                    <a:solidFill>
                      <a:schemeClr val="bg1"/>
                    </a:solidFill>
                    <a:latin typeface="Arial" charset="0"/>
                    <a:ea typeface="ヒラギノ角ゴ Pro W3" charset="0"/>
                    <a:cs typeface="ヒラギノ角ゴ Pro W3" charset="0"/>
                  </a:rPr>
                  <a:t>4</a:t>
                </a:r>
                <a:endParaRPr lang="en-US" sz="1800" b="1">
                  <a:solidFill>
                    <a:schemeClr val="bg1"/>
                  </a:solidFill>
                  <a:latin typeface="Arial" charset="0"/>
                  <a:ea typeface="ヒラギノ角ゴ Pro W3" charset="0"/>
                  <a:cs typeface="ヒラギノ角ゴ Pro W3" charset="0"/>
                </a:endParaRPr>
              </a:p>
            </p:txBody>
          </p:sp>
          <p:sp>
            <p:nvSpPr>
              <p:cNvPr id="63524" name="Text Box 18"/>
              <p:cNvSpPr txBox="1">
                <a:spLocks noChangeArrowheads="1"/>
              </p:cNvSpPr>
              <p:nvPr/>
            </p:nvSpPr>
            <p:spPr bwMode="auto">
              <a:xfrm>
                <a:off x="3717925" y="693738"/>
                <a:ext cx="6143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BbEe</a:t>
                </a:r>
              </a:p>
            </p:txBody>
          </p:sp>
          <p:sp>
            <p:nvSpPr>
              <p:cNvPr id="63525" name="Text Box 19"/>
              <p:cNvSpPr txBox="1">
                <a:spLocks noChangeArrowheads="1"/>
              </p:cNvSpPr>
              <p:nvPr/>
            </p:nvSpPr>
            <p:spPr bwMode="auto">
              <a:xfrm>
                <a:off x="5100638" y="700088"/>
                <a:ext cx="6143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800" b="1" i="1">
                    <a:solidFill>
                      <a:schemeClr val="bg1"/>
                    </a:solidFill>
                    <a:latin typeface="Times" charset="0"/>
                    <a:ea typeface="ヒラギノ角ゴ Pro W3" charset="0"/>
                    <a:cs typeface="ヒラギノ角ゴ Pro W3" charset="0"/>
                  </a:rPr>
                  <a:t>BbEe</a:t>
                </a:r>
              </a:p>
            </p:txBody>
          </p:sp>
          <p:sp>
            <p:nvSpPr>
              <p:cNvPr id="63526" name="Text Box 20"/>
              <p:cNvSpPr txBox="1">
                <a:spLocks noChangeArrowheads="1"/>
              </p:cNvSpPr>
              <p:nvPr/>
            </p:nvSpPr>
            <p:spPr bwMode="auto">
              <a:xfrm>
                <a:off x="3260725" y="1757363"/>
                <a:ext cx="2968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sp>
            <p:nvSpPr>
              <p:cNvPr id="63527" name="Text Box 21"/>
              <p:cNvSpPr txBox="1">
                <a:spLocks noChangeArrowheads="1"/>
              </p:cNvSpPr>
              <p:nvPr/>
            </p:nvSpPr>
            <p:spPr bwMode="auto">
              <a:xfrm>
                <a:off x="2354263" y="2424113"/>
                <a:ext cx="2968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sp>
            <p:nvSpPr>
              <p:cNvPr id="63528" name="Text Box 22"/>
              <p:cNvSpPr txBox="1">
                <a:spLocks noChangeArrowheads="1"/>
              </p:cNvSpPr>
              <p:nvPr/>
            </p:nvSpPr>
            <p:spPr bwMode="auto">
              <a:xfrm>
                <a:off x="4349750" y="1763713"/>
                <a:ext cx="2968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sp>
            <p:nvSpPr>
              <p:cNvPr id="63529" name="Text Box 23"/>
              <p:cNvSpPr txBox="1">
                <a:spLocks noChangeArrowheads="1"/>
              </p:cNvSpPr>
              <p:nvPr/>
            </p:nvSpPr>
            <p:spPr bwMode="auto">
              <a:xfrm>
                <a:off x="2357438" y="3211513"/>
                <a:ext cx="2968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sp>
            <p:nvSpPr>
              <p:cNvPr id="63530" name="Text Box 24"/>
              <p:cNvSpPr txBox="1">
                <a:spLocks noChangeArrowheads="1"/>
              </p:cNvSpPr>
              <p:nvPr/>
            </p:nvSpPr>
            <p:spPr bwMode="auto">
              <a:xfrm>
                <a:off x="5492750" y="1755775"/>
                <a:ext cx="2968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sp>
            <p:nvSpPr>
              <p:cNvPr id="63531" name="Text Box 25"/>
              <p:cNvSpPr txBox="1">
                <a:spLocks noChangeArrowheads="1"/>
              </p:cNvSpPr>
              <p:nvPr/>
            </p:nvSpPr>
            <p:spPr bwMode="auto">
              <a:xfrm>
                <a:off x="2349500" y="4090988"/>
                <a:ext cx="2968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sp>
            <p:nvSpPr>
              <p:cNvPr id="63532" name="Text Box 26"/>
              <p:cNvSpPr txBox="1">
                <a:spLocks noChangeArrowheads="1"/>
              </p:cNvSpPr>
              <p:nvPr/>
            </p:nvSpPr>
            <p:spPr bwMode="auto">
              <a:xfrm>
                <a:off x="6556375" y="1762125"/>
                <a:ext cx="2968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sp>
            <p:nvSpPr>
              <p:cNvPr id="63533" name="Text Box 27"/>
              <p:cNvSpPr txBox="1">
                <a:spLocks noChangeArrowheads="1"/>
              </p:cNvSpPr>
              <p:nvPr/>
            </p:nvSpPr>
            <p:spPr bwMode="auto">
              <a:xfrm>
                <a:off x="2381250" y="4903788"/>
                <a:ext cx="2968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be</a:t>
                </a:r>
              </a:p>
            </p:txBody>
          </p:sp>
        </p:grpSp>
        <p:grpSp>
          <p:nvGrpSpPr>
            <p:cNvPr id="63494" name="29 Grup"/>
            <p:cNvGrpSpPr>
              <a:grpSpLocks/>
            </p:cNvGrpSpPr>
            <p:nvPr/>
          </p:nvGrpSpPr>
          <p:grpSpPr bwMode="auto">
            <a:xfrm>
              <a:off x="1214414" y="2646376"/>
              <a:ext cx="3829050" cy="2711450"/>
              <a:chOff x="2757488" y="2566988"/>
              <a:chExt cx="3829050" cy="2711450"/>
            </a:xfrm>
          </p:grpSpPr>
          <p:sp>
            <p:nvSpPr>
              <p:cNvPr id="63495" name="Text Box 28"/>
              <p:cNvSpPr txBox="1">
                <a:spLocks noChangeArrowheads="1"/>
              </p:cNvSpPr>
              <p:nvPr/>
            </p:nvSpPr>
            <p:spPr bwMode="auto">
              <a:xfrm>
                <a:off x="2765425" y="2587625"/>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496" name="Text Box 29"/>
              <p:cNvSpPr txBox="1">
                <a:spLocks noChangeArrowheads="1"/>
              </p:cNvSpPr>
              <p:nvPr/>
            </p:nvSpPr>
            <p:spPr bwMode="auto">
              <a:xfrm>
                <a:off x="3870325" y="2566988"/>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497" name="Text Box 30"/>
              <p:cNvSpPr txBox="1">
                <a:spLocks noChangeArrowheads="1"/>
              </p:cNvSpPr>
              <p:nvPr/>
            </p:nvSpPr>
            <p:spPr bwMode="auto">
              <a:xfrm>
                <a:off x="4954588" y="2581275"/>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498" name="Text Box 31"/>
              <p:cNvSpPr txBox="1">
                <a:spLocks noChangeArrowheads="1"/>
              </p:cNvSpPr>
              <p:nvPr/>
            </p:nvSpPr>
            <p:spPr bwMode="auto">
              <a:xfrm>
                <a:off x="6078538" y="2581275"/>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499" name="Text Box 32"/>
              <p:cNvSpPr txBox="1">
                <a:spLocks noChangeArrowheads="1"/>
              </p:cNvSpPr>
              <p:nvPr/>
            </p:nvSpPr>
            <p:spPr bwMode="auto">
              <a:xfrm>
                <a:off x="2757488" y="341471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0" name="Text Box 33"/>
              <p:cNvSpPr txBox="1">
                <a:spLocks noChangeArrowheads="1"/>
              </p:cNvSpPr>
              <p:nvPr/>
            </p:nvSpPr>
            <p:spPr bwMode="auto">
              <a:xfrm>
                <a:off x="3867150" y="342741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1" name="Text Box 34"/>
              <p:cNvSpPr txBox="1">
                <a:spLocks noChangeArrowheads="1"/>
              </p:cNvSpPr>
              <p:nvPr/>
            </p:nvSpPr>
            <p:spPr bwMode="auto">
              <a:xfrm>
                <a:off x="4981575" y="342741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2" name="Text Box 35"/>
              <p:cNvSpPr txBox="1">
                <a:spLocks noChangeArrowheads="1"/>
              </p:cNvSpPr>
              <p:nvPr/>
            </p:nvSpPr>
            <p:spPr bwMode="auto">
              <a:xfrm>
                <a:off x="6078538" y="341471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3" name="Text Box 36"/>
              <p:cNvSpPr txBox="1">
                <a:spLocks noChangeArrowheads="1"/>
              </p:cNvSpPr>
              <p:nvPr/>
            </p:nvSpPr>
            <p:spPr bwMode="auto">
              <a:xfrm>
                <a:off x="2757488" y="4248150"/>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4" name="Text Box 37"/>
              <p:cNvSpPr txBox="1">
                <a:spLocks noChangeArrowheads="1"/>
              </p:cNvSpPr>
              <p:nvPr/>
            </p:nvSpPr>
            <p:spPr bwMode="auto">
              <a:xfrm>
                <a:off x="3868738" y="4260850"/>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5" name="Text Box 38"/>
              <p:cNvSpPr txBox="1">
                <a:spLocks noChangeArrowheads="1"/>
              </p:cNvSpPr>
              <p:nvPr/>
            </p:nvSpPr>
            <p:spPr bwMode="auto">
              <a:xfrm>
                <a:off x="4967288" y="4248150"/>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6" name="Text Box 39"/>
              <p:cNvSpPr txBox="1">
                <a:spLocks noChangeArrowheads="1"/>
              </p:cNvSpPr>
              <p:nvPr/>
            </p:nvSpPr>
            <p:spPr bwMode="auto">
              <a:xfrm>
                <a:off x="6076950" y="4248150"/>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7" name="Text Box 40"/>
              <p:cNvSpPr txBox="1">
                <a:spLocks noChangeArrowheads="1"/>
              </p:cNvSpPr>
              <p:nvPr/>
            </p:nvSpPr>
            <p:spPr bwMode="auto">
              <a:xfrm>
                <a:off x="2759075" y="5081588"/>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8" name="Text Box 41"/>
              <p:cNvSpPr txBox="1">
                <a:spLocks noChangeArrowheads="1"/>
              </p:cNvSpPr>
              <p:nvPr/>
            </p:nvSpPr>
            <p:spPr bwMode="auto">
              <a:xfrm>
                <a:off x="3856038" y="5081588"/>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09" name="Text Box 42"/>
              <p:cNvSpPr txBox="1">
                <a:spLocks noChangeArrowheads="1"/>
              </p:cNvSpPr>
              <p:nvPr/>
            </p:nvSpPr>
            <p:spPr bwMode="auto">
              <a:xfrm>
                <a:off x="4979988" y="5083175"/>
                <a:ext cx="495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sp>
            <p:nvSpPr>
              <p:cNvPr id="63510" name="Text Box 43"/>
              <p:cNvSpPr txBox="1">
                <a:spLocks noChangeArrowheads="1"/>
              </p:cNvSpPr>
              <p:nvPr/>
            </p:nvSpPr>
            <p:spPr bwMode="auto">
              <a:xfrm>
                <a:off x="6091238" y="5081588"/>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400" b="1" i="1">
                    <a:solidFill>
                      <a:schemeClr val="bg1"/>
                    </a:solidFill>
                    <a:latin typeface="Times" charset="0"/>
                    <a:ea typeface="ヒラギノ角ゴ Pro W3" charset="0"/>
                    <a:cs typeface="ヒラギノ角ゴ Pro W3" charset="0"/>
                  </a:rPr>
                  <a:t>bbee</a:t>
                </a: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11188" y="188913"/>
            <a:ext cx="8208962" cy="863600"/>
          </a:xfrm>
        </p:spPr>
        <p:txBody>
          <a:bodyPr/>
          <a:lstStyle/>
          <a:p>
            <a:pPr algn="r"/>
            <a:r>
              <a:rPr lang="tr-TR" sz="3600" i="1">
                <a:latin typeface="Comic Sans MS" charset="0"/>
              </a:rPr>
              <a:t>Poligenik kalıtım</a:t>
            </a:r>
            <a:endParaRPr lang="en-US" sz="3600" i="1">
              <a:latin typeface="Comic Sans MS" charset="0"/>
            </a:endParaRPr>
          </a:p>
        </p:txBody>
      </p:sp>
      <p:sp>
        <p:nvSpPr>
          <p:cNvPr id="65538" name="Rectangle 4"/>
          <p:cNvSpPr>
            <a:spLocks noGrp="1" noChangeArrowheads="1"/>
          </p:cNvSpPr>
          <p:nvPr>
            <p:ph type="body" sz="half" idx="2"/>
          </p:nvPr>
        </p:nvSpPr>
        <p:spPr>
          <a:xfrm>
            <a:off x="4648200" y="1447800"/>
            <a:ext cx="4191000" cy="5029200"/>
          </a:xfrm>
        </p:spPr>
        <p:txBody>
          <a:bodyPr/>
          <a:lstStyle/>
          <a:p>
            <a:r>
              <a:rPr lang="tr-TR" sz="2000" b="1">
                <a:latin typeface="Comic Sans MS" charset="0"/>
              </a:rPr>
              <a:t>Poligenik özelliğe bir örnek insanlardaki ten rengidir. Birçok genin etkileşimi ile ortaya çıkan özelliklerde bir gendeki değişiklik fenotipte önemli ve büyük bir değişikliğe neden olmayabilir. </a:t>
            </a:r>
          </a:p>
          <a:p>
            <a:endParaRPr lang="tr-TR" sz="2000" b="1">
              <a:latin typeface="Comic Sans MS" charset="0"/>
            </a:endParaRPr>
          </a:p>
          <a:p>
            <a:r>
              <a:rPr lang="tr-TR" sz="2000" b="1">
                <a:latin typeface="Comic Sans MS" charset="0"/>
              </a:rPr>
              <a:t>Çok genetik bileşeni olan birçok genetik bozukluk, otizm, kanser ve diyabet gibi, poligeniktir. </a:t>
            </a:r>
            <a:endParaRPr lang="en-US" sz="2000" b="1">
              <a:latin typeface="Comic Sans MS" charset="0"/>
            </a:endParaRPr>
          </a:p>
        </p:txBody>
      </p:sp>
      <p:pic>
        <p:nvPicPr>
          <p:cNvPr id="65539" name="Picture 5" descr="14-12-PolygenicInherit-L"/>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908050"/>
            <a:ext cx="4522787" cy="5105400"/>
          </a:xfr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lgn="r"/>
            <a:r>
              <a:rPr lang="tr-TR" sz="3600" i="1">
                <a:latin typeface="Comic Sans MS" charset="0"/>
              </a:rPr>
              <a:t>Fenotip üzerine çevre etkisi</a:t>
            </a:r>
            <a:r>
              <a:rPr lang="tr-TR" sz="3200">
                <a:latin typeface="Comic Sans MS" charset="0"/>
              </a:rPr>
              <a:t/>
            </a:r>
            <a:br>
              <a:rPr lang="tr-TR" sz="3200">
                <a:latin typeface="Comic Sans MS" charset="0"/>
              </a:rPr>
            </a:br>
            <a:endParaRPr lang="en-US" sz="3200">
              <a:latin typeface="Comic Sans MS" charset="0"/>
            </a:endParaRPr>
          </a:p>
        </p:txBody>
      </p:sp>
      <p:pic>
        <p:nvPicPr>
          <p:cNvPr id="67586" name="Picture 4" descr="14-13-EnvironEffect"/>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484313"/>
            <a:ext cx="6858000" cy="4114800"/>
          </a:xfrm>
          <a:noFill/>
        </p:spPr>
      </p:pic>
      <p:sp>
        <p:nvSpPr>
          <p:cNvPr id="67587" name="Text Box 6"/>
          <p:cNvSpPr txBox="1">
            <a:spLocks noChangeArrowheads="1"/>
          </p:cNvSpPr>
          <p:nvPr/>
        </p:nvSpPr>
        <p:spPr bwMode="auto">
          <a:xfrm>
            <a:off x="250825" y="5867400"/>
            <a:ext cx="8678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800"/>
              <a:t>Ortancanın rengi toprağın pH değerine göre maviden pembeye değişim gösterir..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İçerik Yer Tutucusu"/>
          <p:cNvSpPr>
            <a:spLocks noGrp="1"/>
          </p:cNvSpPr>
          <p:nvPr>
            <p:ph idx="1"/>
          </p:nvPr>
        </p:nvSpPr>
        <p:spPr>
          <a:xfrm>
            <a:off x="2268538" y="115888"/>
            <a:ext cx="6418262" cy="5434012"/>
          </a:xfrm>
        </p:spPr>
        <p:txBody>
          <a:bodyPr/>
          <a:lstStyle/>
          <a:p>
            <a:pPr eaLnBrk="1" hangingPunct="1"/>
            <a:r>
              <a:rPr lang="tr-TR" sz="2400">
                <a:latin typeface="Comic Sans MS" charset="0"/>
              </a:rPr>
              <a:t>Başarısının nedenleri ;</a:t>
            </a:r>
          </a:p>
          <a:p>
            <a:pPr eaLnBrk="1" hangingPunct="1"/>
            <a:endParaRPr lang="tr-TR" sz="2400">
              <a:latin typeface="Comic Sans MS" charset="0"/>
            </a:endParaRPr>
          </a:p>
          <a:p>
            <a:pPr eaLnBrk="1" hangingPunct="1"/>
            <a:r>
              <a:rPr lang="tr-TR" sz="2400">
                <a:latin typeface="Comic Sans MS" charset="0"/>
              </a:rPr>
              <a:t>1. Yetiştirilmesi ve yapay olarak döllenmesi çok kolay bir organizma seçmiştir. </a:t>
            </a:r>
          </a:p>
          <a:p>
            <a:pPr eaLnBrk="1" hangingPunct="1"/>
            <a:r>
              <a:rPr lang="tr-TR" sz="2400">
                <a:latin typeface="Comic Sans MS" charset="0"/>
              </a:rPr>
              <a:t>2. Bezelye bitkisi tek mevsimde olgunluğa erişir.</a:t>
            </a:r>
          </a:p>
          <a:p>
            <a:pPr eaLnBrk="1" hangingPunct="1"/>
            <a:r>
              <a:rPr lang="tr-TR" sz="2400">
                <a:latin typeface="Comic Sans MS" charset="0"/>
              </a:rPr>
              <a:t>3. Yedi adet gözlenmesi kolay karakter (özellik) seçmiştir. </a:t>
            </a:r>
          </a:p>
          <a:p>
            <a:pPr eaLnBrk="1" hangingPunct="1"/>
            <a:r>
              <a:rPr lang="tr-TR" sz="2400">
                <a:latin typeface="Comic Sans MS" charset="0"/>
              </a:rPr>
              <a:t>4. Bu karakterlerin her biri birbirinin zıttı özellikler ile kendini gösterir (düz – buruşuk) (bodur – uzun)</a:t>
            </a:r>
          </a:p>
          <a:p>
            <a:pPr eaLnBrk="1" hangingPunct="1"/>
            <a:r>
              <a:rPr lang="tr-TR" sz="2400">
                <a:latin typeface="Comic Sans MS" charset="0"/>
              </a:rPr>
              <a:t>5. Mendel ayrıca çalışmalarında kullanmak üzere nesiller boyu kendi kendini dölleyen saf türler elde etmiştir.</a:t>
            </a:r>
          </a:p>
          <a:p>
            <a:pPr eaLnBrk="1" hangingPunct="1"/>
            <a:r>
              <a:rPr lang="tr-TR" sz="2400">
                <a:latin typeface="Comic Sans MS" charset="0"/>
              </a:rPr>
              <a:t>6. Son derece titiz kayıtlar tutmuştur.</a:t>
            </a:r>
          </a:p>
          <a:p>
            <a:pPr eaLnBrk="1" hangingPunct="1"/>
            <a:endParaRPr lang="tr-TR" sz="2400">
              <a:latin typeface="Comic Sans MS" charset="0"/>
            </a:endParaRPr>
          </a:p>
        </p:txBody>
      </p:sp>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l="20375" t="42157" r="63538" b="32602"/>
          <a:stretch>
            <a:fillRect/>
          </a:stretch>
        </p:blipFill>
        <p:spPr bwMode="auto">
          <a:xfrm>
            <a:off x="68263" y="115888"/>
            <a:ext cx="1336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3" y="1835150"/>
            <a:ext cx="17510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3" y="3933825"/>
            <a:ext cx="20431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Başlık"/>
          <p:cNvSpPr>
            <a:spLocks noGrp="1"/>
          </p:cNvSpPr>
          <p:nvPr>
            <p:ph type="title"/>
          </p:nvPr>
        </p:nvSpPr>
        <p:spPr>
          <a:xfrm>
            <a:off x="457200" y="274638"/>
            <a:ext cx="8229600" cy="868362"/>
          </a:xfrm>
        </p:spPr>
        <p:txBody>
          <a:bodyPr/>
          <a:lstStyle/>
          <a:p>
            <a:pPr algn="r"/>
            <a:r>
              <a:rPr lang="tr-TR" sz="3600" i="1">
                <a:latin typeface="Comic Sans MS" charset="0"/>
              </a:rPr>
              <a:t>Sıcaklık etkisi</a:t>
            </a:r>
          </a:p>
        </p:txBody>
      </p:sp>
      <p:sp>
        <p:nvSpPr>
          <p:cNvPr id="69634" name="2 İçerik Yer Tutucusu"/>
          <p:cNvSpPr>
            <a:spLocks noGrp="1"/>
          </p:cNvSpPr>
          <p:nvPr>
            <p:ph idx="1"/>
          </p:nvPr>
        </p:nvSpPr>
        <p:spPr/>
        <p:txBody>
          <a:bodyPr/>
          <a:lstStyle/>
          <a:p>
            <a:r>
              <a:rPr lang="tr-TR" sz="2400">
                <a:latin typeface="Comic Sans MS" charset="0"/>
              </a:rPr>
              <a:t>Kimyasal aktivite reaksiyona giren maddelerin kinetik enerjilerinden dolayısıyla çevrenin sıcaklığından etkilenir. </a:t>
            </a:r>
          </a:p>
          <a:p>
            <a:endParaRPr lang="tr-TR" sz="2400">
              <a:latin typeface="Comic Sans MS" charset="0"/>
            </a:endParaRPr>
          </a:p>
          <a:p>
            <a:r>
              <a:rPr lang="tr-TR" sz="2400">
                <a:latin typeface="Comic Sans MS" charset="0"/>
              </a:rPr>
              <a:t>Sıcaklık tarafından etkilenen mutasyonlara </a:t>
            </a:r>
            <a:r>
              <a:rPr lang="ja-JP" altLang="tr-TR" sz="2400">
                <a:latin typeface="Comic Sans MS" charset="0"/>
              </a:rPr>
              <a:t>“</a:t>
            </a:r>
            <a:r>
              <a:rPr lang="tr-TR" altLang="ja-JP" sz="2400">
                <a:latin typeface="Comic Sans MS" charset="0"/>
              </a:rPr>
              <a:t>koşullu mutasyon</a:t>
            </a:r>
            <a:r>
              <a:rPr lang="ja-JP" altLang="tr-TR" sz="2400">
                <a:latin typeface="Comic Sans MS" charset="0"/>
              </a:rPr>
              <a:t>”</a:t>
            </a:r>
            <a:r>
              <a:rPr lang="tr-TR" altLang="ja-JP" sz="2400">
                <a:latin typeface="Comic Sans MS" charset="0"/>
              </a:rPr>
              <a:t> denir. </a:t>
            </a:r>
          </a:p>
          <a:p>
            <a:endParaRPr lang="tr-TR" sz="2400">
              <a:latin typeface="Comic Sans MS" charset="0"/>
            </a:endParaRPr>
          </a:p>
          <a:p>
            <a:pPr lvl="2"/>
            <a:r>
              <a:rPr lang="tr-TR" sz="1600">
                <a:latin typeface="Comic Sans MS" charset="0"/>
              </a:rPr>
              <a:t>23 C</a:t>
            </a:r>
            <a:r>
              <a:rPr lang="ja-JP" altLang="tr-TR" sz="1600">
                <a:latin typeface="Comic Sans MS" charset="0"/>
              </a:rPr>
              <a:t>’</a:t>
            </a:r>
            <a:r>
              <a:rPr lang="tr-TR" altLang="ja-JP" sz="1600">
                <a:latin typeface="Comic Sans MS" charset="0"/>
              </a:rPr>
              <a:t>de kırmızı çiçek </a:t>
            </a:r>
          </a:p>
          <a:p>
            <a:pPr lvl="2"/>
            <a:r>
              <a:rPr lang="tr-TR" sz="1600">
                <a:latin typeface="Comic Sans MS" charset="0"/>
              </a:rPr>
              <a:t>18 C</a:t>
            </a:r>
            <a:r>
              <a:rPr lang="ja-JP" altLang="tr-TR" sz="1600">
                <a:latin typeface="Comic Sans MS" charset="0"/>
              </a:rPr>
              <a:t>’</a:t>
            </a:r>
            <a:r>
              <a:rPr lang="tr-TR" altLang="ja-JP" sz="1600">
                <a:latin typeface="Comic Sans MS" charset="0"/>
              </a:rPr>
              <a:t>de beyaz çiçerk veren ÇUHA ÇİÇEĞİ</a:t>
            </a:r>
          </a:p>
          <a:p>
            <a:pPr lvl="2"/>
            <a:endParaRPr lang="tr-TR" sz="1600">
              <a:latin typeface="Comic Sans MS" charset="0"/>
            </a:endParaRPr>
          </a:p>
          <a:p>
            <a:pPr lvl="2"/>
            <a:endParaRPr lang="tr-TR" sz="1600">
              <a:latin typeface="Comic Sans MS" charset="0"/>
            </a:endParaRPr>
          </a:p>
          <a:p>
            <a:endParaRPr lang="tr-TR">
              <a:latin typeface="Comic Sans MS"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Başlık"/>
          <p:cNvSpPr>
            <a:spLocks noGrp="1"/>
          </p:cNvSpPr>
          <p:nvPr>
            <p:ph type="title"/>
          </p:nvPr>
        </p:nvSpPr>
        <p:spPr/>
        <p:txBody>
          <a:bodyPr/>
          <a:lstStyle/>
          <a:p>
            <a:pPr algn="r"/>
            <a:r>
              <a:rPr lang="tr-TR" sz="3600" i="1">
                <a:latin typeface="Comic Sans MS" charset="0"/>
              </a:rPr>
              <a:t>Besinsel Etki</a:t>
            </a:r>
          </a:p>
        </p:txBody>
      </p:sp>
      <p:sp>
        <p:nvSpPr>
          <p:cNvPr id="71682" name="2 İçerik Yer Tutucusu"/>
          <p:cNvSpPr>
            <a:spLocks noGrp="1"/>
          </p:cNvSpPr>
          <p:nvPr>
            <p:ph idx="1"/>
          </p:nvPr>
        </p:nvSpPr>
        <p:spPr/>
        <p:txBody>
          <a:bodyPr/>
          <a:lstStyle/>
          <a:p>
            <a:pPr lvl="1"/>
            <a:r>
              <a:rPr lang="tr-TR" sz="2000">
                <a:latin typeface="Comic Sans MS" charset="0"/>
              </a:rPr>
              <a:t>Bazı mikroorganizmaların normal tipleri sadece tuzlar ve glikoz ihtiva eden minimal glikoz ortamında yaşamlarını sürdürürken, bu organizmaların bazı tipleri minimal ortamda yaşamlarını devam ettiremezler ve ilave maddelere gereksinim duyarlar.</a:t>
            </a:r>
          </a:p>
          <a:p>
            <a:endParaRPr lang="tr-TR" sz="2400">
              <a:latin typeface="Comic Sans MS" charset="0"/>
            </a:endParaRPr>
          </a:p>
          <a:p>
            <a:pPr lvl="1"/>
            <a:r>
              <a:rPr lang="tr-TR" sz="2000">
                <a:latin typeface="Comic Sans MS" charset="0"/>
              </a:rPr>
              <a:t>Besinsel olarak yabanıl tip (sadece minimal ortama gereksinim duyan) mikroorganizmalara prototroflar denilirken, </a:t>
            </a:r>
          </a:p>
          <a:p>
            <a:pPr lvl="1"/>
            <a:r>
              <a:rPr lang="tr-TR" sz="2000">
                <a:latin typeface="Comic Sans MS" charset="0"/>
              </a:rPr>
              <a:t>minimal ortama özgün bir takviye isteyen mutantlara ise okzotroflar denir.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214313"/>
            <a:ext cx="8229600" cy="1143000"/>
          </a:xfrm>
        </p:spPr>
        <p:txBody>
          <a:bodyPr/>
          <a:lstStyle/>
          <a:p>
            <a:pPr algn="r"/>
            <a:r>
              <a:rPr lang="tr-TR" sz="3600" i="1">
                <a:latin typeface="Comic Sans MS" charset="0"/>
              </a:rPr>
              <a:t>X</a:t>
            </a:r>
            <a:r>
              <a:rPr lang="ja-JP" altLang="tr-TR" sz="3600" i="1">
                <a:latin typeface="Comic Sans MS" charset="0"/>
              </a:rPr>
              <a:t>’</a:t>
            </a:r>
            <a:r>
              <a:rPr lang="tr-TR" altLang="ja-JP" sz="3600" i="1">
                <a:latin typeface="Comic Sans MS" charset="0"/>
              </a:rPr>
              <a:t>e bağlı kalıtım</a:t>
            </a:r>
            <a:endParaRPr lang="tr-TR" sz="3600" i="1">
              <a:latin typeface="Comic Sans MS" charset="0"/>
            </a:endParaRPr>
          </a:p>
        </p:txBody>
      </p:sp>
      <p:sp>
        <p:nvSpPr>
          <p:cNvPr id="6" name="TextBox 5"/>
          <p:cNvSpPr txBox="1"/>
          <p:nvPr/>
        </p:nvSpPr>
        <p:spPr>
          <a:xfrm>
            <a:off x="3098800" y="6500813"/>
            <a:ext cx="2973388" cy="246062"/>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grpSp>
        <p:nvGrpSpPr>
          <p:cNvPr id="73731" name="19 Grup"/>
          <p:cNvGrpSpPr>
            <a:grpSpLocks/>
          </p:cNvGrpSpPr>
          <p:nvPr/>
        </p:nvGrpSpPr>
        <p:grpSpPr bwMode="auto">
          <a:xfrm>
            <a:off x="428625" y="785813"/>
            <a:ext cx="3500438" cy="4857750"/>
            <a:chOff x="500034" y="714356"/>
            <a:chExt cx="3500462" cy="4857784"/>
          </a:xfrm>
        </p:grpSpPr>
        <p:pic>
          <p:nvPicPr>
            <p:cNvPr id="73742" name="Picture 2"/>
            <p:cNvPicPr>
              <a:picLocks noChangeAspect="1" noChangeArrowheads="1"/>
            </p:cNvPicPr>
            <p:nvPr/>
          </p:nvPicPr>
          <p:blipFill>
            <a:blip r:embed="rId3">
              <a:extLst>
                <a:ext uri="{28A0092B-C50C-407E-A947-70E740481C1C}">
                  <a14:useLocalDpi xmlns:a14="http://schemas.microsoft.com/office/drawing/2010/main" val="0"/>
                </a:ext>
              </a:extLst>
            </a:blip>
            <a:srcRect l="27539" t="14648" r="49023" b="44695"/>
            <a:stretch>
              <a:fillRect/>
            </a:stretch>
          </p:blipFill>
          <p:spPr bwMode="auto">
            <a:xfrm>
              <a:off x="500034" y="714356"/>
              <a:ext cx="3500462" cy="485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3" name="6 Metin kutusu"/>
            <p:cNvSpPr txBox="1">
              <a:spLocks noChangeArrowheads="1"/>
            </p:cNvSpPr>
            <p:nvPr/>
          </p:nvSpPr>
          <p:spPr bwMode="auto">
            <a:xfrm>
              <a:off x="1142976" y="785794"/>
              <a:ext cx="785818" cy="246221"/>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P nesli</a:t>
              </a:r>
            </a:p>
          </p:txBody>
        </p:sp>
        <p:sp>
          <p:nvSpPr>
            <p:cNvPr id="73744" name="7 Metin kutusu"/>
            <p:cNvSpPr txBox="1">
              <a:spLocks noChangeArrowheads="1"/>
            </p:cNvSpPr>
            <p:nvPr/>
          </p:nvSpPr>
          <p:spPr bwMode="auto">
            <a:xfrm>
              <a:off x="1571604" y="983590"/>
              <a:ext cx="500066" cy="230832"/>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solidFill>
                    <a:schemeClr val="bg1"/>
                  </a:solidFill>
                </a:rPr>
                <a:t>erkek</a:t>
              </a:r>
            </a:p>
          </p:txBody>
        </p:sp>
        <p:sp>
          <p:nvSpPr>
            <p:cNvPr id="73745" name="8 Metin kutusu"/>
            <p:cNvSpPr txBox="1">
              <a:spLocks noChangeArrowheads="1"/>
            </p:cNvSpPr>
            <p:nvPr/>
          </p:nvSpPr>
          <p:spPr bwMode="auto">
            <a:xfrm>
              <a:off x="2643174" y="983590"/>
              <a:ext cx="500066" cy="230832"/>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solidFill>
                    <a:schemeClr val="bg1"/>
                  </a:solidFill>
                </a:rPr>
                <a:t>kadın</a:t>
              </a:r>
            </a:p>
          </p:txBody>
        </p:sp>
        <p:sp>
          <p:nvSpPr>
            <p:cNvPr id="73746" name="9 Metin kutusu"/>
            <p:cNvSpPr txBox="1">
              <a:spLocks noChangeArrowheads="1"/>
            </p:cNvSpPr>
            <p:nvPr/>
          </p:nvSpPr>
          <p:spPr bwMode="auto">
            <a:xfrm>
              <a:off x="2071670" y="2428868"/>
              <a:ext cx="571504" cy="230832"/>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solidFill>
                    <a:schemeClr val="bg1"/>
                  </a:solidFill>
                </a:rPr>
                <a:t>mayoz</a:t>
              </a:r>
            </a:p>
          </p:txBody>
        </p:sp>
        <p:sp>
          <p:nvSpPr>
            <p:cNvPr id="73747" name="10 Metin kutusu"/>
            <p:cNvSpPr txBox="1">
              <a:spLocks noChangeArrowheads="1"/>
            </p:cNvSpPr>
            <p:nvPr/>
          </p:nvSpPr>
          <p:spPr bwMode="auto">
            <a:xfrm>
              <a:off x="1071538" y="2643182"/>
              <a:ext cx="571504" cy="200055"/>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700">
                  <a:solidFill>
                    <a:schemeClr val="bg1"/>
                  </a:solidFill>
                </a:rPr>
                <a:t>gametler</a:t>
              </a:r>
            </a:p>
          </p:txBody>
        </p:sp>
        <p:sp>
          <p:nvSpPr>
            <p:cNvPr id="12" name="11 Metin kutusu"/>
            <p:cNvSpPr txBox="1"/>
            <p:nvPr/>
          </p:nvSpPr>
          <p:spPr>
            <a:xfrm>
              <a:off x="1857356" y="3000372"/>
              <a:ext cx="928693" cy="214313"/>
            </a:xfrm>
            <a:prstGeom prst="rect">
              <a:avLst/>
            </a:prstGeom>
            <a:solidFill>
              <a:schemeClr val="accent1">
                <a:lumMod val="60000"/>
                <a:lumOff val="4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smtClean="0">
                  <a:solidFill>
                    <a:schemeClr val="bg1"/>
                  </a:solidFill>
                  <a:cs typeface="+mn-cs"/>
                </a:rPr>
                <a:t>      döllenme</a:t>
              </a:r>
            </a:p>
          </p:txBody>
        </p:sp>
        <p:sp>
          <p:nvSpPr>
            <p:cNvPr id="13" name="12 Metin kutusu"/>
            <p:cNvSpPr txBox="1"/>
            <p:nvPr/>
          </p:nvSpPr>
          <p:spPr>
            <a:xfrm>
              <a:off x="1142976" y="3357561"/>
              <a:ext cx="857256" cy="246065"/>
            </a:xfrm>
            <a:prstGeom prst="rect">
              <a:avLst/>
            </a:prstGeom>
            <a:solidFill>
              <a:schemeClr val="accent6">
                <a:lumMod val="20000"/>
                <a:lumOff val="80000"/>
              </a:schemeClr>
            </a:solidFill>
          </p:spPr>
          <p:txBody>
            <a:bodyPr>
              <a:spAutoFit/>
            </a:bodyPr>
            <a:lstStyle/>
            <a:p>
              <a:pPr>
                <a:defRPr/>
              </a:pPr>
              <a:r>
                <a:rPr lang="tr-TR" sz="1000" b="1" dirty="0">
                  <a:solidFill>
                    <a:schemeClr val="bg1"/>
                  </a:solidFill>
                  <a:latin typeface="Comic Sans MS" pitchFamily="66" charset="0"/>
                  <a:ea typeface="+mn-ea"/>
                  <a:cs typeface="+mn-cs"/>
                </a:rPr>
                <a:t>F1 nesli</a:t>
              </a:r>
            </a:p>
          </p:txBody>
        </p:sp>
        <p:sp>
          <p:nvSpPr>
            <p:cNvPr id="14" name="13 Metin kutusu"/>
            <p:cNvSpPr txBox="1"/>
            <p:nvPr/>
          </p:nvSpPr>
          <p:spPr>
            <a:xfrm>
              <a:off x="1109638" y="4371982"/>
              <a:ext cx="523879" cy="200026"/>
            </a:xfrm>
            <a:prstGeom prst="rect">
              <a:avLst/>
            </a:prstGeom>
            <a:solidFill>
              <a:schemeClr val="accent6">
                <a:lumMod val="20000"/>
                <a:lumOff val="80000"/>
              </a:schemeClr>
            </a:solidFill>
          </p:spPr>
          <p:txBody>
            <a:bodyPr>
              <a:spAutoFit/>
            </a:bodyPr>
            <a:lstStyle/>
            <a:p>
              <a:pPr>
                <a:defRPr/>
              </a:pPr>
              <a:r>
                <a:rPr lang="tr-TR" sz="700" dirty="0">
                  <a:solidFill>
                    <a:schemeClr val="bg1"/>
                  </a:solidFill>
                  <a:latin typeface="Comic Sans MS" pitchFamily="66" charset="0"/>
                  <a:ea typeface="+mn-ea"/>
                  <a:cs typeface="+mn-cs"/>
                </a:rPr>
                <a:t>yumurta</a:t>
              </a:r>
            </a:p>
          </p:txBody>
        </p:sp>
        <p:sp>
          <p:nvSpPr>
            <p:cNvPr id="73751" name="14 Metin kutusu"/>
            <p:cNvSpPr txBox="1">
              <a:spLocks noChangeArrowheads="1"/>
            </p:cNvSpPr>
            <p:nvPr/>
          </p:nvSpPr>
          <p:spPr bwMode="auto">
            <a:xfrm>
              <a:off x="1643042" y="4229077"/>
              <a:ext cx="428628" cy="200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700">
                  <a:solidFill>
                    <a:schemeClr val="bg1"/>
                  </a:solidFill>
                </a:rPr>
                <a:t>kadın</a:t>
              </a:r>
            </a:p>
          </p:txBody>
        </p:sp>
        <p:sp>
          <p:nvSpPr>
            <p:cNvPr id="73752" name="15 Metin kutusu"/>
            <p:cNvSpPr txBox="1">
              <a:spLocks noChangeArrowheads="1"/>
            </p:cNvSpPr>
            <p:nvPr/>
          </p:nvSpPr>
          <p:spPr bwMode="auto">
            <a:xfrm>
              <a:off x="1643042" y="4943457"/>
              <a:ext cx="428628" cy="200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700">
                  <a:solidFill>
                    <a:schemeClr val="bg1"/>
                  </a:solidFill>
                </a:rPr>
                <a:t>kadın</a:t>
              </a:r>
            </a:p>
          </p:txBody>
        </p:sp>
        <p:sp>
          <p:nvSpPr>
            <p:cNvPr id="73753" name="16 Metin kutusu"/>
            <p:cNvSpPr txBox="1">
              <a:spLocks noChangeArrowheads="1"/>
            </p:cNvSpPr>
            <p:nvPr/>
          </p:nvSpPr>
          <p:spPr bwMode="auto">
            <a:xfrm>
              <a:off x="2285984" y="4943457"/>
              <a:ext cx="428628" cy="200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700">
                  <a:solidFill>
                    <a:schemeClr val="bg1"/>
                  </a:solidFill>
                </a:rPr>
                <a:t>erkek</a:t>
              </a:r>
            </a:p>
          </p:txBody>
        </p:sp>
        <p:sp>
          <p:nvSpPr>
            <p:cNvPr id="73754" name="17 Metin kutusu"/>
            <p:cNvSpPr txBox="1">
              <a:spLocks noChangeArrowheads="1"/>
            </p:cNvSpPr>
            <p:nvPr/>
          </p:nvSpPr>
          <p:spPr bwMode="auto">
            <a:xfrm>
              <a:off x="2357422" y="4229077"/>
              <a:ext cx="428628" cy="200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700">
                  <a:solidFill>
                    <a:schemeClr val="bg1"/>
                  </a:solidFill>
                </a:rPr>
                <a:t>erkek</a:t>
              </a:r>
            </a:p>
          </p:txBody>
        </p:sp>
        <p:sp>
          <p:nvSpPr>
            <p:cNvPr id="19" name="18 Metin kutusu"/>
            <p:cNvSpPr txBox="1"/>
            <p:nvPr/>
          </p:nvSpPr>
          <p:spPr>
            <a:xfrm>
              <a:off x="1214414" y="5284800"/>
              <a:ext cx="2143140" cy="215902"/>
            </a:xfrm>
            <a:prstGeom prst="rect">
              <a:avLst/>
            </a:prstGeom>
            <a:solidFill>
              <a:schemeClr val="accent1">
                <a:lumMod val="60000"/>
                <a:lumOff val="4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smtClean="0">
                  <a:solidFill>
                    <a:schemeClr val="bg1"/>
                  </a:solidFill>
                  <a:cs typeface="+mn-cs"/>
                </a:rPr>
                <a:t>         Sonuç ; 1:1 cinsiyet oranı </a:t>
              </a:r>
            </a:p>
          </p:txBody>
        </p:sp>
      </p:grpSp>
      <p:grpSp>
        <p:nvGrpSpPr>
          <p:cNvPr id="73732" name="28 Grup"/>
          <p:cNvGrpSpPr>
            <a:grpSpLocks/>
          </p:cNvGrpSpPr>
          <p:nvPr/>
        </p:nvGrpSpPr>
        <p:grpSpPr bwMode="auto">
          <a:xfrm>
            <a:off x="4286250" y="2286000"/>
            <a:ext cx="4286250" cy="2286000"/>
            <a:chOff x="4357686" y="2000240"/>
            <a:chExt cx="4286280" cy="2286016"/>
          </a:xfrm>
        </p:grpSpPr>
        <p:pic>
          <p:nvPicPr>
            <p:cNvPr id="73733" name="Picture 3"/>
            <p:cNvPicPr>
              <a:picLocks noChangeAspect="1" noChangeArrowheads="1"/>
            </p:cNvPicPr>
            <p:nvPr/>
          </p:nvPicPr>
          <p:blipFill>
            <a:blip r:embed="rId4">
              <a:extLst>
                <a:ext uri="{28A0092B-C50C-407E-A947-70E740481C1C}">
                  <a14:useLocalDpi xmlns:a14="http://schemas.microsoft.com/office/drawing/2010/main" val="0"/>
                </a:ext>
              </a:extLst>
            </a:blip>
            <a:srcRect l="50977" t="66650" r="20898" b="14600"/>
            <a:stretch>
              <a:fillRect/>
            </a:stretch>
          </p:blipFill>
          <p:spPr bwMode="auto">
            <a:xfrm>
              <a:off x="4357686" y="2000240"/>
              <a:ext cx="4286280" cy="228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20 Metin kutusu"/>
            <p:cNvSpPr txBox="1">
              <a:spLocks noChangeArrowheads="1"/>
            </p:cNvSpPr>
            <p:nvPr/>
          </p:nvSpPr>
          <p:spPr bwMode="auto">
            <a:xfrm>
              <a:off x="4714877" y="2143116"/>
              <a:ext cx="1143008" cy="4159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a:solidFill>
                    <a:schemeClr val="bg1"/>
                  </a:solidFill>
                </a:rPr>
                <a:t>Primer pseudo </a:t>
              </a:r>
            </a:p>
            <a:p>
              <a:pPr eaLnBrk="1" hangingPunct="1"/>
              <a:r>
                <a:rPr lang="tr-TR" sz="1000">
                  <a:solidFill>
                    <a:schemeClr val="bg1"/>
                  </a:solidFill>
                </a:rPr>
                <a:t>otozomal bölge</a:t>
              </a:r>
            </a:p>
          </p:txBody>
        </p:sp>
        <p:sp>
          <p:nvSpPr>
            <p:cNvPr id="73735" name="21 Metin kutusu"/>
            <p:cNvSpPr txBox="1">
              <a:spLocks noChangeArrowheads="1"/>
            </p:cNvSpPr>
            <p:nvPr/>
          </p:nvSpPr>
          <p:spPr bwMode="auto">
            <a:xfrm>
              <a:off x="4572001" y="3584576"/>
              <a:ext cx="1285884" cy="4159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a:solidFill>
                    <a:schemeClr val="bg1"/>
                  </a:solidFill>
                </a:rPr>
                <a:t>sekonder pseudo </a:t>
              </a:r>
            </a:p>
            <a:p>
              <a:pPr eaLnBrk="1" hangingPunct="1"/>
              <a:r>
                <a:rPr lang="tr-TR" sz="1000">
                  <a:solidFill>
                    <a:schemeClr val="bg1"/>
                  </a:solidFill>
                </a:rPr>
                <a:t>otozomal bölge</a:t>
              </a:r>
            </a:p>
          </p:txBody>
        </p:sp>
        <p:sp>
          <p:nvSpPr>
            <p:cNvPr id="73736" name="22 Metin kutusu"/>
            <p:cNvSpPr txBox="1">
              <a:spLocks noChangeArrowheads="1"/>
            </p:cNvSpPr>
            <p:nvPr/>
          </p:nvSpPr>
          <p:spPr bwMode="auto">
            <a:xfrm>
              <a:off x="4429124" y="2553469"/>
              <a:ext cx="1571636" cy="1077218"/>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800">
                  <a:solidFill>
                    <a:schemeClr val="bg1"/>
                  </a:solidFill>
                </a:rPr>
                <a:t>X ve Y kromozomları sadece pseudo otozomal bölgelerde homologtur. Bu nedenle bu bölgeler erkeklerde mayoz esnasında meydana gelen kromozom  eşleşmesinde önemlidir. </a:t>
              </a:r>
            </a:p>
            <a:p>
              <a:pPr eaLnBrk="1" hangingPunct="1"/>
              <a:endParaRPr lang="tr-TR" sz="800">
                <a:solidFill>
                  <a:schemeClr val="bg1"/>
                </a:solidFill>
              </a:endParaRPr>
            </a:p>
          </p:txBody>
        </p:sp>
        <p:sp>
          <p:nvSpPr>
            <p:cNvPr id="73737" name="23 Metin kutusu"/>
            <p:cNvSpPr txBox="1">
              <a:spLocks noChangeArrowheads="1"/>
            </p:cNvSpPr>
            <p:nvPr/>
          </p:nvSpPr>
          <p:spPr bwMode="auto">
            <a:xfrm>
              <a:off x="7215206" y="2357430"/>
              <a:ext cx="500066"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a:solidFill>
                    <a:schemeClr val="bg1"/>
                  </a:solidFill>
                </a:rPr>
                <a:t>Kısa kol </a:t>
              </a:r>
            </a:p>
          </p:txBody>
        </p:sp>
        <p:sp>
          <p:nvSpPr>
            <p:cNvPr id="73738" name="24 Metin kutusu"/>
            <p:cNvSpPr txBox="1">
              <a:spLocks noChangeArrowheads="1"/>
            </p:cNvSpPr>
            <p:nvPr/>
          </p:nvSpPr>
          <p:spPr bwMode="auto">
            <a:xfrm>
              <a:off x="7215206" y="3273982"/>
              <a:ext cx="500066"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a:solidFill>
                    <a:schemeClr val="bg1"/>
                  </a:solidFill>
                </a:rPr>
                <a:t>Uzunkol </a:t>
              </a:r>
            </a:p>
          </p:txBody>
        </p:sp>
        <p:sp>
          <p:nvSpPr>
            <p:cNvPr id="73739" name="25 Metin kutusu"/>
            <p:cNvSpPr txBox="1">
              <a:spLocks noChangeArrowheads="1"/>
            </p:cNvSpPr>
            <p:nvPr/>
          </p:nvSpPr>
          <p:spPr bwMode="auto">
            <a:xfrm>
              <a:off x="7215206" y="2840978"/>
              <a:ext cx="785818"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b="1">
                  <a:solidFill>
                    <a:schemeClr val="bg1"/>
                  </a:solidFill>
                </a:rPr>
                <a:t>Sentromer </a:t>
              </a:r>
            </a:p>
          </p:txBody>
        </p:sp>
        <p:sp>
          <p:nvSpPr>
            <p:cNvPr id="73740" name="26 Metin kutusu"/>
            <p:cNvSpPr txBox="1">
              <a:spLocks noChangeArrowheads="1"/>
            </p:cNvSpPr>
            <p:nvPr/>
          </p:nvSpPr>
          <p:spPr bwMode="auto">
            <a:xfrm>
              <a:off x="6143636" y="3429000"/>
              <a:ext cx="785818"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a:solidFill>
                    <a:schemeClr val="bg1"/>
                  </a:solidFill>
                </a:rPr>
                <a:t>Y kromozomu</a:t>
              </a:r>
            </a:p>
          </p:txBody>
        </p:sp>
        <p:sp>
          <p:nvSpPr>
            <p:cNvPr id="73741" name="27 Metin kutusu"/>
            <p:cNvSpPr txBox="1">
              <a:spLocks noChangeArrowheads="1"/>
            </p:cNvSpPr>
            <p:nvPr/>
          </p:nvSpPr>
          <p:spPr bwMode="auto">
            <a:xfrm>
              <a:off x="6715140" y="3929066"/>
              <a:ext cx="785818"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a:solidFill>
                    <a:schemeClr val="bg1"/>
                  </a:solidFill>
                </a:rPr>
                <a:t>X kromozomu</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28650" y="-142875"/>
            <a:ext cx="8229600" cy="1143000"/>
          </a:xfrm>
        </p:spPr>
        <p:txBody>
          <a:bodyPr/>
          <a:lstStyle/>
          <a:p>
            <a:pPr algn="r"/>
            <a:r>
              <a:rPr lang="tr-TR" sz="3600" i="1">
                <a:latin typeface="Comic Sans MS" charset="0"/>
              </a:rPr>
              <a:t>Renk Körlüğü</a:t>
            </a:r>
          </a:p>
        </p:txBody>
      </p:sp>
      <p:sp>
        <p:nvSpPr>
          <p:cNvPr id="6" name="TextBox 5"/>
          <p:cNvSpPr txBox="1"/>
          <p:nvPr/>
        </p:nvSpPr>
        <p:spPr>
          <a:xfrm>
            <a:off x="3098800" y="6500813"/>
            <a:ext cx="2973388" cy="246062"/>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sp>
        <p:nvSpPr>
          <p:cNvPr id="75779" name="6 Metin kutusu"/>
          <p:cNvSpPr txBox="1">
            <a:spLocks noChangeArrowheads="1"/>
          </p:cNvSpPr>
          <p:nvPr/>
        </p:nvSpPr>
        <p:spPr bwMode="auto">
          <a:xfrm>
            <a:off x="4143375" y="904875"/>
            <a:ext cx="22860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400" b="1">
                <a:solidFill>
                  <a:schemeClr val="bg1"/>
                </a:solidFill>
              </a:rPr>
              <a:t>  b) Renk körü  dişi ve </a:t>
            </a:r>
          </a:p>
          <a:p>
            <a:pPr algn="ctr" eaLnBrk="1" hangingPunct="1"/>
            <a:r>
              <a:rPr lang="tr-TR" sz="1400" b="1">
                <a:solidFill>
                  <a:schemeClr val="bg1"/>
                </a:solidFill>
              </a:rPr>
              <a:t>normal erkek</a:t>
            </a:r>
          </a:p>
        </p:txBody>
      </p:sp>
      <p:sp>
        <p:nvSpPr>
          <p:cNvPr id="24" name="23 Metin kutusu"/>
          <p:cNvSpPr txBox="1"/>
          <p:nvPr/>
        </p:nvSpPr>
        <p:spPr>
          <a:xfrm>
            <a:off x="1406525" y="4784725"/>
            <a:ext cx="357188" cy="230188"/>
          </a:xfrm>
          <a:prstGeom prst="rect">
            <a:avLst/>
          </a:prstGeom>
          <a:solidFill>
            <a:schemeClr val="accent6">
              <a:lumMod val="20000"/>
              <a:lumOff val="80000"/>
            </a:schemeClr>
          </a:solidFill>
        </p:spPr>
        <p:txBody>
          <a:bodyPr>
            <a:spAutoFit/>
          </a:bodyPr>
          <a:lstStyle/>
          <a:p>
            <a:pPr algn="ctr">
              <a:defRPr/>
            </a:pPr>
            <a:r>
              <a:rPr lang="tr-TR" sz="900" b="1" dirty="0">
                <a:solidFill>
                  <a:schemeClr val="accent6">
                    <a:lumMod val="20000"/>
                    <a:lumOff val="80000"/>
                  </a:schemeClr>
                </a:solidFill>
                <a:latin typeface="Comic Sans MS" pitchFamily="66" charset="0"/>
                <a:ea typeface="+mn-ea"/>
                <a:cs typeface="+mn-cs"/>
              </a:rPr>
              <a:t>..</a:t>
            </a:r>
          </a:p>
        </p:txBody>
      </p:sp>
      <p:sp>
        <p:nvSpPr>
          <p:cNvPr id="28" name="27 Metin kutusu"/>
          <p:cNvSpPr txBox="1"/>
          <p:nvPr/>
        </p:nvSpPr>
        <p:spPr>
          <a:xfrm>
            <a:off x="4273550" y="4773613"/>
            <a:ext cx="361950" cy="369887"/>
          </a:xfrm>
          <a:prstGeom prst="rect">
            <a:avLst/>
          </a:prstGeom>
          <a:solidFill>
            <a:schemeClr val="accent6">
              <a:lumMod val="20000"/>
              <a:lumOff val="80000"/>
            </a:schemeClr>
          </a:solidFill>
        </p:spPr>
        <p:txBody>
          <a:bodyPr>
            <a:spAutoFit/>
          </a:bodyPr>
          <a:lstStyle/>
          <a:p>
            <a:pPr>
              <a:defRPr/>
            </a:pPr>
            <a:endParaRPr lang="tr-TR" dirty="0">
              <a:latin typeface="Comic Sans MS" pitchFamily="66" charset="0"/>
              <a:ea typeface="+mn-ea"/>
              <a:cs typeface="+mn-cs"/>
            </a:endParaRPr>
          </a:p>
        </p:txBody>
      </p:sp>
      <p:grpSp>
        <p:nvGrpSpPr>
          <p:cNvPr id="75782" name="28 Grup"/>
          <p:cNvGrpSpPr>
            <a:grpSpLocks/>
          </p:cNvGrpSpPr>
          <p:nvPr/>
        </p:nvGrpSpPr>
        <p:grpSpPr bwMode="auto">
          <a:xfrm>
            <a:off x="1071563" y="857250"/>
            <a:ext cx="5929312" cy="5230813"/>
            <a:chOff x="1071563" y="857250"/>
            <a:chExt cx="5929312" cy="5230813"/>
          </a:xfrm>
        </p:grpSpPr>
        <p:grpSp>
          <p:nvGrpSpPr>
            <p:cNvPr id="75783" name="33 Grup"/>
            <p:cNvGrpSpPr>
              <a:grpSpLocks/>
            </p:cNvGrpSpPr>
            <p:nvPr/>
          </p:nvGrpSpPr>
          <p:grpSpPr bwMode="auto">
            <a:xfrm>
              <a:off x="1071563" y="857250"/>
              <a:ext cx="5929312" cy="5230813"/>
              <a:chOff x="1071538" y="857232"/>
              <a:chExt cx="5929354" cy="5231178"/>
            </a:xfrm>
          </p:grpSpPr>
          <p:pic>
            <p:nvPicPr>
              <p:cNvPr id="75786" name="Picture 2"/>
              <p:cNvPicPr>
                <a:picLocks noChangeAspect="1" noChangeArrowheads="1"/>
              </p:cNvPicPr>
              <p:nvPr/>
            </p:nvPicPr>
            <p:blipFill>
              <a:blip r:embed="rId3">
                <a:extLst>
                  <a:ext uri="{28A0092B-C50C-407E-A947-70E740481C1C}">
                    <a14:useLocalDpi xmlns:a14="http://schemas.microsoft.com/office/drawing/2010/main" val="0"/>
                  </a:ext>
                </a:extLst>
              </a:blip>
              <a:srcRect l="27539" t="57129" r="42578" b="9912"/>
              <a:stretch>
                <a:fillRect/>
              </a:stretch>
            </p:blipFill>
            <p:spPr bwMode="auto">
              <a:xfrm>
                <a:off x="1071538" y="857232"/>
                <a:ext cx="5929354" cy="523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4 Metin kutusu"/>
              <p:cNvSpPr txBox="1">
                <a:spLocks noChangeArrowheads="1"/>
              </p:cNvSpPr>
              <p:nvPr/>
            </p:nvSpPr>
            <p:spPr bwMode="auto">
              <a:xfrm>
                <a:off x="1285852" y="905516"/>
                <a:ext cx="2143140"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400" b="1">
                    <a:solidFill>
                      <a:schemeClr val="bg1"/>
                    </a:solidFill>
                  </a:rPr>
                  <a:t>a) Normal dişi ve </a:t>
                </a:r>
              </a:p>
              <a:p>
                <a:pPr algn="ctr" eaLnBrk="1" hangingPunct="1"/>
                <a:r>
                  <a:rPr lang="tr-TR" sz="1400" b="1">
                    <a:solidFill>
                      <a:schemeClr val="bg1"/>
                    </a:solidFill>
                  </a:rPr>
                  <a:t>renk körü erkek</a:t>
                </a:r>
              </a:p>
            </p:txBody>
          </p:sp>
          <p:sp>
            <p:nvSpPr>
              <p:cNvPr id="75788" name="7 Metin kutusu"/>
              <p:cNvSpPr txBox="1">
                <a:spLocks noChangeArrowheads="1"/>
              </p:cNvSpPr>
              <p:nvPr/>
            </p:nvSpPr>
            <p:spPr bwMode="auto">
              <a:xfrm>
                <a:off x="1357290" y="1500174"/>
                <a:ext cx="1071570" cy="261610"/>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100" b="1">
                    <a:solidFill>
                      <a:schemeClr val="bg1"/>
                    </a:solidFill>
                  </a:rPr>
                  <a:t>P nesli </a:t>
                </a:r>
              </a:p>
            </p:txBody>
          </p:sp>
          <p:sp>
            <p:nvSpPr>
              <p:cNvPr id="75789" name="8 Metin kutusu"/>
              <p:cNvSpPr txBox="1">
                <a:spLocks noChangeArrowheads="1"/>
              </p:cNvSpPr>
              <p:nvPr/>
            </p:nvSpPr>
            <p:spPr bwMode="auto">
              <a:xfrm>
                <a:off x="1928826" y="1730865"/>
                <a:ext cx="1071538" cy="769441"/>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200" b="1">
                    <a:solidFill>
                      <a:schemeClr val="bg1"/>
                    </a:solidFill>
                  </a:rPr>
                  <a:t>Normal </a:t>
                </a:r>
              </a:p>
              <a:p>
                <a:pPr algn="ctr" eaLnBrk="1" hangingPunct="1"/>
                <a:r>
                  <a:rPr lang="tr-TR" sz="1200" b="1">
                    <a:solidFill>
                      <a:schemeClr val="bg1"/>
                    </a:solidFill>
                  </a:rPr>
                  <a:t>dişi </a:t>
                </a:r>
              </a:p>
              <a:p>
                <a:pPr algn="ctr" eaLnBrk="1" hangingPunct="1"/>
                <a:r>
                  <a:rPr lang="tr-TR" sz="1200" b="1">
                    <a:solidFill>
                      <a:schemeClr val="bg1"/>
                    </a:solidFill>
                  </a:rPr>
                  <a:t>X</a:t>
                </a:r>
                <a:r>
                  <a:rPr lang="tr-TR" sz="1200" b="1" baseline="30000">
                    <a:solidFill>
                      <a:schemeClr val="bg1"/>
                    </a:solidFill>
                  </a:rPr>
                  <a:t>+</a:t>
                </a:r>
                <a:r>
                  <a:rPr lang="tr-TR" sz="1200" b="1">
                    <a:solidFill>
                      <a:schemeClr val="bg1"/>
                    </a:solidFill>
                  </a:rPr>
                  <a:t>X</a:t>
                </a:r>
                <a:r>
                  <a:rPr lang="tr-TR" sz="1200" b="1" baseline="30000">
                    <a:solidFill>
                      <a:schemeClr val="bg1"/>
                    </a:solidFill>
                  </a:rPr>
                  <a:t>+</a:t>
                </a:r>
              </a:p>
              <a:p>
                <a:pPr algn="ctr" eaLnBrk="1" hangingPunct="1"/>
                <a:endParaRPr lang="tr-TR" sz="1200" b="1" baseline="30000">
                  <a:solidFill>
                    <a:schemeClr val="bg1"/>
                  </a:solidFill>
                </a:endParaRPr>
              </a:p>
            </p:txBody>
          </p:sp>
          <p:sp>
            <p:nvSpPr>
              <p:cNvPr id="75790" name="9 Metin kutusu"/>
              <p:cNvSpPr txBox="1">
                <a:spLocks noChangeArrowheads="1"/>
              </p:cNvSpPr>
              <p:nvPr/>
            </p:nvSpPr>
            <p:spPr bwMode="auto">
              <a:xfrm>
                <a:off x="3071802" y="1714489"/>
                <a:ext cx="857256" cy="836126"/>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100" b="1">
                    <a:solidFill>
                      <a:schemeClr val="bg1"/>
                    </a:solidFill>
                  </a:rPr>
                  <a:t>Renk körü </a:t>
                </a:r>
              </a:p>
              <a:p>
                <a:pPr algn="ctr" eaLnBrk="1" hangingPunct="1"/>
                <a:r>
                  <a:rPr lang="tr-TR" sz="1100" b="1">
                    <a:solidFill>
                      <a:schemeClr val="bg1"/>
                    </a:solidFill>
                  </a:rPr>
                  <a:t>erkek</a:t>
                </a:r>
              </a:p>
              <a:p>
                <a:pPr algn="ctr" eaLnBrk="1" hangingPunct="1"/>
                <a:r>
                  <a:rPr lang="tr-TR" sz="1100" b="1">
                    <a:solidFill>
                      <a:schemeClr val="bg1"/>
                    </a:solidFill>
                  </a:rPr>
                  <a:t>X</a:t>
                </a:r>
                <a:r>
                  <a:rPr lang="tr-TR" sz="1100" b="1" baseline="30000">
                    <a:solidFill>
                      <a:schemeClr val="bg1"/>
                    </a:solidFill>
                  </a:rPr>
                  <a:t>C</a:t>
                </a:r>
                <a:r>
                  <a:rPr lang="tr-TR" sz="1100" b="1">
                    <a:solidFill>
                      <a:schemeClr val="bg1"/>
                    </a:solidFill>
                  </a:rPr>
                  <a:t>Y</a:t>
                </a:r>
              </a:p>
              <a:p>
                <a:pPr algn="ctr" eaLnBrk="1" hangingPunct="1"/>
                <a:endParaRPr lang="tr-TR" sz="1100" b="1" baseline="30000">
                  <a:solidFill>
                    <a:schemeClr val="bg1"/>
                  </a:solidFill>
                </a:endParaRPr>
              </a:p>
              <a:p>
                <a:pPr algn="ctr" eaLnBrk="1" hangingPunct="1"/>
                <a:endParaRPr lang="tr-TR" sz="1200" b="1" baseline="30000">
                  <a:solidFill>
                    <a:schemeClr val="bg1"/>
                  </a:solidFill>
                </a:endParaRPr>
              </a:p>
            </p:txBody>
          </p:sp>
          <p:sp>
            <p:nvSpPr>
              <p:cNvPr id="75791" name="10 Metin kutusu"/>
              <p:cNvSpPr txBox="1">
                <a:spLocks noChangeArrowheads="1"/>
              </p:cNvSpPr>
              <p:nvPr/>
            </p:nvSpPr>
            <p:spPr bwMode="auto">
              <a:xfrm>
                <a:off x="2571736" y="2524448"/>
                <a:ext cx="714380" cy="261610"/>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100" b="1">
                    <a:solidFill>
                      <a:schemeClr val="bg1"/>
                    </a:solidFill>
                  </a:rPr>
                  <a:t>Mayoz</a:t>
                </a:r>
              </a:p>
            </p:txBody>
          </p:sp>
          <p:sp>
            <p:nvSpPr>
              <p:cNvPr id="75792" name="11 Metin kutusu"/>
              <p:cNvSpPr txBox="1">
                <a:spLocks noChangeArrowheads="1"/>
              </p:cNvSpPr>
              <p:nvPr/>
            </p:nvSpPr>
            <p:spPr bwMode="auto">
              <a:xfrm>
                <a:off x="1357290" y="2999242"/>
                <a:ext cx="642942" cy="215444"/>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b="1">
                    <a:solidFill>
                      <a:schemeClr val="bg1"/>
                    </a:solidFill>
                  </a:rPr>
                  <a:t>Gametler</a:t>
                </a:r>
              </a:p>
            </p:txBody>
          </p:sp>
          <p:sp>
            <p:nvSpPr>
              <p:cNvPr id="75793" name="12 Metin kutusu"/>
              <p:cNvSpPr txBox="1">
                <a:spLocks noChangeArrowheads="1"/>
              </p:cNvSpPr>
              <p:nvPr/>
            </p:nvSpPr>
            <p:spPr bwMode="auto">
              <a:xfrm>
                <a:off x="5429256" y="2524448"/>
                <a:ext cx="714380" cy="261610"/>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100" b="1">
                    <a:solidFill>
                      <a:schemeClr val="bg1"/>
                    </a:solidFill>
                  </a:rPr>
                  <a:t>Mayoz</a:t>
                </a:r>
              </a:p>
            </p:txBody>
          </p:sp>
          <p:sp>
            <p:nvSpPr>
              <p:cNvPr id="14" name="13 Metin kutusu"/>
              <p:cNvSpPr txBox="1"/>
              <p:nvPr/>
            </p:nvSpPr>
            <p:spPr>
              <a:xfrm>
                <a:off x="5214942" y="3429161"/>
                <a:ext cx="1143008" cy="261956"/>
              </a:xfrm>
              <a:prstGeom prst="rect">
                <a:avLst/>
              </a:prstGeom>
              <a:solidFill>
                <a:schemeClr val="bg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tr-TR" sz="1100" b="1" smtClean="0">
                    <a:solidFill>
                      <a:schemeClr val="bg1"/>
                    </a:solidFill>
                    <a:cs typeface="+mn-cs"/>
                  </a:rPr>
                  <a:t>Döllenme</a:t>
                </a:r>
              </a:p>
            </p:txBody>
          </p:sp>
          <p:sp>
            <p:nvSpPr>
              <p:cNvPr id="15" name="14 Metin kutusu"/>
              <p:cNvSpPr txBox="1"/>
              <p:nvPr/>
            </p:nvSpPr>
            <p:spPr>
              <a:xfrm>
                <a:off x="2357422" y="3429161"/>
                <a:ext cx="1143008" cy="261956"/>
              </a:xfrm>
              <a:prstGeom prst="rect">
                <a:avLst/>
              </a:prstGeom>
              <a:solidFill>
                <a:schemeClr val="bg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tr-TR" sz="1100" b="1" smtClean="0">
                    <a:solidFill>
                      <a:schemeClr val="bg1"/>
                    </a:solidFill>
                    <a:cs typeface="+mn-cs"/>
                  </a:rPr>
                  <a:t>Döllenme</a:t>
                </a:r>
              </a:p>
            </p:txBody>
          </p:sp>
          <p:sp>
            <p:nvSpPr>
              <p:cNvPr id="75796" name="15 Metin kutusu"/>
              <p:cNvSpPr txBox="1">
                <a:spLocks noChangeArrowheads="1"/>
              </p:cNvSpPr>
              <p:nvPr/>
            </p:nvSpPr>
            <p:spPr bwMode="auto">
              <a:xfrm>
                <a:off x="4214810" y="1524316"/>
                <a:ext cx="1071570" cy="261610"/>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100" b="1">
                    <a:solidFill>
                      <a:schemeClr val="bg1"/>
                    </a:solidFill>
                  </a:rPr>
                  <a:t>P nesli </a:t>
                </a:r>
              </a:p>
            </p:txBody>
          </p:sp>
          <p:sp>
            <p:nvSpPr>
              <p:cNvPr id="75797" name="16 Metin kutusu"/>
              <p:cNvSpPr txBox="1">
                <a:spLocks noChangeArrowheads="1"/>
              </p:cNvSpPr>
              <p:nvPr/>
            </p:nvSpPr>
            <p:spPr bwMode="auto">
              <a:xfrm>
                <a:off x="4643438" y="1785926"/>
                <a:ext cx="1071538" cy="769441"/>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200" b="1">
                    <a:solidFill>
                      <a:schemeClr val="bg1"/>
                    </a:solidFill>
                  </a:rPr>
                  <a:t>Renk körü</a:t>
                </a:r>
              </a:p>
              <a:p>
                <a:pPr algn="ctr" eaLnBrk="1" hangingPunct="1"/>
                <a:r>
                  <a:rPr lang="tr-TR" sz="1200" b="1">
                    <a:solidFill>
                      <a:schemeClr val="bg1"/>
                    </a:solidFill>
                  </a:rPr>
                  <a:t>dişi </a:t>
                </a:r>
              </a:p>
              <a:p>
                <a:pPr algn="ctr" eaLnBrk="1" hangingPunct="1"/>
                <a:r>
                  <a:rPr lang="tr-TR" sz="1200" b="1">
                    <a:solidFill>
                      <a:schemeClr val="bg1"/>
                    </a:solidFill>
                  </a:rPr>
                  <a:t>X</a:t>
                </a:r>
                <a:r>
                  <a:rPr lang="tr-TR" sz="1200" b="1" baseline="30000">
                    <a:solidFill>
                      <a:schemeClr val="bg1"/>
                    </a:solidFill>
                  </a:rPr>
                  <a:t>C</a:t>
                </a:r>
                <a:r>
                  <a:rPr lang="tr-TR" sz="1200" b="1">
                    <a:solidFill>
                      <a:schemeClr val="bg1"/>
                    </a:solidFill>
                  </a:rPr>
                  <a:t>X</a:t>
                </a:r>
                <a:r>
                  <a:rPr lang="tr-TR" sz="1200" b="1" baseline="30000">
                    <a:solidFill>
                      <a:schemeClr val="bg1"/>
                    </a:solidFill>
                  </a:rPr>
                  <a:t>C</a:t>
                </a:r>
              </a:p>
              <a:p>
                <a:pPr algn="ctr" eaLnBrk="1" hangingPunct="1"/>
                <a:endParaRPr lang="tr-TR" sz="1200" b="1" baseline="30000">
                  <a:solidFill>
                    <a:schemeClr val="bg1"/>
                  </a:solidFill>
                </a:endParaRPr>
              </a:p>
            </p:txBody>
          </p:sp>
          <p:sp>
            <p:nvSpPr>
              <p:cNvPr id="75798" name="17 Metin kutusu"/>
              <p:cNvSpPr txBox="1">
                <a:spLocks noChangeArrowheads="1"/>
              </p:cNvSpPr>
              <p:nvPr/>
            </p:nvSpPr>
            <p:spPr bwMode="auto">
              <a:xfrm>
                <a:off x="5929322" y="1777031"/>
                <a:ext cx="857256" cy="723275"/>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100" b="1">
                    <a:solidFill>
                      <a:schemeClr val="bg1"/>
                    </a:solidFill>
                  </a:rPr>
                  <a:t>Normal </a:t>
                </a:r>
              </a:p>
              <a:p>
                <a:pPr algn="ctr" eaLnBrk="1" hangingPunct="1"/>
                <a:r>
                  <a:rPr lang="tr-TR" sz="1100" b="1">
                    <a:solidFill>
                      <a:schemeClr val="bg1"/>
                    </a:solidFill>
                  </a:rPr>
                  <a:t>erkek</a:t>
                </a:r>
              </a:p>
              <a:p>
                <a:pPr algn="ctr" eaLnBrk="1" hangingPunct="1"/>
                <a:r>
                  <a:rPr lang="tr-TR" sz="1100" b="1">
                    <a:solidFill>
                      <a:schemeClr val="bg1"/>
                    </a:solidFill>
                  </a:rPr>
                  <a:t>X</a:t>
                </a:r>
                <a:r>
                  <a:rPr lang="tr-TR" sz="1100" b="1" baseline="30000">
                    <a:solidFill>
                      <a:schemeClr val="bg1"/>
                    </a:solidFill>
                  </a:rPr>
                  <a:t>+</a:t>
                </a:r>
                <a:r>
                  <a:rPr lang="tr-TR" sz="1100" b="1">
                    <a:solidFill>
                      <a:schemeClr val="bg1"/>
                    </a:solidFill>
                  </a:rPr>
                  <a:t>Y</a:t>
                </a:r>
                <a:endParaRPr lang="tr-TR" sz="1100" b="1" baseline="30000">
                  <a:solidFill>
                    <a:schemeClr val="bg1"/>
                  </a:solidFill>
                </a:endParaRPr>
              </a:p>
              <a:p>
                <a:pPr algn="ctr" eaLnBrk="1" hangingPunct="1"/>
                <a:endParaRPr lang="tr-TR" sz="1200" b="1" baseline="30000">
                  <a:solidFill>
                    <a:schemeClr val="bg1"/>
                  </a:solidFill>
                </a:endParaRPr>
              </a:p>
            </p:txBody>
          </p:sp>
          <p:sp>
            <p:nvSpPr>
              <p:cNvPr id="75799" name="18 Metin kutusu"/>
              <p:cNvSpPr txBox="1">
                <a:spLocks noChangeArrowheads="1"/>
              </p:cNvSpPr>
              <p:nvPr/>
            </p:nvSpPr>
            <p:spPr bwMode="auto">
              <a:xfrm>
                <a:off x="4286248" y="3000372"/>
                <a:ext cx="642942" cy="215444"/>
              </a:xfrm>
              <a:prstGeom prst="rect">
                <a:avLst/>
              </a:prstGeom>
              <a:solidFill>
                <a:srgbClr val="F8E7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b="1">
                    <a:solidFill>
                      <a:schemeClr val="bg1"/>
                    </a:solidFill>
                  </a:rPr>
                  <a:t>Gametler</a:t>
                </a:r>
              </a:p>
            </p:txBody>
          </p:sp>
          <p:sp>
            <p:nvSpPr>
              <p:cNvPr id="20" name="19 Metin kutusu"/>
              <p:cNvSpPr txBox="1"/>
              <p:nvPr/>
            </p:nvSpPr>
            <p:spPr>
              <a:xfrm>
                <a:off x="1357290" y="4429356"/>
                <a:ext cx="642942" cy="230204"/>
              </a:xfrm>
              <a:prstGeom prst="rect">
                <a:avLst/>
              </a:prstGeom>
              <a:solidFill>
                <a:schemeClr val="accent6">
                  <a:lumMod val="20000"/>
                  <a:lumOff val="80000"/>
                </a:schemeClr>
              </a:solidFill>
            </p:spPr>
            <p:txBody>
              <a:bodyPr>
                <a:spAutoFit/>
              </a:bodyPr>
              <a:lstStyle/>
              <a:p>
                <a:pPr algn="ctr">
                  <a:defRPr/>
                </a:pPr>
                <a:r>
                  <a:rPr lang="tr-TR" sz="900" b="1" dirty="0">
                    <a:solidFill>
                      <a:schemeClr val="bg1"/>
                    </a:solidFill>
                    <a:latin typeface="Comic Sans MS" pitchFamily="66" charset="0"/>
                    <a:ea typeface="+mn-ea"/>
                    <a:cs typeface="+mn-cs"/>
                  </a:rPr>
                  <a:t>yumurta</a:t>
                </a:r>
              </a:p>
            </p:txBody>
          </p:sp>
          <p:sp>
            <p:nvSpPr>
              <p:cNvPr id="21" name="20 Metin kutusu"/>
              <p:cNvSpPr txBox="1"/>
              <p:nvPr/>
            </p:nvSpPr>
            <p:spPr>
              <a:xfrm>
                <a:off x="1357290" y="3929259"/>
                <a:ext cx="1143008" cy="261955"/>
              </a:xfrm>
              <a:prstGeom prst="rect">
                <a:avLst/>
              </a:prstGeom>
              <a:solidFill>
                <a:schemeClr val="accent6">
                  <a:lumMod val="20000"/>
                  <a:lumOff val="80000"/>
                </a:schemeClr>
              </a:solidFill>
            </p:spPr>
            <p:txBody>
              <a:bodyPr>
                <a:spAutoFit/>
              </a:bodyPr>
              <a:lstStyle/>
              <a:p>
                <a:pPr algn="ctr">
                  <a:defRPr/>
                </a:pPr>
                <a:r>
                  <a:rPr lang="tr-TR" sz="1050" b="1" dirty="0">
                    <a:solidFill>
                      <a:schemeClr val="bg1"/>
                    </a:solidFill>
                    <a:latin typeface="Comic Sans MS" pitchFamily="66" charset="0"/>
                    <a:ea typeface="+mn-ea"/>
                    <a:cs typeface="+mn-cs"/>
                  </a:rPr>
                  <a:t>F1 nesli </a:t>
                </a:r>
              </a:p>
            </p:txBody>
          </p:sp>
          <p:sp>
            <p:nvSpPr>
              <p:cNvPr id="22" name="21 Metin kutusu"/>
              <p:cNvSpPr txBox="1"/>
              <p:nvPr/>
            </p:nvSpPr>
            <p:spPr>
              <a:xfrm>
                <a:off x="4286248" y="3929259"/>
                <a:ext cx="1071571" cy="254018"/>
              </a:xfrm>
              <a:prstGeom prst="rect">
                <a:avLst/>
              </a:prstGeom>
              <a:solidFill>
                <a:schemeClr val="accent6">
                  <a:lumMod val="20000"/>
                  <a:lumOff val="80000"/>
                </a:schemeClr>
              </a:solidFill>
            </p:spPr>
            <p:txBody>
              <a:bodyPr>
                <a:spAutoFit/>
              </a:bodyPr>
              <a:lstStyle/>
              <a:p>
                <a:pPr algn="ctr">
                  <a:defRPr/>
                </a:pPr>
                <a:r>
                  <a:rPr lang="tr-TR" sz="1050" b="1" dirty="0">
                    <a:solidFill>
                      <a:schemeClr val="bg1"/>
                    </a:solidFill>
                    <a:latin typeface="Comic Sans MS" pitchFamily="66" charset="0"/>
                    <a:ea typeface="+mn-ea"/>
                    <a:cs typeface="+mn-cs"/>
                  </a:rPr>
                  <a:t>F1 nesli </a:t>
                </a:r>
              </a:p>
            </p:txBody>
          </p:sp>
          <p:sp>
            <p:nvSpPr>
              <p:cNvPr id="23" name="22 Metin kutusu"/>
              <p:cNvSpPr txBox="1"/>
              <p:nvPr/>
            </p:nvSpPr>
            <p:spPr>
              <a:xfrm>
                <a:off x="4286248" y="4429356"/>
                <a:ext cx="642943" cy="230204"/>
              </a:xfrm>
              <a:prstGeom prst="rect">
                <a:avLst/>
              </a:prstGeom>
              <a:solidFill>
                <a:schemeClr val="accent6">
                  <a:lumMod val="20000"/>
                  <a:lumOff val="80000"/>
                </a:schemeClr>
              </a:solidFill>
            </p:spPr>
            <p:txBody>
              <a:bodyPr>
                <a:spAutoFit/>
              </a:bodyPr>
              <a:lstStyle/>
              <a:p>
                <a:pPr algn="ctr">
                  <a:defRPr/>
                </a:pPr>
                <a:r>
                  <a:rPr lang="tr-TR" sz="900" b="1" dirty="0">
                    <a:solidFill>
                      <a:schemeClr val="bg1"/>
                    </a:solidFill>
                    <a:latin typeface="Comic Sans MS" pitchFamily="66" charset="0"/>
                    <a:ea typeface="+mn-ea"/>
                    <a:cs typeface="+mn-cs"/>
                  </a:rPr>
                  <a:t>yumurta</a:t>
                </a:r>
              </a:p>
            </p:txBody>
          </p:sp>
        </p:grpSp>
        <p:sp>
          <p:nvSpPr>
            <p:cNvPr id="26" name="25 Metin kutusu"/>
            <p:cNvSpPr txBox="1"/>
            <p:nvPr/>
          </p:nvSpPr>
          <p:spPr bwMode="auto">
            <a:xfrm>
              <a:off x="1500188" y="5499100"/>
              <a:ext cx="2357437" cy="430213"/>
            </a:xfrm>
            <a:prstGeom prst="rect">
              <a:avLst/>
            </a:prstGeom>
            <a:solidFill>
              <a:schemeClr val="bg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tr-TR" sz="1100" b="1" smtClean="0">
                  <a:solidFill>
                    <a:schemeClr val="bg1"/>
                  </a:solidFill>
                  <a:cs typeface="+mn-cs"/>
                </a:rPr>
                <a:t>Sonuç; Hem erkek hem de dişiler normal </a:t>
              </a:r>
            </a:p>
          </p:txBody>
        </p:sp>
        <p:sp>
          <p:nvSpPr>
            <p:cNvPr id="27" name="26 Metin kutusu"/>
            <p:cNvSpPr txBox="1"/>
            <p:nvPr/>
          </p:nvSpPr>
          <p:spPr bwMode="auto">
            <a:xfrm>
              <a:off x="4357688" y="5500688"/>
              <a:ext cx="2357437" cy="430212"/>
            </a:xfrm>
            <a:prstGeom prst="rect">
              <a:avLst/>
            </a:prstGeom>
            <a:solidFill>
              <a:schemeClr val="bg2">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tr-TR" sz="1100" b="1" smtClean="0">
                  <a:solidFill>
                    <a:schemeClr val="bg1"/>
                  </a:solidFill>
                  <a:cs typeface="+mn-cs"/>
                </a:rPr>
                <a:t>Sonuç; dişiler normal erkekler renk körü </a:t>
              </a:r>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algn="r"/>
            <a:r>
              <a:rPr lang="tr-TR" sz="3600" i="1">
                <a:latin typeface="Comic Sans MS" charset="0"/>
              </a:rPr>
              <a:t>Dozaj Telafisi</a:t>
            </a:r>
          </a:p>
        </p:txBody>
      </p:sp>
      <p:sp>
        <p:nvSpPr>
          <p:cNvPr id="77826" name="Content Placeholder 2"/>
          <p:cNvSpPr>
            <a:spLocks noGrp="1"/>
          </p:cNvSpPr>
          <p:nvPr>
            <p:ph idx="1"/>
          </p:nvPr>
        </p:nvSpPr>
        <p:spPr/>
        <p:txBody>
          <a:bodyPr/>
          <a:lstStyle/>
          <a:p>
            <a:pPr algn="just"/>
            <a:r>
              <a:rPr lang="tr-TR" sz="2200">
                <a:latin typeface="Comic Sans MS" charset="0"/>
              </a:rPr>
              <a:t>Dişilerde iki adet X kromozomu varken erkeklerde tek bir X kromozomu bulunmasından ortaya çıkan dengesizliğin telafisi.</a:t>
            </a:r>
          </a:p>
          <a:p>
            <a:pPr algn="just"/>
            <a:r>
              <a:rPr lang="tr-TR" sz="2200">
                <a:latin typeface="Comic Sans MS" charset="0"/>
              </a:rPr>
              <a:t>Sirke sineğinde erkek X kromozomundaki genlerin aktivitesi ikiye katlanır.</a:t>
            </a:r>
          </a:p>
          <a:p>
            <a:pPr algn="just"/>
            <a:r>
              <a:rPr lang="tr-TR" sz="2200">
                <a:latin typeface="Comic Sans MS" charset="0"/>
              </a:rPr>
              <a:t>C. elegans</a:t>
            </a:r>
            <a:r>
              <a:rPr lang="ja-JP" altLang="tr-TR" sz="2200">
                <a:latin typeface="Comic Sans MS" charset="0"/>
              </a:rPr>
              <a:t>’</a:t>
            </a:r>
            <a:r>
              <a:rPr lang="tr-TR" altLang="ja-JP" sz="2200">
                <a:latin typeface="Comic Sans MS" charset="0"/>
              </a:rPr>
              <a:t>ta dişinin her iki X kromozomundaki genlerin aktivitesi yarıya düşürülür.</a:t>
            </a:r>
          </a:p>
          <a:p>
            <a:pPr algn="just"/>
            <a:r>
              <a:rPr lang="tr-TR" sz="2200">
                <a:latin typeface="Comic Sans MS" charset="0"/>
              </a:rPr>
              <a:t>Memelilerde dişilerdeki iki X kromozomundan biri rasgele inaktive edilir.</a:t>
            </a:r>
          </a:p>
          <a:p>
            <a:pPr algn="just"/>
            <a:r>
              <a:rPr lang="tr-TR" sz="2200">
                <a:latin typeface="Comic Sans MS" charset="0"/>
              </a:rPr>
              <a:t>Bu durum yapısal olarak ilk kez 1949</a:t>
            </a:r>
            <a:r>
              <a:rPr lang="ja-JP" altLang="tr-TR" sz="2200">
                <a:latin typeface="Comic Sans MS" charset="0"/>
              </a:rPr>
              <a:t>’</a:t>
            </a:r>
            <a:r>
              <a:rPr lang="tr-TR" altLang="ja-JP" sz="2200">
                <a:latin typeface="Comic Sans MS" charset="0"/>
              </a:rPr>
              <a:t>da Murrey Barr tarafından teşhis edildi; Barr cisimcikleri.</a:t>
            </a:r>
          </a:p>
          <a:p>
            <a:pPr algn="just"/>
            <a:r>
              <a:rPr lang="tr-TR" sz="2200">
                <a:latin typeface="Comic Sans MS" charset="0"/>
              </a:rPr>
              <a:t>1961 Mary Lyon bu cisimciklerin inaktif X kromozomları olduğunu ortaya koydu; Lyon hipotezi.</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algn="r"/>
            <a:r>
              <a:rPr lang="tr-TR" sz="3600" i="1">
                <a:latin typeface="Comic Sans MS" charset="0"/>
              </a:rPr>
              <a:t>Genetik Beklenti-Antisipasyon</a:t>
            </a:r>
          </a:p>
        </p:txBody>
      </p:sp>
      <p:sp>
        <p:nvSpPr>
          <p:cNvPr id="78850" name="Content Placeholder 2"/>
          <p:cNvSpPr>
            <a:spLocks noGrp="1"/>
          </p:cNvSpPr>
          <p:nvPr>
            <p:ph idx="1"/>
          </p:nvPr>
        </p:nvSpPr>
        <p:spPr/>
        <p:txBody>
          <a:bodyPr/>
          <a:lstStyle/>
          <a:p>
            <a:pPr algn="just"/>
            <a:r>
              <a:rPr lang="tr-TR" sz="2200">
                <a:latin typeface="Comic Sans MS" charset="0"/>
              </a:rPr>
              <a:t>Miyotonik distrofi hastalığında, hastalık aile içinde bireyden bireye çok farklı şiddetlerde seyreder.</a:t>
            </a:r>
          </a:p>
          <a:p>
            <a:pPr algn="just"/>
            <a:endParaRPr lang="tr-TR" sz="2200">
              <a:latin typeface="Comic Sans MS" charset="0"/>
            </a:endParaRPr>
          </a:p>
          <a:p>
            <a:pPr algn="just"/>
            <a:r>
              <a:rPr lang="tr-TR" sz="2200">
                <a:latin typeface="Comic Sans MS" charset="0"/>
              </a:rPr>
              <a:t>Bu farklı seyirin moleküler nedeni hastalıktan sorumlu olan gendeki tekrar bölgelerinin sayısıdır.</a:t>
            </a:r>
          </a:p>
          <a:p>
            <a:pPr algn="just"/>
            <a:endParaRPr lang="tr-TR" sz="2200">
              <a:latin typeface="Comic Sans MS" charset="0"/>
            </a:endParaRPr>
          </a:p>
          <a:p>
            <a:pPr algn="just"/>
            <a:r>
              <a:rPr lang="tr-TR" sz="2200">
                <a:latin typeface="Comic Sans MS" charset="0"/>
              </a:rPr>
              <a:t>Bu durum Kırılgan X sendromu (Fragile X), Kennedy hastalığı, Huntington hastalığında da gözlenmektedir.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914400" y="71438"/>
            <a:ext cx="8229600" cy="1143000"/>
          </a:xfrm>
        </p:spPr>
        <p:txBody>
          <a:bodyPr/>
          <a:lstStyle/>
          <a:p>
            <a:pPr algn="r"/>
            <a:r>
              <a:rPr lang="tr-TR" sz="3200" i="1">
                <a:latin typeface="Comic Sans MS" charset="0"/>
              </a:rPr>
              <a:t>Genomik Damgalama - Genomic Imprinting</a:t>
            </a:r>
            <a:r>
              <a:rPr lang="tr-TR" sz="3600" i="1">
                <a:latin typeface="Comic Sans MS" charset="0"/>
              </a:rPr>
              <a:t/>
            </a:r>
            <a:br>
              <a:rPr lang="tr-TR" sz="3600" i="1">
                <a:latin typeface="Comic Sans MS" charset="0"/>
              </a:rPr>
            </a:br>
            <a:endParaRPr lang="tr-TR" sz="3600" i="1">
              <a:latin typeface="Comic Sans MS" charset="0"/>
            </a:endParaRPr>
          </a:p>
        </p:txBody>
      </p:sp>
      <p:sp>
        <p:nvSpPr>
          <p:cNvPr id="80898" name="Content Placeholder 2"/>
          <p:cNvSpPr>
            <a:spLocks noGrp="1"/>
          </p:cNvSpPr>
          <p:nvPr>
            <p:ph idx="1"/>
          </p:nvPr>
        </p:nvSpPr>
        <p:spPr>
          <a:xfrm>
            <a:off x="500063" y="1000125"/>
            <a:ext cx="8229600" cy="4525963"/>
          </a:xfrm>
        </p:spPr>
        <p:txBody>
          <a:bodyPr/>
          <a:lstStyle/>
          <a:p>
            <a:pPr algn="just"/>
            <a:r>
              <a:rPr lang="tr-TR" sz="2000">
                <a:latin typeface="Comic Sans MS" charset="0"/>
              </a:rPr>
              <a:t>Bazı türlerde belirli kromozomal bölgelerin ve bu bölgelerdeki genlerin anadan ya da babadan köken almasına bağlı olarak ifade edilmesini ya da babadan köken almasına bağlı olarak ifade edilmesini ya da genetik olarak sessiz kalmasını belirten bir çeşit hafıza ya da bir bir </a:t>
            </a:r>
            <a:r>
              <a:rPr lang="ja-JP" altLang="tr-TR" sz="2000">
                <a:latin typeface="Comic Sans MS" charset="0"/>
              </a:rPr>
              <a:t>“</a:t>
            </a:r>
            <a:r>
              <a:rPr lang="tr-TR" altLang="ja-JP" sz="2000">
                <a:latin typeface="Comic Sans MS" charset="0"/>
              </a:rPr>
              <a:t>damga</a:t>
            </a:r>
            <a:r>
              <a:rPr lang="ja-JP" altLang="tr-TR" sz="2000">
                <a:latin typeface="Comic Sans MS" charset="0"/>
              </a:rPr>
              <a:t>”</a:t>
            </a:r>
            <a:r>
              <a:rPr lang="tr-TR" altLang="ja-JP" sz="2000">
                <a:latin typeface="Comic Sans MS" charset="0"/>
              </a:rPr>
              <a:t> bulunmaktadır.</a:t>
            </a:r>
          </a:p>
          <a:p>
            <a:pPr algn="just"/>
            <a:endParaRPr lang="tr-TR" sz="2000">
              <a:latin typeface="Comic Sans MS" charset="0"/>
            </a:endParaRPr>
          </a:p>
          <a:p>
            <a:pPr algn="just"/>
            <a:r>
              <a:rPr lang="tr-TR" sz="2000">
                <a:latin typeface="Comic Sans MS" charset="0"/>
              </a:rPr>
              <a:t>İnsanlarda 15q1</a:t>
            </a:r>
            <a:r>
              <a:rPr lang="ja-JP" altLang="tr-TR" sz="2000">
                <a:latin typeface="Comic Sans MS" charset="0"/>
              </a:rPr>
              <a:t>’</a:t>
            </a:r>
            <a:r>
              <a:rPr lang="tr-TR" altLang="ja-JP" sz="2000">
                <a:latin typeface="Comic Sans MS" charset="0"/>
              </a:rPr>
              <a:t>in aynı bölgesindeki farklı damgalamanın sonucu ortaya çıkan iki hastalık tanımlanmıştır. Söz konusu gen bölgesinde kromozom çiftlerinden birinde bu bölgedeki bir parçanın benzer şekilde delesyonundan dolayı ortaya çıkmaktadır. </a:t>
            </a:r>
          </a:p>
          <a:p>
            <a:pPr algn="just"/>
            <a:endParaRPr lang="tr-TR" sz="2000">
              <a:latin typeface="Comic Sans MS" charset="0"/>
            </a:endParaRPr>
          </a:p>
          <a:p>
            <a:pPr algn="just"/>
            <a:r>
              <a:rPr lang="tr-TR" sz="2000">
                <a:latin typeface="Comic Sans MS" charset="0"/>
              </a:rPr>
              <a:t>Anneye ait delesyona uğramamış kromozom kalıtlandığında Prader Willi Sendromu, babaya ait delesyona uğramamış kromozom kalıtlandığında ise Angelman Sendromu ortaya çıkar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algn="r"/>
            <a:r>
              <a:rPr lang="tr-TR" sz="3600" i="1">
                <a:latin typeface="Comic Sans MS" charset="0"/>
              </a:rPr>
              <a:t>POLİPLOİDİ</a:t>
            </a:r>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1282700"/>
            <a:ext cx="4500562"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00250" y="6211888"/>
            <a:ext cx="5357813" cy="276225"/>
          </a:xfrm>
          <a:prstGeom prst="rect">
            <a:avLst/>
          </a:prstGeom>
        </p:spPr>
        <p:txBody>
          <a:bodyPr>
            <a:spAutoFit/>
          </a:bodyPr>
          <a:lstStyle/>
          <a:p>
            <a:pPr>
              <a:defRPr/>
            </a:pPr>
            <a:r>
              <a:rPr lang="tr-TR" sz="1200" i="1" dirty="0">
                <a:latin typeface="+mj-lt"/>
                <a:ea typeface="+mn-ea"/>
                <a:cs typeface="+mn-cs"/>
              </a:rPr>
              <a:t>http://upload.wikimedia.org/wikipedia/en/3/35/PaleopolyploidyTree.jpg</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42875"/>
            <a:ext cx="8229600" cy="1143000"/>
          </a:xfrm>
        </p:spPr>
        <p:txBody>
          <a:bodyPr/>
          <a:lstStyle/>
          <a:p>
            <a:pPr algn="r"/>
            <a:r>
              <a:rPr lang="tr-TR" sz="3600" i="1">
                <a:latin typeface="Comic Sans MS" charset="0"/>
              </a:rPr>
              <a:t>POLİPLOİDİ</a:t>
            </a: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l="14648" t="17578" r="12695" b="8447"/>
          <a:stretch>
            <a:fillRect/>
          </a:stretch>
        </p:blipFill>
        <p:spPr bwMode="auto">
          <a:xfrm>
            <a:off x="1357313" y="1143000"/>
            <a:ext cx="67151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2555875" y="836613"/>
            <a:ext cx="6375400" cy="5230812"/>
          </a:xfrm>
        </p:spPr>
        <p:txBody>
          <a:bodyPr/>
          <a:lstStyle/>
          <a:p>
            <a:pPr marL="0" indent="0">
              <a:buFont typeface="Arial" charset="0"/>
              <a:buNone/>
            </a:pPr>
            <a:r>
              <a:rPr lang="tr-TR" sz="1800">
                <a:latin typeface="Comic Sans MS" charset="0"/>
              </a:rPr>
              <a:t>, bir canlının genlerinin toplamıdır.</a:t>
            </a:r>
          </a:p>
          <a:p>
            <a:pPr marL="0" indent="0">
              <a:buFont typeface="Arial" charset="0"/>
              <a:buNone/>
            </a:pPr>
            <a:endParaRPr lang="tr-TR" sz="1800">
              <a:latin typeface="Comic Sans MS" charset="0"/>
            </a:endParaRPr>
          </a:p>
          <a:p>
            <a:pPr marL="0" indent="0">
              <a:buFont typeface="Arial" charset="0"/>
              <a:buNone/>
            </a:pPr>
            <a:r>
              <a:rPr lang="tr-TR" sz="1800">
                <a:latin typeface="Comic Sans MS" charset="0"/>
              </a:rPr>
              <a:t>, bir bireyin genotipinin görüntüsüne yansımasıdır.</a:t>
            </a:r>
          </a:p>
          <a:p>
            <a:pPr marL="0" indent="0">
              <a:buFont typeface="Arial" charset="0"/>
              <a:buNone/>
            </a:pPr>
            <a:endParaRPr lang="tr-TR" sz="1800">
              <a:latin typeface="Comic Sans MS" charset="0"/>
            </a:endParaRPr>
          </a:p>
          <a:p>
            <a:pPr marL="0" indent="0">
              <a:buFont typeface="Arial" charset="0"/>
              <a:buNone/>
            </a:pPr>
            <a:r>
              <a:rPr lang="tr-TR" sz="1800">
                <a:latin typeface="Comic Sans MS" charset="0"/>
              </a:rPr>
              <a:t>, karakterlerin aktarılmasını sağlayan kromozomlar üzerinde bulunan birimlerdir.</a:t>
            </a:r>
          </a:p>
          <a:p>
            <a:pPr marL="0" indent="0">
              <a:buFont typeface="Arial" charset="0"/>
              <a:buNone/>
            </a:pPr>
            <a:endParaRPr lang="tr-TR" sz="1800">
              <a:latin typeface="Comic Sans MS" charset="0"/>
            </a:endParaRPr>
          </a:p>
          <a:p>
            <a:pPr marL="0" indent="0">
              <a:buFont typeface="Arial" charset="0"/>
              <a:buNone/>
            </a:pPr>
            <a:r>
              <a:rPr lang="tr-TR" sz="1800">
                <a:latin typeface="Comic Sans MS" charset="0"/>
              </a:rPr>
              <a:t>, aynı genin farklı formlarına denir.</a:t>
            </a:r>
          </a:p>
          <a:p>
            <a:pPr marL="0" indent="0">
              <a:buFont typeface="Arial" charset="0"/>
              <a:buNone/>
            </a:pPr>
            <a:endParaRPr lang="tr-TR" sz="1800">
              <a:latin typeface="Comic Sans MS" charset="0"/>
            </a:endParaRPr>
          </a:p>
          <a:p>
            <a:pPr marL="0" indent="0">
              <a:buFont typeface="Arial" charset="0"/>
              <a:buNone/>
            </a:pPr>
            <a:r>
              <a:rPr lang="tr-TR" sz="1800">
                <a:latin typeface="Comic Sans MS" charset="0"/>
              </a:rPr>
              <a:t>, bir özellikten sorumlu iki allelin aynı olmasıdır</a:t>
            </a:r>
          </a:p>
          <a:p>
            <a:pPr marL="0" indent="0">
              <a:buFont typeface="Arial" charset="0"/>
              <a:buNone/>
            </a:pPr>
            <a:endParaRPr lang="tr-TR" sz="1800">
              <a:latin typeface="Comic Sans MS" charset="0"/>
            </a:endParaRPr>
          </a:p>
          <a:p>
            <a:pPr marL="0" indent="0">
              <a:buFont typeface="Arial" charset="0"/>
              <a:buNone/>
            </a:pPr>
            <a:r>
              <a:rPr lang="tr-TR" sz="1800">
                <a:latin typeface="Comic Sans MS" charset="0"/>
              </a:rPr>
              <a:t>, bir özellikten sorumlu iki allelin farklı olmasıdır. </a:t>
            </a:r>
          </a:p>
          <a:p>
            <a:pPr marL="0" indent="0">
              <a:buFont typeface="Arial" charset="0"/>
              <a:buNone/>
            </a:pPr>
            <a:endParaRPr lang="tr-TR" sz="1800">
              <a:latin typeface="Comic Sans MS" charset="0"/>
            </a:endParaRPr>
          </a:p>
          <a:p>
            <a:pPr marL="0" indent="0">
              <a:buFont typeface="Arial" charset="0"/>
              <a:buNone/>
            </a:pPr>
            <a:r>
              <a:rPr lang="tr-TR" sz="1800">
                <a:latin typeface="Comic Sans MS" charset="0"/>
              </a:rPr>
              <a:t>gen fenotipte etkisini her zaman gösterir.</a:t>
            </a:r>
          </a:p>
          <a:p>
            <a:pPr marL="0" indent="0">
              <a:buFont typeface="Arial" charset="0"/>
              <a:buNone/>
            </a:pPr>
            <a:endParaRPr lang="tr-TR" sz="1800">
              <a:latin typeface="Comic Sans MS" charset="0"/>
            </a:endParaRPr>
          </a:p>
          <a:p>
            <a:pPr marL="0" indent="0">
              <a:buFont typeface="Arial" charset="0"/>
              <a:buNone/>
            </a:pPr>
            <a:r>
              <a:rPr lang="tr-TR" sz="1800">
                <a:latin typeface="Comic Sans MS" charset="0"/>
              </a:rPr>
              <a:t>genin etkisini gösterebilmesi için homozigot olması gerekir.</a:t>
            </a:r>
          </a:p>
          <a:p>
            <a:pPr marL="0" indent="0">
              <a:buFont typeface="Arial" charset="0"/>
              <a:buNone/>
            </a:pPr>
            <a:endParaRPr lang="tr-TR" sz="1800">
              <a:latin typeface="Comic Sans MS" charset="0"/>
            </a:endParaRPr>
          </a:p>
          <a:p>
            <a:pPr marL="0" indent="0">
              <a:buFont typeface="Arial" charset="0"/>
              <a:buNone/>
            </a:pPr>
            <a:endParaRPr lang="en-US" sz="2000">
              <a:latin typeface="Comic Sans MS" charset="0"/>
            </a:endParaRPr>
          </a:p>
        </p:txBody>
      </p:sp>
      <p:grpSp>
        <p:nvGrpSpPr>
          <p:cNvPr id="20482" name="Grup 4"/>
          <p:cNvGrpSpPr>
            <a:grpSpLocks/>
          </p:cNvGrpSpPr>
          <p:nvPr/>
        </p:nvGrpSpPr>
        <p:grpSpPr bwMode="auto">
          <a:xfrm>
            <a:off x="684213" y="1087438"/>
            <a:ext cx="1727200" cy="4862512"/>
            <a:chOff x="683568" y="1087335"/>
            <a:chExt cx="1728192" cy="4861945"/>
          </a:xfrm>
        </p:grpSpPr>
        <p:cxnSp>
          <p:nvCxnSpPr>
            <p:cNvPr id="3" name="Düz Bağlayıcı 2"/>
            <p:cNvCxnSpPr>
              <a:cxnSpLocks noChangeShapeType="1"/>
            </p:cNvCxnSpPr>
            <p:nvPr/>
          </p:nvCxnSpPr>
          <p:spPr bwMode="auto">
            <a:xfrm>
              <a:off x="683568" y="1087335"/>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7" name="Düz Bağlayıcı 6"/>
            <p:cNvCxnSpPr>
              <a:cxnSpLocks noChangeShapeType="1"/>
            </p:cNvCxnSpPr>
            <p:nvPr/>
          </p:nvCxnSpPr>
          <p:spPr bwMode="auto">
            <a:xfrm>
              <a:off x="683568" y="4004820"/>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8" name="Düz Bağlayıcı 7"/>
            <p:cNvCxnSpPr>
              <a:cxnSpLocks noChangeShapeType="1"/>
            </p:cNvCxnSpPr>
            <p:nvPr/>
          </p:nvCxnSpPr>
          <p:spPr bwMode="auto">
            <a:xfrm>
              <a:off x="683568" y="4581015"/>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9" name="Düz Bağlayıcı 8"/>
            <p:cNvCxnSpPr>
              <a:cxnSpLocks noChangeShapeType="1"/>
            </p:cNvCxnSpPr>
            <p:nvPr/>
          </p:nvCxnSpPr>
          <p:spPr bwMode="auto">
            <a:xfrm>
              <a:off x="683568" y="5301656"/>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0" name="Düz Bağlayıcı 9"/>
            <p:cNvCxnSpPr>
              <a:cxnSpLocks noChangeShapeType="1"/>
            </p:cNvCxnSpPr>
            <p:nvPr/>
          </p:nvCxnSpPr>
          <p:spPr bwMode="auto">
            <a:xfrm>
              <a:off x="683568" y="5949280"/>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1" name="Düz Bağlayıcı 10"/>
            <p:cNvCxnSpPr>
              <a:cxnSpLocks noChangeShapeType="1"/>
            </p:cNvCxnSpPr>
            <p:nvPr/>
          </p:nvCxnSpPr>
          <p:spPr bwMode="auto">
            <a:xfrm>
              <a:off x="683568" y="1700039"/>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2" name="Düz Bağlayıcı 11"/>
            <p:cNvCxnSpPr>
              <a:cxnSpLocks noChangeShapeType="1"/>
            </p:cNvCxnSpPr>
            <p:nvPr/>
          </p:nvCxnSpPr>
          <p:spPr bwMode="auto">
            <a:xfrm>
              <a:off x="683568" y="2420680"/>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3" name="Düz Bağlayıcı 12"/>
            <p:cNvCxnSpPr>
              <a:cxnSpLocks noChangeShapeType="1"/>
            </p:cNvCxnSpPr>
            <p:nvPr/>
          </p:nvCxnSpPr>
          <p:spPr bwMode="auto">
            <a:xfrm>
              <a:off x="683568" y="3357195"/>
              <a:ext cx="1728192" cy="0"/>
            </a:xfrm>
            <a:prstGeom prst="line">
              <a:avLst/>
            </a:prstGeom>
            <a:noFill/>
            <a:ln w="38100">
              <a:solidFill>
                <a:schemeClr val="tx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grpSp>
      <p:sp>
        <p:nvSpPr>
          <p:cNvPr id="20483" name="Metin kutusu 5"/>
          <p:cNvSpPr txBox="1">
            <a:spLocks noChangeArrowheads="1"/>
          </p:cNvSpPr>
          <p:nvPr/>
        </p:nvSpPr>
        <p:spPr bwMode="auto">
          <a:xfrm>
            <a:off x="6804025" y="260350"/>
            <a:ext cx="184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b="1">
                <a:solidFill>
                  <a:srgbClr val="FFFF00"/>
                </a:solidFill>
              </a:rPr>
              <a:t>İlk sınav </a:t>
            </a:r>
            <a:r>
              <a:rPr lang="tr-TR" b="1">
                <a:solidFill>
                  <a:srgbClr val="FFFF00"/>
                </a:solidFill>
                <a:sym typeface="Wingdings" charset="0"/>
              </a:rPr>
              <a:t></a:t>
            </a:r>
            <a:endParaRPr lang="tr-TR" b="1">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14_02_CrossingPeaPlant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36525"/>
            <a:ext cx="518318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p:cNvSpPr txBox="1">
            <a:spLocks noChangeArrowheads="1"/>
          </p:cNvSpPr>
          <p:nvPr/>
        </p:nvSpPr>
        <p:spPr bwMode="auto">
          <a:xfrm>
            <a:off x="2139950" y="2389188"/>
            <a:ext cx="1371600" cy="835025"/>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a:lnSpc>
                <a:spcPct val="90000"/>
              </a:lnSpc>
              <a:defRPr/>
            </a:pPr>
            <a:r>
              <a:rPr lang="tr-TR" sz="1600" b="1" dirty="0" smtClean="0">
                <a:solidFill>
                  <a:schemeClr val="bg1">
                    <a:lumMod val="85000"/>
                    <a:lumOff val="15000"/>
                  </a:schemeClr>
                </a:solidFill>
                <a:latin typeface="+mj-lt"/>
                <a:cs typeface="+mn-cs"/>
              </a:rPr>
              <a:t>Atasal </a:t>
            </a:r>
          </a:p>
          <a:p>
            <a:pPr algn="ctr">
              <a:lnSpc>
                <a:spcPct val="90000"/>
              </a:lnSpc>
              <a:defRPr/>
            </a:pPr>
            <a:r>
              <a:rPr lang="tr-TR" sz="1600" b="1" dirty="0" smtClean="0">
                <a:solidFill>
                  <a:schemeClr val="bg1">
                    <a:lumMod val="85000"/>
                    <a:lumOff val="15000"/>
                  </a:schemeClr>
                </a:solidFill>
                <a:latin typeface="+mj-lt"/>
                <a:cs typeface="+mn-cs"/>
              </a:rPr>
              <a:t>nesil</a:t>
            </a:r>
          </a:p>
          <a:p>
            <a:pPr algn="ctr">
              <a:lnSpc>
                <a:spcPct val="90000"/>
              </a:lnSpc>
              <a:defRPr/>
            </a:pPr>
            <a:endParaRPr lang="tr-TR" sz="1600" b="1" dirty="0" smtClean="0">
              <a:solidFill>
                <a:schemeClr val="bg1">
                  <a:lumMod val="85000"/>
                  <a:lumOff val="15000"/>
                </a:schemeClr>
              </a:solidFill>
              <a:latin typeface="+mj-lt"/>
              <a:cs typeface="+mn-cs"/>
            </a:endParaRPr>
          </a:p>
          <a:p>
            <a:pPr algn="ctr">
              <a:lnSpc>
                <a:spcPct val="90000"/>
              </a:lnSpc>
              <a:defRPr/>
            </a:pPr>
            <a:r>
              <a:rPr lang="tr-TR" sz="1800" b="1" dirty="0">
                <a:solidFill>
                  <a:schemeClr val="bg1">
                    <a:lumMod val="85000"/>
                    <a:lumOff val="15000"/>
                  </a:schemeClr>
                </a:solidFill>
                <a:latin typeface="+mj-lt"/>
                <a:cs typeface="+mn-cs"/>
              </a:rPr>
              <a:t>P</a:t>
            </a:r>
            <a:endParaRPr lang="en-US" sz="1800" b="1" dirty="0">
              <a:solidFill>
                <a:schemeClr val="bg1">
                  <a:lumMod val="85000"/>
                  <a:lumOff val="15000"/>
                </a:schemeClr>
              </a:solidFill>
              <a:latin typeface="+mj-lt"/>
              <a:cs typeface="+mn-cs"/>
            </a:endParaRPr>
          </a:p>
        </p:txBody>
      </p:sp>
      <p:sp>
        <p:nvSpPr>
          <p:cNvPr id="10245" name="Text Box 6"/>
          <p:cNvSpPr txBox="1">
            <a:spLocks noChangeArrowheads="1"/>
          </p:cNvSpPr>
          <p:nvPr/>
        </p:nvSpPr>
        <p:spPr bwMode="auto">
          <a:xfrm>
            <a:off x="4751388" y="3030538"/>
            <a:ext cx="1035050" cy="254000"/>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tr-TR" sz="1600" b="1" dirty="0" smtClean="0">
                <a:solidFill>
                  <a:schemeClr val="bg1">
                    <a:lumMod val="85000"/>
                    <a:lumOff val="15000"/>
                  </a:schemeClr>
                </a:solidFill>
                <a:latin typeface="+mj-lt"/>
                <a:cs typeface="+mn-cs"/>
              </a:rPr>
              <a:t>Erkek organ</a:t>
            </a:r>
            <a:endParaRPr lang="en-US" sz="1600" b="1" dirty="0">
              <a:solidFill>
                <a:schemeClr val="bg1">
                  <a:lumMod val="85000"/>
                  <a:lumOff val="15000"/>
                </a:schemeClr>
              </a:solidFill>
              <a:latin typeface="+mj-lt"/>
              <a:cs typeface="+mn-cs"/>
            </a:endParaRPr>
          </a:p>
        </p:txBody>
      </p:sp>
      <p:sp>
        <p:nvSpPr>
          <p:cNvPr id="22532" name="Text Box 7"/>
          <p:cNvSpPr txBox="1">
            <a:spLocks noChangeArrowheads="1"/>
          </p:cNvSpPr>
          <p:nvPr/>
        </p:nvSpPr>
        <p:spPr bwMode="auto">
          <a:xfrm>
            <a:off x="4659313" y="3389313"/>
            <a:ext cx="901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tr-TR" sz="1600" b="1">
                <a:solidFill>
                  <a:srgbClr val="262626"/>
                </a:solidFill>
                <a:ea typeface="ヒラギノ角ゴ Pro W3" charset="0"/>
                <a:cs typeface="ヒラギノ角ゴ Pro W3" charset="0"/>
              </a:rPr>
              <a:t>Dişi organ</a:t>
            </a:r>
            <a:endParaRPr lang="en-US" sz="1600" b="1">
              <a:solidFill>
                <a:srgbClr val="262626"/>
              </a:solidFill>
              <a:ea typeface="ヒラギノ角ゴ Pro W3" charset="0"/>
              <a:cs typeface="ヒラギノ角ゴ Pro W3" charset="0"/>
            </a:endParaRPr>
          </a:p>
        </p:txBody>
      </p:sp>
      <p:sp>
        <p:nvSpPr>
          <p:cNvPr id="22533" name="Text Box 8"/>
          <p:cNvSpPr txBox="1">
            <a:spLocks noChangeArrowheads="1"/>
          </p:cNvSpPr>
          <p:nvPr/>
        </p:nvSpPr>
        <p:spPr bwMode="auto">
          <a:xfrm>
            <a:off x="2146300" y="5227638"/>
            <a:ext cx="12731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lnSpc>
                <a:spcPct val="90000"/>
              </a:lnSpc>
            </a:pPr>
            <a:r>
              <a:rPr lang="tr-TR" sz="1600" b="1">
                <a:solidFill>
                  <a:srgbClr val="262626"/>
                </a:solidFill>
                <a:ea typeface="ヒラギノ角ゴ Pro W3" charset="0"/>
                <a:cs typeface="ヒラギノ角ゴ Pro W3" charset="0"/>
              </a:rPr>
              <a:t>Birinci </a:t>
            </a:r>
          </a:p>
          <a:p>
            <a:pPr algn="ctr" eaLnBrk="1" hangingPunct="1">
              <a:lnSpc>
                <a:spcPct val="90000"/>
              </a:lnSpc>
            </a:pPr>
            <a:r>
              <a:rPr lang="tr-TR" sz="1600" b="1">
                <a:solidFill>
                  <a:srgbClr val="262626"/>
                </a:solidFill>
                <a:ea typeface="ヒラギノ角ゴ Pro W3" charset="0"/>
                <a:cs typeface="ヒラギノ角ゴ Pro W3" charset="0"/>
              </a:rPr>
              <a:t>yavrudöl </a:t>
            </a:r>
          </a:p>
          <a:p>
            <a:pPr algn="ctr" eaLnBrk="1" hangingPunct="1">
              <a:lnSpc>
                <a:spcPct val="90000"/>
              </a:lnSpc>
            </a:pPr>
            <a:r>
              <a:rPr lang="tr-TR" sz="1600" b="1">
                <a:solidFill>
                  <a:srgbClr val="262626"/>
                </a:solidFill>
                <a:ea typeface="ヒラギノ角ゴ Pro W3" charset="0"/>
                <a:cs typeface="ヒラギノ角ゴ Pro W3" charset="0"/>
              </a:rPr>
              <a:t>nesil</a:t>
            </a:r>
          </a:p>
          <a:p>
            <a:pPr algn="ctr" eaLnBrk="1" hangingPunct="1">
              <a:lnSpc>
                <a:spcPct val="90000"/>
              </a:lnSpc>
            </a:pPr>
            <a:endParaRPr lang="tr-TR" sz="1600" b="1">
              <a:solidFill>
                <a:srgbClr val="262626"/>
              </a:solidFill>
              <a:ea typeface="ヒラギノ角ゴ Pro W3" charset="0"/>
              <a:cs typeface="ヒラギノ角ゴ Pro W3" charset="0"/>
            </a:endParaRPr>
          </a:p>
          <a:p>
            <a:pPr algn="ctr" eaLnBrk="1" hangingPunct="1">
              <a:lnSpc>
                <a:spcPct val="90000"/>
              </a:lnSpc>
            </a:pPr>
            <a:r>
              <a:rPr lang="tr-TR" sz="1800" b="1">
                <a:solidFill>
                  <a:srgbClr val="262626"/>
                </a:solidFill>
                <a:ea typeface="ヒラギノ角ゴ Pro W3" charset="0"/>
                <a:cs typeface="ヒラギノ角ゴ Pro W3" charset="0"/>
              </a:rPr>
              <a:t>F1</a:t>
            </a:r>
            <a:endParaRPr lang="en-US" sz="1800" b="1">
              <a:solidFill>
                <a:srgbClr val="262626"/>
              </a:solidFill>
              <a:ea typeface="ヒラギノ角ゴ Pro W3" charset="0"/>
              <a:cs typeface="ヒラギノ角ゴ Pro W3" charset="0"/>
            </a:endParaRPr>
          </a:p>
        </p:txBody>
      </p:sp>
      <p:grpSp>
        <p:nvGrpSpPr>
          <p:cNvPr id="22534" name="Group 11"/>
          <p:cNvGrpSpPr>
            <a:grpSpLocks/>
          </p:cNvGrpSpPr>
          <p:nvPr/>
        </p:nvGrpSpPr>
        <p:grpSpPr bwMode="auto">
          <a:xfrm>
            <a:off x="3898900" y="3365500"/>
            <a:ext cx="252413" cy="265113"/>
            <a:chOff x="832" y="2237"/>
            <a:chExt cx="159" cy="167"/>
          </a:xfrm>
        </p:grpSpPr>
        <p:sp>
          <p:nvSpPr>
            <p:cNvPr id="22549" name="Oval 12"/>
            <p:cNvSpPr>
              <a:spLocks noChangeArrowheads="1"/>
            </p:cNvSpPr>
            <p:nvPr/>
          </p:nvSpPr>
          <p:spPr bwMode="auto">
            <a:xfrm>
              <a:off x="832" y="2237"/>
              <a:ext cx="159" cy="167"/>
            </a:xfrm>
            <a:prstGeom prst="ellipse">
              <a:avLst/>
            </a:prstGeom>
            <a:solidFill>
              <a:srgbClr val="0072CA"/>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22550" name="Text Box 13"/>
            <p:cNvSpPr txBox="1">
              <a:spLocks noChangeArrowheads="1"/>
            </p:cNvSpPr>
            <p:nvPr/>
          </p:nvSpPr>
          <p:spPr bwMode="auto">
            <a:xfrm>
              <a:off x="869" y="2246"/>
              <a:ext cx="11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900" b="1">
                  <a:solidFill>
                    <a:schemeClr val="bg1"/>
                  </a:solidFill>
                  <a:latin typeface="Arial" charset="0"/>
                  <a:ea typeface="ヒラギノ角ゴ Pro W3" charset="0"/>
                  <a:cs typeface="ヒラギノ角ゴ Pro W3" charset="0"/>
                </a:rPr>
                <a:t>3</a:t>
              </a:r>
            </a:p>
          </p:txBody>
        </p:sp>
      </p:grpSp>
      <p:grpSp>
        <p:nvGrpSpPr>
          <p:cNvPr id="22535" name="Group 14"/>
          <p:cNvGrpSpPr>
            <a:grpSpLocks/>
          </p:cNvGrpSpPr>
          <p:nvPr/>
        </p:nvGrpSpPr>
        <p:grpSpPr bwMode="auto">
          <a:xfrm>
            <a:off x="5149850" y="2022475"/>
            <a:ext cx="252413" cy="265113"/>
            <a:chOff x="832" y="2237"/>
            <a:chExt cx="159" cy="167"/>
          </a:xfrm>
        </p:grpSpPr>
        <p:sp>
          <p:nvSpPr>
            <p:cNvPr id="22547" name="Oval 15"/>
            <p:cNvSpPr>
              <a:spLocks noChangeArrowheads="1"/>
            </p:cNvSpPr>
            <p:nvPr/>
          </p:nvSpPr>
          <p:spPr bwMode="auto">
            <a:xfrm>
              <a:off x="832" y="2237"/>
              <a:ext cx="159" cy="167"/>
            </a:xfrm>
            <a:prstGeom prst="ellipse">
              <a:avLst/>
            </a:prstGeom>
            <a:solidFill>
              <a:srgbClr val="0072CA"/>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22548" name="Text Box 16"/>
            <p:cNvSpPr txBox="1">
              <a:spLocks noChangeArrowheads="1"/>
            </p:cNvSpPr>
            <p:nvPr/>
          </p:nvSpPr>
          <p:spPr bwMode="auto">
            <a:xfrm>
              <a:off x="869" y="2246"/>
              <a:ext cx="11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900" b="1">
                  <a:solidFill>
                    <a:schemeClr val="bg1"/>
                  </a:solidFill>
                  <a:latin typeface="Arial" charset="0"/>
                  <a:ea typeface="ヒラギノ角ゴ Pro W3" charset="0"/>
                  <a:cs typeface="ヒラギノ角ゴ Pro W3" charset="0"/>
                </a:rPr>
                <a:t>2</a:t>
              </a:r>
            </a:p>
          </p:txBody>
        </p:sp>
      </p:grpSp>
      <p:grpSp>
        <p:nvGrpSpPr>
          <p:cNvPr id="22536" name="Group 17"/>
          <p:cNvGrpSpPr>
            <a:grpSpLocks/>
          </p:cNvGrpSpPr>
          <p:nvPr/>
        </p:nvGrpSpPr>
        <p:grpSpPr bwMode="auto">
          <a:xfrm>
            <a:off x="3944938" y="541338"/>
            <a:ext cx="252412" cy="265112"/>
            <a:chOff x="832" y="2237"/>
            <a:chExt cx="159" cy="167"/>
          </a:xfrm>
        </p:grpSpPr>
        <p:sp>
          <p:nvSpPr>
            <p:cNvPr id="22545" name="Oval 18"/>
            <p:cNvSpPr>
              <a:spLocks noChangeArrowheads="1"/>
            </p:cNvSpPr>
            <p:nvPr/>
          </p:nvSpPr>
          <p:spPr bwMode="auto">
            <a:xfrm>
              <a:off x="832" y="2237"/>
              <a:ext cx="159" cy="167"/>
            </a:xfrm>
            <a:prstGeom prst="ellipse">
              <a:avLst/>
            </a:prstGeom>
            <a:solidFill>
              <a:srgbClr val="0072CA"/>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22546" name="Text Box 19"/>
            <p:cNvSpPr txBox="1">
              <a:spLocks noChangeArrowheads="1"/>
            </p:cNvSpPr>
            <p:nvPr/>
          </p:nvSpPr>
          <p:spPr bwMode="auto">
            <a:xfrm>
              <a:off x="869" y="2246"/>
              <a:ext cx="11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900" b="1">
                  <a:solidFill>
                    <a:schemeClr val="bg1"/>
                  </a:solidFill>
                  <a:latin typeface="Arial" charset="0"/>
                  <a:ea typeface="ヒラギノ角ゴ Pro W3" charset="0"/>
                  <a:cs typeface="ヒラギノ角ゴ Pro W3" charset="0"/>
                </a:rPr>
                <a:t>1</a:t>
              </a:r>
            </a:p>
          </p:txBody>
        </p:sp>
      </p:grpSp>
      <p:grpSp>
        <p:nvGrpSpPr>
          <p:cNvPr id="22537" name="Group 20"/>
          <p:cNvGrpSpPr>
            <a:grpSpLocks/>
          </p:cNvGrpSpPr>
          <p:nvPr/>
        </p:nvGrpSpPr>
        <p:grpSpPr bwMode="auto">
          <a:xfrm>
            <a:off x="5465763" y="3941763"/>
            <a:ext cx="252412" cy="265112"/>
            <a:chOff x="832" y="2237"/>
            <a:chExt cx="159" cy="167"/>
          </a:xfrm>
        </p:grpSpPr>
        <p:sp>
          <p:nvSpPr>
            <p:cNvPr id="22543" name="Oval 21"/>
            <p:cNvSpPr>
              <a:spLocks noChangeArrowheads="1"/>
            </p:cNvSpPr>
            <p:nvPr/>
          </p:nvSpPr>
          <p:spPr bwMode="auto">
            <a:xfrm>
              <a:off x="832" y="2237"/>
              <a:ext cx="159" cy="167"/>
            </a:xfrm>
            <a:prstGeom prst="ellipse">
              <a:avLst/>
            </a:prstGeom>
            <a:solidFill>
              <a:srgbClr val="0072CA"/>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22544" name="Text Box 22"/>
            <p:cNvSpPr txBox="1">
              <a:spLocks noChangeArrowheads="1"/>
            </p:cNvSpPr>
            <p:nvPr/>
          </p:nvSpPr>
          <p:spPr bwMode="auto">
            <a:xfrm>
              <a:off x="869" y="2246"/>
              <a:ext cx="11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900" b="1">
                  <a:solidFill>
                    <a:schemeClr val="bg1"/>
                  </a:solidFill>
                  <a:latin typeface="Arial" charset="0"/>
                  <a:ea typeface="ヒラギノ角ゴ Pro W3" charset="0"/>
                  <a:cs typeface="ヒラギノ角ゴ Pro W3" charset="0"/>
                </a:rPr>
                <a:t>4</a:t>
              </a:r>
            </a:p>
          </p:txBody>
        </p:sp>
      </p:grpSp>
      <p:grpSp>
        <p:nvGrpSpPr>
          <p:cNvPr id="22538" name="Group 23"/>
          <p:cNvGrpSpPr>
            <a:grpSpLocks/>
          </p:cNvGrpSpPr>
          <p:nvPr/>
        </p:nvGrpSpPr>
        <p:grpSpPr bwMode="auto">
          <a:xfrm>
            <a:off x="5545138" y="5078413"/>
            <a:ext cx="252412" cy="265112"/>
            <a:chOff x="832" y="2237"/>
            <a:chExt cx="159" cy="167"/>
          </a:xfrm>
        </p:grpSpPr>
        <p:sp>
          <p:nvSpPr>
            <p:cNvPr id="22541" name="Oval 24"/>
            <p:cNvSpPr>
              <a:spLocks noChangeArrowheads="1"/>
            </p:cNvSpPr>
            <p:nvPr/>
          </p:nvSpPr>
          <p:spPr bwMode="auto">
            <a:xfrm>
              <a:off x="832" y="2237"/>
              <a:ext cx="159" cy="167"/>
            </a:xfrm>
            <a:prstGeom prst="ellipse">
              <a:avLst/>
            </a:prstGeom>
            <a:solidFill>
              <a:srgbClr val="0072CA"/>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22542" name="Text Box 25"/>
            <p:cNvSpPr txBox="1">
              <a:spLocks noChangeArrowheads="1"/>
            </p:cNvSpPr>
            <p:nvPr/>
          </p:nvSpPr>
          <p:spPr bwMode="auto">
            <a:xfrm>
              <a:off x="869" y="2246"/>
              <a:ext cx="11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en-US" sz="1900" b="1">
                  <a:solidFill>
                    <a:schemeClr val="bg1"/>
                  </a:solidFill>
                  <a:latin typeface="Arial" charset="0"/>
                  <a:ea typeface="ヒラギノ角ゴ Pro W3" charset="0"/>
                  <a:cs typeface="ヒラギノ角ゴ Pro W3" charset="0"/>
                </a:rPr>
                <a:t>5</a:t>
              </a:r>
            </a:p>
          </p:txBody>
        </p:sp>
      </p:grpSp>
      <p:sp>
        <p:nvSpPr>
          <p:cNvPr id="10255" name="Line 26"/>
          <p:cNvSpPr>
            <a:spLocks noChangeShapeType="1"/>
          </p:cNvSpPr>
          <p:nvPr/>
        </p:nvSpPr>
        <p:spPr bwMode="auto">
          <a:xfrm>
            <a:off x="4441825" y="2722563"/>
            <a:ext cx="219075" cy="676275"/>
          </a:xfrm>
          <a:prstGeom prst="line">
            <a:avLst/>
          </a:prstGeom>
          <a:noFill/>
          <a:ln w="12700">
            <a:solidFill>
              <a:schemeClr val="bg1">
                <a:lumMod val="95000"/>
                <a:lumOff val="5000"/>
              </a:schemeClr>
            </a:solidFill>
            <a:round/>
            <a:headEnd/>
            <a:tailEnd/>
          </a:ln>
          <a:extLst/>
        </p:spPr>
        <p:txBody>
          <a:bodyPr wrap="none" anchor="ctr"/>
          <a:lstStyle/>
          <a:p>
            <a:pPr>
              <a:defRPr/>
            </a:pPr>
            <a:endParaRPr lang="tr-TR">
              <a:latin typeface="Comic Sans MS" pitchFamily="66" charset="0"/>
              <a:ea typeface="+mn-ea"/>
              <a:cs typeface="+mn-cs"/>
            </a:endParaRPr>
          </a:p>
        </p:txBody>
      </p:sp>
      <p:sp>
        <p:nvSpPr>
          <p:cNvPr id="10256" name="Line 27"/>
          <p:cNvSpPr>
            <a:spLocks noChangeShapeType="1"/>
          </p:cNvSpPr>
          <p:nvPr/>
        </p:nvSpPr>
        <p:spPr bwMode="auto">
          <a:xfrm flipH="1">
            <a:off x="5437188" y="2738438"/>
            <a:ext cx="39687" cy="304800"/>
          </a:xfrm>
          <a:prstGeom prst="line">
            <a:avLst/>
          </a:prstGeom>
          <a:noFill/>
          <a:ln w="12700">
            <a:solidFill>
              <a:schemeClr val="bg1">
                <a:lumMod val="95000"/>
                <a:lumOff val="5000"/>
              </a:schemeClr>
            </a:solidFill>
            <a:round/>
            <a:headEnd/>
            <a:tailEnd/>
          </a:ln>
          <a:extLst/>
        </p:spPr>
        <p:txBody>
          <a:bodyPr wrap="none" anchor="ctr"/>
          <a:lstStyle/>
          <a:p>
            <a:pPr>
              <a:defRPr/>
            </a:pPr>
            <a:endParaRPr lang="tr-TR">
              <a:latin typeface="Comic Sans MS" pitchFamily="66"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14_03FlowerColorCross_3-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30175"/>
            <a:ext cx="5554662"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2555875" y="1052513"/>
            <a:ext cx="1152525" cy="528637"/>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en-US" sz="1900" b="1" dirty="0">
                <a:solidFill>
                  <a:schemeClr val="bg1">
                    <a:lumMod val="85000"/>
                    <a:lumOff val="15000"/>
                  </a:schemeClr>
                </a:solidFill>
                <a:latin typeface="+mj-lt"/>
                <a:cs typeface="+mn-cs"/>
              </a:rPr>
              <a:t>P </a:t>
            </a:r>
            <a:endParaRPr lang="tr-TR" sz="1900" b="1" dirty="0" smtClean="0">
              <a:solidFill>
                <a:schemeClr val="bg1">
                  <a:lumMod val="85000"/>
                  <a:lumOff val="15000"/>
                </a:schemeClr>
              </a:solidFill>
              <a:latin typeface="+mj-lt"/>
              <a:cs typeface="+mn-cs"/>
            </a:endParaRPr>
          </a:p>
          <a:p>
            <a:pPr>
              <a:lnSpc>
                <a:spcPct val="90000"/>
              </a:lnSpc>
              <a:defRPr/>
            </a:pPr>
            <a:r>
              <a:rPr lang="tr-TR" sz="1900" b="1" dirty="0" smtClean="0">
                <a:solidFill>
                  <a:schemeClr val="bg1">
                    <a:lumMod val="85000"/>
                    <a:lumOff val="15000"/>
                  </a:schemeClr>
                </a:solidFill>
                <a:latin typeface="+mj-lt"/>
                <a:cs typeface="+mn-cs"/>
              </a:rPr>
              <a:t>nesli </a:t>
            </a:r>
            <a:endParaRPr lang="en-US" sz="1900" b="1" dirty="0">
              <a:solidFill>
                <a:schemeClr val="bg1">
                  <a:lumMod val="85000"/>
                  <a:lumOff val="15000"/>
                </a:schemeClr>
              </a:solidFill>
              <a:latin typeface="+mj-lt"/>
              <a:cs typeface="+mn-cs"/>
            </a:endParaRPr>
          </a:p>
        </p:txBody>
      </p:sp>
      <p:sp>
        <p:nvSpPr>
          <p:cNvPr id="18439" name="Text Box 8"/>
          <p:cNvSpPr txBox="1">
            <a:spLocks noChangeArrowheads="1"/>
          </p:cNvSpPr>
          <p:nvPr/>
        </p:nvSpPr>
        <p:spPr bwMode="auto">
          <a:xfrm>
            <a:off x="1863725" y="2693988"/>
            <a:ext cx="1657350" cy="569912"/>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a:lnSpc>
                <a:spcPct val="90000"/>
              </a:lnSpc>
              <a:defRPr/>
            </a:pPr>
            <a:r>
              <a:rPr lang="tr-TR" sz="1600" b="1" dirty="0" smtClean="0">
                <a:solidFill>
                  <a:schemeClr val="bg1">
                    <a:lumMod val="85000"/>
                    <a:lumOff val="15000"/>
                  </a:schemeClr>
                </a:solidFill>
                <a:latin typeface="+mj-lt"/>
                <a:cs typeface="+mn-cs"/>
              </a:rPr>
              <a:t>F1 </a:t>
            </a:r>
          </a:p>
          <a:p>
            <a:pPr algn="ctr">
              <a:lnSpc>
                <a:spcPct val="90000"/>
              </a:lnSpc>
              <a:defRPr/>
            </a:pPr>
            <a:r>
              <a:rPr lang="tr-TR" sz="1600" b="1" dirty="0" smtClean="0">
                <a:solidFill>
                  <a:schemeClr val="bg1">
                    <a:lumMod val="85000"/>
                    <a:lumOff val="15000"/>
                  </a:schemeClr>
                </a:solidFill>
                <a:latin typeface="+mj-lt"/>
                <a:cs typeface="+mn-cs"/>
              </a:rPr>
              <a:t>Nesli</a:t>
            </a:r>
            <a:endParaRPr lang="en-US" sz="1600" b="1" dirty="0">
              <a:solidFill>
                <a:schemeClr val="bg1">
                  <a:lumMod val="85000"/>
                  <a:lumOff val="15000"/>
                </a:schemeClr>
              </a:solidFill>
              <a:latin typeface="+mj-lt"/>
              <a:cs typeface="+mn-cs"/>
            </a:endParaRPr>
          </a:p>
        </p:txBody>
      </p:sp>
      <p:sp>
        <p:nvSpPr>
          <p:cNvPr id="18440" name="Text Box 9"/>
          <p:cNvSpPr txBox="1">
            <a:spLocks noChangeArrowheads="1"/>
          </p:cNvSpPr>
          <p:nvPr/>
        </p:nvSpPr>
        <p:spPr bwMode="auto">
          <a:xfrm>
            <a:off x="2479675" y="4519613"/>
            <a:ext cx="508000" cy="638175"/>
          </a:xfrm>
          <a:prstGeom prst="rect">
            <a:avLst/>
          </a:prstGeom>
          <a:noFill/>
          <a:ln>
            <a:noFill/>
          </a:ln>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defRPr/>
            </a:pPr>
            <a:r>
              <a:rPr lang="tr-TR" sz="1600" b="1" dirty="0" smtClean="0">
                <a:solidFill>
                  <a:schemeClr val="bg1">
                    <a:lumMod val="85000"/>
                    <a:lumOff val="15000"/>
                  </a:schemeClr>
                </a:solidFill>
                <a:latin typeface="+mn-lt"/>
                <a:cs typeface="+mn-cs"/>
              </a:rPr>
              <a:t>F2 </a:t>
            </a:r>
          </a:p>
          <a:p>
            <a:pPr>
              <a:lnSpc>
                <a:spcPct val="90000"/>
              </a:lnSpc>
              <a:defRPr/>
            </a:pPr>
            <a:r>
              <a:rPr lang="tr-TR" sz="1600" b="1" dirty="0" smtClean="0">
                <a:solidFill>
                  <a:schemeClr val="bg1">
                    <a:lumMod val="85000"/>
                    <a:lumOff val="15000"/>
                  </a:schemeClr>
                </a:solidFill>
                <a:latin typeface="+mn-lt"/>
                <a:cs typeface="+mn-cs"/>
              </a:rPr>
              <a:t>nesli</a:t>
            </a:r>
            <a:endParaRPr lang="en-US" sz="1600" b="1" dirty="0">
              <a:solidFill>
                <a:schemeClr val="bg1">
                  <a:lumMod val="85000"/>
                  <a:lumOff val="15000"/>
                </a:schemeClr>
              </a:solidFill>
              <a:latin typeface="+mn-lt"/>
              <a:cs typeface="+mn-cs"/>
            </a:endParaRPr>
          </a:p>
        </p:txBody>
      </p:sp>
      <p:sp>
        <p:nvSpPr>
          <p:cNvPr id="24581" name="Text Box 10"/>
          <p:cNvSpPr txBox="1">
            <a:spLocks noChangeArrowheads="1"/>
          </p:cNvSpPr>
          <p:nvPr/>
        </p:nvSpPr>
        <p:spPr bwMode="auto">
          <a:xfrm>
            <a:off x="4643438" y="1430338"/>
            <a:ext cx="4318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tr-TR" sz="1600" b="1">
                <a:solidFill>
                  <a:srgbClr val="262626"/>
                </a:solidFill>
                <a:ea typeface="ヒラギノ角ゴ Pro W3" charset="0"/>
                <a:cs typeface="ヒラギノ角ゴ Pro W3" charset="0"/>
              </a:rPr>
              <a:t>Mor </a:t>
            </a:r>
          </a:p>
          <a:p>
            <a:pPr eaLnBrk="1" hangingPunct="1">
              <a:lnSpc>
                <a:spcPct val="90000"/>
              </a:lnSpc>
            </a:pPr>
            <a:r>
              <a:rPr lang="tr-TR" sz="1600" b="1">
                <a:solidFill>
                  <a:srgbClr val="262626"/>
                </a:solidFill>
                <a:ea typeface="ヒラギノ角ゴ Pro W3" charset="0"/>
                <a:cs typeface="ヒラギノ角ゴ Pro W3" charset="0"/>
              </a:rPr>
              <a:t>çiçek</a:t>
            </a:r>
            <a:endParaRPr lang="en-US" sz="1600" b="1">
              <a:solidFill>
                <a:srgbClr val="262626"/>
              </a:solidFill>
              <a:ea typeface="ヒラギノ角ゴ Pro W3" charset="0"/>
              <a:cs typeface="ヒラギノ角ゴ Pro W3" charset="0"/>
            </a:endParaRPr>
          </a:p>
        </p:txBody>
      </p:sp>
      <p:sp>
        <p:nvSpPr>
          <p:cNvPr id="24582" name="Text Box 11"/>
          <p:cNvSpPr txBox="1">
            <a:spLocks noChangeArrowheads="1"/>
          </p:cNvSpPr>
          <p:nvPr/>
        </p:nvSpPr>
        <p:spPr bwMode="auto">
          <a:xfrm>
            <a:off x="5646738" y="1438275"/>
            <a:ext cx="8636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lnSpc>
                <a:spcPct val="90000"/>
              </a:lnSpc>
            </a:pPr>
            <a:r>
              <a:rPr lang="tr-TR" sz="1600" b="1">
                <a:solidFill>
                  <a:srgbClr val="262626"/>
                </a:solidFill>
                <a:ea typeface="ヒラギノ角ゴ Pro W3" charset="0"/>
                <a:cs typeface="ヒラギノ角ゴ Pro W3" charset="0"/>
              </a:rPr>
              <a:t>Beyaz</a:t>
            </a:r>
          </a:p>
          <a:p>
            <a:pPr algn="ctr" eaLnBrk="1" hangingPunct="1">
              <a:lnSpc>
                <a:spcPct val="90000"/>
              </a:lnSpc>
            </a:pPr>
            <a:r>
              <a:rPr lang="tr-TR" sz="1600" b="1">
                <a:solidFill>
                  <a:srgbClr val="262626"/>
                </a:solidFill>
                <a:ea typeface="ヒラギノ角ゴ Pro W3" charset="0"/>
                <a:cs typeface="ヒラギノ角ゴ Pro W3" charset="0"/>
              </a:rPr>
              <a:t> çiçek</a:t>
            </a:r>
            <a:endParaRPr lang="en-US" sz="1600" b="1">
              <a:solidFill>
                <a:srgbClr val="262626"/>
              </a:solidFill>
              <a:ea typeface="ヒラギノ角ゴ Pro W3" charset="0"/>
              <a:cs typeface="ヒラギノ角ゴ Pro W3" charset="0"/>
            </a:endParaRPr>
          </a:p>
        </p:txBody>
      </p:sp>
      <p:sp>
        <p:nvSpPr>
          <p:cNvPr id="24583" name="Text Box 12"/>
          <p:cNvSpPr txBox="1">
            <a:spLocks noChangeArrowheads="1"/>
          </p:cNvSpPr>
          <p:nvPr/>
        </p:nvSpPr>
        <p:spPr bwMode="auto">
          <a:xfrm>
            <a:off x="3884613" y="3117850"/>
            <a:ext cx="3336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tr-TR" sz="1600" b="1">
                <a:solidFill>
                  <a:srgbClr val="262626"/>
                </a:solidFill>
                <a:ea typeface="ヒラギノ角ゴ Pro W3" charset="0"/>
                <a:cs typeface="ヒラギノ角ゴ Pro W3" charset="0"/>
              </a:rPr>
              <a:t>Tüm bitkiler mor çiçekli</a:t>
            </a:r>
            <a:endParaRPr lang="en-US" sz="1600" b="1">
              <a:solidFill>
                <a:srgbClr val="262626"/>
              </a:solidFill>
              <a:ea typeface="ヒラギノ角ゴ Pro W3" charset="0"/>
              <a:cs typeface="ヒラギノ角ゴ Pro W3" charset="0"/>
            </a:endParaRPr>
          </a:p>
        </p:txBody>
      </p:sp>
      <p:sp>
        <p:nvSpPr>
          <p:cNvPr id="24584" name="Text Box 13"/>
          <p:cNvSpPr txBox="1">
            <a:spLocks noChangeArrowheads="1"/>
          </p:cNvSpPr>
          <p:nvPr/>
        </p:nvSpPr>
        <p:spPr bwMode="auto">
          <a:xfrm>
            <a:off x="2647950" y="3468688"/>
            <a:ext cx="29257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pPr>
            <a:r>
              <a:rPr lang="tr-TR" sz="1600" b="1">
                <a:solidFill>
                  <a:srgbClr val="262626"/>
                </a:solidFill>
                <a:ea typeface="ヒラギノ角ゴ Pro W3" charset="0"/>
                <a:cs typeface="ヒラギノ角ゴ Pro W3" charset="0"/>
              </a:rPr>
              <a:t>F1 neslinin kendi içinde tozlaşması  sonucu</a:t>
            </a:r>
            <a:endParaRPr lang="en-US" sz="1600" b="1">
              <a:solidFill>
                <a:srgbClr val="262626"/>
              </a:solidFill>
              <a:ea typeface="ヒラギノ角ゴ Pro W3" charset="0"/>
              <a:cs typeface="ヒラギノ角ゴ Pro W3" charset="0"/>
            </a:endParaRPr>
          </a:p>
        </p:txBody>
      </p:sp>
      <p:sp>
        <p:nvSpPr>
          <p:cNvPr id="24585" name="Text Box 14"/>
          <p:cNvSpPr txBox="1">
            <a:spLocks noChangeArrowheads="1"/>
          </p:cNvSpPr>
          <p:nvPr/>
        </p:nvSpPr>
        <p:spPr bwMode="auto">
          <a:xfrm>
            <a:off x="3800475" y="5664200"/>
            <a:ext cx="13398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lnSpc>
                <a:spcPct val="90000"/>
              </a:lnSpc>
            </a:pPr>
            <a:endParaRPr lang="tr-TR" sz="1600" b="1">
              <a:solidFill>
                <a:srgbClr val="262626"/>
              </a:solidFill>
              <a:ea typeface="ヒラギノ角ゴ Pro W3" charset="0"/>
              <a:cs typeface="ヒラギノ角ゴ Pro W3" charset="0"/>
            </a:endParaRPr>
          </a:p>
          <a:p>
            <a:pPr algn="ctr" eaLnBrk="1" hangingPunct="1">
              <a:lnSpc>
                <a:spcPct val="90000"/>
              </a:lnSpc>
            </a:pPr>
            <a:r>
              <a:rPr lang="tr-TR" sz="1600" b="1">
                <a:solidFill>
                  <a:srgbClr val="262626"/>
                </a:solidFill>
                <a:ea typeface="ヒラギノ角ゴ Pro W3" charset="0"/>
                <a:cs typeface="ヒラギノ角ゴ Pro W3" charset="0"/>
              </a:rPr>
              <a:t>705 mor </a:t>
            </a:r>
          </a:p>
          <a:p>
            <a:pPr algn="ctr" eaLnBrk="1" hangingPunct="1">
              <a:lnSpc>
                <a:spcPct val="90000"/>
              </a:lnSpc>
            </a:pPr>
            <a:r>
              <a:rPr lang="tr-TR" sz="1600" b="1">
                <a:solidFill>
                  <a:srgbClr val="262626"/>
                </a:solidFill>
                <a:ea typeface="ヒラギノ角ゴ Pro W3" charset="0"/>
                <a:cs typeface="ヒラギノ角ゴ Pro W3" charset="0"/>
              </a:rPr>
              <a:t>çiçekli bitki</a:t>
            </a:r>
            <a:endParaRPr lang="en-US" sz="1600" b="1">
              <a:solidFill>
                <a:srgbClr val="262626"/>
              </a:solidFill>
              <a:ea typeface="ヒラギノ角ゴ Pro W3" charset="0"/>
              <a:cs typeface="ヒラギノ角ゴ Pro W3" charset="0"/>
            </a:endParaRPr>
          </a:p>
        </p:txBody>
      </p:sp>
      <p:sp>
        <p:nvSpPr>
          <p:cNvPr id="24586" name="Text Box 15"/>
          <p:cNvSpPr txBox="1">
            <a:spLocks noChangeArrowheads="1"/>
          </p:cNvSpPr>
          <p:nvPr/>
        </p:nvSpPr>
        <p:spPr bwMode="auto">
          <a:xfrm>
            <a:off x="5595938" y="5672138"/>
            <a:ext cx="133985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lnSpc>
                <a:spcPct val="90000"/>
              </a:lnSpc>
            </a:pPr>
            <a:endParaRPr lang="tr-TR" sz="1600" b="1">
              <a:solidFill>
                <a:srgbClr val="262626"/>
              </a:solidFill>
              <a:ea typeface="ヒラギノ角ゴ Pro W3" charset="0"/>
              <a:cs typeface="ヒラギノ角ゴ Pro W3" charset="0"/>
            </a:endParaRPr>
          </a:p>
          <a:p>
            <a:pPr algn="ctr" eaLnBrk="1" hangingPunct="1">
              <a:lnSpc>
                <a:spcPct val="90000"/>
              </a:lnSpc>
            </a:pPr>
            <a:r>
              <a:rPr lang="tr-TR" sz="1600" b="1">
                <a:solidFill>
                  <a:srgbClr val="262626"/>
                </a:solidFill>
                <a:ea typeface="ヒラギノ角ゴ Pro W3" charset="0"/>
                <a:cs typeface="ヒラギノ角ゴ Pro W3" charset="0"/>
              </a:rPr>
              <a:t>224 beyaz </a:t>
            </a:r>
          </a:p>
          <a:p>
            <a:pPr algn="ctr" eaLnBrk="1" hangingPunct="1">
              <a:lnSpc>
                <a:spcPct val="90000"/>
              </a:lnSpc>
            </a:pPr>
            <a:r>
              <a:rPr lang="tr-TR" sz="1600" b="1">
                <a:solidFill>
                  <a:srgbClr val="262626"/>
                </a:solidFill>
                <a:ea typeface="ヒラギノ角ゴ Pro W3" charset="0"/>
                <a:cs typeface="ヒラギノ角ゴ Pro W3" charset="0"/>
              </a:rPr>
              <a:t>çiçekli  bitki</a:t>
            </a:r>
            <a:endParaRPr lang="en-US" sz="1600" b="1">
              <a:solidFill>
                <a:srgbClr val="262626"/>
              </a:solidFill>
              <a:ea typeface="ヒラギノ角ゴ Pro W3" charset="0"/>
              <a:cs typeface="ヒラギノ角ゴ Pro W3" charset="0"/>
            </a:endParaRPr>
          </a:p>
        </p:txBody>
      </p:sp>
      <p:sp>
        <p:nvSpPr>
          <p:cNvPr id="2" name="Metin kutusu 1"/>
          <p:cNvSpPr txBox="1"/>
          <p:nvPr/>
        </p:nvSpPr>
        <p:spPr>
          <a:xfrm>
            <a:off x="4989513" y="6351588"/>
            <a:ext cx="566737" cy="369887"/>
          </a:xfrm>
          <a:prstGeom prst="rect">
            <a:avLst/>
          </a:prstGeom>
          <a:noFill/>
        </p:spPr>
        <p:txBody>
          <a:bodyPr wrap="none">
            <a:spAutoFit/>
          </a:bodyPr>
          <a:lstStyle/>
          <a:p>
            <a:pPr>
              <a:defRPr/>
            </a:pPr>
            <a:r>
              <a:rPr lang="tr-TR" b="1" dirty="0">
                <a:solidFill>
                  <a:schemeClr val="bg1">
                    <a:lumMod val="85000"/>
                    <a:lumOff val="15000"/>
                  </a:schemeClr>
                </a:solidFill>
                <a:latin typeface="Comic Sans MS" pitchFamily="66" charset="0"/>
                <a:ea typeface="+mn-ea"/>
                <a:cs typeface="+mn-cs"/>
              </a:rPr>
              <a:t>3:1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2 İçerik Yer Tutucusu"/>
          <p:cNvSpPr>
            <a:spLocks noGrp="1"/>
          </p:cNvSpPr>
          <p:nvPr>
            <p:ph idx="1"/>
          </p:nvPr>
        </p:nvSpPr>
        <p:spPr>
          <a:xfrm>
            <a:off x="1763713" y="2205038"/>
            <a:ext cx="6923087" cy="3921125"/>
          </a:xfrm>
        </p:spPr>
        <p:txBody>
          <a:bodyPr/>
          <a:lstStyle/>
          <a:p>
            <a:pPr eaLnBrk="1" hangingPunct="1"/>
            <a:r>
              <a:rPr lang="tr-TR" sz="2000">
                <a:solidFill>
                  <a:srgbClr val="F2F2F2"/>
                </a:solidFill>
                <a:latin typeface="Comic Sans MS" charset="0"/>
              </a:rPr>
              <a:t>1. Çiftler halinde birim faktörler </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2. Baskınlık / Çekiniklik</a:t>
            </a:r>
          </a:p>
          <a:p>
            <a:pPr eaLnBrk="1" hangingPunct="1"/>
            <a:endParaRPr lang="tr-TR" sz="2000">
              <a:solidFill>
                <a:srgbClr val="F2F2F2"/>
              </a:solidFill>
              <a:latin typeface="Comic Sans MS" charset="0"/>
            </a:endParaRPr>
          </a:p>
          <a:p>
            <a:pPr eaLnBrk="1" hangingPunct="1"/>
            <a:r>
              <a:rPr lang="tr-TR" sz="2400" b="1">
                <a:latin typeface="Comic Sans MS" charset="0"/>
              </a:rPr>
              <a:t>3. Ayrılma ( segregasyon ) </a:t>
            </a:r>
          </a:p>
          <a:p>
            <a:pPr eaLnBrk="1" hangingPunct="1"/>
            <a:endParaRPr lang="tr-TR" sz="2400" b="1">
              <a:latin typeface="Comic Sans MS" charset="0"/>
            </a:endParaRPr>
          </a:p>
          <a:p>
            <a:pPr eaLnBrk="1" hangingPunct="1"/>
            <a:endParaRPr lang="tr-TR" sz="2400" b="1">
              <a:latin typeface="Comic Sans MS" charset="0"/>
            </a:endParaRPr>
          </a:p>
          <a:p>
            <a:pPr eaLnBrk="1" hangingPunct="1"/>
            <a:r>
              <a:rPr lang="tr-TR" sz="2400" b="1">
                <a:solidFill>
                  <a:srgbClr val="FFFF00"/>
                </a:solidFill>
                <a:latin typeface="Comic Sans MS" charset="0"/>
              </a:rPr>
              <a:t>Allellerin ayrılması prensibi aynı zamanda Mendel</a:t>
            </a:r>
            <a:r>
              <a:rPr lang="ja-JP" altLang="tr-TR" sz="2400" b="1">
                <a:solidFill>
                  <a:srgbClr val="FFFF00"/>
                </a:solidFill>
                <a:latin typeface="Comic Sans MS" charset="0"/>
              </a:rPr>
              <a:t>’</a:t>
            </a:r>
            <a:r>
              <a:rPr lang="tr-TR" altLang="ja-JP" sz="2400" b="1">
                <a:solidFill>
                  <a:srgbClr val="FFFF00"/>
                </a:solidFill>
                <a:latin typeface="Comic Sans MS" charset="0"/>
              </a:rPr>
              <a:t>in iki kanunundan birincisi !!! </a:t>
            </a:r>
          </a:p>
          <a:p>
            <a:pPr eaLnBrk="1" hangingPunct="1"/>
            <a:endParaRPr lang="tr-TR" sz="2000">
              <a:solidFill>
                <a:srgbClr val="F2F2F2"/>
              </a:solidFill>
              <a:latin typeface="Comic Sans MS" charset="0"/>
            </a:endParaRPr>
          </a:p>
        </p:txBody>
      </p:sp>
      <p:sp>
        <p:nvSpPr>
          <p:cNvPr id="26626" name="Title 1"/>
          <p:cNvSpPr>
            <a:spLocks noGrp="1"/>
          </p:cNvSpPr>
          <p:nvPr>
            <p:ph type="title"/>
          </p:nvPr>
        </p:nvSpPr>
        <p:spPr>
          <a:xfrm>
            <a:off x="642938" y="214313"/>
            <a:ext cx="8229600" cy="1143000"/>
          </a:xfrm>
        </p:spPr>
        <p:txBody>
          <a:bodyPr/>
          <a:lstStyle/>
          <a:p>
            <a:pPr algn="r" eaLnBrk="1" hangingPunct="1"/>
            <a:r>
              <a:rPr lang="tr-TR" sz="3600" i="1">
                <a:latin typeface="Comic Sans MS" charset="0"/>
              </a:rPr>
              <a:t>Monohibrid çaprazlamalardan çıkan sonuçlar</a:t>
            </a:r>
            <a:r>
              <a:rPr lang="tr-TR" i="1">
                <a:latin typeface="Comic Sans MS" charset="0"/>
              </a:rPr>
              <a:t>;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42938" y="214313"/>
            <a:ext cx="8229600" cy="1143000"/>
          </a:xfrm>
        </p:spPr>
        <p:txBody>
          <a:bodyPr/>
          <a:lstStyle/>
          <a:p>
            <a:pPr algn="r" eaLnBrk="1" hangingPunct="1"/>
            <a:r>
              <a:rPr lang="tr-TR" sz="3600" i="1">
                <a:latin typeface="Comic Sans MS" charset="0"/>
              </a:rPr>
              <a:t>Monohibrid Çapraz</a:t>
            </a:r>
          </a:p>
        </p:txBody>
      </p:sp>
      <p:sp>
        <p:nvSpPr>
          <p:cNvPr id="11" name="TextBox 10"/>
          <p:cNvSpPr txBox="1"/>
          <p:nvPr/>
        </p:nvSpPr>
        <p:spPr>
          <a:xfrm>
            <a:off x="2786063" y="6611938"/>
            <a:ext cx="2973387" cy="246062"/>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l="29297" t="16846" r="49023" b="45068"/>
          <a:stretch>
            <a:fillRect/>
          </a:stretch>
        </p:blipFill>
        <p:spPr bwMode="auto">
          <a:xfrm>
            <a:off x="571500" y="1214438"/>
            <a:ext cx="3643313"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l="29297" t="54932" r="49597" b="13895"/>
          <a:stretch>
            <a:fillRect/>
          </a:stretch>
        </p:blipFill>
        <p:spPr bwMode="auto">
          <a:xfrm>
            <a:off x="4813300" y="1214438"/>
            <a:ext cx="397192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up 4"/>
          <p:cNvGrpSpPr>
            <a:grpSpLocks/>
          </p:cNvGrpSpPr>
          <p:nvPr/>
        </p:nvGrpSpPr>
        <p:grpSpPr bwMode="auto">
          <a:xfrm>
            <a:off x="684213" y="1214438"/>
            <a:ext cx="4032250" cy="5065712"/>
            <a:chOff x="683568" y="1214438"/>
            <a:chExt cx="4032448" cy="5066086"/>
          </a:xfrm>
        </p:grpSpPr>
        <p:sp>
          <p:nvSpPr>
            <p:cNvPr id="28702" name="Metin kutusu 1"/>
            <p:cNvSpPr txBox="1">
              <a:spLocks noChangeArrowheads="1"/>
            </p:cNvSpPr>
            <p:nvPr/>
          </p:nvSpPr>
          <p:spPr bwMode="auto">
            <a:xfrm>
              <a:off x="683568" y="1274372"/>
              <a:ext cx="1440160" cy="55399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1. </a:t>
              </a:r>
              <a:r>
                <a:rPr lang="tr-TR" sz="1000">
                  <a:solidFill>
                    <a:schemeClr val="bg1"/>
                  </a:solidFill>
                </a:rPr>
                <a:t>Her bir bitki her karakter için iki allele sahiptir.   </a:t>
              </a:r>
            </a:p>
          </p:txBody>
        </p:sp>
        <p:sp>
          <p:nvSpPr>
            <p:cNvPr id="28703" name="Metin kutusu 6"/>
            <p:cNvSpPr txBox="1">
              <a:spLocks noChangeArrowheads="1"/>
            </p:cNvSpPr>
            <p:nvPr/>
          </p:nvSpPr>
          <p:spPr bwMode="auto">
            <a:xfrm>
              <a:off x="2029794" y="1214438"/>
              <a:ext cx="2686222" cy="55399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b="1">
                  <a:solidFill>
                    <a:schemeClr val="bg1"/>
                  </a:solidFill>
                </a:rPr>
                <a:t>2. </a:t>
              </a:r>
              <a:r>
                <a:rPr lang="tr-TR" sz="1000">
                  <a:solidFill>
                    <a:schemeClr val="bg1"/>
                  </a:solidFill>
                </a:rPr>
                <a:t>Mendel homozigot yuvarlak tohumlu (RR) bir birey ile homozigot kırışık tohumlu (rr) bir bireyi çaprazladı</a:t>
              </a:r>
            </a:p>
          </p:txBody>
        </p:sp>
        <p:sp>
          <p:nvSpPr>
            <p:cNvPr id="3" name="Metin kutusu 2"/>
            <p:cNvSpPr txBox="1"/>
            <p:nvPr/>
          </p:nvSpPr>
          <p:spPr>
            <a:xfrm>
              <a:off x="748658" y="1892350"/>
              <a:ext cx="871581" cy="276245"/>
            </a:xfrm>
            <a:prstGeom prst="rect">
              <a:avLst/>
            </a:prstGeom>
            <a:solidFill>
              <a:schemeClr val="accent6">
                <a:lumMod val="20000"/>
                <a:lumOff val="80000"/>
              </a:schemeClr>
            </a:solidFill>
          </p:spPr>
          <p:txBody>
            <a:bodyPr>
              <a:spAutoFit/>
            </a:bodyPr>
            <a:lstStyle/>
            <a:p>
              <a:pPr>
                <a:defRPr/>
              </a:pPr>
              <a:r>
                <a:rPr lang="tr-TR" sz="1200" b="1" dirty="0">
                  <a:solidFill>
                    <a:schemeClr val="bg1"/>
                  </a:solidFill>
                  <a:latin typeface="Comic Sans MS" pitchFamily="66" charset="0"/>
                  <a:ea typeface="+mn-ea"/>
                  <a:cs typeface="+mn-cs"/>
                </a:rPr>
                <a:t>P nesli</a:t>
              </a:r>
            </a:p>
          </p:txBody>
        </p:sp>
        <p:sp>
          <p:nvSpPr>
            <p:cNvPr id="9" name="Metin kutusu 8"/>
            <p:cNvSpPr txBox="1"/>
            <p:nvPr/>
          </p:nvSpPr>
          <p:spPr>
            <a:xfrm>
              <a:off x="1917116" y="2041586"/>
              <a:ext cx="960485" cy="338163"/>
            </a:xfrm>
            <a:prstGeom prst="rect">
              <a:avLst/>
            </a:prstGeom>
            <a:solidFill>
              <a:schemeClr val="accent6">
                <a:lumMod val="20000"/>
                <a:lumOff val="80000"/>
              </a:schemeClr>
            </a:solidFill>
          </p:spPr>
          <p:txBody>
            <a:bodyPr>
              <a:spAutoFit/>
            </a:bodyPr>
            <a:lstStyle/>
            <a:p>
              <a:pPr>
                <a:defRPr/>
              </a:pPr>
              <a:r>
                <a:rPr lang="tr-TR" sz="800" b="1" dirty="0" err="1">
                  <a:solidFill>
                    <a:schemeClr val="bg1"/>
                  </a:solidFill>
                  <a:latin typeface="Comic Sans MS" pitchFamily="66" charset="0"/>
                  <a:ea typeface="+mn-ea"/>
                  <a:cs typeface="+mn-cs"/>
                </a:rPr>
                <a:t>Homozigot</a:t>
              </a:r>
              <a:r>
                <a:rPr lang="tr-TR" sz="800" b="1" dirty="0">
                  <a:solidFill>
                    <a:schemeClr val="bg1"/>
                  </a:solidFill>
                  <a:latin typeface="Comic Sans MS" pitchFamily="66" charset="0"/>
                  <a:ea typeface="+mn-ea"/>
                  <a:cs typeface="+mn-cs"/>
                </a:rPr>
                <a:t> yuvarlak tohum</a:t>
              </a:r>
            </a:p>
          </p:txBody>
        </p:sp>
        <p:sp>
          <p:nvSpPr>
            <p:cNvPr id="10" name="Metin kutusu 9"/>
            <p:cNvSpPr txBox="1"/>
            <p:nvPr/>
          </p:nvSpPr>
          <p:spPr>
            <a:xfrm>
              <a:off x="3060172" y="2082864"/>
              <a:ext cx="960485" cy="338163"/>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Homozigot kırışık tohum</a:t>
              </a:r>
            </a:p>
          </p:txBody>
        </p:sp>
        <p:sp>
          <p:nvSpPr>
            <p:cNvPr id="12" name="Metin kutusu 11"/>
            <p:cNvSpPr txBox="1"/>
            <p:nvPr/>
          </p:nvSpPr>
          <p:spPr>
            <a:xfrm>
              <a:off x="748658" y="3132280"/>
              <a:ext cx="1374843" cy="862076"/>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000" b="1" smtClean="0">
                  <a:solidFill>
                    <a:schemeClr val="bg1"/>
                  </a:solidFill>
                  <a:cs typeface="+mn-cs"/>
                </a:rPr>
                <a:t>3.</a:t>
              </a:r>
              <a:r>
                <a:rPr lang="tr-TR" sz="800" b="1" smtClean="0">
                  <a:solidFill>
                    <a:schemeClr val="bg1"/>
                  </a:solidFill>
                  <a:cs typeface="+mn-cs"/>
                </a:rPr>
                <a:t> </a:t>
              </a:r>
              <a:r>
                <a:rPr lang="tr-TR" sz="1000" smtClean="0">
                  <a:solidFill>
                    <a:schemeClr val="bg1"/>
                  </a:solidFill>
                  <a:cs typeface="+mn-cs"/>
                </a:rPr>
                <a:t>Her bitkideki iki allel gamet oluşumu esnasında ayrılır. Her gamete bir allel gider</a:t>
              </a:r>
            </a:p>
          </p:txBody>
        </p:sp>
        <p:sp>
          <p:nvSpPr>
            <p:cNvPr id="13" name="Metin kutusu 12"/>
            <p:cNvSpPr txBox="1"/>
            <p:nvPr/>
          </p:nvSpPr>
          <p:spPr>
            <a:xfrm>
              <a:off x="2483881" y="3254526"/>
              <a:ext cx="871580" cy="246081"/>
            </a:xfrm>
            <a:prstGeom prst="rect">
              <a:avLst/>
            </a:prstGeom>
            <a:solidFill>
              <a:schemeClr val="accent6">
                <a:lumMod val="20000"/>
                <a:lumOff val="80000"/>
              </a:schemeClr>
            </a:solidFill>
          </p:spPr>
          <p:txBody>
            <a:bodyPr>
              <a:spAutoFit/>
            </a:bodyPr>
            <a:lstStyle/>
            <a:p>
              <a:pPr>
                <a:defRPr/>
              </a:pPr>
              <a:r>
                <a:rPr lang="tr-TR" sz="1000" b="1" dirty="0">
                  <a:solidFill>
                    <a:schemeClr val="bg1"/>
                  </a:solidFill>
                  <a:latin typeface="Comic Sans MS" pitchFamily="66" charset="0"/>
                  <a:ea typeface="+mn-ea"/>
                  <a:cs typeface="+mn-cs"/>
                </a:rPr>
                <a:t>Gametler</a:t>
              </a:r>
            </a:p>
          </p:txBody>
        </p:sp>
        <p:sp>
          <p:nvSpPr>
            <p:cNvPr id="28709" name="Metin kutusu 3"/>
            <p:cNvSpPr txBox="1">
              <a:spLocks noChangeArrowheads="1"/>
            </p:cNvSpPr>
            <p:nvPr/>
          </p:nvSpPr>
          <p:spPr bwMode="auto">
            <a:xfrm>
              <a:off x="2483881" y="3716523"/>
              <a:ext cx="889044" cy="27783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t>Döllenme</a:t>
              </a:r>
            </a:p>
          </p:txBody>
        </p:sp>
        <p:sp>
          <p:nvSpPr>
            <p:cNvPr id="14" name="Metin kutusu 13"/>
            <p:cNvSpPr txBox="1"/>
            <p:nvPr/>
          </p:nvSpPr>
          <p:spPr>
            <a:xfrm>
              <a:off x="755009" y="4148355"/>
              <a:ext cx="871581" cy="254019"/>
            </a:xfrm>
            <a:prstGeom prst="rect">
              <a:avLst/>
            </a:prstGeom>
            <a:solidFill>
              <a:schemeClr val="accent6">
                <a:lumMod val="20000"/>
                <a:lumOff val="80000"/>
              </a:schemeClr>
            </a:solidFill>
          </p:spPr>
          <p:txBody>
            <a:bodyPr>
              <a:spAutoFit/>
            </a:bodyPr>
            <a:lstStyle/>
            <a:p>
              <a:pPr>
                <a:defRPr/>
              </a:pPr>
              <a:r>
                <a:rPr lang="tr-TR" sz="1050" b="1" dirty="0">
                  <a:solidFill>
                    <a:schemeClr val="bg1"/>
                  </a:solidFill>
                  <a:latin typeface="Comic Sans MS" pitchFamily="66" charset="0"/>
                  <a:ea typeface="+mn-ea"/>
                  <a:cs typeface="+mn-cs"/>
                </a:rPr>
                <a:t>F1 nesli</a:t>
              </a:r>
            </a:p>
          </p:txBody>
        </p:sp>
        <p:sp>
          <p:nvSpPr>
            <p:cNvPr id="15" name="Metin kutusu 14"/>
            <p:cNvSpPr txBox="1"/>
            <p:nvPr/>
          </p:nvSpPr>
          <p:spPr>
            <a:xfrm>
              <a:off x="755009" y="4392848"/>
              <a:ext cx="1512962" cy="646160"/>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4. </a:t>
              </a:r>
              <a:r>
                <a:rPr lang="tr-TR" sz="900" smtClean="0">
                  <a:solidFill>
                    <a:schemeClr val="bg1"/>
                  </a:solidFill>
                  <a:cs typeface="+mn-cs"/>
                </a:rPr>
                <a:t>Yuvarlak tohum kırışık tohuma göre baskın olduğundan  tüm F1 yuvarlak tohumludur.</a:t>
              </a:r>
            </a:p>
          </p:txBody>
        </p:sp>
        <p:sp>
          <p:nvSpPr>
            <p:cNvPr id="16" name="Metin kutusu 15"/>
            <p:cNvSpPr txBox="1"/>
            <p:nvPr/>
          </p:nvSpPr>
          <p:spPr>
            <a:xfrm>
              <a:off x="756597" y="5039007"/>
              <a:ext cx="1636792" cy="647748"/>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5. </a:t>
              </a:r>
              <a:r>
                <a:rPr lang="tr-TR" sz="900" smtClean="0">
                  <a:solidFill>
                    <a:schemeClr val="bg1"/>
                  </a:solidFill>
                  <a:cs typeface="+mn-cs"/>
                </a:rPr>
                <a:t>Gametler  yuvarlak tohumlara sahip heterozigot F1 bitkisini oluşturmak üzere birleşir</a:t>
              </a:r>
            </a:p>
          </p:txBody>
        </p:sp>
        <p:sp>
          <p:nvSpPr>
            <p:cNvPr id="28713" name="Metin kutusu 16"/>
            <p:cNvSpPr txBox="1">
              <a:spLocks noChangeArrowheads="1"/>
            </p:cNvSpPr>
            <p:nvPr/>
          </p:nvSpPr>
          <p:spPr bwMode="auto">
            <a:xfrm>
              <a:off x="1620239" y="2910013"/>
              <a:ext cx="1287525" cy="23020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t>Gamet oluşumu</a:t>
              </a:r>
            </a:p>
          </p:txBody>
        </p:sp>
        <p:sp>
          <p:nvSpPr>
            <p:cNvPr id="28714" name="Metin kutusu 17"/>
            <p:cNvSpPr txBox="1">
              <a:spLocks noChangeArrowheads="1"/>
            </p:cNvSpPr>
            <p:nvPr/>
          </p:nvSpPr>
          <p:spPr bwMode="auto">
            <a:xfrm>
              <a:off x="2852199" y="2910013"/>
              <a:ext cx="1287525" cy="23020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t>Gamet oluşumu</a:t>
              </a:r>
            </a:p>
          </p:txBody>
        </p:sp>
        <p:sp>
          <p:nvSpPr>
            <p:cNvPr id="28715" name="Metin kutusu 18"/>
            <p:cNvSpPr txBox="1">
              <a:spLocks noChangeArrowheads="1"/>
            </p:cNvSpPr>
            <p:nvPr/>
          </p:nvSpPr>
          <p:spPr bwMode="auto">
            <a:xfrm>
              <a:off x="2310835" y="5156491"/>
              <a:ext cx="1287526" cy="23179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t>Gamet oluşumu</a:t>
              </a:r>
            </a:p>
          </p:txBody>
        </p:sp>
        <p:sp>
          <p:nvSpPr>
            <p:cNvPr id="20" name="Metin kutusu 19"/>
            <p:cNvSpPr txBox="1"/>
            <p:nvPr/>
          </p:nvSpPr>
          <p:spPr>
            <a:xfrm>
              <a:off x="748658" y="5729621"/>
              <a:ext cx="1303402" cy="508038"/>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6. </a:t>
              </a:r>
              <a:r>
                <a:rPr lang="tr-TR" sz="900" smtClean="0">
                  <a:solidFill>
                    <a:schemeClr val="bg1"/>
                  </a:solidFill>
                  <a:cs typeface="+mn-cs"/>
                </a:rPr>
                <a:t>Mendel F2 </a:t>
              </a:r>
              <a:r>
                <a:rPr lang="ja-JP" altLang="tr-TR" sz="900" smtClean="0">
                  <a:solidFill>
                    <a:schemeClr val="bg1"/>
                  </a:solidFill>
                  <a:cs typeface="+mn-cs"/>
                </a:rPr>
                <a:t>‘</a:t>
              </a:r>
              <a:r>
                <a:rPr lang="tr-TR" sz="900" smtClean="0">
                  <a:solidFill>
                    <a:schemeClr val="bg1"/>
                  </a:solidFill>
                  <a:cs typeface="+mn-cs"/>
                </a:rPr>
                <a:t>yi oluşturmak üzere F1 </a:t>
              </a:r>
              <a:r>
                <a:rPr lang="ja-JP" altLang="tr-TR" sz="900" smtClean="0">
                  <a:solidFill>
                    <a:schemeClr val="bg1"/>
                  </a:solidFill>
                  <a:cs typeface="+mn-cs"/>
                </a:rPr>
                <a:t>‘</a:t>
              </a:r>
              <a:r>
                <a:rPr lang="tr-TR" sz="900" smtClean="0">
                  <a:solidFill>
                    <a:schemeClr val="bg1"/>
                  </a:solidFill>
                  <a:cs typeface="+mn-cs"/>
                </a:rPr>
                <a:t>i kendi içinde döller</a:t>
              </a:r>
            </a:p>
          </p:txBody>
        </p:sp>
        <p:sp>
          <p:nvSpPr>
            <p:cNvPr id="28717" name="Metin kutusu 20"/>
            <p:cNvSpPr txBox="1">
              <a:spLocks noChangeArrowheads="1"/>
            </p:cNvSpPr>
            <p:nvPr/>
          </p:nvSpPr>
          <p:spPr bwMode="auto">
            <a:xfrm>
              <a:off x="2310835" y="6050320"/>
              <a:ext cx="1287526" cy="23020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t>Kendi içinde dölleme</a:t>
              </a:r>
            </a:p>
          </p:txBody>
        </p:sp>
      </p:grpSp>
      <p:grpSp>
        <p:nvGrpSpPr>
          <p:cNvPr id="28678" name="Grup 7"/>
          <p:cNvGrpSpPr>
            <a:grpSpLocks/>
          </p:cNvGrpSpPr>
          <p:nvPr/>
        </p:nvGrpSpPr>
        <p:grpSpPr bwMode="auto">
          <a:xfrm>
            <a:off x="2484438" y="4349750"/>
            <a:ext cx="1185862" cy="1557338"/>
            <a:chOff x="2483768" y="4350296"/>
            <a:chExt cx="1186910" cy="1557173"/>
          </a:xfrm>
        </p:grpSpPr>
        <p:sp>
          <p:nvSpPr>
            <p:cNvPr id="38" name="Metin kutusu 37"/>
            <p:cNvSpPr txBox="1"/>
            <p:nvPr/>
          </p:nvSpPr>
          <p:spPr>
            <a:xfrm>
              <a:off x="2483768" y="4350296"/>
              <a:ext cx="1186910" cy="230164"/>
            </a:xfrm>
            <a:prstGeom prst="rect">
              <a:avLst/>
            </a:prstGeom>
            <a:solidFill>
              <a:schemeClr val="accent6">
                <a:lumMod val="20000"/>
                <a:lumOff val="80000"/>
              </a:schemeClr>
            </a:solidFill>
          </p:spPr>
          <p:txBody>
            <a:bodyPr>
              <a:spAutoFit/>
            </a:bodyPr>
            <a:lstStyle/>
            <a:p>
              <a:pPr>
                <a:defRPr/>
              </a:pPr>
              <a:r>
                <a:rPr lang="tr-TR" sz="900" b="1" dirty="0">
                  <a:solidFill>
                    <a:schemeClr val="bg1"/>
                  </a:solidFill>
                  <a:latin typeface="Comic Sans MS" pitchFamily="66" charset="0"/>
                  <a:ea typeface="+mn-ea"/>
                  <a:cs typeface="+mn-cs"/>
                </a:rPr>
                <a:t>Yuvarlak tohum</a:t>
              </a:r>
            </a:p>
          </p:txBody>
        </p:sp>
        <p:sp>
          <p:nvSpPr>
            <p:cNvPr id="39" name="Metin kutusu 38"/>
            <p:cNvSpPr txBox="1"/>
            <p:nvPr/>
          </p:nvSpPr>
          <p:spPr>
            <a:xfrm>
              <a:off x="2548913" y="5661432"/>
              <a:ext cx="870719" cy="246037"/>
            </a:xfrm>
            <a:prstGeom prst="rect">
              <a:avLst/>
            </a:prstGeom>
            <a:solidFill>
              <a:schemeClr val="accent6">
                <a:lumMod val="20000"/>
                <a:lumOff val="80000"/>
              </a:schemeClr>
            </a:solidFill>
          </p:spPr>
          <p:txBody>
            <a:bodyPr>
              <a:spAutoFit/>
            </a:bodyPr>
            <a:lstStyle/>
            <a:p>
              <a:pPr>
                <a:defRPr/>
              </a:pPr>
              <a:r>
                <a:rPr lang="tr-TR" sz="1000" b="1" dirty="0">
                  <a:solidFill>
                    <a:schemeClr val="bg1"/>
                  </a:solidFill>
                  <a:latin typeface="Comic Sans MS" pitchFamily="66" charset="0"/>
                  <a:ea typeface="+mn-ea"/>
                  <a:cs typeface="+mn-cs"/>
                </a:rPr>
                <a:t>Gametler</a:t>
              </a:r>
            </a:p>
          </p:txBody>
        </p:sp>
      </p:grpSp>
      <p:grpSp>
        <p:nvGrpSpPr>
          <p:cNvPr id="28679" name="Grup 36"/>
          <p:cNvGrpSpPr>
            <a:grpSpLocks/>
          </p:cNvGrpSpPr>
          <p:nvPr/>
        </p:nvGrpSpPr>
        <p:grpSpPr bwMode="auto">
          <a:xfrm>
            <a:off x="4949825" y="1412875"/>
            <a:ext cx="3927475" cy="4392613"/>
            <a:chOff x="4950042" y="1412776"/>
            <a:chExt cx="3927099" cy="4392488"/>
          </a:xfrm>
        </p:grpSpPr>
        <p:sp>
          <p:nvSpPr>
            <p:cNvPr id="22" name="Metin kutusu 21"/>
            <p:cNvSpPr txBox="1"/>
            <p:nvPr/>
          </p:nvSpPr>
          <p:spPr>
            <a:xfrm>
              <a:off x="5075443" y="1412776"/>
              <a:ext cx="1007965" cy="253993"/>
            </a:xfrm>
            <a:prstGeom prst="rect">
              <a:avLst/>
            </a:prstGeom>
            <a:solidFill>
              <a:schemeClr val="tx1">
                <a:lumMod val="85000"/>
              </a:schemeClr>
            </a:solidFill>
          </p:spPr>
          <p:txBody>
            <a:bodyPr>
              <a:spAutoFit/>
            </a:bodyPr>
            <a:lstStyle/>
            <a:p>
              <a:pPr>
                <a:defRPr/>
              </a:pPr>
              <a:r>
                <a:rPr lang="tr-TR" sz="1050" b="1" dirty="0">
                  <a:solidFill>
                    <a:schemeClr val="bg1"/>
                  </a:solidFill>
                  <a:latin typeface="Comic Sans MS" pitchFamily="66" charset="0"/>
                  <a:ea typeface="+mn-ea"/>
                  <a:cs typeface="+mn-cs"/>
                </a:rPr>
                <a:t>F2 nesli</a:t>
              </a:r>
            </a:p>
          </p:txBody>
        </p:sp>
        <p:sp>
          <p:nvSpPr>
            <p:cNvPr id="23" name="Metin kutusu 22"/>
            <p:cNvSpPr txBox="1"/>
            <p:nvPr/>
          </p:nvSpPr>
          <p:spPr>
            <a:xfrm>
              <a:off x="5291322" y="1706456"/>
              <a:ext cx="1009553" cy="369876"/>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3/4 yuvarlak</a:t>
              </a:r>
            </a:p>
            <a:p>
              <a:pPr eaLnBrk="1" hangingPunct="1">
                <a:defRPr/>
              </a:pPr>
              <a:r>
                <a:rPr lang="tr-TR" sz="900" b="1" smtClean="0">
                  <a:solidFill>
                    <a:schemeClr val="bg1"/>
                  </a:solidFill>
                  <a:cs typeface="+mn-cs"/>
                </a:rPr>
                <a:t>1/4 kırışık</a:t>
              </a:r>
            </a:p>
          </p:txBody>
        </p:sp>
        <p:sp>
          <p:nvSpPr>
            <p:cNvPr id="24" name="Metin kutusu 23"/>
            <p:cNvSpPr txBox="1"/>
            <p:nvPr/>
          </p:nvSpPr>
          <p:spPr>
            <a:xfrm>
              <a:off x="6372306" y="1484212"/>
              <a:ext cx="712720" cy="231768"/>
            </a:xfrm>
            <a:prstGeom prst="rect">
              <a:avLst/>
            </a:prstGeom>
            <a:solidFill>
              <a:schemeClr val="tx1">
                <a:lumMod val="85000"/>
              </a:schemeClr>
            </a:solidFill>
          </p:spPr>
          <p:txBody>
            <a:bodyPr>
              <a:spAutoFit/>
            </a:bodyPr>
            <a:lstStyle/>
            <a:p>
              <a:pPr>
                <a:defRPr/>
              </a:pPr>
              <a:r>
                <a:rPr lang="tr-TR" sz="900" b="1" dirty="0">
                  <a:solidFill>
                    <a:schemeClr val="bg1"/>
                  </a:solidFill>
                  <a:latin typeface="Comic Sans MS" pitchFamily="66" charset="0"/>
                  <a:ea typeface="+mn-ea"/>
                  <a:cs typeface="+mn-cs"/>
                </a:rPr>
                <a:t>Yuvarlak</a:t>
              </a:r>
            </a:p>
          </p:txBody>
        </p:sp>
        <p:sp>
          <p:nvSpPr>
            <p:cNvPr id="25" name="Metin kutusu 24"/>
            <p:cNvSpPr txBox="1"/>
            <p:nvPr/>
          </p:nvSpPr>
          <p:spPr>
            <a:xfrm>
              <a:off x="7164393" y="1484212"/>
              <a:ext cx="712719" cy="231768"/>
            </a:xfrm>
            <a:prstGeom prst="rect">
              <a:avLst/>
            </a:prstGeom>
            <a:solidFill>
              <a:schemeClr val="tx1">
                <a:lumMod val="85000"/>
              </a:schemeClr>
            </a:solidFill>
          </p:spPr>
          <p:txBody>
            <a:bodyPr>
              <a:spAutoFit/>
            </a:bodyPr>
            <a:lstStyle/>
            <a:p>
              <a:pPr>
                <a:defRPr/>
              </a:pPr>
              <a:r>
                <a:rPr lang="tr-TR" sz="900" b="1" dirty="0">
                  <a:solidFill>
                    <a:schemeClr val="bg1"/>
                  </a:solidFill>
                  <a:latin typeface="Comic Sans MS" pitchFamily="66" charset="0"/>
                  <a:ea typeface="+mn-ea"/>
                  <a:cs typeface="+mn-cs"/>
                </a:rPr>
                <a:t>Yuvarlak</a:t>
              </a:r>
            </a:p>
          </p:txBody>
        </p:sp>
        <p:sp>
          <p:nvSpPr>
            <p:cNvPr id="26" name="Metin kutusu 25"/>
            <p:cNvSpPr txBox="1"/>
            <p:nvPr/>
          </p:nvSpPr>
          <p:spPr>
            <a:xfrm>
              <a:off x="7956479" y="1484212"/>
              <a:ext cx="712720" cy="231768"/>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Kırışık</a:t>
              </a:r>
            </a:p>
          </p:txBody>
        </p:sp>
        <p:sp>
          <p:nvSpPr>
            <p:cNvPr id="27" name="Metin kutusu 26"/>
            <p:cNvSpPr txBox="1"/>
            <p:nvPr/>
          </p:nvSpPr>
          <p:spPr>
            <a:xfrm>
              <a:off x="5004012" y="2133480"/>
              <a:ext cx="1296864" cy="554022"/>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000" b="1" smtClean="0">
                  <a:solidFill>
                    <a:schemeClr val="bg1"/>
                  </a:solidFill>
                  <a:cs typeface="+mn-cs"/>
                </a:rPr>
                <a:t>7.</a:t>
              </a:r>
              <a:r>
                <a:rPr lang="tr-TR" sz="800" b="1" smtClean="0">
                  <a:solidFill>
                    <a:schemeClr val="bg1"/>
                  </a:solidFill>
                  <a:cs typeface="+mn-cs"/>
                </a:rPr>
                <a:t> </a:t>
              </a:r>
              <a:r>
                <a:rPr lang="tr-TR" sz="1000" smtClean="0">
                  <a:solidFill>
                    <a:schemeClr val="bg1"/>
                  </a:solidFill>
                  <a:cs typeface="+mn-cs"/>
                </a:rPr>
                <a:t>Yuvarlak kırışık oranı 3:1 olarak gözlendi</a:t>
              </a:r>
            </a:p>
          </p:txBody>
        </p:sp>
        <p:sp>
          <p:nvSpPr>
            <p:cNvPr id="28" name="Metin kutusu 27"/>
            <p:cNvSpPr txBox="1"/>
            <p:nvPr/>
          </p:nvSpPr>
          <p:spPr>
            <a:xfrm>
              <a:off x="5004012" y="3141515"/>
              <a:ext cx="1471472" cy="400039"/>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000" b="1" smtClean="0">
                  <a:solidFill>
                    <a:schemeClr val="bg1"/>
                  </a:solidFill>
                  <a:cs typeface="+mn-cs"/>
                </a:rPr>
                <a:t>8.</a:t>
              </a:r>
              <a:r>
                <a:rPr lang="tr-TR" sz="800" b="1" smtClean="0">
                  <a:solidFill>
                    <a:schemeClr val="bg1"/>
                  </a:solidFill>
                  <a:cs typeface="+mn-cs"/>
                </a:rPr>
                <a:t> </a:t>
              </a:r>
              <a:r>
                <a:rPr lang="tr-TR" sz="1000" smtClean="0">
                  <a:solidFill>
                    <a:schemeClr val="bg1"/>
                  </a:solidFill>
                  <a:cs typeface="+mn-cs"/>
                </a:rPr>
                <a:t>Tekrar F2 </a:t>
              </a:r>
              <a:r>
                <a:rPr lang="ja-JP" altLang="tr-TR" sz="1000" smtClean="0">
                  <a:solidFill>
                    <a:schemeClr val="bg1"/>
                  </a:solidFill>
                  <a:cs typeface="+mn-cs"/>
                </a:rPr>
                <a:t>‘</a:t>
              </a:r>
              <a:r>
                <a:rPr lang="tr-TR" sz="1000" smtClean="0">
                  <a:solidFill>
                    <a:schemeClr val="bg1"/>
                  </a:solidFill>
                  <a:cs typeface="+mn-cs"/>
                </a:rPr>
                <a:t>yi kendi içinde dölledi</a:t>
              </a:r>
            </a:p>
          </p:txBody>
        </p:sp>
        <p:sp>
          <p:nvSpPr>
            <p:cNvPr id="29" name="Metin kutusu 28"/>
            <p:cNvSpPr txBox="1"/>
            <p:nvPr/>
          </p:nvSpPr>
          <p:spPr>
            <a:xfrm>
              <a:off x="5580220" y="2852598"/>
              <a:ext cx="792086" cy="253993"/>
            </a:xfrm>
            <a:prstGeom prst="rect">
              <a:avLst/>
            </a:prstGeom>
            <a:solidFill>
              <a:schemeClr val="tx1">
                <a:lumMod val="85000"/>
              </a:schemeClr>
            </a:solidFill>
          </p:spPr>
          <p:txBody>
            <a:bodyPr>
              <a:spAutoFit/>
            </a:bodyPr>
            <a:lstStyle/>
            <a:p>
              <a:pPr>
                <a:defRPr/>
              </a:pPr>
              <a:r>
                <a:rPr lang="tr-TR" sz="1050" b="1" dirty="0">
                  <a:solidFill>
                    <a:schemeClr val="bg1"/>
                  </a:solidFill>
                  <a:latin typeface="Comic Sans MS" pitchFamily="66" charset="0"/>
                  <a:ea typeface="+mn-ea"/>
                  <a:cs typeface="+mn-cs"/>
                </a:rPr>
                <a:t>Gametler</a:t>
              </a:r>
            </a:p>
          </p:txBody>
        </p:sp>
        <p:sp>
          <p:nvSpPr>
            <p:cNvPr id="28689" name="Metin kutusu 29"/>
            <p:cNvSpPr txBox="1">
              <a:spLocks noChangeArrowheads="1"/>
            </p:cNvSpPr>
            <p:nvPr/>
          </p:nvSpPr>
          <p:spPr bwMode="auto">
            <a:xfrm>
              <a:off x="6877082" y="3284386"/>
              <a:ext cx="1287340" cy="23176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t>Kendi içinde dölleme</a:t>
              </a:r>
            </a:p>
          </p:txBody>
        </p:sp>
        <p:sp>
          <p:nvSpPr>
            <p:cNvPr id="31" name="Metin kutusu 30"/>
            <p:cNvSpPr txBox="1"/>
            <p:nvPr/>
          </p:nvSpPr>
          <p:spPr>
            <a:xfrm>
              <a:off x="5007187" y="3866981"/>
              <a:ext cx="1007966" cy="253993"/>
            </a:xfrm>
            <a:prstGeom prst="rect">
              <a:avLst/>
            </a:prstGeom>
            <a:solidFill>
              <a:schemeClr val="tx1">
                <a:lumMod val="85000"/>
              </a:schemeClr>
            </a:solidFill>
          </p:spPr>
          <p:txBody>
            <a:bodyPr>
              <a:spAutoFit/>
            </a:bodyPr>
            <a:lstStyle/>
            <a:p>
              <a:pPr>
                <a:defRPr/>
              </a:pPr>
              <a:r>
                <a:rPr lang="tr-TR" sz="1050" b="1" dirty="0">
                  <a:solidFill>
                    <a:schemeClr val="bg1"/>
                  </a:solidFill>
                  <a:latin typeface="Comic Sans MS" pitchFamily="66" charset="0"/>
                  <a:ea typeface="+mn-ea"/>
                  <a:cs typeface="+mn-cs"/>
                </a:rPr>
                <a:t>F3 nesli</a:t>
              </a:r>
            </a:p>
          </p:txBody>
        </p:sp>
        <p:sp>
          <p:nvSpPr>
            <p:cNvPr id="32" name="Metin kutusu 31"/>
            <p:cNvSpPr txBox="1"/>
            <p:nvPr/>
          </p:nvSpPr>
          <p:spPr>
            <a:xfrm>
              <a:off x="7123122" y="4200347"/>
              <a:ext cx="544460" cy="200019"/>
            </a:xfrm>
            <a:prstGeom prst="rect">
              <a:avLst/>
            </a:prstGeom>
            <a:solidFill>
              <a:schemeClr val="tx1">
                <a:lumMod val="85000"/>
              </a:schemeClr>
            </a:solidFill>
          </p:spPr>
          <p:txBody>
            <a:bodyPr>
              <a:spAutoFit/>
            </a:bodyPr>
            <a:lstStyle/>
            <a:p>
              <a:pPr>
                <a:defRPr/>
              </a:pPr>
              <a:r>
                <a:rPr lang="tr-TR" sz="700" b="1" dirty="0">
                  <a:solidFill>
                    <a:schemeClr val="bg1"/>
                  </a:solidFill>
                  <a:latin typeface="Comic Sans MS" pitchFamily="66" charset="0"/>
                  <a:ea typeface="+mn-ea"/>
                  <a:cs typeface="+mn-cs"/>
                </a:rPr>
                <a:t>Yuvarlak</a:t>
              </a:r>
            </a:p>
          </p:txBody>
        </p:sp>
        <p:sp>
          <p:nvSpPr>
            <p:cNvPr id="33" name="Metin kutusu 32"/>
            <p:cNvSpPr txBox="1"/>
            <p:nvPr/>
          </p:nvSpPr>
          <p:spPr>
            <a:xfrm>
              <a:off x="6738984" y="3993978"/>
              <a:ext cx="712719" cy="200019"/>
            </a:xfrm>
            <a:prstGeom prst="rect">
              <a:avLst/>
            </a:prstGeom>
            <a:solidFill>
              <a:schemeClr val="tx1">
                <a:lumMod val="85000"/>
              </a:schemeClr>
            </a:solidFill>
          </p:spPr>
          <p:txBody>
            <a:bodyPr>
              <a:spAutoFit/>
            </a:bodyPr>
            <a:lstStyle/>
            <a:p>
              <a:pPr>
                <a:defRPr/>
              </a:pPr>
              <a:r>
                <a:rPr lang="tr-TR" sz="700" b="1" dirty="0">
                  <a:solidFill>
                    <a:schemeClr val="bg1"/>
                  </a:solidFill>
                  <a:latin typeface="Comic Sans MS" pitchFamily="66" charset="0"/>
                  <a:ea typeface="+mn-ea"/>
                  <a:cs typeface="+mn-cs"/>
                </a:rPr>
                <a:t>Yuvarlak</a:t>
              </a:r>
            </a:p>
          </p:txBody>
        </p:sp>
        <p:sp>
          <p:nvSpPr>
            <p:cNvPr id="34" name="Metin kutusu 33"/>
            <p:cNvSpPr txBox="1"/>
            <p:nvPr/>
          </p:nvSpPr>
          <p:spPr>
            <a:xfrm>
              <a:off x="6159601" y="3993978"/>
              <a:ext cx="644463" cy="200019"/>
            </a:xfrm>
            <a:prstGeom prst="rect">
              <a:avLst/>
            </a:prstGeom>
            <a:solidFill>
              <a:schemeClr val="tx1">
                <a:lumMod val="85000"/>
              </a:schemeClr>
            </a:solidFill>
          </p:spPr>
          <p:txBody>
            <a:bodyPr>
              <a:spAutoFit/>
            </a:bodyPr>
            <a:lstStyle/>
            <a:p>
              <a:pPr>
                <a:defRPr/>
              </a:pPr>
              <a:r>
                <a:rPr lang="tr-TR" sz="700" b="1" dirty="0">
                  <a:solidFill>
                    <a:schemeClr val="bg1"/>
                  </a:solidFill>
                  <a:latin typeface="Comic Sans MS" pitchFamily="66" charset="0"/>
                  <a:ea typeface="+mn-ea"/>
                  <a:cs typeface="+mn-cs"/>
                </a:rPr>
                <a:t>Yuvarlak</a:t>
              </a:r>
            </a:p>
          </p:txBody>
        </p:sp>
        <p:sp>
          <p:nvSpPr>
            <p:cNvPr id="35" name="Metin kutusu 34"/>
            <p:cNvSpPr txBox="1"/>
            <p:nvPr/>
          </p:nvSpPr>
          <p:spPr>
            <a:xfrm>
              <a:off x="8164422" y="4005090"/>
              <a:ext cx="712719" cy="215894"/>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Kırışık</a:t>
              </a:r>
            </a:p>
          </p:txBody>
        </p:sp>
        <p:sp>
          <p:nvSpPr>
            <p:cNvPr id="36" name="Metin kutusu 35"/>
            <p:cNvSpPr txBox="1"/>
            <p:nvPr/>
          </p:nvSpPr>
          <p:spPr>
            <a:xfrm>
              <a:off x="7524720" y="4005090"/>
              <a:ext cx="625415" cy="215894"/>
            </a:xfrm>
            <a:prstGeom prst="rect">
              <a:avLst/>
            </a:prstGeom>
            <a:solidFill>
              <a:schemeClr val="tx1">
                <a:lumMod val="8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b="1" smtClean="0">
                  <a:solidFill>
                    <a:schemeClr val="bg1"/>
                  </a:solidFill>
                  <a:cs typeface="+mn-cs"/>
                </a:rPr>
                <a:t>Kırışık</a:t>
              </a:r>
            </a:p>
          </p:txBody>
        </p:sp>
        <p:sp>
          <p:nvSpPr>
            <p:cNvPr id="42" name="Metin kutusu 41"/>
            <p:cNvSpPr txBox="1"/>
            <p:nvPr/>
          </p:nvSpPr>
          <p:spPr>
            <a:xfrm>
              <a:off x="5007187" y="4220984"/>
              <a:ext cx="1152415" cy="554021"/>
            </a:xfrm>
            <a:prstGeom prst="rect">
              <a:avLst/>
            </a:prstGeom>
            <a:solidFill>
              <a:schemeClr val="tx1">
                <a:lumMod val="85000"/>
              </a:schemeClr>
            </a:solidFill>
          </p:spPr>
          <p:txBody>
            <a:bodyPr>
              <a:spAutoFit/>
            </a:bodyPr>
            <a:lstStyle/>
            <a:p>
              <a:pPr>
                <a:defRPr/>
              </a:pPr>
              <a:endParaRPr lang="tr-TR" sz="1000" dirty="0">
                <a:solidFill>
                  <a:schemeClr val="bg1"/>
                </a:solidFill>
                <a:latin typeface="Comic Sans MS" pitchFamily="66" charset="0"/>
                <a:ea typeface="+mn-ea"/>
                <a:cs typeface="+mn-cs"/>
              </a:endParaRPr>
            </a:p>
            <a:p>
              <a:pPr>
                <a:defRPr/>
              </a:pPr>
              <a:endParaRPr lang="tr-TR" sz="1000" dirty="0">
                <a:solidFill>
                  <a:schemeClr val="bg1"/>
                </a:solidFill>
                <a:latin typeface="Comic Sans MS" pitchFamily="66" charset="0"/>
                <a:ea typeface="+mn-ea"/>
                <a:cs typeface="+mn-cs"/>
              </a:endParaRPr>
            </a:p>
            <a:p>
              <a:pPr>
                <a:defRPr/>
              </a:pPr>
              <a:endParaRPr lang="tr-TR" sz="1000" dirty="0">
                <a:solidFill>
                  <a:schemeClr val="bg1"/>
                </a:solidFill>
                <a:latin typeface="Comic Sans MS" pitchFamily="66" charset="0"/>
                <a:ea typeface="+mn-ea"/>
                <a:cs typeface="+mn-cs"/>
              </a:endParaRPr>
            </a:p>
          </p:txBody>
        </p:sp>
        <p:sp>
          <p:nvSpPr>
            <p:cNvPr id="43" name="Metin kutusu 42"/>
            <p:cNvSpPr txBox="1"/>
            <p:nvPr/>
          </p:nvSpPr>
          <p:spPr>
            <a:xfrm>
              <a:off x="4950042" y="5138533"/>
              <a:ext cx="1260354" cy="646094"/>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Homozigot yuvarlak bezelyeler sadece yuvarlak bezelyeler üretti</a:t>
              </a:r>
              <a:r>
                <a:rPr lang="tr-TR" sz="900" smtClean="0">
                  <a:solidFill>
                    <a:schemeClr val="bg1"/>
                  </a:solidFill>
                  <a:cs typeface="+mn-cs"/>
                </a:rPr>
                <a:t>.</a:t>
              </a:r>
            </a:p>
          </p:txBody>
        </p:sp>
        <p:sp>
          <p:nvSpPr>
            <p:cNvPr id="44" name="Metin kutusu 43"/>
            <p:cNvSpPr txBox="1"/>
            <p:nvPr/>
          </p:nvSpPr>
          <p:spPr>
            <a:xfrm>
              <a:off x="6231032" y="5159169"/>
              <a:ext cx="1365119" cy="646095"/>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Heterozigot bezelyeler yuvarlak ve kırışık bezelyeleri 3:1 oranında üretti</a:t>
              </a:r>
              <a:endParaRPr lang="tr-TR" sz="900" smtClean="0">
                <a:solidFill>
                  <a:schemeClr val="bg1"/>
                </a:solidFill>
                <a:cs typeface="+mn-cs"/>
              </a:endParaRPr>
            </a:p>
          </p:txBody>
        </p:sp>
        <p:sp>
          <p:nvSpPr>
            <p:cNvPr id="45" name="Metin kutusu 44"/>
            <p:cNvSpPr txBox="1"/>
            <p:nvPr/>
          </p:nvSpPr>
          <p:spPr>
            <a:xfrm>
              <a:off x="7524720" y="5159169"/>
              <a:ext cx="1260354" cy="646095"/>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b="1" smtClean="0">
                  <a:solidFill>
                    <a:schemeClr val="bg1"/>
                  </a:solidFill>
                  <a:cs typeface="+mn-cs"/>
                </a:rPr>
                <a:t>Homozigot kırışık bezelyeler sadece kırışık bezelyeler üretti</a:t>
              </a:r>
              <a:r>
                <a:rPr lang="tr-TR" sz="900" smtClean="0">
                  <a:solidFill>
                    <a:schemeClr val="bg1"/>
                  </a:solidFill>
                  <a:cs typeface="+mn-cs"/>
                </a:rPr>
                <a:t>.</a:t>
              </a:r>
            </a:p>
          </p:txBody>
        </p:sp>
      </p:grpSp>
      <p:sp>
        <p:nvSpPr>
          <p:cNvPr id="28680" name="Metin kutusu 46"/>
          <p:cNvSpPr txBox="1">
            <a:spLocks noChangeArrowheads="1"/>
          </p:cNvSpPr>
          <p:nvPr/>
        </p:nvSpPr>
        <p:spPr bwMode="auto">
          <a:xfrm>
            <a:off x="6875463" y="2349500"/>
            <a:ext cx="1289050" cy="230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900"/>
              <a:t>   Gamet oluşumu</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14313"/>
            <a:ext cx="8229600" cy="1143001"/>
          </a:xfrm>
        </p:spPr>
        <p:txBody>
          <a:bodyPr/>
          <a:lstStyle/>
          <a:p>
            <a:pPr algn="r" eaLnBrk="1" hangingPunct="1"/>
            <a:r>
              <a:rPr lang="tr-TR" sz="4000" b="1" i="1">
                <a:latin typeface="Comic Sans MS" charset="0"/>
              </a:rPr>
              <a:t>Ayrılma (Segregasyon)</a:t>
            </a:r>
          </a:p>
        </p:txBody>
      </p:sp>
      <p:sp>
        <p:nvSpPr>
          <p:cNvPr id="6" name="TextBox 5"/>
          <p:cNvSpPr txBox="1"/>
          <p:nvPr/>
        </p:nvSpPr>
        <p:spPr>
          <a:xfrm>
            <a:off x="2786063" y="6611938"/>
            <a:ext cx="2973387" cy="246062"/>
          </a:xfrm>
          <a:prstGeom prst="rect">
            <a:avLst/>
          </a:prstGeom>
          <a:noFill/>
        </p:spPr>
        <p:txBody>
          <a:bodyPr wrap="none">
            <a:spAutoFit/>
          </a:bodyPr>
          <a:lstStyle/>
          <a:p>
            <a:pPr>
              <a:defRPr/>
            </a:pPr>
            <a:r>
              <a:rPr lang="tr-TR" sz="1000" b="1" i="1" dirty="0">
                <a:latin typeface="+mj-lt"/>
                <a:ea typeface="+mn-ea"/>
                <a:cs typeface="+mn-cs"/>
              </a:rPr>
              <a:t>Pierce B., Genetics: A conceptual Approach,</a:t>
            </a:r>
          </a:p>
        </p:txBody>
      </p:sp>
      <p:grpSp>
        <p:nvGrpSpPr>
          <p:cNvPr id="30723" name="Grup 3"/>
          <p:cNvGrpSpPr>
            <a:grpSpLocks/>
          </p:cNvGrpSpPr>
          <p:nvPr/>
        </p:nvGrpSpPr>
        <p:grpSpPr bwMode="auto">
          <a:xfrm>
            <a:off x="1285875" y="803275"/>
            <a:ext cx="6623050" cy="5721350"/>
            <a:chOff x="1285874" y="548680"/>
            <a:chExt cx="6623092" cy="5721491"/>
          </a:xfrm>
        </p:grpSpPr>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l="28125" t="15381" r="22328" b="31117"/>
            <a:stretch>
              <a:fillRect/>
            </a:stretch>
          </p:blipFill>
          <p:spPr bwMode="auto">
            <a:xfrm>
              <a:off x="1285874" y="548680"/>
              <a:ext cx="6623092" cy="572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up 2"/>
            <p:cNvGrpSpPr>
              <a:grpSpLocks/>
            </p:cNvGrpSpPr>
            <p:nvPr/>
          </p:nvGrpSpPr>
          <p:grpSpPr bwMode="auto">
            <a:xfrm>
              <a:off x="1835696" y="982469"/>
              <a:ext cx="5544616" cy="4615482"/>
              <a:chOff x="1835696" y="982469"/>
              <a:chExt cx="5544616" cy="4615482"/>
            </a:xfrm>
          </p:grpSpPr>
          <p:sp>
            <p:nvSpPr>
              <p:cNvPr id="2" name="Metin kutusu 1"/>
              <p:cNvSpPr txBox="1"/>
              <p:nvPr/>
            </p:nvSpPr>
            <p:spPr>
              <a:xfrm>
                <a:off x="2627320" y="982079"/>
                <a:ext cx="1368434" cy="646128"/>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smtClean="0">
                    <a:solidFill>
                      <a:schemeClr val="bg1"/>
                    </a:solidFill>
                    <a:cs typeface="+mn-cs"/>
                  </a:rPr>
                  <a:t>Rr genotipinin iki alleli homolog kromozomlarda lokalize olmuştur</a:t>
                </a:r>
              </a:p>
            </p:txBody>
          </p:sp>
          <p:sp>
            <p:nvSpPr>
              <p:cNvPr id="7" name="Metin kutusu 6"/>
              <p:cNvSpPr txBox="1"/>
              <p:nvPr/>
            </p:nvSpPr>
            <p:spPr>
              <a:xfrm>
                <a:off x="2636845" y="1701234"/>
                <a:ext cx="1368434" cy="508013"/>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smtClean="0">
                    <a:solidFill>
                      <a:schemeClr val="bg1"/>
                    </a:solidFill>
                    <a:cs typeface="+mn-cs"/>
                  </a:rPr>
                  <a:t>Kromozomlar mayozun S fazında dublike olurlar</a:t>
                </a:r>
              </a:p>
            </p:txBody>
          </p:sp>
          <p:sp>
            <p:nvSpPr>
              <p:cNvPr id="8" name="Metin kutusu 7"/>
              <p:cNvSpPr txBox="1"/>
              <p:nvPr/>
            </p:nvSpPr>
            <p:spPr>
              <a:xfrm>
                <a:off x="2636845" y="2348950"/>
                <a:ext cx="1368434" cy="508013"/>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smtClean="0">
                    <a:solidFill>
                      <a:schemeClr val="bg1"/>
                    </a:solidFill>
                    <a:cs typeface="+mn-cs"/>
                  </a:rPr>
                  <a:t>Profazda krossover gerçkleşebilir ya da gerçekleşmeyebilir</a:t>
                </a:r>
              </a:p>
            </p:txBody>
          </p:sp>
          <p:sp>
            <p:nvSpPr>
              <p:cNvPr id="9" name="Metin kutusu 8"/>
              <p:cNvSpPr txBox="1"/>
              <p:nvPr/>
            </p:nvSpPr>
            <p:spPr>
              <a:xfrm>
                <a:off x="4211655" y="1517079"/>
                <a:ext cx="1547822" cy="400060"/>
              </a:xfrm>
              <a:prstGeom prst="rect">
                <a:avLst/>
              </a:prstGeom>
              <a:solidFill>
                <a:schemeClr val="accent1">
                  <a:lumMod val="20000"/>
                  <a:lumOff val="80000"/>
                </a:schemeClr>
              </a:solidFill>
            </p:spPr>
            <p:txBody>
              <a:bodyPr>
                <a:spAutoFit/>
              </a:bodyPr>
              <a:lstStyle/>
              <a:p>
                <a:pPr>
                  <a:defRPr/>
                </a:pPr>
                <a:r>
                  <a:rPr lang="tr-TR" sz="1000" dirty="0">
                    <a:solidFill>
                      <a:schemeClr val="bg1"/>
                    </a:solidFill>
                    <a:latin typeface="Comic Sans MS" pitchFamily="66" charset="0"/>
                    <a:ea typeface="+mn-ea"/>
                    <a:cs typeface="+mn-cs"/>
                  </a:rPr>
                  <a:t>Kromozom </a:t>
                </a:r>
                <a:r>
                  <a:rPr lang="tr-TR" sz="1000" dirty="0" err="1">
                    <a:solidFill>
                      <a:schemeClr val="bg1"/>
                    </a:solidFill>
                    <a:latin typeface="Comic Sans MS" pitchFamily="66" charset="0"/>
                    <a:ea typeface="+mn-ea"/>
                    <a:cs typeface="+mn-cs"/>
                  </a:rPr>
                  <a:t>replikasyonu</a:t>
                </a:r>
                <a:endParaRPr lang="tr-TR" sz="1000" dirty="0">
                  <a:solidFill>
                    <a:schemeClr val="bg1"/>
                  </a:solidFill>
                  <a:latin typeface="Comic Sans MS" pitchFamily="66" charset="0"/>
                  <a:ea typeface="+mn-ea"/>
                  <a:cs typeface="+mn-cs"/>
                </a:endParaRPr>
              </a:p>
            </p:txBody>
          </p:sp>
          <p:sp>
            <p:nvSpPr>
              <p:cNvPr id="10" name="Metin kutusu 9"/>
              <p:cNvSpPr txBox="1"/>
              <p:nvPr/>
            </p:nvSpPr>
            <p:spPr>
              <a:xfrm>
                <a:off x="4271980" y="2758535"/>
                <a:ext cx="774705" cy="238131"/>
              </a:xfrm>
              <a:prstGeom prst="rect">
                <a:avLst/>
              </a:prstGeom>
              <a:solidFill>
                <a:schemeClr val="accent1">
                  <a:lumMod val="20000"/>
                  <a:lumOff val="80000"/>
                </a:schemeClr>
              </a:solidFill>
            </p:spPr>
            <p:txBody>
              <a:bodyPr>
                <a:spAutoFit/>
              </a:bodyPr>
              <a:lstStyle/>
              <a:p>
                <a:pPr>
                  <a:defRPr/>
                </a:pPr>
                <a:r>
                  <a:rPr lang="tr-TR" sz="900" dirty="0" err="1">
                    <a:solidFill>
                      <a:schemeClr val="bg1"/>
                    </a:solidFill>
                    <a:latin typeface="Comic Sans MS" pitchFamily="66" charset="0"/>
                    <a:ea typeface="+mn-ea"/>
                    <a:cs typeface="+mn-cs"/>
                  </a:rPr>
                  <a:t>Profaz</a:t>
                </a:r>
                <a:r>
                  <a:rPr lang="tr-TR" sz="900" dirty="0">
                    <a:solidFill>
                      <a:schemeClr val="bg1"/>
                    </a:solidFill>
                    <a:latin typeface="Comic Sans MS" pitchFamily="66" charset="0"/>
                    <a:ea typeface="+mn-ea"/>
                    <a:cs typeface="+mn-cs"/>
                  </a:rPr>
                  <a:t> I</a:t>
                </a:r>
              </a:p>
            </p:txBody>
          </p:sp>
          <p:sp>
            <p:nvSpPr>
              <p:cNvPr id="30731" name="Metin kutusu 10"/>
              <p:cNvSpPr txBox="1">
                <a:spLocks noChangeArrowheads="1"/>
              </p:cNvSpPr>
              <p:nvPr/>
            </p:nvSpPr>
            <p:spPr bwMode="auto">
              <a:xfrm>
                <a:off x="2786737" y="2852936"/>
                <a:ext cx="993175" cy="2154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800">
                    <a:solidFill>
                      <a:schemeClr val="bg1"/>
                    </a:solidFill>
                  </a:rPr>
                  <a:t>Krossover yok</a:t>
                </a:r>
              </a:p>
            </p:txBody>
          </p:sp>
          <p:sp>
            <p:nvSpPr>
              <p:cNvPr id="30732" name="Metin kutusu 11"/>
              <p:cNvSpPr txBox="1">
                <a:spLocks noChangeArrowheads="1"/>
              </p:cNvSpPr>
              <p:nvPr/>
            </p:nvSpPr>
            <p:spPr bwMode="auto">
              <a:xfrm>
                <a:off x="5451033" y="2852936"/>
                <a:ext cx="993175" cy="2154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800">
                    <a:solidFill>
                      <a:schemeClr val="bg1"/>
                    </a:solidFill>
                  </a:rPr>
                  <a:t>Krossover var</a:t>
                </a:r>
              </a:p>
            </p:txBody>
          </p:sp>
          <p:sp>
            <p:nvSpPr>
              <p:cNvPr id="13" name="Metin kutusu 12"/>
              <p:cNvSpPr txBox="1"/>
              <p:nvPr/>
            </p:nvSpPr>
            <p:spPr>
              <a:xfrm>
                <a:off x="2398719" y="4004754"/>
                <a:ext cx="774705" cy="239718"/>
              </a:xfrm>
              <a:prstGeom prst="rect">
                <a:avLst/>
              </a:prstGeom>
              <a:solidFill>
                <a:schemeClr val="accent1">
                  <a:lumMod val="20000"/>
                  <a:lumOff val="80000"/>
                </a:schemeClr>
              </a:solidFill>
            </p:spPr>
            <p:txBody>
              <a:bodyPr>
                <a:spAutoFit/>
              </a:bodyPr>
              <a:lstStyle/>
              <a:p>
                <a:pPr>
                  <a:defRPr/>
                </a:pPr>
                <a:r>
                  <a:rPr lang="tr-TR" sz="900" dirty="0" err="1">
                    <a:solidFill>
                      <a:schemeClr val="bg1"/>
                    </a:solidFill>
                    <a:latin typeface="Comic Sans MS" pitchFamily="66" charset="0"/>
                    <a:ea typeface="+mn-ea"/>
                    <a:cs typeface="+mn-cs"/>
                  </a:rPr>
                  <a:t>Anafaz</a:t>
                </a:r>
                <a:r>
                  <a:rPr lang="tr-TR" sz="900" dirty="0">
                    <a:solidFill>
                      <a:schemeClr val="bg1"/>
                    </a:solidFill>
                    <a:latin typeface="Comic Sans MS" pitchFamily="66" charset="0"/>
                    <a:ea typeface="+mn-ea"/>
                    <a:cs typeface="+mn-cs"/>
                  </a:rPr>
                  <a:t> I</a:t>
                </a:r>
              </a:p>
            </p:txBody>
          </p:sp>
          <p:sp>
            <p:nvSpPr>
              <p:cNvPr id="14" name="Metin kutusu 13"/>
              <p:cNvSpPr txBox="1"/>
              <p:nvPr/>
            </p:nvSpPr>
            <p:spPr>
              <a:xfrm>
                <a:off x="6030941" y="4004754"/>
                <a:ext cx="773117" cy="239718"/>
              </a:xfrm>
              <a:prstGeom prst="rect">
                <a:avLst/>
              </a:prstGeom>
              <a:solidFill>
                <a:schemeClr val="accent1">
                  <a:lumMod val="20000"/>
                  <a:lumOff val="80000"/>
                </a:schemeClr>
              </a:solidFill>
            </p:spPr>
            <p:txBody>
              <a:bodyPr>
                <a:spAutoFit/>
              </a:bodyPr>
              <a:lstStyle/>
              <a:p>
                <a:pPr>
                  <a:defRPr/>
                </a:pPr>
                <a:r>
                  <a:rPr lang="tr-TR" sz="900" dirty="0" err="1">
                    <a:solidFill>
                      <a:schemeClr val="bg1"/>
                    </a:solidFill>
                    <a:latin typeface="Comic Sans MS" pitchFamily="66" charset="0"/>
                    <a:ea typeface="+mn-ea"/>
                    <a:cs typeface="+mn-cs"/>
                  </a:rPr>
                  <a:t>Anafaz</a:t>
                </a:r>
                <a:r>
                  <a:rPr lang="tr-TR" sz="900" dirty="0">
                    <a:solidFill>
                      <a:schemeClr val="bg1"/>
                    </a:solidFill>
                    <a:latin typeface="Comic Sans MS" pitchFamily="66" charset="0"/>
                    <a:ea typeface="+mn-ea"/>
                    <a:cs typeface="+mn-cs"/>
                  </a:rPr>
                  <a:t> I</a:t>
                </a:r>
              </a:p>
            </p:txBody>
          </p:sp>
          <p:sp>
            <p:nvSpPr>
              <p:cNvPr id="15" name="Metin kutusu 14"/>
              <p:cNvSpPr txBox="1"/>
              <p:nvPr/>
            </p:nvSpPr>
            <p:spPr>
              <a:xfrm>
                <a:off x="3795727" y="3717409"/>
                <a:ext cx="1423996" cy="369897"/>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900" smtClean="0">
                    <a:solidFill>
                      <a:schemeClr val="bg1"/>
                    </a:solidFill>
                    <a:cs typeface="+mn-cs"/>
                  </a:rPr>
                  <a:t>Anafaz I esnasında kromozomlar ayrılır</a:t>
                </a:r>
              </a:p>
            </p:txBody>
          </p:sp>
          <p:sp>
            <p:nvSpPr>
              <p:cNvPr id="16" name="Metin kutusu 15"/>
              <p:cNvSpPr txBox="1"/>
              <p:nvPr/>
            </p:nvSpPr>
            <p:spPr>
              <a:xfrm>
                <a:off x="3851290" y="4222246"/>
                <a:ext cx="1423997" cy="708042"/>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smtClean="0">
                    <a:solidFill>
                      <a:schemeClr val="bg1"/>
                    </a:solidFill>
                    <a:cs typeface="+mn-cs"/>
                  </a:rPr>
                  <a:t>Krossover olmadığı takdirde her iki kromozomun anafaz II de ayrılan kromatitleri birbirinin aynıdır. </a:t>
                </a:r>
              </a:p>
            </p:txBody>
          </p:sp>
          <p:sp>
            <p:nvSpPr>
              <p:cNvPr id="17" name="Metin kutusu 16"/>
              <p:cNvSpPr txBox="1"/>
              <p:nvPr/>
            </p:nvSpPr>
            <p:spPr>
              <a:xfrm>
                <a:off x="3851290" y="5014429"/>
                <a:ext cx="1423997" cy="584214"/>
              </a:xfrm>
              <a:prstGeom prst="rect">
                <a:avLst/>
              </a:prstGeom>
              <a:solidFill>
                <a:schemeClr val="accent6">
                  <a:lumMod val="20000"/>
                  <a:lumOff val="8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800" smtClean="0">
                    <a:solidFill>
                      <a:schemeClr val="bg1"/>
                    </a:solidFill>
                    <a:cs typeface="+mn-cs"/>
                  </a:rPr>
                  <a:t>Krossover olduysa  artık kromatitler birbirinin aynı değildir. Ve anafaz II de farklı alleller ayrılır.</a:t>
                </a:r>
              </a:p>
            </p:txBody>
          </p:sp>
          <p:sp>
            <p:nvSpPr>
              <p:cNvPr id="18" name="Metin kutusu 17"/>
              <p:cNvSpPr txBox="1"/>
              <p:nvPr/>
            </p:nvSpPr>
            <p:spPr>
              <a:xfrm>
                <a:off x="1835152" y="5066817"/>
                <a:ext cx="773118" cy="239719"/>
              </a:xfrm>
              <a:prstGeom prst="rect">
                <a:avLst/>
              </a:prstGeom>
              <a:solidFill>
                <a:schemeClr val="accent1">
                  <a:lumMod val="20000"/>
                  <a:lumOff val="80000"/>
                </a:schemeClr>
              </a:solidFill>
            </p:spPr>
            <p:txBody>
              <a:bodyPr>
                <a:spAutoFit/>
              </a:bodyPr>
              <a:lstStyle/>
              <a:p>
                <a:pPr>
                  <a:defRPr/>
                </a:pPr>
                <a:r>
                  <a:rPr lang="tr-TR" sz="900" dirty="0" err="1">
                    <a:solidFill>
                      <a:schemeClr val="bg1"/>
                    </a:solidFill>
                    <a:latin typeface="Comic Sans MS" pitchFamily="66" charset="0"/>
                    <a:ea typeface="+mn-ea"/>
                    <a:cs typeface="+mn-cs"/>
                  </a:rPr>
                  <a:t>Anafaz</a:t>
                </a:r>
                <a:r>
                  <a:rPr lang="tr-TR" sz="900" dirty="0">
                    <a:solidFill>
                      <a:schemeClr val="bg1"/>
                    </a:solidFill>
                    <a:latin typeface="Comic Sans MS" pitchFamily="66" charset="0"/>
                    <a:ea typeface="+mn-ea"/>
                    <a:cs typeface="+mn-cs"/>
                  </a:rPr>
                  <a:t> II</a:t>
                </a:r>
              </a:p>
            </p:txBody>
          </p:sp>
          <p:sp>
            <p:nvSpPr>
              <p:cNvPr id="19" name="Metin kutusu 18"/>
              <p:cNvSpPr txBox="1"/>
              <p:nvPr/>
            </p:nvSpPr>
            <p:spPr>
              <a:xfrm>
                <a:off x="6607207" y="5085867"/>
                <a:ext cx="773118" cy="238131"/>
              </a:xfrm>
              <a:prstGeom prst="rect">
                <a:avLst/>
              </a:prstGeom>
              <a:solidFill>
                <a:schemeClr val="accent1">
                  <a:lumMod val="20000"/>
                  <a:lumOff val="80000"/>
                </a:schemeClr>
              </a:solidFill>
            </p:spPr>
            <p:txBody>
              <a:bodyPr>
                <a:spAutoFit/>
              </a:bodyPr>
              <a:lstStyle/>
              <a:p>
                <a:pPr>
                  <a:defRPr/>
                </a:pPr>
                <a:r>
                  <a:rPr lang="tr-TR" sz="900" dirty="0" err="1">
                    <a:solidFill>
                      <a:schemeClr val="bg1"/>
                    </a:solidFill>
                    <a:latin typeface="Comic Sans MS" pitchFamily="66" charset="0"/>
                    <a:ea typeface="+mn-ea"/>
                    <a:cs typeface="+mn-cs"/>
                  </a:rPr>
                  <a:t>Anafaz</a:t>
                </a:r>
                <a:r>
                  <a:rPr lang="tr-TR" sz="900" dirty="0">
                    <a:solidFill>
                      <a:schemeClr val="bg1"/>
                    </a:solidFill>
                    <a:latin typeface="Comic Sans MS" pitchFamily="66" charset="0"/>
                    <a:ea typeface="+mn-ea"/>
                    <a:cs typeface="+mn-cs"/>
                  </a:rPr>
                  <a:t> II</a:t>
                </a:r>
              </a:p>
            </p:txBody>
          </p:sp>
          <p:sp>
            <p:nvSpPr>
              <p:cNvPr id="20" name="Metin kutusu 19"/>
              <p:cNvSpPr txBox="1"/>
              <p:nvPr/>
            </p:nvSpPr>
            <p:spPr>
              <a:xfrm>
                <a:off x="5364187" y="5085867"/>
                <a:ext cx="773117" cy="238131"/>
              </a:xfrm>
              <a:prstGeom prst="rect">
                <a:avLst/>
              </a:prstGeom>
              <a:solidFill>
                <a:schemeClr val="accent1">
                  <a:lumMod val="20000"/>
                  <a:lumOff val="80000"/>
                </a:schemeClr>
              </a:solidFill>
            </p:spPr>
            <p:txBody>
              <a:bodyPr>
                <a:spAutoFit/>
              </a:bodyPr>
              <a:lstStyle/>
              <a:p>
                <a:pPr>
                  <a:defRPr/>
                </a:pPr>
                <a:r>
                  <a:rPr lang="tr-TR" sz="900" dirty="0" err="1">
                    <a:solidFill>
                      <a:schemeClr val="bg1"/>
                    </a:solidFill>
                    <a:latin typeface="Comic Sans MS" pitchFamily="66" charset="0"/>
                    <a:ea typeface="+mn-ea"/>
                    <a:cs typeface="+mn-cs"/>
                  </a:rPr>
                  <a:t>Anafaz</a:t>
                </a:r>
                <a:r>
                  <a:rPr lang="tr-TR" sz="900" dirty="0">
                    <a:solidFill>
                      <a:schemeClr val="bg1"/>
                    </a:solidFill>
                    <a:latin typeface="Comic Sans MS" pitchFamily="66" charset="0"/>
                    <a:ea typeface="+mn-ea"/>
                    <a:cs typeface="+mn-cs"/>
                  </a:rPr>
                  <a:t> II</a:t>
                </a:r>
              </a:p>
            </p:txBody>
          </p:sp>
          <p:sp>
            <p:nvSpPr>
              <p:cNvPr id="21" name="Metin kutusu 20"/>
              <p:cNvSpPr txBox="1"/>
              <p:nvPr/>
            </p:nvSpPr>
            <p:spPr>
              <a:xfrm>
                <a:off x="3005147" y="5085867"/>
                <a:ext cx="774705" cy="238131"/>
              </a:xfrm>
              <a:prstGeom prst="rect">
                <a:avLst/>
              </a:prstGeom>
              <a:solidFill>
                <a:schemeClr val="accent1">
                  <a:lumMod val="20000"/>
                  <a:lumOff val="80000"/>
                </a:schemeClr>
              </a:solidFill>
            </p:spPr>
            <p:txBody>
              <a:bodyPr>
                <a:spAutoFit/>
              </a:bodyPr>
              <a:lstStyle/>
              <a:p>
                <a:pPr>
                  <a:defRPr/>
                </a:pPr>
                <a:r>
                  <a:rPr lang="tr-TR" sz="900" dirty="0" err="1">
                    <a:solidFill>
                      <a:schemeClr val="bg1"/>
                    </a:solidFill>
                    <a:latin typeface="Comic Sans MS" pitchFamily="66" charset="0"/>
                    <a:ea typeface="+mn-ea"/>
                    <a:cs typeface="+mn-cs"/>
                  </a:rPr>
                  <a:t>Anafaz</a:t>
                </a:r>
                <a:r>
                  <a:rPr lang="tr-TR" sz="900" dirty="0">
                    <a:solidFill>
                      <a:schemeClr val="bg1"/>
                    </a:solidFill>
                    <a:latin typeface="Comic Sans MS" pitchFamily="66" charset="0"/>
                    <a:ea typeface="+mn-ea"/>
                    <a:cs typeface="+mn-cs"/>
                  </a:rPr>
                  <a:t> II</a:t>
                </a:r>
              </a:p>
            </p:txBody>
          </p:sp>
        </p:gr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Yeşim's choice">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5686</TotalTime>
  <Words>3150</Words>
  <Application>Microsoft Macintosh PowerPoint</Application>
  <PresentationFormat>On-screen Show (4:3)</PresentationFormat>
  <Paragraphs>599</Paragraphs>
  <Slides>38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Comic Sans MS</vt:lpstr>
      <vt:lpstr>ＭＳ Ｐゴシック</vt:lpstr>
      <vt:lpstr>Arial</vt:lpstr>
      <vt:lpstr>Calibri</vt:lpstr>
      <vt:lpstr>Wingdings</vt:lpstr>
      <vt:lpstr>ヒラギノ角ゴ Pro W3</vt:lpstr>
      <vt:lpstr>Times</vt:lpstr>
      <vt:lpstr>Ofis Teması</vt:lpstr>
      <vt:lpstr>HAFTA II Mendel Kanunları</vt:lpstr>
      <vt:lpstr>PowerPoint Presentation</vt:lpstr>
      <vt:lpstr>PowerPoint Presentation</vt:lpstr>
      <vt:lpstr>PowerPoint Presentation</vt:lpstr>
      <vt:lpstr>PowerPoint Presentation</vt:lpstr>
      <vt:lpstr>PowerPoint Presentation</vt:lpstr>
      <vt:lpstr>Monohibrid çaprazlamalardan çıkan sonuçlar; </vt:lpstr>
      <vt:lpstr>Monohibrid Çapraz</vt:lpstr>
      <vt:lpstr>Ayrılma (Segregasyon)</vt:lpstr>
      <vt:lpstr>PowerPoint Presentation</vt:lpstr>
      <vt:lpstr>Punnett Karesi</vt:lpstr>
      <vt:lpstr>Dihibrid Çapraz</vt:lpstr>
      <vt:lpstr>Bağımsız Açılım</vt:lpstr>
      <vt:lpstr>Dihibrid Çapraz_Dallanma Diyagramı</vt:lpstr>
      <vt:lpstr>Dihibrid Test Çaprazı</vt:lpstr>
      <vt:lpstr>Trihibrid Çapraz</vt:lpstr>
      <vt:lpstr>PowerPoint Presentation</vt:lpstr>
      <vt:lpstr>Soy Ağacı</vt:lpstr>
      <vt:lpstr>Soy Ağacı</vt:lpstr>
      <vt:lpstr>MENDEL GENETİĞİNDEN AYRILMALAR</vt:lpstr>
      <vt:lpstr>Tek bir gen kalıtımı söz konusu olduğunda  Mendel kanunlarından sapma görülme nedenleri neler olabilir; </vt:lpstr>
      <vt:lpstr>Eksik Dominantlık</vt:lpstr>
      <vt:lpstr>Kodominantlık</vt:lpstr>
      <vt:lpstr>Çoklu allel</vt:lpstr>
      <vt:lpstr>PowerPoint Presentation</vt:lpstr>
      <vt:lpstr>Pleiotropi </vt:lpstr>
      <vt:lpstr>Epistaz</vt:lpstr>
      <vt:lpstr>Poligenik kalıtım</vt:lpstr>
      <vt:lpstr>Fenotip üzerine çevre etkisi </vt:lpstr>
      <vt:lpstr>Sıcaklık etkisi</vt:lpstr>
      <vt:lpstr>Besinsel Etki</vt:lpstr>
      <vt:lpstr>X’e bağlı kalıtım</vt:lpstr>
      <vt:lpstr>Renk Körlüğü</vt:lpstr>
      <vt:lpstr>Dozaj Telafisi</vt:lpstr>
      <vt:lpstr>Genetik Beklenti-Antisipasyon</vt:lpstr>
      <vt:lpstr>Genomik Damgalama - Genomic Imprinting </vt:lpstr>
      <vt:lpstr>POLİPLOİDİ</vt:lpstr>
      <vt:lpstr>POLİPLOİDİ</vt:lpstr>
    </vt:vector>
  </TitlesOfParts>
  <Company>bteml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Moleküler Genetik </dc:title>
  <dc:creator>genom</dc:creator>
  <cp:lastModifiedBy>HILAL OZDAG</cp:lastModifiedBy>
  <cp:revision>187</cp:revision>
  <dcterms:created xsi:type="dcterms:W3CDTF">2013-07-22T06:51:53Z</dcterms:created>
  <dcterms:modified xsi:type="dcterms:W3CDTF">2013-10-07T06:18:26Z</dcterms:modified>
</cp:coreProperties>
</file>