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78" r:id="rId3"/>
    <p:sldId id="260" r:id="rId4"/>
    <p:sldId id="276" r:id="rId5"/>
    <p:sldId id="261" r:id="rId6"/>
    <p:sldId id="268" r:id="rId7"/>
    <p:sldId id="277" r:id="rId8"/>
    <p:sldId id="282" r:id="rId9"/>
    <p:sldId id="283" r:id="rId10"/>
    <p:sldId id="284" r:id="rId11"/>
    <p:sldId id="285" r:id="rId12"/>
    <p:sldId id="286" r:id="rId13"/>
    <p:sldId id="293" r:id="rId14"/>
    <p:sldId id="291" r:id="rId15"/>
    <p:sldId id="270" r:id="rId16"/>
    <p:sldId id="280" r:id="rId17"/>
    <p:sldId id="271" r:id="rId18"/>
    <p:sldId id="272" r:id="rId19"/>
    <p:sldId id="288" r:id="rId20"/>
    <p:sldId id="287" r:id="rId21"/>
    <p:sldId id="262" r:id="rId22"/>
    <p:sldId id="269" r:id="rId23"/>
    <p:sldId id="289" r:id="rId24"/>
    <p:sldId id="263" r:id="rId25"/>
    <p:sldId id="264" r:id="rId26"/>
    <p:sldId id="266" r:id="rId27"/>
    <p:sldId id="265" r:id="rId28"/>
    <p:sldId id="267" r:id="rId29"/>
    <p:sldId id="279" r:id="rId30"/>
    <p:sldId id="292" r:id="rId31"/>
    <p:sldId id="259" r:id="rId3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AD6A6E-E6C5-4803-9D6B-66BC8B945C9B}" type="doc">
      <dgm:prSet loTypeId="urn:microsoft.com/office/officeart/2005/8/layout/target3" loCatId="list" qsTypeId="urn:microsoft.com/office/officeart/2005/8/quickstyle/simple1" qsCatId="simple" csTypeId="urn:microsoft.com/office/officeart/2005/8/colors/colorful3" csCatId="colorful" phldr="1"/>
      <dgm:spPr/>
      <dgm:t>
        <a:bodyPr/>
        <a:lstStyle/>
        <a:p>
          <a:endParaRPr lang="tr-TR"/>
        </a:p>
      </dgm:t>
    </dgm:pt>
    <dgm:pt modelId="{4E86A0C0-4CF4-4E4D-AE50-F4E196AC58D4}">
      <dgm:prSet phldrT="[Metin]" custT="1"/>
      <dgm:spPr/>
      <dgm:t>
        <a:bodyPr/>
        <a:lstStyle/>
        <a:p>
          <a:r>
            <a:rPr lang="tr-TR" sz="3200" dirty="0" smtClean="0">
              <a:latin typeface="+mj-lt"/>
            </a:rPr>
            <a:t>Total</a:t>
          </a:r>
          <a:r>
            <a:rPr lang="tr-TR" sz="3200" baseline="0" dirty="0" smtClean="0">
              <a:latin typeface="+mj-lt"/>
            </a:rPr>
            <a:t> </a:t>
          </a:r>
          <a:r>
            <a:rPr lang="tr-TR" sz="3200" baseline="0" dirty="0" err="1" smtClean="0">
              <a:latin typeface="+mj-lt"/>
            </a:rPr>
            <a:t>estimated</a:t>
          </a:r>
          <a:r>
            <a:rPr lang="tr-TR" sz="3200" dirty="0" smtClean="0">
              <a:latin typeface="+mj-lt"/>
            </a:rPr>
            <a:t>: </a:t>
          </a:r>
        </a:p>
        <a:p>
          <a:r>
            <a:rPr lang="tr-TR" sz="3200" dirty="0" smtClean="0">
              <a:latin typeface="+mj-lt"/>
            </a:rPr>
            <a:t>75 000 – 80 000</a:t>
          </a:r>
          <a:endParaRPr lang="tr-TR" sz="3200" dirty="0">
            <a:latin typeface="+mj-lt"/>
          </a:endParaRPr>
        </a:p>
      </dgm:t>
    </dgm:pt>
    <dgm:pt modelId="{0AB0E9F6-2D03-4C2B-AA12-1A6DC9CF62F0}" type="parTrans" cxnId="{44879F27-F490-4566-BB04-9FB2F27481E1}">
      <dgm:prSet/>
      <dgm:spPr/>
      <dgm:t>
        <a:bodyPr/>
        <a:lstStyle/>
        <a:p>
          <a:endParaRPr lang="tr-TR"/>
        </a:p>
      </dgm:t>
    </dgm:pt>
    <dgm:pt modelId="{F5CA07EC-5A05-4AFC-8782-C4FA88809762}" type="sibTrans" cxnId="{44879F27-F490-4566-BB04-9FB2F27481E1}">
      <dgm:prSet/>
      <dgm:spPr/>
      <dgm:t>
        <a:bodyPr/>
        <a:lstStyle/>
        <a:p>
          <a:endParaRPr lang="tr-TR"/>
        </a:p>
      </dgm:t>
    </dgm:pt>
    <dgm:pt modelId="{29D4095B-8016-4C1E-ADDB-41E7A104450A}">
      <dgm:prSet phldrT="[Metin]" custT="1"/>
      <dgm:spPr/>
      <dgm:t>
        <a:bodyPr/>
        <a:lstStyle/>
        <a:p>
          <a:r>
            <a:rPr lang="tr-TR" sz="3200" dirty="0" smtClean="0">
              <a:latin typeface="+mj-lt"/>
              <a:cs typeface="Times New Roman" panose="02020603050405020304" pitchFamily="18" charset="0"/>
            </a:rPr>
            <a:t>≥20</a:t>
          </a:r>
          <a:r>
            <a:rPr lang="tr-TR" sz="3200" dirty="0" smtClean="0">
              <a:latin typeface="+mj-lt"/>
            </a:rPr>
            <a:t> 000 – 25 000 </a:t>
          </a:r>
        </a:p>
        <a:p>
          <a:r>
            <a:rPr lang="tr-TR" sz="3200" dirty="0" smtClean="0">
              <a:latin typeface="+mj-lt"/>
            </a:rPr>
            <a:t>in </a:t>
          </a:r>
          <a:r>
            <a:rPr lang="tr-TR" sz="3200" dirty="0" err="1" smtClean="0">
              <a:latin typeface="+mj-lt"/>
            </a:rPr>
            <a:t>Cankaya</a:t>
          </a:r>
          <a:r>
            <a:rPr lang="tr-TR" sz="3200" dirty="0" smtClean="0">
              <a:latin typeface="+mj-lt"/>
            </a:rPr>
            <a:t> </a:t>
          </a:r>
          <a:r>
            <a:rPr lang="tr-TR" sz="3200" dirty="0" err="1" smtClean="0">
              <a:latin typeface="+mj-lt"/>
            </a:rPr>
            <a:t>District</a:t>
          </a:r>
          <a:endParaRPr lang="tr-TR" sz="3200" dirty="0">
            <a:latin typeface="+mj-lt"/>
          </a:endParaRPr>
        </a:p>
      </dgm:t>
    </dgm:pt>
    <dgm:pt modelId="{8E59B5A5-6214-4639-A45B-8B4288509633}" type="parTrans" cxnId="{C830C9D9-AEEC-44AE-AEEE-B869199AB011}">
      <dgm:prSet/>
      <dgm:spPr/>
      <dgm:t>
        <a:bodyPr/>
        <a:lstStyle/>
        <a:p>
          <a:endParaRPr lang="tr-TR"/>
        </a:p>
      </dgm:t>
    </dgm:pt>
    <dgm:pt modelId="{14C4F8C3-9093-4E4C-B612-D66F2E2372D9}" type="sibTrans" cxnId="{C830C9D9-AEEC-44AE-AEEE-B869199AB011}">
      <dgm:prSet/>
      <dgm:spPr/>
      <dgm:t>
        <a:bodyPr/>
        <a:lstStyle/>
        <a:p>
          <a:endParaRPr lang="tr-TR"/>
        </a:p>
      </dgm:t>
    </dgm:pt>
    <dgm:pt modelId="{2EBC77B9-B299-49F6-9CEA-DA3335F84904}" type="pres">
      <dgm:prSet presAssocID="{37AD6A6E-E6C5-4803-9D6B-66BC8B945C9B}" presName="Name0" presStyleCnt="0">
        <dgm:presLayoutVars>
          <dgm:chMax val="7"/>
          <dgm:dir/>
          <dgm:animLvl val="lvl"/>
          <dgm:resizeHandles val="exact"/>
        </dgm:presLayoutVars>
      </dgm:prSet>
      <dgm:spPr/>
      <dgm:t>
        <a:bodyPr/>
        <a:lstStyle/>
        <a:p>
          <a:endParaRPr lang="tr-TR"/>
        </a:p>
      </dgm:t>
    </dgm:pt>
    <dgm:pt modelId="{02935606-3123-4EAD-923C-5C3B7D97E64A}" type="pres">
      <dgm:prSet presAssocID="{4E86A0C0-4CF4-4E4D-AE50-F4E196AC58D4}" presName="circle1" presStyleLbl="node1" presStyleIdx="0" presStyleCnt="2"/>
      <dgm:spPr/>
    </dgm:pt>
    <dgm:pt modelId="{30F00421-4A58-4EB0-89D2-C78AA2BF4D27}" type="pres">
      <dgm:prSet presAssocID="{4E86A0C0-4CF4-4E4D-AE50-F4E196AC58D4}" presName="space" presStyleCnt="0"/>
      <dgm:spPr/>
    </dgm:pt>
    <dgm:pt modelId="{EAA6044A-EAF8-4463-A9B2-FB4398F52660}" type="pres">
      <dgm:prSet presAssocID="{4E86A0C0-4CF4-4E4D-AE50-F4E196AC58D4}" presName="rect1" presStyleLbl="alignAcc1" presStyleIdx="0" presStyleCnt="2"/>
      <dgm:spPr/>
      <dgm:t>
        <a:bodyPr/>
        <a:lstStyle/>
        <a:p>
          <a:endParaRPr lang="tr-TR"/>
        </a:p>
      </dgm:t>
    </dgm:pt>
    <dgm:pt modelId="{549CD79D-252B-4429-AC0D-2DAEFFBD67E9}" type="pres">
      <dgm:prSet presAssocID="{29D4095B-8016-4C1E-ADDB-41E7A104450A}" presName="vertSpace2" presStyleLbl="node1" presStyleIdx="0" presStyleCnt="2"/>
      <dgm:spPr/>
    </dgm:pt>
    <dgm:pt modelId="{A76D089B-7F1C-4498-8746-7388A2D1E6CB}" type="pres">
      <dgm:prSet presAssocID="{29D4095B-8016-4C1E-ADDB-41E7A104450A}" presName="circle2" presStyleLbl="node1" presStyleIdx="1" presStyleCnt="2"/>
      <dgm:spPr/>
    </dgm:pt>
    <dgm:pt modelId="{E1F9415B-E184-4D08-9B7A-DC6FE12C9992}" type="pres">
      <dgm:prSet presAssocID="{29D4095B-8016-4C1E-ADDB-41E7A104450A}" presName="rect2" presStyleLbl="alignAcc1" presStyleIdx="1" presStyleCnt="2" custLinFactNeighborX="2595" custLinFactNeighborY="1486"/>
      <dgm:spPr/>
      <dgm:t>
        <a:bodyPr/>
        <a:lstStyle/>
        <a:p>
          <a:endParaRPr lang="tr-TR"/>
        </a:p>
      </dgm:t>
    </dgm:pt>
    <dgm:pt modelId="{CCA89FD1-9F1E-4ED9-BE04-A3FCC2AFADAE}" type="pres">
      <dgm:prSet presAssocID="{4E86A0C0-4CF4-4E4D-AE50-F4E196AC58D4}" presName="rect1ParTxNoCh" presStyleLbl="alignAcc1" presStyleIdx="1" presStyleCnt="2">
        <dgm:presLayoutVars>
          <dgm:chMax val="1"/>
          <dgm:bulletEnabled val="1"/>
        </dgm:presLayoutVars>
      </dgm:prSet>
      <dgm:spPr/>
      <dgm:t>
        <a:bodyPr/>
        <a:lstStyle/>
        <a:p>
          <a:endParaRPr lang="tr-TR"/>
        </a:p>
      </dgm:t>
    </dgm:pt>
    <dgm:pt modelId="{F0B0BDE6-3F0D-4DEA-BA8D-1871B493D969}" type="pres">
      <dgm:prSet presAssocID="{29D4095B-8016-4C1E-ADDB-41E7A104450A}" presName="rect2ParTxNoCh" presStyleLbl="alignAcc1" presStyleIdx="1" presStyleCnt="2">
        <dgm:presLayoutVars>
          <dgm:chMax val="1"/>
          <dgm:bulletEnabled val="1"/>
        </dgm:presLayoutVars>
      </dgm:prSet>
      <dgm:spPr/>
      <dgm:t>
        <a:bodyPr/>
        <a:lstStyle/>
        <a:p>
          <a:endParaRPr lang="tr-TR"/>
        </a:p>
      </dgm:t>
    </dgm:pt>
  </dgm:ptLst>
  <dgm:cxnLst>
    <dgm:cxn modelId="{DFFEFDCA-0BDF-FC41-AF86-B9764231AE24}" type="presOf" srcId="{29D4095B-8016-4C1E-ADDB-41E7A104450A}" destId="{E1F9415B-E184-4D08-9B7A-DC6FE12C9992}" srcOrd="0" destOrd="0" presId="urn:microsoft.com/office/officeart/2005/8/layout/target3"/>
    <dgm:cxn modelId="{C830C9D9-AEEC-44AE-AEEE-B869199AB011}" srcId="{37AD6A6E-E6C5-4803-9D6B-66BC8B945C9B}" destId="{29D4095B-8016-4C1E-ADDB-41E7A104450A}" srcOrd="1" destOrd="0" parTransId="{8E59B5A5-6214-4639-A45B-8B4288509633}" sibTransId="{14C4F8C3-9093-4E4C-B612-D66F2E2372D9}"/>
    <dgm:cxn modelId="{7364A869-95BB-6545-9B6E-9FF8F4273A65}" type="presOf" srcId="{37AD6A6E-E6C5-4803-9D6B-66BC8B945C9B}" destId="{2EBC77B9-B299-49F6-9CEA-DA3335F84904}" srcOrd="0" destOrd="0" presId="urn:microsoft.com/office/officeart/2005/8/layout/target3"/>
    <dgm:cxn modelId="{44879F27-F490-4566-BB04-9FB2F27481E1}" srcId="{37AD6A6E-E6C5-4803-9D6B-66BC8B945C9B}" destId="{4E86A0C0-4CF4-4E4D-AE50-F4E196AC58D4}" srcOrd="0" destOrd="0" parTransId="{0AB0E9F6-2D03-4C2B-AA12-1A6DC9CF62F0}" sibTransId="{F5CA07EC-5A05-4AFC-8782-C4FA88809762}"/>
    <dgm:cxn modelId="{0DA64041-387D-6946-A3C2-AA061FA60D01}" type="presOf" srcId="{4E86A0C0-4CF4-4E4D-AE50-F4E196AC58D4}" destId="{EAA6044A-EAF8-4463-A9B2-FB4398F52660}" srcOrd="0" destOrd="0" presId="urn:microsoft.com/office/officeart/2005/8/layout/target3"/>
    <dgm:cxn modelId="{512CCF5C-1069-9240-B0C0-828225931D0C}" type="presOf" srcId="{29D4095B-8016-4C1E-ADDB-41E7A104450A}" destId="{F0B0BDE6-3F0D-4DEA-BA8D-1871B493D969}" srcOrd="1" destOrd="0" presId="urn:microsoft.com/office/officeart/2005/8/layout/target3"/>
    <dgm:cxn modelId="{814584C5-54DF-F14A-B3C9-87DE5592E64C}" type="presOf" srcId="{4E86A0C0-4CF4-4E4D-AE50-F4E196AC58D4}" destId="{CCA89FD1-9F1E-4ED9-BE04-A3FCC2AFADAE}" srcOrd="1" destOrd="0" presId="urn:microsoft.com/office/officeart/2005/8/layout/target3"/>
    <dgm:cxn modelId="{1680F825-94A9-454C-9C42-E8128A8918EA}" type="presParOf" srcId="{2EBC77B9-B299-49F6-9CEA-DA3335F84904}" destId="{02935606-3123-4EAD-923C-5C3B7D97E64A}" srcOrd="0" destOrd="0" presId="urn:microsoft.com/office/officeart/2005/8/layout/target3"/>
    <dgm:cxn modelId="{C1C4E6E2-D3FE-034C-B038-F1B1FA0DC432}" type="presParOf" srcId="{2EBC77B9-B299-49F6-9CEA-DA3335F84904}" destId="{30F00421-4A58-4EB0-89D2-C78AA2BF4D27}" srcOrd="1" destOrd="0" presId="urn:microsoft.com/office/officeart/2005/8/layout/target3"/>
    <dgm:cxn modelId="{8A8A003A-1B00-F049-8E12-6830469CC270}" type="presParOf" srcId="{2EBC77B9-B299-49F6-9CEA-DA3335F84904}" destId="{EAA6044A-EAF8-4463-A9B2-FB4398F52660}" srcOrd="2" destOrd="0" presId="urn:microsoft.com/office/officeart/2005/8/layout/target3"/>
    <dgm:cxn modelId="{A60791BE-B542-8B45-B24C-478FF5D53731}" type="presParOf" srcId="{2EBC77B9-B299-49F6-9CEA-DA3335F84904}" destId="{549CD79D-252B-4429-AC0D-2DAEFFBD67E9}" srcOrd="3" destOrd="0" presId="urn:microsoft.com/office/officeart/2005/8/layout/target3"/>
    <dgm:cxn modelId="{03A1CF46-A4DF-2140-80A6-490DED49DEB6}" type="presParOf" srcId="{2EBC77B9-B299-49F6-9CEA-DA3335F84904}" destId="{A76D089B-7F1C-4498-8746-7388A2D1E6CB}" srcOrd="4" destOrd="0" presId="urn:microsoft.com/office/officeart/2005/8/layout/target3"/>
    <dgm:cxn modelId="{DAEB05E6-C1A5-FD4B-859A-890A0ED50C09}" type="presParOf" srcId="{2EBC77B9-B299-49F6-9CEA-DA3335F84904}" destId="{E1F9415B-E184-4D08-9B7A-DC6FE12C9992}" srcOrd="5" destOrd="0" presId="urn:microsoft.com/office/officeart/2005/8/layout/target3"/>
    <dgm:cxn modelId="{26124B82-15F6-8443-8CB0-B55BAEFDC6F2}" type="presParOf" srcId="{2EBC77B9-B299-49F6-9CEA-DA3335F84904}" destId="{CCA89FD1-9F1E-4ED9-BE04-A3FCC2AFADAE}" srcOrd="6" destOrd="0" presId="urn:microsoft.com/office/officeart/2005/8/layout/target3"/>
    <dgm:cxn modelId="{30247365-5139-FC41-8908-E39B3AD55078}" type="presParOf" srcId="{2EBC77B9-B299-49F6-9CEA-DA3335F84904}" destId="{F0B0BDE6-3F0D-4DEA-BA8D-1871B493D969}" srcOrd="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DCB3B9-3505-4035-B377-872495B1B750}" type="doc">
      <dgm:prSet loTypeId="urn:microsoft.com/office/officeart/2005/8/layout/equation1" loCatId="relationship" qsTypeId="urn:microsoft.com/office/officeart/2005/8/quickstyle/simple3" qsCatId="simple" csTypeId="urn:microsoft.com/office/officeart/2005/8/colors/accent6_4" csCatId="accent6" phldr="1"/>
      <dgm:spPr/>
    </dgm:pt>
    <dgm:pt modelId="{D0E5856C-6328-4016-8CCE-8755247D8F9B}">
      <dgm:prSet phldrT="[Metin]"/>
      <dgm:spPr/>
      <dgm:t>
        <a:bodyPr/>
        <a:lstStyle/>
        <a:p>
          <a:r>
            <a:rPr lang="tr-TR" dirty="0" smtClean="0"/>
            <a:t>1135</a:t>
          </a:r>
          <a:endParaRPr lang="tr-TR" dirty="0"/>
        </a:p>
      </dgm:t>
    </dgm:pt>
    <dgm:pt modelId="{FD8DCEC2-92AC-4570-B611-3B17A84684CD}" type="parTrans" cxnId="{D6191FE7-EDE9-4F99-BC83-FD937576A393}">
      <dgm:prSet/>
      <dgm:spPr/>
      <dgm:t>
        <a:bodyPr/>
        <a:lstStyle/>
        <a:p>
          <a:endParaRPr lang="tr-TR"/>
        </a:p>
      </dgm:t>
    </dgm:pt>
    <dgm:pt modelId="{7DE74D41-9864-42C5-A59F-E572F6F7BE6F}" type="sibTrans" cxnId="{D6191FE7-EDE9-4F99-BC83-FD937576A393}">
      <dgm:prSet/>
      <dgm:spPr/>
      <dgm:t>
        <a:bodyPr/>
        <a:lstStyle/>
        <a:p>
          <a:endParaRPr lang="tr-TR"/>
        </a:p>
      </dgm:t>
    </dgm:pt>
    <dgm:pt modelId="{1CE2517A-2072-4F59-B470-900566D5463C}">
      <dgm:prSet phldrT="[Metin]"/>
      <dgm:spPr/>
      <dgm:t>
        <a:bodyPr/>
        <a:lstStyle/>
        <a:p>
          <a:r>
            <a:rPr lang="tr-TR" dirty="0" smtClean="0"/>
            <a:t>1443</a:t>
          </a:r>
          <a:endParaRPr lang="tr-TR" dirty="0"/>
        </a:p>
      </dgm:t>
    </dgm:pt>
    <dgm:pt modelId="{8687931A-7123-4191-A0B1-C4E44EF8F625}" type="parTrans" cxnId="{2FCE8D65-2707-4F39-8112-763F43EE30A2}">
      <dgm:prSet/>
      <dgm:spPr/>
      <dgm:t>
        <a:bodyPr/>
        <a:lstStyle/>
        <a:p>
          <a:endParaRPr lang="tr-TR"/>
        </a:p>
      </dgm:t>
    </dgm:pt>
    <dgm:pt modelId="{9FE051B1-EEA1-4382-8E45-6DEEFAB53AC9}" type="sibTrans" cxnId="{2FCE8D65-2707-4F39-8112-763F43EE30A2}">
      <dgm:prSet/>
      <dgm:spPr/>
      <dgm:t>
        <a:bodyPr/>
        <a:lstStyle/>
        <a:p>
          <a:endParaRPr lang="tr-TR"/>
        </a:p>
      </dgm:t>
    </dgm:pt>
    <dgm:pt modelId="{BD540C87-D968-4FC9-BE73-F24CFA3B2FC1}">
      <dgm:prSet phldrT="[Metin]" custT="1"/>
      <dgm:spPr/>
      <dgm:t>
        <a:bodyPr/>
        <a:lstStyle/>
        <a:p>
          <a:r>
            <a:rPr lang="tr-TR" sz="4500" dirty="0" smtClean="0"/>
            <a:t>2578</a:t>
          </a:r>
          <a:endParaRPr lang="tr-TR" sz="4500" dirty="0"/>
        </a:p>
      </dgm:t>
    </dgm:pt>
    <dgm:pt modelId="{5ED80E83-8C5B-4282-BD84-096D62F1E56C}" type="parTrans" cxnId="{B25CDFF3-B7C6-4C54-8B50-4D1AD4C287FA}">
      <dgm:prSet/>
      <dgm:spPr/>
      <dgm:t>
        <a:bodyPr/>
        <a:lstStyle/>
        <a:p>
          <a:endParaRPr lang="tr-TR"/>
        </a:p>
      </dgm:t>
    </dgm:pt>
    <dgm:pt modelId="{BD5B6108-B725-4884-BD76-4EFE372D4259}" type="sibTrans" cxnId="{B25CDFF3-B7C6-4C54-8B50-4D1AD4C287FA}">
      <dgm:prSet/>
      <dgm:spPr/>
      <dgm:t>
        <a:bodyPr/>
        <a:lstStyle/>
        <a:p>
          <a:endParaRPr lang="tr-TR"/>
        </a:p>
      </dgm:t>
    </dgm:pt>
    <dgm:pt modelId="{9F072088-01E3-425F-A28F-6451A0678AB3}" type="pres">
      <dgm:prSet presAssocID="{19DCB3B9-3505-4035-B377-872495B1B750}" presName="linearFlow" presStyleCnt="0">
        <dgm:presLayoutVars>
          <dgm:dir/>
          <dgm:resizeHandles val="exact"/>
        </dgm:presLayoutVars>
      </dgm:prSet>
      <dgm:spPr/>
    </dgm:pt>
    <dgm:pt modelId="{32969A61-C887-43DF-8EEC-908768F314BE}" type="pres">
      <dgm:prSet presAssocID="{D0E5856C-6328-4016-8CCE-8755247D8F9B}" presName="node" presStyleLbl="node1" presStyleIdx="0" presStyleCnt="3">
        <dgm:presLayoutVars>
          <dgm:bulletEnabled val="1"/>
        </dgm:presLayoutVars>
      </dgm:prSet>
      <dgm:spPr/>
      <dgm:t>
        <a:bodyPr/>
        <a:lstStyle/>
        <a:p>
          <a:endParaRPr lang="tr-TR"/>
        </a:p>
      </dgm:t>
    </dgm:pt>
    <dgm:pt modelId="{58CF1983-4F1E-47E0-9DEA-F8D372D18149}" type="pres">
      <dgm:prSet presAssocID="{7DE74D41-9864-42C5-A59F-E572F6F7BE6F}" presName="spacerL" presStyleCnt="0"/>
      <dgm:spPr/>
    </dgm:pt>
    <dgm:pt modelId="{29FDE5F6-81F9-4CEF-A286-4028B68B2D84}" type="pres">
      <dgm:prSet presAssocID="{7DE74D41-9864-42C5-A59F-E572F6F7BE6F}" presName="sibTrans" presStyleLbl="sibTrans2D1" presStyleIdx="0" presStyleCnt="2"/>
      <dgm:spPr/>
      <dgm:t>
        <a:bodyPr/>
        <a:lstStyle/>
        <a:p>
          <a:endParaRPr lang="tr-TR"/>
        </a:p>
      </dgm:t>
    </dgm:pt>
    <dgm:pt modelId="{6821FA23-E7CF-46FF-9E61-91EA0D79DFB5}" type="pres">
      <dgm:prSet presAssocID="{7DE74D41-9864-42C5-A59F-E572F6F7BE6F}" presName="spacerR" presStyleCnt="0"/>
      <dgm:spPr/>
    </dgm:pt>
    <dgm:pt modelId="{AF6F233F-456A-4A0D-B915-9001D124D42B}" type="pres">
      <dgm:prSet presAssocID="{1CE2517A-2072-4F59-B470-900566D5463C}" presName="node" presStyleLbl="node1" presStyleIdx="1" presStyleCnt="3">
        <dgm:presLayoutVars>
          <dgm:bulletEnabled val="1"/>
        </dgm:presLayoutVars>
      </dgm:prSet>
      <dgm:spPr/>
      <dgm:t>
        <a:bodyPr/>
        <a:lstStyle/>
        <a:p>
          <a:endParaRPr lang="tr-TR"/>
        </a:p>
      </dgm:t>
    </dgm:pt>
    <dgm:pt modelId="{E3C7437A-E9B5-448B-A70B-127F8C5D09E7}" type="pres">
      <dgm:prSet presAssocID="{9FE051B1-EEA1-4382-8E45-6DEEFAB53AC9}" presName="spacerL" presStyleCnt="0"/>
      <dgm:spPr/>
    </dgm:pt>
    <dgm:pt modelId="{A8022427-9254-4DFA-847D-2F9DCE333FE1}" type="pres">
      <dgm:prSet presAssocID="{9FE051B1-EEA1-4382-8E45-6DEEFAB53AC9}" presName="sibTrans" presStyleLbl="sibTrans2D1" presStyleIdx="1" presStyleCnt="2"/>
      <dgm:spPr/>
      <dgm:t>
        <a:bodyPr/>
        <a:lstStyle/>
        <a:p>
          <a:endParaRPr lang="tr-TR"/>
        </a:p>
      </dgm:t>
    </dgm:pt>
    <dgm:pt modelId="{287FD43E-FDD4-48A8-9578-593B077680A6}" type="pres">
      <dgm:prSet presAssocID="{9FE051B1-EEA1-4382-8E45-6DEEFAB53AC9}" presName="spacerR" presStyleCnt="0"/>
      <dgm:spPr/>
    </dgm:pt>
    <dgm:pt modelId="{D68AD94D-B4D3-4DF8-96C1-73114B7AD80B}" type="pres">
      <dgm:prSet presAssocID="{BD540C87-D968-4FC9-BE73-F24CFA3B2FC1}" presName="node" presStyleLbl="node1" presStyleIdx="2" presStyleCnt="3" custScaleX="126855" custScaleY="112670">
        <dgm:presLayoutVars>
          <dgm:bulletEnabled val="1"/>
        </dgm:presLayoutVars>
      </dgm:prSet>
      <dgm:spPr/>
      <dgm:t>
        <a:bodyPr/>
        <a:lstStyle/>
        <a:p>
          <a:endParaRPr lang="tr-TR"/>
        </a:p>
      </dgm:t>
    </dgm:pt>
  </dgm:ptLst>
  <dgm:cxnLst>
    <dgm:cxn modelId="{B25CDFF3-B7C6-4C54-8B50-4D1AD4C287FA}" srcId="{19DCB3B9-3505-4035-B377-872495B1B750}" destId="{BD540C87-D968-4FC9-BE73-F24CFA3B2FC1}" srcOrd="2" destOrd="0" parTransId="{5ED80E83-8C5B-4282-BD84-096D62F1E56C}" sibTransId="{BD5B6108-B725-4884-BD76-4EFE372D4259}"/>
    <dgm:cxn modelId="{2FCE8D65-2707-4F39-8112-763F43EE30A2}" srcId="{19DCB3B9-3505-4035-B377-872495B1B750}" destId="{1CE2517A-2072-4F59-B470-900566D5463C}" srcOrd="1" destOrd="0" parTransId="{8687931A-7123-4191-A0B1-C4E44EF8F625}" sibTransId="{9FE051B1-EEA1-4382-8E45-6DEEFAB53AC9}"/>
    <dgm:cxn modelId="{1268EA83-965A-E64C-9E49-1FB696F9F169}" type="presOf" srcId="{19DCB3B9-3505-4035-B377-872495B1B750}" destId="{9F072088-01E3-425F-A28F-6451A0678AB3}" srcOrd="0" destOrd="0" presId="urn:microsoft.com/office/officeart/2005/8/layout/equation1"/>
    <dgm:cxn modelId="{C96A6BC5-5174-C54B-861F-BF580B90A4C9}" type="presOf" srcId="{7DE74D41-9864-42C5-A59F-E572F6F7BE6F}" destId="{29FDE5F6-81F9-4CEF-A286-4028B68B2D84}" srcOrd="0" destOrd="0" presId="urn:microsoft.com/office/officeart/2005/8/layout/equation1"/>
    <dgm:cxn modelId="{B8F8AD6F-C648-1C49-AA97-E6EAD7FAF1F3}" type="presOf" srcId="{D0E5856C-6328-4016-8CCE-8755247D8F9B}" destId="{32969A61-C887-43DF-8EEC-908768F314BE}" srcOrd="0" destOrd="0" presId="urn:microsoft.com/office/officeart/2005/8/layout/equation1"/>
    <dgm:cxn modelId="{4087AAF7-6C60-D343-AC4F-8BE6E3627E28}" type="presOf" srcId="{1CE2517A-2072-4F59-B470-900566D5463C}" destId="{AF6F233F-456A-4A0D-B915-9001D124D42B}" srcOrd="0" destOrd="0" presId="urn:microsoft.com/office/officeart/2005/8/layout/equation1"/>
    <dgm:cxn modelId="{D6191FE7-EDE9-4F99-BC83-FD937576A393}" srcId="{19DCB3B9-3505-4035-B377-872495B1B750}" destId="{D0E5856C-6328-4016-8CCE-8755247D8F9B}" srcOrd="0" destOrd="0" parTransId="{FD8DCEC2-92AC-4570-B611-3B17A84684CD}" sibTransId="{7DE74D41-9864-42C5-A59F-E572F6F7BE6F}"/>
    <dgm:cxn modelId="{BFDEA404-77F8-1843-B419-BBFFF0D33793}" type="presOf" srcId="{BD540C87-D968-4FC9-BE73-F24CFA3B2FC1}" destId="{D68AD94D-B4D3-4DF8-96C1-73114B7AD80B}" srcOrd="0" destOrd="0" presId="urn:microsoft.com/office/officeart/2005/8/layout/equation1"/>
    <dgm:cxn modelId="{3735DDF5-D02A-3A48-9A6A-94BECC1CFCD0}" type="presOf" srcId="{9FE051B1-EEA1-4382-8E45-6DEEFAB53AC9}" destId="{A8022427-9254-4DFA-847D-2F9DCE333FE1}" srcOrd="0" destOrd="0" presId="urn:microsoft.com/office/officeart/2005/8/layout/equation1"/>
    <dgm:cxn modelId="{C482560F-339B-F04E-AE59-209435474909}" type="presParOf" srcId="{9F072088-01E3-425F-A28F-6451A0678AB3}" destId="{32969A61-C887-43DF-8EEC-908768F314BE}" srcOrd="0" destOrd="0" presId="urn:microsoft.com/office/officeart/2005/8/layout/equation1"/>
    <dgm:cxn modelId="{59D5E21D-6021-3C4C-9BAA-AB0C8C61AE9C}" type="presParOf" srcId="{9F072088-01E3-425F-A28F-6451A0678AB3}" destId="{58CF1983-4F1E-47E0-9DEA-F8D372D18149}" srcOrd="1" destOrd="0" presId="urn:microsoft.com/office/officeart/2005/8/layout/equation1"/>
    <dgm:cxn modelId="{AB20B6B6-15A1-EF4E-A916-44B00D12F53F}" type="presParOf" srcId="{9F072088-01E3-425F-A28F-6451A0678AB3}" destId="{29FDE5F6-81F9-4CEF-A286-4028B68B2D84}" srcOrd="2" destOrd="0" presId="urn:microsoft.com/office/officeart/2005/8/layout/equation1"/>
    <dgm:cxn modelId="{8AE728AA-0A54-E548-9884-86174A0032E1}" type="presParOf" srcId="{9F072088-01E3-425F-A28F-6451A0678AB3}" destId="{6821FA23-E7CF-46FF-9E61-91EA0D79DFB5}" srcOrd="3" destOrd="0" presId="urn:microsoft.com/office/officeart/2005/8/layout/equation1"/>
    <dgm:cxn modelId="{BCDB467B-65B9-3F45-A658-7B67B2A8581A}" type="presParOf" srcId="{9F072088-01E3-425F-A28F-6451A0678AB3}" destId="{AF6F233F-456A-4A0D-B915-9001D124D42B}" srcOrd="4" destOrd="0" presId="urn:microsoft.com/office/officeart/2005/8/layout/equation1"/>
    <dgm:cxn modelId="{D66FBCED-B227-264A-8DAB-CBAB0ECB2772}" type="presParOf" srcId="{9F072088-01E3-425F-A28F-6451A0678AB3}" destId="{E3C7437A-E9B5-448B-A70B-127F8C5D09E7}" srcOrd="5" destOrd="0" presId="urn:microsoft.com/office/officeart/2005/8/layout/equation1"/>
    <dgm:cxn modelId="{8B2B3FE8-0EE2-7845-B2FD-1CE57B033292}" type="presParOf" srcId="{9F072088-01E3-425F-A28F-6451A0678AB3}" destId="{A8022427-9254-4DFA-847D-2F9DCE333FE1}" srcOrd="6" destOrd="0" presId="urn:microsoft.com/office/officeart/2005/8/layout/equation1"/>
    <dgm:cxn modelId="{7A123F70-0C18-B44F-A91A-003E241E2381}" type="presParOf" srcId="{9F072088-01E3-425F-A28F-6451A0678AB3}" destId="{287FD43E-FDD4-48A8-9578-593B077680A6}" srcOrd="7" destOrd="0" presId="urn:microsoft.com/office/officeart/2005/8/layout/equation1"/>
    <dgm:cxn modelId="{6F954B7B-2C81-644F-9DF2-6401401C9D88}" type="presParOf" srcId="{9F072088-01E3-425F-A28F-6451A0678AB3}" destId="{D68AD94D-B4D3-4DF8-96C1-73114B7AD80B}"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AFD8F3-C476-466B-8BCE-BABCFADCADB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tr-TR"/>
        </a:p>
      </dgm:t>
    </dgm:pt>
    <dgm:pt modelId="{4BD7AE63-72BB-4F98-BF59-18AB794BE4A5}">
      <dgm:prSet phldrT="[Metin]" custT="1"/>
      <dgm:spPr>
        <a:solidFill>
          <a:schemeClr val="bg1"/>
        </a:solidFill>
        <a:ln>
          <a:solidFill>
            <a:srgbClr val="C00000"/>
          </a:solidFill>
        </a:ln>
      </dgm:spPr>
      <dgm:t>
        <a:bodyPr/>
        <a:lstStyle/>
        <a:p>
          <a:r>
            <a:rPr lang="tr-TR" sz="3200" b="1" dirty="0" smtClean="0">
              <a:solidFill>
                <a:srgbClr val="C00000"/>
              </a:solidFill>
              <a:latin typeface="+mj-lt"/>
            </a:rPr>
            <a:t>TNF-</a:t>
          </a:r>
          <a:r>
            <a:rPr lang="el-GR" sz="3200" b="1" dirty="0" smtClean="0">
              <a:solidFill>
                <a:srgbClr val="C00000"/>
              </a:solidFill>
              <a:latin typeface="+mj-lt"/>
            </a:rPr>
            <a:t>α</a:t>
          </a:r>
          <a:endParaRPr lang="tr-TR" sz="3200" b="1" dirty="0">
            <a:solidFill>
              <a:srgbClr val="C00000"/>
            </a:solidFill>
            <a:latin typeface="+mj-lt"/>
          </a:endParaRPr>
        </a:p>
      </dgm:t>
    </dgm:pt>
    <dgm:pt modelId="{B82C4A86-0AD1-4F1C-B7AA-DE36D31F319D}" type="parTrans" cxnId="{BAD52B5F-4C66-4C83-92D0-677CF11D5BC3}">
      <dgm:prSet/>
      <dgm:spPr/>
      <dgm:t>
        <a:bodyPr/>
        <a:lstStyle/>
        <a:p>
          <a:endParaRPr lang="tr-TR"/>
        </a:p>
      </dgm:t>
    </dgm:pt>
    <dgm:pt modelId="{B6C8E194-385A-4350-8CBB-32CB43ED24B8}" type="sibTrans" cxnId="{BAD52B5F-4C66-4C83-92D0-677CF11D5BC3}">
      <dgm:prSet/>
      <dgm:spPr/>
      <dgm:t>
        <a:bodyPr/>
        <a:lstStyle/>
        <a:p>
          <a:endParaRPr lang="tr-TR"/>
        </a:p>
      </dgm:t>
    </dgm:pt>
    <dgm:pt modelId="{91929FAE-AA9A-4C4B-AE05-7DDA74F4FE30}" type="pres">
      <dgm:prSet presAssocID="{55AFD8F3-C476-466B-8BCE-BABCFADCADB1}" presName="diagram" presStyleCnt="0">
        <dgm:presLayoutVars>
          <dgm:dir/>
          <dgm:resizeHandles val="exact"/>
        </dgm:presLayoutVars>
      </dgm:prSet>
      <dgm:spPr/>
      <dgm:t>
        <a:bodyPr/>
        <a:lstStyle/>
        <a:p>
          <a:endParaRPr lang="tr-TR"/>
        </a:p>
      </dgm:t>
    </dgm:pt>
    <dgm:pt modelId="{E4897266-0F0C-46F8-998C-6950F811B33A}" type="pres">
      <dgm:prSet presAssocID="{4BD7AE63-72BB-4F98-BF59-18AB794BE4A5}" presName="node" presStyleLbl="node1" presStyleIdx="0" presStyleCnt="1">
        <dgm:presLayoutVars>
          <dgm:bulletEnabled val="1"/>
        </dgm:presLayoutVars>
      </dgm:prSet>
      <dgm:spPr/>
      <dgm:t>
        <a:bodyPr/>
        <a:lstStyle/>
        <a:p>
          <a:endParaRPr lang="tr-TR"/>
        </a:p>
      </dgm:t>
    </dgm:pt>
  </dgm:ptLst>
  <dgm:cxnLst>
    <dgm:cxn modelId="{B3BA1843-9B72-4A6C-8E09-6D38AD8F0BAF}" type="presOf" srcId="{4BD7AE63-72BB-4F98-BF59-18AB794BE4A5}" destId="{E4897266-0F0C-46F8-998C-6950F811B33A}" srcOrd="0" destOrd="0" presId="urn:microsoft.com/office/officeart/2005/8/layout/default"/>
    <dgm:cxn modelId="{BAD52B5F-4C66-4C83-92D0-677CF11D5BC3}" srcId="{55AFD8F3-C476-466B-8BCE-BABCFADCADB1}" destId="{4BD7AE63-72BB-4F98-BF59-18AB794BE4A5}" srcOrd="0" destOrd="0" parTransId="{B82C4A86-0AD1-4F1C-B7AA-DE36D31F319D}" sibTransId="{B6C8E194-385A-4350-8CBB-32CB43ED24B8}"/>
    <dgm:cxn modelId="{FA9EEB0B-6202-4F77-908A-B4212CFB66CD}" type="presOf" srcId="{55AFD8F3-C476-466B-8BCE-BABCFADCADB1}" destId="{91929FAE-AA9A-4C4B-AE05-7DDA74F4FE30}" srcOrd="0" destOrd="0" presId="urn:microsoft.com/office/officeart/2005/8/layout/default"/>
    <dgm:cxn modelId="{E9C92040-CE33-4746-B2A3-39792879F63D}" type="presParOf" srcId="{91929FAE-AA9A-4C4B-AE05-7DDA74F4FE30}" destId="{E4897266-0F0C-46F8-998C-6950F811B33A}"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AFD8F3-C476-466B-8BCE-BABCFADCADB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tr-TR"/>
        </a:p>
      </dgm:t>
    </dgm:pt>
    <dgm:pt modelId="{4BD7AE63-72BB-4F98-BF59-18AB794BE4A5}">
      <dgm:prSet phldrT="[Metin]" custT="1"/>
      <dgm:spPr>
        <a:solidFill>
          <a:schemeClr val="bg1"/>
        </a:solidFill>
        <a:ln>
          <a:solidFill>
            <a:srgbClr val="C00000"/>
          </a:solidFill>
        </a:ln>
      </dgm:spPr>
      <dgm:t>
        <a:bodyPr/>
        <a:lstStyle/>
        <a:p>
          <a:r>
            <a:rPr lang="tr-TR" sz="3200" b="1" dirty="0" smtClean="0">
              <a:solidFill>
                <a:srgbClr val="C00000"/>
              </a:solidFill>
              <a:latin typeface="+mj-lt"/>
            </a:rPr>
            <a:t>IL-6</a:t>
          </a:r>
          <a:endParaRPr lang="tr-TR" sz="3200" b="1" dirty="0">
            <a:solidFill>
              <a:srgbClr val="C00000"/>
            </a:solidFill>
            <a:latin typeface="+mj-lt"/>
          </a:endParaRPr>
        </a:p>
      </dgm:t>
    </dgm:pt>
    <dgm:pt modelId="{B82C4A86-0AD1-4F1C-B7AA-DE36D31F319D}" type="parTrans" cxnId="{BAD52B5F-4C66-4C83-92D0-677CF11D5BC3}">
      <dgm:prSet/>
      <dgm:spPr/>
      <dgm:t>
        <a:bodyPr/>
        <a:lstStyle/>
        <a:p>
          <a:endParaRPr lang="tr-TR"/>
        </a:p>
      </dgm:t>
    </dgm:pt>
    <dgm:pt modelId="{B6C8E194-385A-4350-8CBB-32CB43ED24B8}" type="sibTrans" cxnId="{BAD52B5F-4C66-4C83-92D0-677CF11D5BC3}">
      <dgm:prSet/>
      <dgm:spPr/>
      <dgm:t>
        <a:bodyPr/>
        <a:lstStyle/>
        <a:p>
          <a:endParaRPr lang="tr-TR"/>
        </a:p>
      </dgm:t>
    </dgm:pt>
    <dgm:pt modelId="{91929FAE-AA9A-4C4B-AE05-7DDA74F4FE30}" type="pres">
      <dgm:prSet presAssocID="{55AFD8F3-C476-466B-8BCE-BABCFADCADB1}" presName="diagram" presStyleCnt="0">
        <dgm:presLayoutVars>
          <dgm:dir/>
          <dgm:resizeHandles val="exact"/>
        </dgm:presLayoutVars>
      </dgm:prSet>
      <dgm:spPr/>
      <dgm:t>
        <a:bodyPr/>
        <a:lstStyle/>
        <a:p>
          <a:endParaRPr lang="tr-TR"/>
        </a:p>
      </dgm:t>
    </dgm:pt>
    <dgm:pt modelId="{E4897266-0F0C-46F8-998C-6950F811B33A}" type="pres">
      <dgm:prSet presAssocID="{4BD7AE63-72BB-4F98-BF59-18AB794BE4A5}" presName="node" presStyleLbl="node1" presStyleIdx="0" presStyleCnt="1">
        <dgm:presLayoutVars>
          <dgm:bulletEnabled val="1"/>
        </dgm:presLayoutVars>
      </dgm:prSet>
      <dgm:spPr/>
      <dgm:t>
        <a:bodyPr/>
        <a:lstStyle/>
        <a:p>
          <a:endParaRPr lang="tr-TR"/>
        </a:p>
      </dgm:t>
    </dgm:pt>
  </dgm:ptLst>
  <dgm:cxnLst>
    <dgm:cxn modelId="{B3BA1843-9B72-4A6C-8E09-6D38AD8F0BAF}" type="presOf" srcId="{4BD7AE63-72BB-4F98-BF59-18AB794BE4A5}" destId="{E4897266-0F0C-46F8-998C-6950F811B33A}" srcOrd="0" destOrd="0" presId="urn:microsoft.com/office/officeart/2005/8/layout/default"/>
    <dgm:cxn modelId="{BAD52B5F-4C66-4C83-92D0-677CF11D5BC3}" srcId="{55AFD8F3-C476-466B-8BCE-BABCFADCADB1}" destId="{4BD7AE63-72BB-4F98-BF59-18AB794BE4A5}" srcOrd="0" destOrd="0" parTransId="{B82C4A86-0AD1-4F1C-B7AA-DE36D31F319D}" sibTransId="{B6C8E194-385A-4350-8CBB-32CB43ED24B8}"/>
    <dgm:cxn modelId="{FA9EEB0B-6202-4F77-908A-B4212CFB66CD}" type="presOf" srcId="{55AFD8F3-C476-466B-8BCE-BABCFADCADB1}" destId="{91929FAE-AA9A-4C4B-AE05-7DDA74F4FE30}" srcOrd="0" destOrd="0" presId="urn:microsoft.com/office/officeart/2005/8/layout/default"/>
    <dgm:cxn modelId="{E9C92040-CE33-4746-B2A3-39792879F63D}" type="presParOf" srcId="{91929FAE-AA9A-4C4B-AE05-7DDA74F4FE30}" destId="{E4897266-0F0C-46F8-998C-6950F811B33A}"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AFD8F3-C476-466B-8BCE-BABCFADCADB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tr-TR"/>
        </a:p>
      </dgm:t>
    </dgm:pt>
    <dgm:pt modelId="{4BD7AE63-72BB-4F98-BF59-18AB794BE4A5}">
      <dgm:prSet phldrT="[Metin]" custT="1"/>
      <dgm:spPr>
        <a:solidFill>
          <a:schemeClr val="bg1"/>
        </a:solidFill>
        <a:ln>
          <a:solidFill>
            <a:srgbClr val="C00000"/>
          </a:solidFill>
        </a:ln>
      </dgm:spPr>
      <dgm:t>
        <a:bodyPr/>
        <a:lstStyle/>
        <a:p>
          <a:r>
            <a:rPr lang="tr-TR" sz="3200" b="1" dirty="0" err="1" smtClean="0">
              <a:solidFill>
                <a:srgbClr val="C00000"/>
              </a:solidFill>
              <a:latin typeface="+mj-lt"/>
            </a:rPr>
            <a:t>Cortisol</a:t>
          </a:r>
          <a:endParaRPr lang="tr-TR" sz="3200" b="1" dirty="0">
            <a:solidFill>
              <a:srgbClr val="C00000"/>
            </a:solidFill>
            <a:latin typeface="+mj-lt"/>
          </a:endParaRPr>
        </a:p>
      </dgm:t>
    </dgm:pt>
    <dgm:pt modelId="{B82C4A86-0AD1-4F1C-B7AA-DE36D31F319D}" type="parTrans" cxnId="{BAD52B5F-4C66-4C83-92D0-677CF11D5BC3}">
      <dgm:prSet/>
      <dgm:spPr/>
      <dgm:t>
        <a:bodyPr/>
        <a:lstStyle/>
        <a:p>
          <a:endParaRPr lang="tr-TR"/>
        </a:p>
      </dgm:t>
    </dgm:pt>
    <dgm:pt modelId="{B6C8E194-385A-4350-8CBB-32CB43ED24B8}" type="sibTrans" cxnId="{BAD52B5F-4C66-4C83-92D0-677CF11D5BC3}">
      <dgm:prSet/>
      <dgm:spPr/>
      <dgm:t>
        <a:bodyPr/>
        <a:lstStyle/>
        <a:p>
          <a:endParaRPr lang="tr-TR"/>
        </a:p>
      </dgm:t>
    </dgm:pt>
    <dgm:pt modelId="{91929FAE-AA9A-4C4B-AE05-7DDA74F4FE30}" type="pres">
      <dgm:prSet presAssocID="{55AFD8F3-C476-466B-8BCE-BABCFADCADB1}" presName="diagram" presStyleCnt="0">
        <dgm:presLayoutVars>
          <dgm:dir/>
          <dgm:resizeHandles val="exact"/>
        </dgm:presLayoutVars>
      </dgm:prSet>
      <dgm:spPr/>
      <dgm:t>
        <a:bodyPr/>
        <a:lstStyle/>
        <a:p>
          <a:endParaRPr lang="tr-TR"/>
        </a:p>
      </dgm:t>
    </dgm:pt>
    <dgm:pt modelId="{E4897266-0F0C-46F8-998C-6950F811B33A}" type="pres">
      <dgm:prSet presAssocID="{4BD7AE63-72BB-4F98-BF59-18AB794BE4A5}" presName="node" presStyleLbl="node1" presStyleIdx="0" presStyleCnt="1">
        <dgm:presLayoutVars>
          <dgm:bulletEnabled val="1"/>
        </dgm:presLayoutVars>
      </dgm:prSet>
      <dgm:spPr/>
      <dgm:t>
        <a:bodyPr/>
        <a:lstStyle/>
        <a:p>
          <a:endParaRPr lang="tr-TR"/>
        </a:p>
      </dgm:t>
    </dgm:pt>
  </dgm:ptLst>
  <dgm:cxnLst>
    <dgm:cxn modelId="{B3BA1843-9B72-4A6C-8E09-6D38AD8F0BAF}" type="presOf" srcId="{4BD7AE63-72BB-4F98-BF59-18AB794BE4A5}" destId="{E4897266-0F0C-46F8-998C-6950F811B33A}" srcOrd="0" destOrd="0" presId="urn:microsoft.com/office/officeart/2005/8/layout/default"/>
    <dgm:cxn modelId="{BAD52B5F-4C66-4C83-92D0-677CF11D5BC3}" srcId="{55AFD8F3-C476-466B-8BCE-BABCFADCADB1}" destId="{4BD7AE63-72BB-4F98-BF59-18AB794BE4A5}" srcOrd="0" destOrd="0" parTransId="{B82C4A86-0AD1-4F1C-B7AA-DE36D31F319D}" sibTransId="{B6C8E194-385A-4350-8CBB-32CB43ED24B8}"/>
    <dgm:cxn modelId="{FA9EEB0B-6202-4F77-908A-B4212CFB66CD}" type="presOf" srcId="{55AFD8F3-C476-466B-8BCE-BABCFADCADB1}" destId="{91929FAE-AA9A-4C4B-AE05-7DDA74F4FE30}" srcOrd="0" destOrd="0" presId="urn:microsoft.com/office/officeart/2005/8/layout/default"/>
    <dgm:cxn modelId="{E9C92040-CE33-4746-B2A3-39792879F63D}" type="presParOf" srcId="{91929FAE-AA9A-4C4B-AE05-7DDA74F4FE30}" destId="{E4897266-0F0C-46F8-998C-6950F811B33A}"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AFD8F3-C476-466B-8BCE-BABCFADCADB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tr-TR"/>
        </a:p>
      </dgm:t>
    </dgm:pt>
    <dgm:pt modelId="{4BD7AE63-72BB-4F98-BF59-18AB794BE4A5}">
      <dgm:prSet phldrT="[Metin]" custT="1"/>
      <dgm:spPr>
        <a:solidFill>
          <a:schemeClr val="bg1"/>
        </a:solidFill>
        <a:ln>
          <a:solidFill>
            <a:srgbClr val="C00000"/>
          </a:solidFill>
        </a:ln>
      </dgm:spPr>
      <dgm:t>
        <a:bodyPr/>
        <a:lstStyle/>
        <a:p>
          <a:r>
            <a:rPr lang="tr-TR" sz="3200" b="1" dirty="0" err="1" smtClean="0">
              <a:solidFill>
                <a:srgbClr val="C00000"/>
              </a:solidFill>
              <a:latin typeface="+mj-lt"/>
            </a:rPr>
            <a:t>Glucose</a:t>
          </a:r>
          <a:endParaRPr lang="tr-TR" sz="3200" b="1" dirty="0">
            <a:solidFill>
              <a:srgbClr val="C00000"/>
            </a:solidFill>
            <a:latin typeface="+mj-lt"/>
          </a:endParaRPr>
        </a:p>
      </dgm:t>
    </dgm:pt>
    <dgm:pt modelId="{B82C4A86-0AD1-4F1C-B7AA-DE36D31F319D}" type="parTrans" cxnId="{BAD52B5F-4C66-4C83-92D0-677CF11D5BC3}">
      <dgm:prSet/>
      <dgm:spPr/>
      <dgm:t>
        <a:bodyPr/>
        <a:lstStyle/>
        <a:p>
          <a:endParaRPr lang="tr-TR"/>
        </a:p>
      </dgm:t>
    </dgm:pt>
    <dgm:pt modelId="{B6C8E194-385A-4350-8CBB-32CB43ED24B8}" type="sibTrans" cxnId="{BAD52B5F-4C66-4C83-92D0-677CF11D5BC3}">
      <dgm:prSet/>
      <dgm:spPr/>
      <dgm:t>
        <a:bodyPr/>
        <a:lstStyle/>
        <a:p>
          <a:endParaRPr lang="tr-TR"/>
        </a:p>
      </dgm:t>
    </dgm:pt>
    <dgm:pt modelId="{91929FAE-AA9A-4C4B-AE05-7DDA74F4FE30}" type="pres">
      <dgm:prSet presAssocID="{55AFD8F3-C476-466B-8BCE-BABCFADCADB1}" presName="diagram" presStyleCnt="0">
        <dgm:presLayoutVars>
          <dgm:dir/>
          <dgm:resizeHandles val="exact"/>
        </dgm:presLayoutVars>
      </dgm:prSet>
      <dgm:spPr/>
      <dgm:t>
        <a:bodyPr/>
        <a:lstStyle/>
        <a:p>
          <a:endParaRPr lang="tr-TR"/>
        </a:p>
      </dgm:t>
    </dgm:pt>
    <dgm:pt modelId="{E4897266-0F0C-46F8-998C-6950F811B33A}" type="pres">
      <dgm:prSet presAssocID="{4BD7AE63-72BB-4F98-BF59-18AB794BE4A5}" presName="node" presStyleLbl="node1" presStyleIdx="0" presStyleCnt="1">
        <dgm:presLayoutVars>
          <dgm:bulletEnabled val="1"/>
        </dgm:presLayoutVars>
      </dgm:prSet>
      <dgm:spPr/>
      <dgm:t>
        <a:bodyPr/>
        <a:lstStyle/>
        <a:p>
          <a:endParaRPr lang="tr-TR"/>
        </a:p>
      </dgm:t>
    </dgm:pt>
  </dgm:ptLst>
  <dgm:cxnLst>
    <dgm:cxn modelId="{B3BA1843-9B72-4A6C-8E09-6D38AD8F0BAF}" type="presOf" srcId="{4BD7AE63-72BB-4F98-BF59-18AB794BE4A5}" destId="{E4897266-0F0C-46F8-998C-6950F811B33A}" srcOrd="0" destOrd="0" presId="urn:microsoft.com/office/officeart/2005/8/layout/default"/>
    <dgm:cxn modelId="{BAD52B5F-4C66-4C83-92D0-677CF11D5BC3}" srcId="{55AFD8F3-C476-466B-8BCE-BABCFADCADB1}" destId="{4BD7AE63-72BB-4F98-BF59-18AB794BE4A5}" srcOrd="0" destOrd="0" parTransId="{B82C4A86-0AD1-4F1C-B7AA-DE36D31F319D}" sibTransId="{B6C8E194-385A-4350-8CBB-32CB43ED24B8}"/>
    <dgm:cxn modelId="{FA9EEB0B-6202-4F77-908A-B4212CFB66CD}" type="presOf" srcId="{55AFD8F3-C476-466B-8BCE-BABCFADCADB1}" destId="{91929FAE-AA9A-4C4B-AE05-7DDA74F4FE30}" srcOrd="0" destOrd="0" presId="urn:microsoft.com/office/officeart/2005/8/layout/default"/>
    <dgm:cxn modelId="{E9C92040-CE33-4746-B2A3-39792879F63D}" type="presParOf" srcId="{91929FAE-AA9A-4C4B-AE05-7DDA74F4FE30}" destId="{E4897266-0F0C-46F8-998C-6950F811B33A}"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AFD8F3-C476-466B-8BCE-BABCFADCADB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tr-TR"/>
        </a:p>
      </dgm:t>
    </dgm:pt>
    <dgm:pt modelId="{4BD7AE63-72BB-4F98-BF59-18AB794BE4A5}">
      <dgm:prSet phldrT="[Metin]" custT="1"/>
      <dgm:spPr>
        <a:solidFill>
          <a:schemeClr val="bg1"/>
        </a:solidFill>
        <a:ln>
          <a:solidFill>
            <a:srgbClr val="C00000"/>
          </a:solidFill>
        </a:ln>
      </dgm:spPr>
      <dgm:t>
        <a:bodyPr/>
        <a:lstStyle/>
        <a:p>
          <a:r>
            <a:rPr lang="tr-TR" sz="3200" b="1" dirty="0" smtClean="0">
              <a:solidFill>
                <a:srgbClr val="C00000"/>
              </a:solidFill>
              <a:latin typeface="+mj-lt"/>
            </a:rPr>
            <a:t>WBC</a:t>
          </a:r>
          <a:endParaRPr lang="tr-TR" sz="3200" b="1" dirty="0">
            <a:solidFill>
              <a:srgbClr val="C00000"/>
            </a:solidFill>
            <a:latin typeface="+mj-lt"/>
          </a:endParaRPr>
        </a:p>
      </dgm:t>
    </dgm:pt>
    <dgm:pt modelId="{B82C4A86-0AD1-4F1C-B7AA-DE36D31F319D}" type="parTrans" cxnId="{BAD52B5F-4C66-4C83-92D0-677CF11D5BC3}">
      <dgm:prSet/>
      <dgm:spPr/>
      <dgm:t>
        <a:bodyPr/>
        <a:lstStyle/>
        <a:p>
          <a:endParaRPr lang="tr-TR"/>
        </a:p>
      </dgm:t>
    </dgm:pt>
    <dgm:pt modelId="{B6C8E194-385A-4350-8CBB-32CB43ED24B8}" type="sibTrans" cxnId="{BAD52B5F-4C66-4C83-92D0-677CF11D5BC3}">
      <dgm:prSet/>
      <dgm:spPr/>
      <dgm:t>
        <a:bodyPr/>
        <a:lstStyle/>
        <a:p>
          <a:endParaRPr lang="tr-TR"/>
        </a:p>
      </dgm:t>
    </dgm:pt>
    <dgm:pt modelId="{91929FAE-AA9A-4C4B-AE05-7DDA74F4FE30}" type="pres">
      <dgm:prSet presAssocID="{55AFD8F3-C476-466B-8BCE-BABCFADCADB1}" presName="diagram" presStyleCnt="0">
        <dgm:presLayoutVars>
          <dgm:dir/>
          <dgm:resizeHandles val="exact"/>
        </dgm:presLayoutVars>
      </dgm:prSet>
      <dgm:spPr/>
      <dgm:t>
        <a:bodyPr/>
        <a:lstStyle/>
        <a:p>
          <a:endParaRPr lang="tr-TR"/>
        </a:p>
      </dgm:t>
    </dgm:pt>
    <dgm:pt modelId="{E4897266-0F0C-46F8-998C-6950F811B33A}" type="pres">
      <dgm:prSet presAssocID="{4BD7AE63-72BB-4F98-BF59-18AB794BE4A5}" presName="node" presStyleLbl="node1" presStyleIdx="0" presStyleCnt="1">
        <dgm:presLayoutVars>
          <dgm:bulletEnabled val="1"/>
        </dgm:presLayoutVars>
      </dgm:prSet>
      <dgm:spPr/>
      <dgm:t>
        <a:bodyPr/>
        <a:lstStyle/>
        <a:p>
          <a:endParaRPr lang="tr-TR"/>
        </a:p>
      </dgm:t>
    </dgm:pt>
  </dgm:ptLst>
  <dgm:cxnLst>
    <dgm:cxn modelId="{B3BA1843-9B72-4A6C-8E09-6D38AD8F0BAF}" type="presOf" srcId="{4BD7AE63-72BB-4F98-BF59-18AB794BE4A5}" destId="{E4897266-0F0C-46F8-998C-6950F811B33A}" srcOrd="0" destOrd="0" presId="urn:microsoft.com/office/officeart/2005/8/layout/default"/>
    <dgm:cxn modelId="{BAD52B5F-4C66-4C83-92D0-677CF11D5BC3}" srcId="{55AFD8F3-C476-466B-8BCE-BABCFADCADB1}" destId="{4BD7AE63-72BB-4F98-BF59-18AB794BE4A5}" srcOrd="0" destOrd="0" parTransId="{B82C4A86-0AD1-4F1C-B7AA-DE36D31F319D}" sibTransId="{B6C8E194-385A-4350-8CBB-32CB43ED24B8}"/>
    <dgm:cxn modelId="{FA9EEB0B-6202-4F77-908A-B4212CFB66CD}" type="presOf" srcId="{55AFD8F3-C476-466B-8BCE-BABCFADCADB1}" destId="{91929FAE-AA9A-4C4B-AE05-7DDA74F4FE30}" srcOrd="0" destOrd="0" presId="urn:microsoft.com/office/officeart/2005/8/layout/default"/>
    <dgm:cxn modelId="{E9C92040-CE33-4746-B2A3-39792879F63D}" type="presParOf" srcId="{91929FAE-AA9A-4C4B-AE05-7DDA74F4FE30}" destId="{E4897266-0F0C-46F8-998C-6950F811B33A}"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5AFD8F3-C476-466B-8BCE-BABCFADCADB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tr-TR"/>
        </a:p>
      </dgm:t>
    </dgm:pt>
    <dgm:pt modelId="{4BD7AE63-72BB-4F98-BF59-18AB794BE4A5}">
      <dgm:prSet phldrT="[Metin]" custT="1"/>
      <dgm:spPr>
        <a:solidFill>
          <a:schemeClr val="bg1"/>
        </a:solidFill>
        <a:ln>
          <a:solidFill>
            <a:srgbClr val="C00000"/>
          </a:solidFill>
        </a:ln>
      </dgm:spPr>
      <dgm:t>
        <a:bodyPr/>
        <a:lstStyle/>
        <a:p>
          <a:r>
            <a:rPr lang="tr-TR" sz="3200" b="1" dirty="0" smtClean="0">
              <a:solidFill>
                <a:srgbClr val="C00000"/>
              </a:solidFill>
              <a:latin typeface="+mj-lt"/>
            </a:rPr>
            <a:t>UMPS</a:t>
          </a:r>
          <a:endParaRPr lang="tr-TR" sz="3200" b="1" dirty="0">
            <a:solidFill>
              <a:srgbClr val="C00000"/>
            </a:solidFill>
            <a:latin typeface="+mj-lt"/>
          </a:endParaRPr>
        </a:p>
      </dgm:t>
    </dgm:pt>
    <dgm:pt modelId="{B82C4A86-0AD1-4F1C-B7AA-DE36D31F319D}" type="parTrans" cxnId="{BAD52B5F-4C66-4C83-92D0-677CF11D5BC3}">
      <dgm:prSet/>
      <dgm:spPr/>
      <dgm:t>
        <a:bodyPr/>
        <a:lstStyle/>
        <a:p>
          <a:endParaRPr lang="tr-TR"/>
        </a:p>
      </dgm:t>
    </dgm:pt>
    <dgm:pt modelId="{B6C8E194-385A-4350-8CBB-32CB43ED24B8}" type="sibTrans" cxnId="{BAD52B5F-4C66-4C83-92D0-677CF11D5BC3}">
      <dgm:prSet/>
      <dgm:spPr/>
      <dgm:t>
        <a:bodyPr/>
        <a:lstStyle/>
        <a:p>
          <a:endParaRPr lang="tr-TR"/>
        </a:p>
      </dgm:t>
    </dgm:pt>
    <dgm:pt modelId="{91929FAE-AA9A-4C4B-AE05-7DDA74F4FE30}" type="pres">
      <dgm:prSet presAssocID="{55AFD8F3-C476-466B-8BCE-BABCFADCADB1}" presName="diagram" presStyleCnt="0">
        <dgm:presLayoutVars>
          <dgm:dir/>
          <dgm:resizeHandles val="exact"/>
        </dgm:presLayoutVars>
      </dgm:prSet>
      <dgm:spPr/>
      <dgm:t>
        <a:bodyPr/>
        <a:lstStyle/>
        <a:p>
          <a:endParaRPr lang="tr-TR"/>
        </a:p>
      </dgm:t>
    </dgm:pt>
    <dgm:pt modelId="{E4897266-0F0C-46F8-998C-6950F811B33A}" type="pres">
      <dgm:prSet presAssocID="{4BD7AE63-72BB-4F98-BF59-18AB794BE4A5}" presName="node" presStyleLbl="node1" presStyleIdx="0" presStyleCnt="1">
        <dgm:presLayoutVars>
          <dgm:bulletEnabled val="1"/>
        </dgm:presLayoutVars>
      </dgm:prSet>
      <dgm:spPr/>
      <dgm:t>
        <a:bodyPr/>
        <a:lstStyle/>
        <a:p>
          <a:endParaRPr lang="tr-TR"/>
        </a:p>
      </dgm:t>
    </dgm:pt>
  </dgm:ptLst>
  <dgm:cxnLst>
    <dgm:cxn modelId="{B3BA1843-9B72-4A6C-8E09-6D38AD8F0BAF}" type="presOf" srcId="{4BD7AE63-72BB-4F98-BF59-18AB794BE4A5}" destId="{E4897266-0F0C-46F8-998C-6950F811B33A}" srcOrd="0" destOrd="0" presId="urn:microsoft.com/office/officeart/2005/8/layout/default"/>
    <dgm:cxn modelId="{BAD52B5F-4C66-4C83-92D0-677CF11D5BC3}" srcId="{55AFD8F3-C476-466B-8BCE-BABCFADCADB1}" destId="{4BD7AE63-72BB-4F98-BF59-18AB794BE4A5}" srcOrd="0" destOrd="0" parTransId="{B82C4A86-0AD1-4F1C-B7AA-DE36D31F319D}" sibTransId="{B6C8E194-385A-4350-8CBB-32CB43ED24B8}"/>
    <dgm:cxn modelId="{FA9EEB0B-6202-4F77-908A-B4212CFB66CD}" type="presOf" srcId="{55AFD8F3-C476-466B-8BCE-BABCFADCADB1}" destId="{91929FAE-AA9A-4C4B-AE05-7DDA74F4FE30}" srcOrd="0" destOrd="0" presId="urn:microsoft.com/office/officeart/2005/8/layout/default"/>
    <dgm:cxn modelId="{E9C92040-CE33-4746-B2A3-39792879F63D}" type="presParOf" srcId="{91929FAE-AA9A-4C4B-AE05-7DDA74F4FE30}" destId="{E4897266-0F0C-46F8-998C-6950F811B33A}"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35606-3123-4EAD-923C-5C3B7D97E64A}">
      <dsp:nvSpPr>
        <dsp:cNvPr id="0" name=""/>
        <dsp:cNvSpPr/>
      </dsp:nvSpPr>
      <dsp:spPr>
        <a:xfrm>
          <a:off x="0" y="0"/>
          <a:ext cx="2782256" cy="2782256"/>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A6044A-EAF8-4463-A9B2-FB4398F52660}">
      <dsp:nvSpPr>
        <dsp:cNvPr id="0" name=""/>
        <dsp:cNvSpPr/>
      </dsp:nvSpPr>
      <dsp:spPr>
        <a:xfrm>
          <a:off x="1391128" y="0"/>
          <a:ext cx="5446089" cy="2782256"/>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kern="1200" dirty="0" smtClean="0">
              <a:latin typeface="+mj-lt"/>
            </a:rPr>
            <a:t>Total</a:t>
          </a:r>
          <a:r>
            <a:rPr lang="tr-TR" sz="3200" kern="1200" baseline="0" dirty="0" smtClean="0">
              <a:latin typeface="+mj-lt"/>
            </a:rPr>
            <a:t> </a:t>
          </a:r>
          <a:r>
            <a:rPr lang="tr-TR" sz="3200" kern="1200" baseline="0" dirty="0" err="1" smtClean="0">
              <a:latin typeface="+mj-lt"/>
            </a:rPr>
            <a:t>estimated</a:t>
          </a:r>
          <a:r>
            <a:rPr lang="tr-TR" sz="3200" kern="1200" dirty="0" smtClean="0">
              <a:latin typeface="+mj-lt"/>
            </a:rPr>
            <a:t>: </a:t>
          </a:r>
        </a:p>
        <a:p>
          <a:pPr lvl="0" algn="ctr" defTabSz="1422400">
            <a:lnSpc>
              <a:spcPct val="90000"/>
            </a:lnSpc>
            <a:spcBef>
              <a:spcPct val="0"/>
            </a:spcBef>
            <a:spcAft>
              <a:spcPct val="35000"/>
            </a:spcAft>
          </a:pPr>
          <a:r>
            <a:rPr lang="tr-TR" sz="3200" kern="1200" dirty="0" smtClean="0">
              <a:latin typeface="+mj-lt"/>
            </a:rPr>
            <a:t>75 000 – 80 000</a:t>
          </a:r>
          <a:endParaRPr lang="tr-TR" sz="3200" kern="1200" dirty="0">
            <a:latin typeface="+mj-lt"/>
          </a:endParaRPr>
        </a:p>
      </dsp:txBody>
      <dsp:txXfrm>
        <a:off x="1391128" y="0"/>
        <a:ext cx="5446089" cy="1321572"/>
      </dsp:txXfrm>
    </dsp:sp>
    <dsp:sp modelId="{A76D089B-7F1C-4498-8746-7388A2D1E6CB}">
      <dsp:nvSpPr>
        <dsp:cNvPr id="0" name=""/>
        <dsp:cNvSpPr/>
      </dsp:nvSpPr>
      <dsp:spPr>
        <a:xfrm>
          <a:off x="730342" y="1321572"/>
          <a:ext cx="1321572" cy="1321572"/>
        </a:xfrm>
        <a:prstGeom prst="pie">
          <a:avLst>
            <a:gd name="adj1" fmla="val 5400000"/>
            <a:gd name="adj2" fmla="val 1620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F9415B-E184-4D08-9B7A-DC6FE12C9992}">
      <dsp:nvSpPr>
        <dsp:cNvPr id="0" name=""/>
        <dsp:cNvSpPr/>
      </dsp:nvSpPr>
      <dsp:spPr>
        <a:xfrm>
          <a:off x="1391128" y="1341210"/>
          <a:ext cx="5446089" cy="1321572"/>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kern="1200" dirty="0" smtClean="0">
              <a:latin typeface="+mj-lt"/>
              <a:cs typeface="Times New Roman" panose="02020603050405020304" pitchFamily="18" charset="0"/>
            </a:rPr>
            <a:t>≥20</a:t>
          </a:r>
          <a:r>
            <a:rPr lang="tr-TR" sz="3200" kern="1200" dirty="0" smtClean="0">
              <a:latin typeface="+mj-lt"/>
            </a:rPr>
            <a:t> 000 – 25 000 </a:t>
          </a:r>
        </a:p>
        <a:p>
          <a:pPr lvl="0" algn="ctr" defTabSz="1422400">
            <a:lnSpc>
              <a:spcPct val="90000"/>
            </a:lnSpc>
            <a:spcBef>
              <a:spcPct val="0"/>
            </a:spcBef>
            <a:spcAft>
              <a:spcPct val="35000"/>
            </a:spcAft>
          </a:pPr>
          <a:r>
            <a:rPr lang="tr-TR" sz="3200" kern="1200" dirty="0" smtClean="0">
              <a:latin typeface="+mj-lt"/>
            </a:rPr>
            <a:t>in </a:t>
          </a:r>
          <a:r>
            <a:rPr lang="tr-TR" sz="3200" kern="1200" dirty="0" err="1" smtClean="0">
              <a:latin typeface="+mj-lt"/>
            </a:rPr>
            <a:t>Cankaya</a:t>
          </a:r>
          <a:r>
            <a:rPr lang="tr-TR" sz="3200" kern="1200" dirty="0" smtClean="0">
              <a:latin typeface="+mj-lt"/>
            </a:rPr>
            <a:t> </a:t>
          </a:r>
          <a:r>
            <a:rPr lang="tr-TR" sz="3200" kern="1200" dirty="0" err="1" smtClean="0">
              <a:latin typeface="+mj-lt"/>
            </a:rPr>
            <a:t>District</a:t>
          </a:r>
          <a:endParaRPr lang="tr-TR" sz="3200" kern="1200" dirty="0">
            <a:latin typeface="+mj-lt"/>
          </a:endParaRPr>
        </a:p>
      </dsp:txBody>
      <dsp:txXfrm>
        <a:off x="1391128" y="1341210"/>
        <a:ext cx="5446089" cy="13215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69A61-C887-43DF-8EEC-908768F314BE}">
      <dsp:nvSpPr>
        <dsp:cNvPr id="0" name=""/>
        <dsp:cNvSpPr/>
      </dsp:nvSpPr>
      <dsp:spPr>
        <a:xfrm>
          <a:off x="3561" y="804733"/>
          <a:ext cx="1822070" cy="1822070"/>
        </a:xfrm>
        <a:prstGeom prst="ellipse">
          <a:avLst/>
        </a:prstGeom>
        <a:gradFill rotWithShape="0">
          <a:gsLst>
            <a:gs pos="0">
              <a:schemeClr val="accent6">
                <a:shade val="50000"/>
                <a:hueOff val="0"/>
                <a:satOff val="0"/>
                <a:lumOff val="0"/>
                <a:alphaOff val="0"/>
                <a:lumMod val="110000"/>
                <a:satMod val="105000"/>
                <a:tint val="67000"/>
              </a:schemeClr>
            </a:gs>
            <a:gs pos="50000">
              <a:schemeClr val="accent6">
                <a:shade val="50000"/>
                <a:hueOff val="0"/>
                <a:satOff val="0"/>
                <a:lumOff val="0"/>
                <a:alphaOff val="0"/>
                <a:lumMod val="105000"/>
                <a:satMod val="103000"/>
                <a:tint val="73000"/>
              </a:schemeClr>
            </a:gs>
            <a:gs pos="100000">
              <a:schemeClr val="accent6">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lang="tr-TR" sz="4500" kern="1200" dirty="0" smtClean="0"/>
            <a:t>1135</a:t>
          </a:r>
          <a:endParaRPr lang="tr-TR" sz="4500" kern="1200" dirty="0"/>
        </a:p>
      </dsp:txBody>
      <dsp:txXfrm>
        <a:off x="270397" y="1071569"/>
        <a:ext cx="1288398" cy="1288398"/>
      </dsp:txXfrm>
    </dsp:sp>
    <dsp:sp modelId="{29FDE5F6-81F9-4CEF-A286-4028B68B2D84}">
      <dsp:nvSpPr>
        <dsp:cNvPr id="0" name=""/>
        <dsp:cNvSpPr/>
      </dsp:nvSpPr>
      <dsp:spPr>
        <a:xfrm>
          <a:off x="1973584" y="1187368"/>
          <a:ext cx="1056800" cy="1056800"/>
        </a:xfrm>
        <a:prstGeom prst="mathPlus">
          <a:avLst/>
        </a:prstGeom>
        <a:gradFill rotWithShape="0">
          <a:gsLst>
            <a:gs pos="0">
              <a:schemeClr val="accent6">
                <a:shade val="90000"/>
                <a:hueOff val="0"/>
                <a:satOff val="0"/>
                <a:lumOff val="0"/>
                <a:alphaOff val="0"/>
                <a:lumMod val="110000"/>
                <a:satMod val="105000"/>
                <a:tint val="67000"/>
              </a:schemeClr>
            </a:gs>
            <a:gs pos="50000">
              <a:schemeClr val="accent6">
                <a:shade val="90000"/>
                <a:hueOff val="0"/>
                <a:satOff val="0"/>
                <a:lumOff val="0"/>
                <a:alphaOff val="0"/>
                <a:lumMod val="105000"/>
                <a:satMod val="103000"/>
                <a:tint val="73000"/>
              </a:schemeClr>
            </a:gs>
            <a:gs pos="100000">
              <a:schemeClr val="accent6">
                <a:shade val="9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tr-TR" sz="1700" kern="1200"/>
        </a:p>
      </dsp:txBody>
      <dsp:txXfrm>
        <a:off x="2113663" y="1591488"/>
        <a:ext cx="776642" cy="248560"/>
      </dsp:txXfrm>
    </dsp:sp>
    <dsp:sp modelId="{AF6F233F-456A-4A0D-B915-9001D124D42B}">
      <dsp:nvSpPr>
        <dsp:cNvPr id="0" name=""/>
        <dsp:cNvSpPr/>
      </dsp:nvSpPr>
      <dsp:spPr>
        <a:xfrm>
          <a:off x="3178337" y="804733"/>
          <a:ext cx="1822070" cy="1822070"/>
        </a:xfrm>
        <a:prstGeom prst="ellipse">
          <a:avLst/>
        </a:prstGeom>
        <a:gradFill rotWithShape="0">
          <a:gsLst>
            <a:gs pos="0">
              <a:schemeClr val="accent6">
                <a:shade val="50000"/>
                <a:hueOff val="245616"/>
                <a:satOff val="-10737"/>
                <a:lumOff val="29307"/>
                <a:alphaOff val="0"/>
                <a:lumMod val="110000"/>
                <a:satMod val="105000"/>
                <a:tint val="67000"/>
              </a:schemeClr>
            </a:gs>
            <a:gs pos="50000">
              <a:schemeClr val="accent6">
                <a:shade val="50000"/>
                <a:hueOff val="245616"/>
                <a:satOff val="-10737"/>
                <a:lumOff val="29307"/>
                <a:alphaOff val="0"/>
                <a:lumMod val="105000"/>
                <a:satMod val="103000"/>
                <a:tint val="73000"/>
              </a:schemeClr>
            </a:gs>
            <a:gs pos="100000">
              <a:schemeClr val="accent6">
                <a:shade val="50000"/>
                <a:hueOff val="245616"/>
                <a:satOff val="-10737"/>
                <a:lumOff val="2930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lang="tr-TR" sz="4500" kern="1200" dirty="0" smtClean="0"/>
            <a:t>1443</a:t>
          </a:r>
          <a:endParaRPr lang="tr-TR" sz="4500" kern="1200" dirty="0"/>
        </a:p>
      </dsp:txBody>
      <dsp:txXfrm>
        <a:off x="3445173" y="1071569"/>
        <a:ext cx="1288398" cy="1288398"/>
      </dsp:txXfrm>
    </dsp:sp>
    <dsp:sp modelId="{A8022427-9254-4DFA-847D-2F9DCE333FE1}">
      <dsp:nvSpPr>
        <dsp:cNvPr id="0" name=""/>
        <dsp:cNvSpPr/>
      </dsp:nvSpPr>
      <dsp:spPr>
        <a:xfrm>
          <a:off x="5148359" y="1187368"/>
          <a:ext cx="1056800" cy="1056800"/>
        </a:xfrm>
        <a:prstGeom prst="mathEqual">
          <a:avLst/>
        </a:prstGeom>
        <a:gradFill rotWithShape="0">
          <a:gsLst>
            <a:gs pos="0">
              <a:schemeClr val="accent6">
                <a:shade val="90000"/>
                <a:hueOff val="379870"/>
                <a:satOff val="-15173"/>
                <a:lumOff val="35191"/>
                <a:alphaOff val="0"/>
                <a:lumMod val="110000"/>
                <a:satMod val="105000"/>
                <a:tint val="67000"/>
              </a:schemeClr>
            </a:gs>
            <a:gs pos="50000">
              <a:schemeClr val="accent6">
                <a:shade val="90000"/>
                <a:hueOff val="379870"/>
                <a:satOff val="-15173"/>
                <a:lumOff val="35191"/>
                <a:alphaOff val="0"/>
                <a:lumMod val="105000"/>
                <a:satMod val="103000"/>
                <a:tint val="73000"/>
              </a:schemeClr>
            </a:gs>
            <a:gs pos="100000">
              <a:schemeClr val="accent6">
                <a:shade val="90000"/>
                <a:hueOff val="379870"/>
                <a:satOff val="-15173"/>
                <a:lumOff val="35191"/>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tr-TR" sz="3600" kern="1200"/>
        </a:p>
      </dsp:txBody>
      <dsp:txXfrm>
        <a:off x="5288438" y="1405069"/>
        <a:ext cx="776642" cy="621398"/>
      </dsp:txXfrm>
    </dsp:sp>
    <dsp:sp modelId="{D68AD94D-B4D3-4DF8-96C1-73114B7AD80B}">
      <dsp:nvSpPr>
        <dsp:cNvPr id="0" name=""/>
        <dsp:cNvSpPr/>
      </dsp:nvSpPr>
      <dsp:spPr>
        <a:xfrm>
          <a:off x="6353113" y="689305"/>
          <a:ext cx="2311387" cy="2052927"/>
        </a:xfrm>
        <a:prstGeom prst="ellipse">
          <a:avLst/>
        </a:prstGeom>
        <a:gradFill rotWithShape="0">
          <a:gsLst>
            <a:gs pos="0">
              <a:schemeClr val="accent6">
                <a:shade val="50000"/>
                <a:hueOff val="245616"/>
                <a:satOff val="-10737"/>
                <a:lumOff val="29307"/>
                <a:alphaOff val="0"/>
                <a:lumMod val="110000"/>
                <a:satMod val="105000"/>
                <a:tint val="67000"/>
              </a:schemeClr>
            </a:gs>
            <a:gs pos="50000">
              <a:schemeClr val="accent6">
                <a:shade val="50000"/>
                <a:hueOff val="245616"/>
                <a:satOff val="-10737"/>
                <a:lumOff val="29307"/>
                <a:alphaOff val="0"/>
                <a:lumMod val="105000"/>
                <a:satMod val="103000"/>
                <a:tint val="73000"/>
              </a:schemeClr>
            </a:gs>
            <a:gs pos="100000">
              <a:schemeClr val="accent6">
                <a:shade val="50000"/>
                <a:hueOff val="245616"/>
                <a:satOff val="-10737"/>
                <a:lumOff val="2930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lang="tr-TR" sz="4500" kern="1200" dirty="0" smtClean="0"/>
            <a:t>2578</a:t>
          </a:r>
          <a:endParaRPr lang="tr-TR" sz="4500" kern="1200" dirty="0"/>
        </a:p>
      </dsp:txBody>
      <dsp:txXfrm>
        <a:off x="6691608" y="989949"/>
        <a:ext cx="1634397" cy="14516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97266-0F0C-46F8-998C-6950F811B33A}">
      <dsp:nvSpPr>
        <dsp:cNvPr id="0" name=""/>
        <dsp:cNvSpPr/>
      </dsp:nvSpPr>
      <dsp:spPr>
        <a:xfrm>
          <a:off x="0" y="18897"/>
          <a:ext cx="1689608" cy="1013764"/>
        </a:xfrm>
        <a:prstGeom prst="rect">
          <a:avLst/>
        </a:prstGeom>
        <a:solidFill>
          <a:schemeClr val="bg1"/>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b="1" kern="1200" dirty="0" smtClean="0">
              <a:solidFill>
                <a:srgbClr val="C00000"/>
              </a:solidFill>
              <a:latin typeface="+mj-lt"/>
            </a:rPr>
            <a:t>TNF-</a:t>
          </a:r>
          <a:r>
            <a:rPr lang="el-GR" sz="3200" b="1" kern="1200" dirty="0" smtClean="0">
              <a:solidFill>
                <a:srgbClr val="C00000"/>
              </a:solidFill>
              <a:latin typeface="+mj-lt"/>
            </a:rPr>
            <a:t>α</a:t>
          </a:r>
          <a:endParaRPr lang="tr-TR" sz="3200" b="1" kern="1200" dirty="0">
            <a:solidFill>
              <a:srgbClr val="C00000"/>
            </a:solidFill>
            <a:latin typeface="+mj-lt"/>
          </a:endParaRPr>
        </a:p>
      </dsp:txBody>
      <dsp:txXfrm>
        <a:off x="0" y="18897"/>
        <a:ext cx="1689608" cy="10137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97266-0F0C-46F8-998C-6950F811B33A}">
      <dsp:nvSpPr>
        <dsp:cNvPr id="0" name=""/>
        <dsp:cNvSpPr/>
      </dsp:nvSpPr>
      <dsp:spPr>
        <a:xfrm>
          <a:off x="0" y="18897"/>
          <a:ext cx="1689608" cy="1013764"/>
        </a:xfrm>
        <a:prstGeom prst="rect">
          <a:avLst/>
        </a:prstGeom>
        <a:solidFill>
          <a:schemeClr val="bg1"/>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b="1" kern="1200" dirty="0" smtClean="0">
              <a:solidFill>
                <a:srgbClr val="C00000"/>
              </a:solidFill>
              <a:latin typeface="+mj-lt"/>
            </a:rPr>
            <a:t>IL-6</a:t>
          </a:r>
          <a:endParaRPr lang="tr-TR" sz="3200" b="1" kern="1200" dirty="0">
            <a:solidFill>
              <a:srgbClr val="C00000"/>
            </a:solidFill>
            <a:latin typeface="+mj-lt"/>
          </a:endParaRPr>
        </a:p>
      </dsp:txBody>
      <dsp:txXfrm>
        <a:off x="0" y="18897"/>
        <a:ext cx="1689608" cy="10137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97266-0F0C-46F8-998C-6950F811B33A}">
      <dsp:nvSpPr>
        <dsp:cNvPr id="0" name=""/>
        <dsp:cNvSpPr/>
      </dsp:nvSpPr>
      <dsp:spPr>
        <a:xfrm>
          <a:off x="0" y="18897"/>
          <a:ext cx="1689608" cy="1013764"/>
        </a:xfrm>
        <a:prstGeom prst="rect">
          <a:avLst/>
        </a:prstGeom>
        <a:solidFill>
          <a:schemeClr val="bg1"/>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b="1" kern="1200" dirty="0" err="1" smtClean="0">
              <a:solidFill>
                <a:srgbClr val="C00000"/>
              </a:solidFill>
              <a:latin typeface="+mj-lt"/>
            </a:rPr>
            <a:t>Cortisol</a:t>
          </a:r>
          <a:endParaRPr lang="tr-TR" sz="3200" b="1" kern="1200" dirty="0">
            <a:solidFill>
              <a:srgbClr val="C00000"/>
            </a:solidFill>
            <a:latin typeface="+mj-lt"/>
          </a:endParaRPr>
        </a:p>
      </dsp:txBody>
      <dsp:txXfrm>
        <a:off x="0" y="18897"/>
        <a:ext cx="1689608" cy="10137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97266-0F0C-46F8-998C-6950F811B33A}">
      <dsp:nvSpPr>
        <dsp:cNvPr id="0" name=""/>
        <dsp:cNvSpPr/>
      </dsp:nvSpPr>
      <dsp:spPr>
        <a:xfrm>
          <a:off x="0" y="18897"/>
          <a:ext cx="1689608" cy="1013764"/>
        </a:xfrm>
        <a:prstGeom prst="rect">
          <a:avLst/>
        </a:prstGeom>
        <a:solidFill>
          <a:schemeClr val="bg1"/>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b="1" kern="1200" dirty="0" err="1" smtClean="0">
              <a:solidFill>
                <a:srgbClr val="C00000"/>
              </a:solidFill>
              <a:latin typeface="+mj-lt"/>
            </a:rPr>
            <a:t>Glucose</a:t>
          </a:r>
          <a:endParaRPr lang="tr-TR" sz="3200" b="1" kern="1200" dirty="0">
            <a:solidFill>
              <a:srgbClr val="C00000"/>
            </a:solidFill>
            <a:latin typeface="+mj-lt"/>
          </a:endParaRPr>
        </a:p>
      </dsp:txBody>
      <dsp:txXfrm>
        <a:off x="0" y="18897"/>
        <a:ext cx="1689608" cy="10137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97266-0F0C-46F8-998C-6950F811B33A}">
      <dsp:nvSpPr>
        <dsp:cNvPr id="0" name=""/>
        <dsp:cNvSpPr/>
      </dsp:nvSpPr>
      <dsp:spPr>
        <a:xfrm>
          <a:off x="0" y="18897"/>
          <a:ext cx="1689608" cy="1013764"/>
        </a:xfrm>
        <a:prstGeom prst="rect">
          <a:avLst/>
        </a:prstGeom>
        <a:solidFill>
          <a:schemeClr val="bg1"/>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b="1" kern="1200" dirty="0" smtClean="0">
              <a:solidFill>
                <a:srgbClr val="C00000"/>
              </a:solidFill>
              <a:latin typeface="+mj-lt"/>
            </a:rPr>
            <a:t>WBC</a:t>
          </a:r>
          <a:endParaRPr lang="tr-TR" sz="3200" b="1" kern="1200" dirty="0">
            <a:solidFill>
              <a:srgbClr val="C00000"/>
            </a:solidFill>
            <a:latin typeface="+mj-lt"/>
          </a:endParaRPr>
        </a:p>
      </dsp:txBody>
      <dsp:txXfrm>
        <a:off x="0" y="18897"/>
        <a:ext cx="1689608" cy="10137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97266-0F0C-46F8-998C-6950F811B33A}">
      <dsp:nvSpPr>
        <dsp:cNvPr id="0" name=""/>
        <dsp:cNvSpPr/>
      </dsp:nvSpPr>
      <dsp:spPr>
        <a:xfrm>
          <a:off x="0" y="18897"/>
          <a:ext cx="1689608" cy="1013764"/>
        </a:xfrm>
        <a:prstGeom prst="rect">
          <a:avLst/>
        </a:prstGeom>
        <a:solidFill>
          <a:schemeClr val="bg1"/>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b="1" kern="1200" dirty="0" smtClean="0">
              <a:solidFill>
                <a:srgbClr val="C00000"/>
              </a:solidFill>
              <a:latin typeface="+mj-lt"/>
            </a:rPr>
            <a:t>UMPS</a:t>
          </a:r>
          <a:endParaRPr lang="tr-TR" sz="3200" b="1" kern="1200" dirty="0">
            <a:solidFill>
              <a:srgbClr val="C00000"/>
            </a:solidFill>
            <a:latin typeface="+mj-lt"/>
          </a:endParaRPr>
        </a:p>
      </dsp:txBody>
      <dsp:txXfrm>
        <a:off x="0" y="18897"/>
        <a:ext cx="1689608" cy="1013764"/>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D616B8-CE04-43BD-9E9B-694BC28F63B0}" type="datetimeFigureOut">
              <a:rPr lang="tr-TR" smtClean="0"/>
              <a:t>3.01.2020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5CF01-6ABE-4869-A0AB-D8D63FFB3A63}" type="slidenum">
              <a:rPr lang="tr-TR" smtClean="0"/>
              <a:t>‹#›</a:t>
            </a:fld>
            <a:endParaRPr lang="tr-TR"/>
          </a:p>
        </p:txBody>
      </p:sp>
    </p:spTree>
    <p:extLst>
      <p:ext uri="{BB962C8B-B14F-4D97-AF65-F5344CB8AC3E}">
        <p14:creationId xmlns:p14="http://schemas.microsoft.com/office/powerpoint/2010/main" val="766071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254112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865180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smtClean="0"/>
              <a:t>All</a:t>
            </a:r>
            <a:r>
              <a:rPr lang="tr-TR" baseline="0" dirty="0" smtClean="0"/>
              <a:t> </a:t>
            </a:r>
            <a:r>
              <a:rPr lang="tr-TR" baseline="0" dirty="0" err="1" smtClean="0"/>
              <a:t>dogs</a:t>
            </a:r>
            <a:r>
              <a:rPr lang="tr-TR" baseline="0" dirty="0" smtClean="0"/>
              <a:t> </a:t>
            </a:r>
            <a:r>
              <a:rPr lang="tr-TR" baseline="0" dirty="0" err="1" smtClean="0"/>
              <a:t>were</a:t>
            </a:r>
            <a:r>
              <a:rPr lang="tr-TR" baseline="0" dirty="0" smtClean="0"/>
              <a:t> </a:t>
            </a:r>
            <a:r>
              <a:rPr lang="tr-TR" baseline="0" dirty="0" err="1" smtClean="0"/>
              <a:t>selected</a:t>
            </a:r>
            <a:r>
              <a:rPr lang="tr-TR" baseline="0" dirty="0" smtClean="0"/>
              <a:t> </a:t>
            </a:r>
            <a:r>
              <a:rPr lang="tr-TR" baseline="0" dirty="0" err="1" smtClean="0"/>
              <a:t>by</a:t>
            </a:r>
            <a:r>
              <a:rPr lang="tr-TR" baseline="0" dirty="0" smtClean="0"/>
              <a:t> </a:t>
            </a:r>
            <a:r>
              <a:rPr lang="tr-TR" baseline="0" dirty="0" err="1" smtClean="0"/>
              <a:t>physical</a:t>
            </a:r>
            <a:r>
              <a:rPr lang="tr-TR" baseline="0" dirty="0" smtClean="0"/>
              <a:t> </a:t>
            </a:r>
            <a:r>
              <a:rPr lang="tr-TR" baseline="0" dirty="0" err="1" smtClean="0"/>
              <a:t>examination</a:t>
            </a:r>
            <a:r>
              <a:rPr lang="tr-TR" baseline="0" dirty="0" smtClean="0"/>
              <a:t> </a:t>
            </a:r>
            <a:r>
              <a:rPr lang="tr-TR" baseline="0" dirty="0" err="1" smtClean="0"/>
              <a:t>and</a:t>
            </a:r>
            <a:r>
              <a:rPr lang="tr-TR" baseline="0" dirty="0" smtClean="0"/>
              <a:t> total </a:t>
            </a:r>
            <a:r>
              <a:rPr lang="tr-TR" baseline="0" dirty="0" err="1" smtClean="0"/>
              <a:t>blood</a:t>
            </a:r>
            <a:r>
              <a:rPr lang="tr-TR" baseline="0" dirty="0" smtClean="0"/>
              <a:t> </a:t>
            </a:r>
            <a:r>
              <a:rPr lang="tr-TR" baseline="0" dirty="0" err="1" smtClean="0"/>
              <a:t>count</a:t>
            </a:r>
            <a:r>
              <a:rPr lang="tr-TR" baseline="0" dirty="0" smtClean="0"/>
              <a:t>. </a:t>
            </a:r>
            <a:r>
              <a:rPr lang="tr-TR" baseline="0" dirty="0" err="1" smtClean="0"/>
              <a:t>Ultrasonographic</a:t>
            </a:r>
            <a:r>
              <a:rPr lang="tr-TR" baseline="0" dirty="0" smtClean="0"/>
              <a:t> </a:t>
            </a:r>
            <a:r>
              <a:rPr lang="tr-TR" baseline="0" dirty="0" err="1" smtClean="0"/>
              <a:t>examination</a:t>
            </a:r>
            <a:r>
              <a:rPr lang="tr-TR" baseline="0" dirty="0" smtClean="0"/>
              <a:t> </a:t>
            </a:r>
            <a:r>
              <a:rPr lang="tr-TR" baseline="0" dirty="0" err="1" smtClean="0"/>
              <a:t>was</a:t>
            </a:r>
            <a:r>
              <a:rPr lang="tr-TR" baseline="0" dirty="0" smtClean="0"/>
              <a:t> </a:t>
            </a:r>
            <a:r>
              <a:rPr lang="tr-TR" baseline="0" dirty="0" err="1" smtClean="0"/>
              <a:t>also</a:t>
            </a:r>
            <a:r>
              <a:rPr lang="tr-TR" baseline="0" dirty="0" smtClean="0"/>
              <a:t> </a:t>
            </a:r>
            <a:r>
              <a:rPr lang="tr-TR" baseline="0" dirty="0" err="1" smtClean="0"/>
              <a:t>performed</a:t>
            </a:r>
            <a:r>
              <a:rPr lang="tr-TR" baseline="0" dirty="0" smtClean="0"/>
              <a:t> for </a:t>
            </a:r>
            <a:r>
              <a:rPr lang="tr-TR" baseline="0" dirty="0" err="1" smtClean="0"/>
              <a:t>determination</a:t>
            </a:r>
            <a:r>
              <a:rPr lang="tr-TR" baseline="0" dirty="0" smtClean="0"/>
              <a:t> of </a:t>
            </a:r>
            <a:r>
              <a:rPr lang="tr-TR" dirty="0" err="1" smtClean="0"/>
              <a:t>conditions</a:t>
            </a:r>
            <a:r>
              <a:rPr lang="tr-TR" dirty="0" smtClean="0"/>
              <a:t> </a:t>
            </a:r>
            <a:r>
              <a:rPr lang="tr-TR" dirty="0" err="1" smtClean="0"/>
              <a:t>that</a:t>
            </a:r>
            <a:r>
              <a:rPr lang="tr-TR" dirty="0" smtClean="0"/>
              <a:t> </a:t>
            </a:r>
            <a:r>
              <a:rPr lang="tr-TR" dirty="0" err="1" smtClean="0"/>
              <a:t>could</a:t>
            </a:r>
            <a:r>
              <a:rPr lang="tr-TR" dirty="0" smtClean="0"/>
              <a:t> </a:t>
            </a:r>
            <a:r>
              <a:rPr lang="tr-TR" dirty="0" err="1" smtClean="0"/>
              <a:t>cause</a:t>
            </a:r>
            <a:r>
              <a:rPr lang="tr-TR" dirty="0" smtClean="0"/>
              <a:t> </a:t>
            </a:r>
            <a:r>
              <a:rPr lang="tr-TR" dirty="0" err="1" smtClean="0"/>
              <a:t>obstacles</a:t>
            </a:r>
            <a:r>
              <a:rPr lang="tr-TR" dirty="0" smtClean="0"/>
              <a:t> for </a:t>
            </a:r>
            <a:r>
              <a:rPr lang="tr-TR" dirty="0" err="1" smtClean="0"/>
              <a:t>laparoscopic</a:t>
            </a:r>
            <a:r>
              <a:rPr lang="tr-TR" dirty="0" smtClean="0"/>
              <a:t> </a:t>
            </a:r>
            <a:r>
              <a:rPr lang="tr-TR" dirty="0" err="1" smtClean="0"/>
              <a:t>sterilization</a:t>
            </a:r>
            <a:r>
              <a:rPr lang="tr-TR" dirty="0" smtClean="0"/>
              <a:t> </a:t>
            </a:r>
            <a:r>
              <a:rPr lang="tr-TR" dirty="0" err="1" smtClean="0"/>
              <a:t>such</a:t>
            </a:r>
            <a:r>
              <a:rPr lang="tr-TR" dirty="0" smtClean="0"/>
              <a:t> as </a:t>
            </a:r>
            <a:r>
              <a:rPr lang="tr-TR" dirty="0" err="1" smtClean="0"/>
              <a:t>pregnancy</a:t>
            </a:r>
            <a:r>
              <a:rPr lang="tr-TR" dirty="0" smtClean="0"/>
              <a:t>, </a:t>
            </a:r>
            <a:r>
              <a:rPr lang="tr-TR" dirty="0" err="1" smtClean="0"/>
              <a:t>uterus</a:t>
            </a:r>
            <a:r>
              <a:rPr lang="tr-TR" dirty="0" smtClean="0"/>
              <a:t> </a:t>
            </a:r>
            <a:r>
              <a:rPr lang="tr-TR" dirty="0" err="1" smtClean="0"/>
              <a:t>or</a:t>
            </a:r>
            <a:r>
              <a:rPr lang="tr-TR" dirty="0" smtClean="0"/>
              <a:t> </a:t>
            </a:r>
            <a:r>
              <a:rPr lang="tr-TR" dirty="0" err="1" smtClean="0"/>
              <a:t>ovarian</a:t>
            </a:r>
            <a:r>
              <a:rPr lang="tr-TR" dirty="0" smtClean="0"/>
              <a:t> </a:t>
            </a:r>
            <a:r>
              <a:rPr lang="tr-TR" dirty="0" err="1" smtClean="0"/>
              <a:t>pathologies</a:t>
            </a:r>
            <a:r>
              <a:rPr lang="tr-TR" dirty="0" smtClean="0"/>
              <a:t>.</a:t>
            </a:r>
            <a:r>
              <a:rPr lang="tr-TR" baseline="0" dirty="0" smtClean="0"/>
              <a:t> </a:t>
            </a:r>
            <a:r>
              <a:rPr lang="tr-TR" baseline="0" dirty="0" err="1" smtClean="0"/>
              <a:t>Vaginal</a:t>
            </a:r>
            <a:r>
              <a:rPr lang="tr-TR" baseline="0" dirty="0" smtClean="0"/>
              <a:t> </a:t>
            </a:r>
            <a:r>
              <a:rPr lang="tr-TR" baseline="0" dirty="0" err="1" smtClean="0"/>
              <a:t>cytology</a:t>
            </a:r>
            <a:r>
              <a:rPr lang="tr-TR" baseline="0" dirty="0" smtClean="0"/>
              <a:t> </a:t>
            </a:r>
            <a:r>
              <a:rPr lang="tr-TR" baseline="0" dirty="0" err="1" smtClean="0"/>
              <a:t>was</a:t>
            </a:r>
            <a:r>
              <a:rPr lang="tr-TR" baseline="0" dirty="0" smtClean="0"/>
              <a:t> done for </a:t>
            </a:r>
            <a:r>
              <a:rPr lang="tr-TR" dirty="0" err="1" smtClean="0"/>
              <a:t>Determination</a:t>
            </a:r>
            <a:r>
              <a:rPr lang="tr-TR" dirty="0" smtClean="0"/>
              <a:t> of </a:t>
            </a:r>
            <a:r>
              <a:rPr lang="tr-TR" dirty="0" err="1" smtClean="0"/>
              <a:t>prepubertal</a:t>
            </a:r>
            <a:r>
              <a:rPr lang="tr-TR" dirty="0" smtClean="0"/>
              <a:t> </a:t>
            </a:r>
            <a:r>
              <a:rPr lang="tr-TR" dirty="0" err="1" smtClean="0"/>
              <a:t>anoestric</a:t>
            </a:r>
            <a:r>
              <a:rPr lang="tr-TR" dirty="0" smtClean="0"/>
              <a:t> </a:t>
            </a:r>
            <a:r>
              <a:rPr lang="tr-TR" dirty="0" err="1" smtClean="0"/>
              <a:t>and</a:t>
            </a:r>
            <a:r>
              <a:rPr lang="tr-TR" dirty="0" smtClean="0"/>
              <a:t> </a:t>
            </a:r>
            <a:r>
              <a:rPr lang="tr-TR" dirty="0" err="1" smtClean="0"/>
              <a:t>adult</a:t>
            </a:r>
            <a:r>
              <a:rPr lang="tr-TR" dirty="0" smtClean="0"/>
              <a:t> </a:t>
            </a:r>
            <a:r>
              <a:rPr lang="tr-TR" dirty="0" err="1" smtClean="0"/>
              <a:t>dogs</a:t>
            </a:r>
            <a:r>
              <a:rPr lang="tr-TR" dirty="0" smtClean="0"/>
              <a:t> </a:t>
            </a:r>
            <a:r>
              <a:rPr lang="tr-TR" dirty="0" err="1" smtClean="0"/>
              <a:t>which</a:t>
            </a:r>
            <a:r>
              <a:rPr lang="tr-TR" dirty="0" smtClean="0"/>
              <a:t> </a:t>
            </a:r>
            <a:r>
              <a:rPr lang="tr-TR" dirty="0" err="1" smtClean="0"/>
              <a:t>were</a:t>
            </a:r>
            <a:r>
              <a:rPr lang="tr-TR" dirty="0" smtClean="0"/>
              <a:t> not in </a:t>
            </a:r>
            <a:r>
              <a:rPr lang="tr-TR" dirty="0" err="1" smtClean="0"/>
              <a:t>follicular</a:t>
            </a:r>
            <a:r>
              <a:rPr lang="tr-TR" dirty="0" smtClean="0"/>
              <a:t> </a:t>
            </a:r>
            <a:r>
              <a:rPr lang="tr-TR" dirty="0" err="1" smtClean="0"/>
              <a:t>stage</a:t>
            </a:r>
            <a:r>
              <a:rPr lang="tr-TR" dirty="0" smtClean="0"/>
              <a:t>.</a:t>
            </a:r>
          </a:p>
        </p:txBody>
      </p:sp>
      <p:sp>
        <p:nvSpPr>
          <p:cNvPr id="4" name="Slayt Numarası Yer Tutucusu 3"/>
          <p:cNvSpPr>
            <a:spLocks noGrp="1"/>
          </p:cNvSpPr>
          <p:nvPr>
            <p:ph type="sldNum" sz="quarter" idx="10"/>
          </p:nvPr>
        </p:nvSpPr>
        <p:spPr/>
        <p:txBody>
          <a:bodyPr/>
          <a:lstStyle/>
          <a:p>
            <a:fld id="{1CEA496D-13F4-45B4-9CED-F09031EA7E4B}" type="slidenum">
              <a:rPr lang="tr-TR" smtClean="0"/>
              <a:t>16</a:t>
            </a:fld>
            <a:endParaRPr lang="tr-TR"/>
          </a:p>
        </p:txBody>
      </p:sp>
    </p:spTree>
    <p:extLst>
      <p:ext uri="{BB962C8B-B14F-4D97-AF65-F5344CB8AC3E}">
        <p14:creationId xmlns:p14="http://schemas.microsoft.com/office/powerpoint/2010/main" val="2154830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670939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444173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964124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963495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116188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220409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289050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832681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BCC31F-F74C-4443-8C8D-378DFE0DAF0F}" type="slidenum">
              <a:rPr lang="en-GB" smtClean="0"/>
              <a:t>4</a:t>
            </a:fld>
            <a:endParaRPr lang="en-GB"/>
          </a:p>
        </p:txBody>
      </p:sp>
    </p:spTree>
    <p:extLst>
      <p:ext uri="{BB962C8B-B14F-4D97-AF65-F5344CB8AC3E}">
        <p14:creationId xmlns:p14="http://schemas.microsoft.com/office/powerpoint/2010/main" val="713955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366469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For </a:t>
            </a:r>
            <a:r>
              <a:rPr lang="tr-TR" dirty="0" err="1" smtClean="0"/>
              <a:t>the</a:t>
            </a:r>
            <a:r>
              <a:rPr lang="tr-TR" dirty="0" smtClean="0"/>
              <a:t> </a:t>
            </a:r>
            <a:r>
              <a:rPr lang="tr-TR" dirty="0" err="1" smtClean="0"/>
              <a:t>study</a:t>
            </a:r>
            <a:r>
              <a:rPr lang="tr-TR" baseline="0" dirty="0" smtClean="0"/>
              <a:t> </a:t>
            </a:r>
            <a:r>
              <a:rPr lang="tr-TR" baseline="0" dirty="0" err="1" smtClean="0"/>
              <a:t>the</a:t>
            </a:r>
            <a:r>
              <a:rPr lang="tr-TR" baseline="0" dirty="0" smtClean="0"/>
              <a:t> </a:t>
            </a:r>
            <a:r>
              <a:rPr lang="tr-TR" baseline="0" dirty="0" err="1" smtClean="0"/>
              <a:t>instrument</a:t>
            </a:r>
            <a:r>
              <a:rPr lang="tr-TR" baseline="0" dirty="0" smtClean="0"/>
              <a:t> </a:t>
            </a:r>
            <a:r>
              <a:rPr lang="tr-TR" baseline="0" dirty="0" err="1" smtClean="0"/>
              <a:t>and</a:t>
            </a:r>
            <a:r>
              <a:rPr lang="tr-TR" baseline="0" dirty="0" smtClean="0"/>
              <a:t> </a:t>
            </a:r>
            <a:r>
              <a:rPr lang="tr-TR" baseline="0" dirty="0" err="1" smtClean="0"/>
              <a:t>equipments</a:t>
            </a:r>
            <a:r>
              <a:rPr lang="tr-TR" baseline="0" dirty="0" smtClean="0"/>
              <a:t> </a:t>
            </a:r>
            <a:r>
              <a:rPr lang="tr-TR" baseline="0" dirty="0" err="1" smtClean="0"/>
              <a:t>that</a:t>
            </a:r>
            <a:r>
              <a:rPr lang="tr-TR" baseline="0" dirty="0" smtClean="0"/>
              <a:t> </a:t>
            </a:r>
            <a:r>
              <a:rPr lang="tr-TR" baseline="0" dirty="0" err="1" smtClean="0"/>
              <a:t>were</a:t>
            </a:r>
            <a:r>
              <a:rPr lang="tr-TR" baseline="0" dirty="0" smtClean="0"/>
              <a:t> </a:t>
            </a:r>
            <a:r>
              <a:rPr lang="tr-TR" baseline="0" dirty="0" err="1" smtClean="0"/>
              <a:t>present</a:t>
            </a:r>
            <a:r>
              <a:rPr lang="tr-TR" baseline="0" dirty="0" smtClean="0"/>
              <a:t> in </a:t>
            </a:r>
            <a:r>
              <a:rPr lang="tr-TR" baseline="0" dirty="0" err="1" smtClean="0"/>
              <a:t>the</a:t>
            </a:r>
            <a:r>
              <a:rPr lang="tr-TR" baseline="0" dirty="0" smtClean="0"/>
              <a:t> </a:t>
            </a:r>
            <a:r>
              <a:rPr lang="tr-TR" baseline="0" dirty="0" err="1" smtClean="0"/>
              <a:t>shelter</a:t>
            </a:r>
            <a:r>
              <a:rPr lang="tr-TR" baseline="0" dirty="0" smtClean="0"/>
              <a:t> </a:t>
            </a:r>
            <a:r>
              <a:rPr lang="tr-TR" baseline="0" dirty="0" err="1" smtClean="0"/>
              <a:t>and</a:t>
            </a:r>
            <a:r>
              <a:rPr lang="tr-TR" baseline="0" dirty="0" smtClean="0"/>
              <a:t> </a:t>
            </a:r>
            <a:r>
              <a:rPr lang="tr-TR" baseline="0" dirty="0" err="1" smtClean="0"/>
              <a:t>are</a:t>
            </a:r>
            <a:r>
              <a:rPr lang="tr-TR" baseline="0" dirty="0" smtClean="0"/>
              <a:t> </a:t>
            </a:r>
            <a:r>
              <a:rPr lang="tr-TR" baseline="0" dirty="0" err="1" smtClean="0"/>
              <a:t>shown</a:t>
            </a:r>
            <a:r>
              <a:rPr lang="tr-TR" baseline="0" dirty="0" smtClean="0"/>
              <a:t> in </a:t>
            </a:r>
            <a:r>
              <a:rPr lang="tr-TR" baseline="0" dirty="0" err="1" smtClean="0"/>
              <a:t>the</a:t>
            </a:r>
            <a:r>
              <a:rPr lang="tr-TR" baseline="0" dirty="0" smtClean="0"/>
              <a:t> </a:t>
            </a:r>
            <a:r>
              <a:rPr lang="tr-TR" baseline="0" dirty="0" err="1" smtClean="0"/>
              <a:t>slide</a:t>
            </a:r>
            <a:r>
              <a:rPr lang="tr-TR" baseline="0" dirty="0" smtClean="0"/>
              <a:t> </a:t>
            </a:r>
            <a:r>
              <a:rPr lang="tr-TR" baseline="0" dirty="0" err="1" smtClean="0"/>
              <a:t>were</a:t>
            </a:r>
            <a:r>
              <a:rPr lang="tr-TR" baseline="0" dirty="0" smtClean="0"/>
              <a:t> </a:t>
            </a:r>
            <a:r>
              <a:rPr lang="tr-TR" baseline="0" dirty="0" err="1" smtClean="0"/>
              <a:t>used</a:t>
            </a:r>
            <a:r>
              <a:rPr lang="tr-TR" baseline="0" dirty="0" smtClean="0"/>
              <a:t>.</a:t>
            </a:r>
            <a:endParaRPr lang="tr-TR" dirty="0"/>
          </a:p>
        </p:txBody>
      </p:sp>
      <p:sp>
        <p:nvSpPr>
          <p:cNvPr id="4" name="Slayt Numarası Yer Tutucusu 3"/>
          <p:cNvSpPr>
            <a:spLocks noGrp="1"/>
          </p:cNvSpPr>
          <p:nvPr>
            <p:ph type="sldNum" sz="quarter" idx="10"/>
          </p:nvPr>
        </p:nvSpPr>
        <p:spPr/>
        <p:txBody>
          <a:bodyPr/>
          <a:lstStyle/>
          <a:p>
            <a:fld id="{F8AB9730-360C-4339-9091-EBC0401ACC04}" type="slidenum">
              <a:rPr lang="tr-TR" smtClean="0"/>
              <a:t>8</a:t>
            </a:fld>
            <a:endParaRPr lang="tr-TR"/>
          </a:p>
        </p:txBody>
      </p:sp>
    </p:spTree>
    <p:extLst>
      <p:ext uri="{BB962C8B-B14F-4D97-AF65-F5344CB8AC3E}">
        <p14:creationId xmlns:p14="http://schemas.microsoft.com/office/powerpoint/2010/main" val="2654533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The</a:t>
            </a:r>
            <a:r>
              <a:rPr lang="tr-TR" dirty="0" smtClean="0"/>
              <a:t> main </a:t>
            </a:r>
            <a:r>
              <a:rPr lang="tr-TR" dirty="0" err="1" smtClean="0"/>
              <a:t>componen</a:t>
            </a:r>
            <a:r>
              <a:rPr lang="tr-TR" baseline="0" dirty="0" err="1" smtClean="0"/>
              <a:t>t</a:t>
            </a:r>
            <a:r>
              <a:rPr lang="tr-TR" baseline="0" dirty="0" smtClean="0"/>
              <a:t> </a:t>
            </a:r>
            <a:r>
              <a:rPr lang="tr-TR" baseline="0" dirty="0" err="1" smtClean="0"/>
              <a:t>laparoscopy</a:t>
            </a:r>
            <a:r>
              <a:rPr lang="tr-TR" baseline="0" dirty="0" smtClean="0"/>
              <a:t> </a:t>
            </a:r>
            <a:r>
              <a:rPr lang="tr-TR" baseline="0" dirty="0" err="1" smtClean="0"/>
              <a:t>tower</a:t>
            </a:r>
            <a:r>
              <a:rPr lang="tr-TR" baseline="0" dirty="0" smtClean="0"/>
              <a:t> </a:t>
            </a:r>
            <a:r>
              <a:rPr lang="tr-TR" baseline="0" dirty="0" err="1" smtClean="0"/>
              <a:t>includes</a:t>
            </a:r>
            <a:r>
              <a:rPr lang="tr-TR" baseline="0" dirty="0" smtClean="0"/>
              <a:t>; 30 </a:t>
            </a:r>
            <a:r>
              <a:rPr lang="tr-TR" baseline="0" dirty="0" err="1" smtClean="0"/>
              <a:t>degree</a:t>
            </a:r>
            <a:r>
              <a:rPr lang="tr-TR" baseline="0" dirty="0" smtClean="0"/>
              <a:t> </a:t>
            </a:r>
            <a:r>
              <a:rPr lang="tr-TR" baseline="0" dirty="0" err="1" smtClean="0"/>
              <a:t>laparoscope</a:t>
            </a:r>
            <a:r>
              <a:rPr lang="tr-TR" baseline="0" dirty="0" smtClean="0"/>
              <a:t>, </a:t>
            </a:r>
            <a:r>
              <a:rPr lang="tr-TR" baseline="0" dirty="0" err="1" smtClean="0"/>
              <a:t>light</a:t>
            </a:r>
            <a:r>
              <a:rPr lang="tr-TR" baseline="0" dirty="0" smtClean="0"/>
              <a:t> </a:t>
            </a:r>
            <a:r>
              <a:rPr lang="tr-TR" baseline="0" dirty="0" err="1" smtClean="0"/>
              <a:t>source</a:t>
            </a:r>
            <a:r>
              <a:rPr lang="tr-TR" baseline="0" dirty="0" smtClean="0"/>
              <a:t>, fiber </a:t>
            </a:r>
            <a:r>
              <a:rPr lang="tr-TR" baseline="0" dirty="0" err="1" smtClean="0"/>
              <a:t>optic</a:t>
            </a:r>
            <a:r>
              <a:rPr lang="tr-TR" baseline="0" dirty="0" smtClean="0"/>
              <a:t> </a:t>
            </a:r>
            <a:r>
              <a:rPr lang="tr-TR" baseline="0" dirty="0" err="1" smtClean="0"/>
              <a:t>cable</a:t>
            </a:r>
            <a:r>
              <a:rPr lang="tr-TR" baseline="0" dirty="0" smtClean="0"/>
              <a:t>, </a:t>
            </a:r>
            <a:r>
              <a:rPr lang="tr-TR" baseline="0" dirty="0" err="1" smtClean="0"/>
              <a:t>karbondiokside</a:t>
            </a:r>
            <a:r>
              <a:rPr lang="tr-TR" baseline="0" dirty="0" smtClean="0"/>
              <a:t> </a:t>
            </a:r>
            <a:r>
              <a:rPr lang="tr-TR" baseline="0" dirty="0" err="1" smtClean="0"/>
              <a:t>insuflator</a:t>
            </a:r>
            <a:r>
              <a:rPr lang="tr-TR" baseline="0" dirty="0" smtClean="0"/>
              <a:t> </a:t>
            </a:r>
            <a:r>
              <a:rPr lang="tr-TR" baseline="0" dirty="0" err="1" smtClean="0"/>
              <a:t>and</a:t>
            </a:r>
            <a:r>
              <a:rPr lang="tr-TR" baseline="0" dirty="0" smtClean="0"/>
              <a:t> </a:t>
            </a:r>
            <a:r>
              <a:rPr lang="tr-TR" baseline="0" dirty="0" err="1" smtClean="0"/>
              <a:t>insuflation</a:t>
            </a:r>
            <a:r>
              <a:rPr lang="tr-TR" baseline="0" dirty="0" smtClean="0"/>
              <a:t> </a:t>
            </a:r>
            <a:r>
              <a:rPr lang="tr-TR" baseline="0" dirty="0" err="1" smtClean="0"/>
              <a:t>tube</a:t>
            </a:r>
            <a:r>
              <a:rPr lang="tr-TR" baseline="0" dirty="0" smtClean="0"/>
              <a:t>, monitör, </a:t>
            </a:r>
            <a:r>
              <a:rPr lang="tr-TR" baseline="0" dirty="0" err="1" smtClean="0"/>
              <a:t>camera</a:t>
            </a:r>
            <a:r>
              <a:rPr lang="tr-TR" baseline="0" dirty="0" smtClean="0"/>
              <a:t> </a:t>
            </a:r>
            <a:r>
              <a:rPr lang="tr-TR" baseline="0" dirty="0" err="1" smtClean="0"/>
              <a:t>and</a:t>
            </a:r>
            <a:r>
              <a:rPr lang="tr-TR" baseline="0" dirty="0" smtClean="0"/>
              <a:t> </a:t>
            </a:r>
            <a:r>
              <a:rPr lang="tr-TR" baseline="0" dirty="0" err="1" smtClean="0"/>
              <a:t>grasping</a:t>
            </a:r>
            <a:r>
              <a:rPr lang="tr-TR" baseline="0" dirty="0" smtClean="0"/>
              <a:t> </a:t>
            </a:r>
            <a:r>
              <a:rPr lang="tr-TR" baseline="0" dirty="0" err="1" smtClean="0"/>
              <a:t>forceps</a:t>
            </a:r>
            <a:r>
              <a:rPr lang="tr-TR" baseline="0" dirty="0" smtClean="0"/>
              <a:t>.</a:t>
            </a:r>
            <a:endParaRPr lang="tr-TR" dirty="0"/>
          </a:p>
        </p:txBody>
      </p:sp>
      <p:sp>
        <p:nvSpPr>
          <p:cNvPr id="4" name="Slayt Numarası Yer Tutucusu 3"/>
          <p:cNvSpPr>
            <a:spLocks noGrp="1"/>
          </p:cNvSpPr>
          <p:nvPr>
            <p:ph type="sldNum" sz="quarter" idx="10"/>
          </p:nvPr>
        </p:nvSpPr>
        <p:spPr/>
        <p:txBody>
          <a:bodyPr/>
          <a:lstStyle/>
          <a:p>
            <a:fld id="{F8AB9730-360C-4339-9091-EBC0401ACC04}" type="slidenum">
              <a:rPr lang="tr-TR" smtClean="0"/>
              <a:t>9</a:t>
            </a:fld>
            <a:endParaRPr lang="tr-TR"/>
          </a:p>
        </p:txBody>
      </p:sp>
    </p:spTree>
    <p:extLst>
      <p:ext uri="{BB962C8B-B14F-4D97-AF65-F5344CB8AC3E}">
        <p14:creationId xmlns:p14="http://schemas.microsoft.com/office/powerpoint/2010/main" val="1503999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smtClean="0"/>
              <a:t>We</a:t>
            </a:r>
            <a:r>
              <a:rPr lang="tr-TR" dirty="0" smtClean="0"/>
              <a:t> </a:t>
            </a:r>
            <a:r>
              <a:rPr lang="tr-TR" dirty="0" err="1" smtClean="0"/>
              <a:t>used</a:t>
            </a:r>
            <a:r>
              <a:rPr lang="tr-TR" dirty="0" smtClean="0"/>
              <a:t> </a:t>
            </a:r>
            <a:r>
              <a:rPr lang="tr-TR" dirty="0" err="1" smtClean="0"/>
              <a:t>Ligasure</a:t>
            </a:r>
            <a:r>
              <a:rPr lang="tr-TR" dirty="0" smtClean="0"/>
              <a:t> </a:t>
            </a:r>
            <a:r>
              <a:rPr lang="tr-TR" dirty="0" err="1" smtClean="0"/>
              <a:t>and</a:t>
            </a:r>
            <a:r>
              <a:rPr lang="tr-TR" baseline="0" dirty="0" smtClean="0"/>
              <a:t> as </a:t>
            </a:r>
            <a:r>
              <a:rPr lang="tr-TR" baseline="0" dirty="0" err="1" smtClean="0"/>
              <a:t>its</a:t>
            </a:r>
            <a:r>
              <a:rPr lang="tr-TR" baseline="0" dirty="0" smtClean="0"/>
              <a:t> </a:t>
            </a:r>
            <a:r>
              <a:rPr lang="tr-TR" baseline="0" dirty="0" err="1" smtClean="0"/>
              <a:t>energy</a:t>
            </a:r>
            <a:r>
              <a:rPr lang="tr-TR" baseline="0" dirty="0" smtClean="0"/>
              <a:t> </a:t>
            </a:r>
            <a:r>
              <a:rPr lang="tr-TR" baseline="0" dirty="0" err="1" smtClean="0"/>
              <a:t>source</a:t>
            </a:r>
            <a:r>
              <a:rPr lang="tr-TR" baseline="0" dirty="0" smtClean="0"/>
              <a:t>, </a:t>
            </a:r>
            <a:r>
              <a:rPr lang="tr-TR" baseline="0" dirty="0" err="1" smtClean="0"/>
              <a:t>electrosurgery</a:t>
            </a:r>
            <a:r>
              <a:rPr lang="tr-TR" baseline="0" dirty="0" smtClean="0"/>
              <a:t> </a:t>
            </a:r>
            <a:r>
              <a:rPr lang="tr-TR" baseline="0" dirty="0" err="1" smtClean="0"/>
              <a:t>generator</a:t>
            </a:r>
            <a:r>
              <a:rPr lang="tr-TR" baseline="0" dirty="0" smtClean="0"/>
              <a:t>. </a:t>
            </a:r>
            <a:r>
              <a:rPr lang="tr-TR" baseline="0" dirty="0" err="1" smtClean="0"/>
              <a:t>We</a:t>
            </a:r>
            <a:r>
              <a:rPr lang="tr-TR" baseline="0" dirty="0" smtClean="0"/>
              <a:t> </a:t>
            </a:r>
            <a:r>
              <a:rPr lang="tr-TR" baseline="0" dirty="0" err="1" smtClean="0"/>
              <a:t>used</a:t>
            </a:r>
            <a:r>
              <a:rPr lang="tr-TR" baseline="0" dirty="0" smtClean="0"/>
              <a:t> </a:t>
            </a:r>
            <a:r>
              <a:rPr lang="tr-TR" baseline="0" dirty="0" err="1" smtClean="0"/>
              <a:t>trocars</a:t>
            </a:r>
            <a:r>
              <a:rPr lang="tr-TR" baseline="0" dirty="0" smtClean="0"/>
              <a:t> of </a:t>
            </a:r>
            <a:r>
              <a:rPr lang="tr-TR" baseline="0" dirty="0" err="1" smtClean="0"/>
              <a:t>different</a:t>
            </a:r>
            <a:r>
              <a:rPr lang="tr-TR" baseline="0" dirty="0" smtClean="0"/>
              <a:t> </a:t>
            </a:r>
            <a:r>
              <a:rPr lang="tr-TR" baseline="0" dirty="0" err="1" smtClean="0"/>
              <a:t>diameters</a:t>
            </a:r>
            <a:r>
              <a:rPr lang="tr-TR" baseline="0" dirty="0" smtClean="0"/>
              <a:t>. </a:t>
            </a:r>
            <a:endParaRPr lang="tr-TR" dirty="0" smtClean="0"/>
          </a:p>
        </p:txBody>
      </p:sp>
      <p:sp>
        <p:nvSpPr>
          <p:cNvPr id="4" name="Slayt Numarası Yer Tutucusu 3"/>
          <p:cNvSpPr>
            <a:spLocks noGrp="1"/>
          </p:cNvSpPr>
          <p:nvPr>
            <p:ph type="sldNum" sz="quarter" idx="10"/>
          </p:nvPr>
        </p:nvSpPr>
        <p:spPr/>
        <p:txBody>
          <a:bodyPr/>
          <a:lstStyle/>
          <a:p>
            <a:fld id="{F8AB9730-360C-4339-9091-EBC0401ACC04}" type="slidenum">
              <a:rPr lang="tr-TR" smtClean="0"/>
              <a:t>10</a:t>
            </a:fld>
            <a:endParaRPr lang="tr-TR"/>
          </a:p>
        </p:txBody>
      </p:sp>
    </p:spTree>
    <p:extLst>
      <p:ext uri="{BB962C8B-B14F-4D97-AF65-F5344CB8AC3E}">
        <p14:creationId xmlns:p14="http://schemas.microsoft.com/office/powerpoint/2010/main" val="2271621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err="1" smtClean="0">
                <a:solidFill>
                  <a:schemeClr val="tx1"/>
                </a:solidFill>
                <a:effectLst/>
                <a:latin typeface="+mn-lt"/>
                <a:ea typeface="+mn-ea"/>
                <a:cs typeface="+mn-cs"/>
              </a:rPr>
              <a:t>The</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advantages</a:t>
            </a:r>
            <a:r>
              <a:rPr lang="tr-TR" sz="1200" kern="1200" dirty="0" smtClean="0">
                <a:solidFill>
                  <a:schemeClr val="tx1"/>
                </a:solidFill>
                <a:effectLst/>
                <a:latin typeface="+mn-lt"/>
                <a:ea typeface="+mn-ea"/>
                <a:cs typeface="+mn-cs"/>
              </a:rPr>
              <a:t> of </a:t>
            </a:r>
            <a:r>
              <a:rPr lang="tr-TR" sz="1200" kern="1200" dirty="0" err="1" smtClean="0">
                <a:solidFill>
                  <a:schemeClr val="tx1"/>
                </a:solidFill>
                <a:effectLst/>
                <a:latin typeface="+mn-lt"/>
                <a:ea typeface="+mn-ea"/>
                <a:cs typeface="+mn-cs"/>
              </a:rPr>
              <a:t>laparoscopic</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surgery</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are</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better</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visibility</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smaller</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incisions</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reducing</a:t>
            </a:r>
            <a:r>
              <a:rPr lang="tr-TR" sz="1200" kern="1200" dirty="0" smtClean="0">
                <a:solidFill>
                  <a:schemeClr val="tx1"/>
                </a:solidFill>
                <a:effectLst/>
                <a:latin typeface="+mn-lt"/>
                <a:ea typeface="+mn-ea"/>
                <a:cs typeface="+mn-cs"/>
              </a:rPr>
              <a:t> ORS risk, </a:t>
            </a:r>
            <a:r>
              <a:rPr lang="tr-TR" sz="1200" kern="1200" dirty="0" err="1" smtClean="0">
                <a:solidFill>
                  <a:schemeClr val="tx1"/>
                </a:solidFill>
                <a:effectLst/>
                <a:latin typeface="+mn-lt"/>
                <a:ea typeface="+mn-ea"/>
                <a:cs typeface="+mn-cs"/>
              </a:rPr>
              <a:t>decreasing</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surgical</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trauma</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shortening</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healing</a:t>
            </a:r>
            <a:r>
              <a:rPr lang="tr-TR" sz="1200" kern="1200" dirty="0" smtClean="0">
                <a:solidFill>
                  <a:schemeClr val="tx1"/>
                </a:solidFill>
                <a:effectLst/>
                <a:latin typeface="+mn-lt"/>
                <a:ea typeface="+mn-ea"/>
                <a:cs typeface="+mn-cs"/>
              </a:rPr>
              <a:t> time </a:t>
            </a:r>
            <a:r>
              <a:rPr lang="tr-TR" sz="1200" kern="1200" dirty="0" err="1" smtClean="0">
                <a:solidFill>
                  <a:schemeClr val="tx1"/>
                </a:solidFill>
                <a:effectLst/>
                <a:latin typeface="+mn-lt"/>
                <a:ea typeface="+mn-ea"/>
                <a:cs typeface="+mn-cs"/>
              </a:rPr>
              <a:t>and</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atraumatic</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cauterization</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With</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all</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these</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advantages</a:t>
            </a:r>
            <a:r>
              <a:rPr lang="tr-TR" sz="1200" kern="1200" dirty="0" smtClean="0">
                <a:solidFill>
                  <a:schemeClr val="tx1"/>
                </a:solidFill>
                <a:effectLst/>
                <a:latin typeface="+mn-lt"/>
                <a:ea typeface="+mn-ea"/>
                <a:cs typeface="+mn-cs"/>
              </a:rPr>
              <a:t> in </a:t>
            </a:r>
            <a:r>
              <a:rPr lang="tr-TR" sz="1200" kern="1200" dirty="0" err="1" smtClean="0">
                <a:solidFill>
                  <a:schemeClr val="tx1"/>
                </a:solidFill>
                <a:effectLst/>
                <a:latin typeface="+mn-lt"/>
                <a:ea typeface="+mn-ea"/>
                <a:cs typeface="+mn-cs"/>
              </a:rPr>
              <a:t>mind</a:t>
            </a:r>
            <a:r>
              <a:rPr lang="tr-TR" sz="1200" kern="1200" dirty="0" smtClean="0">
                <a:solidFill>
                  <a:schemeClr val="tx1"/>
                </a:solidFill>
                <a:effectLst/>
                <a:latin typeface="+mn-lt"/>
                <a:ea typeface="+mn-ea"/>
                <a:cs typeface="+mn-cs"/>
              </a:rPr>
              <a:t>, it is </a:t>
            </a:r>
            <a:r>
              <a:rPr lang="tr-TR" sz="1200" kern="1200" dirty="0" err="1" smtClean="0">
                <a:solidFill>
                  <a:schemeClr val="tx1"/>
                </a:solidFill>
                <a:effectLst/>
                <a:latin typeface="+mn-lt"/>
                <a:ea typeface="+mn-ea"/>
                <a:cs typeface="+mn-cs"/>
              </a:rPr>
              <a:t>believed</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that</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laparoscopic</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surgery</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results</a:t>
            </a:r>
            <a:r>
              <a:rPr lang="tr-TR" sz="1200" kern="1200" dirty="0" smtClean="0">
                <a:solidFill>
                  <a:schemeClr val="tx1"/>
                </a:solidFill>
                <a:effectLst/>
                <a:latin typeface="+mn-lt"/>
                <a:ea typeface="+mn-ea"/>
                <a:cs typeface="+mn-cs"/>
              </a:rPr>
              <a:t> in </a:t>
            </a:r>
            <a:r>
              <a:rPr lang="tr-TR" sz="1200" kern="1200" dirty="0" err="1" smtClean="0">
                <a:solidFill>
                  <a:schemeClr val="tx1"/>
                </a:solidFill>
                <a:effectLst/>
                <a:latin typeface="+mn-lt"/>
                <a:ea typeface="+mn-ea"/>
                <a:cs typeface="+mn-cs"/>
              </a:rPr>
              <a:t>less</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surgical</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pain</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and</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stress</a:t>
            </a:r>
            <a:r>
              <a:rPr lang="tr-TR" sz="1200" kern="1200" dirty="0">
                <a:solidFill>
                  <a:schemeClr val="tx1"/>
                </a:solidFill>
                <a:effectLst/>
                <a:latin typeface="+mn-lt"/>
                <a:ea typeface="+mn-ea"/>
                <a:cs typeface="+mn-cs"/>
              </a:rPr>
              <a:t>.</a:t>
            </a:r>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1CEA496D-13F4-45B4-9CED-F09031EA7E4B}" type="slidenum">
              <a:rPr lang="tr-TR" smtClean="0"/>
              <a:t>11</a:t>
            </a:fld>
            <a:endParaRPr lang="tr-TR"/>
          </a:p>
        </p:txBody>
      </p:sp>
    </p:spTree>
    <p:extLst>
      <p:ext uri="{BB962C8B-B14F-4D97-AF65-F5344CB8AC3E}">
        <p14:creationId xmlns:p14="http://schemas.microsoft.com/office/powerpoint/2010/main" val="3893009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Prepubertal</a:t>
            </a:r>
            <a:r>
              <a:rPr lang="tr-TR" dirty="0" smtClean="0"/>
              <a:t> </a:t>
            </a:r>
            <a:r>
              <a:rPr lang="tr-TR" dirty="0" err="1" smtClean="0"/>
              <a:t>sterilization</a:t>
            </a:r>
            <a:r>
              <a:rPr lang="tr-TR" dirty="0" smtClean="0"/>
              <a:t> has </a:t>
            </a:r>
            <a:r>
              <a:rPr lang="tr-TR" dirty="0" err="1" smtClean="0"/>
              <a:t>advantages</a:t>
            </a:r>
            <a:r>
              <a:rPr lang="tr-TR" baseline="0" dirty="0" smtClean="0"/>
              <a:t> </a:t>
            </a:r>
            <a:r>
              <a:rPr lang="tr-TR" baseline="0" dirty="0" err="1" smtClean="0"/>
              <a:t>such</a:t>
            </a:r>
            <a:r>
              <a:rPr lang="tr-TR" baseline="0" dirty="0" smtClean="0"/>
              <a:t> as; </a:t>
            </a:r>
            <a:r>
              <a:rPr lang="tr-TR" baseline="0" dirty="0" err="1" smtClean="0"/>
              <a:t>population</a:t>
            </a:r>
            <a:r>
              <a:rPr lang="tr-TR" baseline="0" dirty="0" smtClean="0"/>
              <a:t> </a:t>
            </a:r>
            <a:r>
              <a:rPr lang="tr-TR" baseline="0" dirty="0" err="1" smtClean="0"/>
              <a:t>control</a:t>
            </a:r>
            <a:r>
              <a:rPr lang="tr-TR" baseline="0" dirty="0" smtClean="0"/>
              <a:t>, </a:t>
            </a:r>
            <a:r>
              <a:rPr lang="tr-TR" baseline="0" dirty="0" err="1" smtClean="0"/>
              <a:t>reducing</a:t>
            </a:r>
            <a:r>
              <a:rPr lang="tr-TR" baseline="0" dirty="0" smtClean="0"/>
              <a:t> </a:t>
            </a:r>
            <a:r>
              <a:rPr lang="tr-TR" baseline="0" dirty="0" err="1" smtClean="0"/>
              <a:t>maintenance</a:t>
            </a:r>
            <a:r>
              <a:rPr lang="tr-TR" baseline="0" dirty="0" smtClean="0"/>
              <a:t> </a:t>
            </a:r>
            <a:r>
              <a:rPr lang="tr-TR" baseline="0" dirty="0" err="1" smtClean="0"/>
              <a:t>and</a:t>
            </a:r>
            <a:r>
              <a:rPr lang="tr-TR" baseline="0" dirty="0" smtClean="0"/>
              <a:t> </a:t>
            </a:r>
            <a:r>
              <a:rPr lang="tr-TR" baseline="0" dirty="0" err="1" smtClean="0"/>
              <a:t>hosting</a:t>
            </a:r>
            <a:r>
              <a:rPr lang="tr-TR" baseline="0" dirty="0" smtClean="0"/>
              <a:t> </a:t>
            </a:r>
            <a:r>
              <a:rPr lang="tr-TR" baseline="0" dirty="0" err="1" smtClean="0"/>
              <a:t>costs</a:t>
            </a:r>
            <a:r>
              <a:rPr lang="tr-TR" baseline="0" dirty="0" smtClean="0"/>
              <a:t>, </a:t>
            </a:r>
            <a:r>
              <a:rPr lang="tr-TR" baseline="0" dirty="0" err="1" smtClean="0"/>
              <a:t>preventing</a:t>
            </a:r>
            <a:r>
              <a:rPr lang="tr-TR" baseline="0" dirty="0" smtClean="0"/>
              <a:t> risk of </a:t>
            </a:r>
            <a:r>
              <a:rPr lang="tr-TR" baseline="0" dirty="0" err="1" smtClean="0"/>
              <a:t>mammary</a:t>
            </a:r>
            <a:r>
              <a:rPr lang="tr-TR" baseline="0" dirty="0" smtClean="0"/>
              <a:t> </a:t>
            </a:r>
            <a:r>
              <a:rPr lang="tr-TR" baseline="0" dirty="0" err="1" smtClean="0"/>
              <a:t>neoplasia</a:t>
            </a:r>
            <a:r>
              <a:rPr lang="tr-TR" baseline="0" dirty="0" smtClean="0"/>
              <a:t>. </a:t>
            </a:r>
          </a:p>
          <a:p>
            <a:r>
              <a:rPr lang="tr-TR" sz="1200" dirty="0" err="1" smtClean="0"/>
              <a:t>There</a:t>
            </a:r>
            <a:r>
              <a:rPr lang="tr-TR" sz="1200" baseline="0" dirty="0" smtClean="0"/>
              <a:t> is an </a:t>
            </a:r>
            <a:r>
              <a:rPr lang="tr-TR" sz="1200" baseline="0" dirty="0" err="1" smtClean="0"/>
              <a:t>ongoing</a:t>
            </a:r>
            <a:r>
              <a:rPr lang="tr-TR" sz="1200" baseline="0" dirty="0" smtClean="0"/>
              <a:t> dilemma </a:t>
            </a:r>
            <a:r>
              <a:rPr lang="tr-TR" sz="1200" baseline="0" dirty="0" err="1" smtClean="0"/>
              <a:t>about</a:t>
            </a:r>
            <a:r>
              <a:rPr lang="tr-TR" sz="1200" baseline="0" dirty="0" smtClean="0"/>
              <a:t> </a:t>
            </a:r>
            <a:r>
              <a:rPr lang="tr-TR" sz="1200" baseline="0" dirty="0" err="1" smtClean="0"/>
              <a:t>s</a:t>
            </a:r>
            <a:r>
              <a:rPr lang="tr-TR" sz="1200" dirty="0" err="1" smtClean="0"/>
              <a:t>hortening</a:t>
            </a:r>
            <a:r>
              <a:rPr lang="tr-TR" sz="1200" dirty="0" smtClean="0"/>
              <a:t> of </a:t>
            </a:r>
            <a:r>
              <a:rPr lang="tr-TR" sz="1200" dirty="0" err="1" smtClean="0"/>
              <a:t>surgical</a:t>
            </a:r>
            <a:r>
              <a:rPr lang="tr-TR" sz="1200" dirty="0" smtClean="0"/>
              <a:t> time </a:t>
            </a:r>
            <a:r>
              <a:rPr lang="tr-TR" sz="1200" dirty="0" err="1" smtClean="0"/>
              <a:t>through</a:t>
            </a:r>
            <a:r>
              <a:rPr lang="tr-TR" sz="1200" dirty="0" smtClean="0"/>
              <a:t> </a:t>
            </a:r>
            <a:r>
              <a:rPr lang="tr-TR" sz="1200" dirty="0" err="1" smtClean="0"/>
              <a:t>better</a:t>
            </a:r>
            <a:r>
              <a:rPr lang="tr-TR" sz="1200" dirty="0" smtClean="0"/>
              <a:t> </a:t>
            </a:r>
            <a:r>
              <a:rPr lang="tr-TR" sz="1200" dirty="0" err="1" smtClean="0"/>
              <a:t>visibility</a:t>
            </a:r>
            <a:r>
              <a:rPr lang="tr-TR" sz="1200" dirty="0" smtClean="0"/>
              <a:t> </a:t>
            </a:r>
            <a:r>
              <a:rPr lang="tr-TR" sz="1200" baseline="0" dirty="0" err="1" smtClean="0"/>
              <a:t>or</a:t>
            </a:r>
            <a:r>
              <a:rPr lang="tr-TR" sz="1200" baseline="0" dirty="0" smtClean="0"/>
              <a:t> </a:t>
            </a:r>
            <a:r>
              <a:rPr lang="tr-TR" sz="1200" baseline="0" dirty="0" err="1" smtClean="0"/>
              <a:t>s</a:t>
            </a:r>
            <a:r>
              <a:rPr lang="tr-TR" sz="1200" dirty="0" err="1" smtClean="0"/>
              <a:t>mall</a:t>
            </a:r>
            <a:r>
              <a:rPr lang="tr-TR" sz="1200" dirty="0" smtClean="0"/>
              <a:t> </a:t>
            </a:r>
            <a:r>
              <a:rPr lang="tr-TR" sz="1200" dirty="0" err="1" smtClean="0"/>
              <a:t>sizes</a:t>
            </a:r>
            <a:r>
              <a:rPr lang="tr-TR" sz="1200" dirty="0" smtClean="0"/>
              <a:t> of </a:t>
            </a:r>
            <a:r>
              <a:rPr lang="tr-TR" sz="1200" dirty="0" err="1" smtClean="0"/>
              <a:t>reproductive</a:t>
            </a:r>
            <a:r>
              <a:rPr lang="tr-TR" sz="1200" dirty="0" smtClean="0"/>
              <a:t> </a:t>
            </a:r>
            <a:r>
              <a:rPr lang="tr-TR" sz="1200" dirty="0" err="1" smtClean="0"/>
              <a:t>tissues</a:t>
            </a:r>
            <a:r>
              <a:rPr lang="tr-TR" sz="1200" baseline="0" dirty="0" smtClean="0"/>
              <a:t> </a:t>
            </a:r>
            <a:r>
              <a:rPr lang="tr-TR" sz="1200" baseline="0" dirty="0" err="1" smtClean="0"/>
              <a:t>and</a:t>
            </a:r>
            <a:r>
              <a:rPr lang="tr-TR" sz="1200" baseline="0" dirty="0" smtClean="0"/>
              <a:t> </a:t>
            </a:r>
            <a:r>
              <a:rPr lang="tr-TR" sz="1200" dirty="0" err="1" smtClean="0"/>
              <a:t>high</a:t>
            </a:r>
            <a:r>
              <a:rPr lang="tr-TR" sz="1200" dirty="0" smtClean="0"/>
              <a:t> </a:t>
            </a:r>
            <a:r>
              <a:rPr lang="tr-TR" sz="1200" dirty="0" err="1" smtClean="0"/>
              <a:t>tissue</a:t>
            </a:r>
            <a:r>
              <a:rPr lang="tr-TR" sz="1200" dirty="0" smtClean="0"/>
              <a:t> </a:t>
            </a:r>
            <a:r>
              <a:rPr lang="tr-TR" sz="1200" dirty="0" err="1" smtClean="0"/>
              <a:t>fragility</a:t>
            </a:r>
            <a:r>
              <a:rPr lang="tr-TR" sz="1200" baseline="0" dirty="0" smtClean="0"/>
              <a:t> </a:t>
            </a:r>
            <a:r>
              <a:rPr lang="tr-TR" sz="1200" baseline="0" dirty="0" err="1" smtClean="0"/>
              <a:t>causing</a:t>
            </a:r>
            <a:r>
              <a:rPr lang="tr-TR" sz="1200" baseline="0" dirty="0" smtClean="0"/>
              <a:t> </a:t>
            </a:r>
            <a:r>
              <a:rPr lang="tr-TR" sz="1200" baseline="0" dirty="0" err="1" smtClean="0"/>
              <a:t>harder</a:t>
            </a:r>
            <a:r>
              <a:rPr lang="tr-TR" sz="1200" baseline="0" dirty="0" smtClean="0"/>
              <a:t> </a:t>
            </a:r>
            <a:r>
              <a:rPr lang="tr-TR" sz="1200" baseline="0" dirty="0" err="1" smtClean="0"/>
              <a:t>procedures</a:t>
            </a:r>
            <a:r>
              <a:rPr lang="tr-TR" sz="1200" baseline="0" dirty="0" smtClean="0"/>
              <a:t>. </a:t>
            </a:r>
            <a:endParaRPr lang="tr-TR" dirty="0"/>
          </a:p>
        </p:txBody>
      </p:sp>
      <p:sp>
        <p:nvSpPr>
          <p:cNvPr id="4" name="Slayt Numarası Yer Tutucusu 3"/>
          <p:cNvSpPr>
            <a:spLocks noGrp="1"/>
          </p:cNvSpPr>
          <p:nvPr>
            <p:ph type="sldNum" sz="quarter" idx="10"/>
          </p:nvPr>
        </p:nvSpPr>
        <p:spPr/>
        <p:txBody>
          <a:bodyPr/>
          <a:lstStyle/>
          <a:p>
            <a:fld id="{1CEA496D-13F4-45B4-9CED-F09031EA7E4B}" type="slidenum">
              <a:rPr lang="tr-TR" smtClean="0"/>
              <a:t>12</a:t>
            </a:fld>
            <a:endParaRPr lang="tr-TR"/>
          </a:p>
        </p:txBody>
      </p:sp>
    </p:spTree>
    <p:extLst>
      <p:ext uri="{BB962C8B-B14F-4D97-AF65-F5344CB8AC3E}">
        <p14:creationId xmlns:p14="http://schemas.microsoft.com/office/powerpoint/2010/main" val="3508837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Prepubertal</a:t>
            </a:r>
            <a:r>
              <a:rPr lang="tr-TR" dirty="0" smtClean="0"/>
              <a:t> </a:t>
            </a:r>
            <a:r>
              <a:rPr lang="tr-TR" dirty="0" err="1" smtClean="0"/>
              <a:t>sterilization</a:t>
            </a:r>
            <a:r>
              <a:rPr lang="tr-TR" dirty="0" smtClean="0"/>
              <a:t> has </a:t>
            </a:r>
            <a:r>
              <a:rPr lang="tr-TR" dirty="0" err="1" smtClean="0"/>
              <a:t>advantages</a:t>
            </a:r>
            <a:r>
              <a:rPr lang="tr-TR" baseline="0" dirty="0" smtClean="0"/>
              <a:t> </a:t>
            </a:r>
            <a:r>
              <a:rPr lang="tr-TR" baseline="0" dirty="0" err="1" smtClean="0"/>
              <a:t>such</a:t>
            </a:r>
            <a:r>
              <a:rPr lang="tr-TR" baseline="0" dirty="0" smtClean="0"/>
              <a:t> as; </a:t>
            </a:r>
            <a:r>
              <a:rPr lang="tr-TR" baseline="0" dirty="0" err="1" smtClean="0"/>
              <a:t>population</a:t>
            </a:r>
            <a:r>
              <a:rPr lang="tr-TR" baseline="0" dirty="0" smtClean="0"/>
              <a:t> </a:t>
            </a:r>
            <a:r>
              <a:rPr lang="tr-TR" baseline="0" dirty="0" err="1" smtClean="0"/>
              <a:t>control</a:t>
            </a:r>
            <a:r>
              <a:rPr lang="tr-TR" baseline="0" dirty="0" smtClean="0"/>
              <a:t>, </a:t>
            </a:r>
            <a:r>
              <a:rPr lang="tr-TR" baseline="0" dirty="0" err="1" smtClean="0"/>
              <a:t>reducing</a:t>
            </a:r>
            <a:r>
              <a:rPr lang="tr-TR" baseline="0" dirty="0" smtClean="0"/>
              <a:t> </a:t>
            </a:r>
            <a:r>
              <a:rPr lang="tr-TR" baseline="0" dirty="0" err="1" smtClean="0"/>
              <a:t>maintenance</a:t>
            </a:r>
            <a:r>
              <a:rPr lang="tr-TR" baseline="0" dirty="0" smtClean="0"/>
              <a:t> </a:t>
            </a:r>
            <a:r>
              <a:rPr lang="tr-TR" baseline="0" dirty="0" err="1" smtClean="0"/>
              <a:t>and</a:t>
            </a:r>
            <a:r>
              <a:rPr lang="tr-TR" baseline="0" dirty="0" smtClean="0"/>
              <a:t> </a:t>
            </a:r>
            <a:r>
              <a:rPr lang="tr-TR" baseline="0" dirty="0" err="1" smtClean="0"/>
              <a:t>hosting</a:t>
            </a:r>
            <a:r>
              <a:rPr lang="tr-TR" baseline="0" dirty="0" smtClean="0"/>
              <a:t> </a:t>
            </a:r>
            <a:r>
              <a:rPr lang="tr-TR" baseline="0" dirty="0" err="1" smtClean="0"/>
              <a:t>costs</a:t>
            </a:r>
            <a:r>
              <a:rPr lang="tr-TR" baseline="0" dirty="0" smtClean="0"/>
              <a:t>, </a:t>
            </a:r>
            <a:r>
              <a:rPr lang="tr-TR" baseline="0" dirty="0" err="1" smtClean="0"/>
              <a:t>preventing</a:t>
            </a:r>
            <a:r>
              <a:rPr lang="tr-TR" baseline="0" dirty="0" smtClean="0"/>
              <a:t> risk of </a:t>
            </a:r>
            <a:r>
              <a:rPr lang="tr-TR" baseline="0" dirty="0" err="1" smtClean="0"/>
              <a:t>mammary</a:t>
            </a:r>
            <a:r>
              <a:rPr lang="tr-TR" baseline="0" dirty="0" smtClean="0"/>
              <a:t> </a:t>
            </a:r>
            <a:r>
              <a:rPr lang="tr-TR" baseline="0" dirty="0" err="1" smtClean="0"/>
              <a:t>neoplasia</a:t>
            </a:r>
            <a:r>
              <a:rPr lang="tr-TR" baseline="0" dirty="0" smtClean="0"/>
              <a:t>. </a:t>
            </a:r>
          </a:p>
          <a:p>
            <a:r>
              <a:rPr lang="tr-TR" sz="1200" dirty="0" err="1" smtClean="0"/>
              <a:t>There</a:t>
            </a:r>
            <a:r>
              <a:rPr lang="tr-TR" sz="1200" baseline="0" dirty="0" smtClean="0"/>
              <a:t> is an </a:t>
            </a:r>
            <a:r>
              <a:rPr lang="tr-TR" sz="1200" baseline="0" dirty="0" err="1" smtClean="0"/>
              <a:t>ongoing</a:t>
            </a:r>
            <a:r>
              <a:rPr lang="tr-TR" sz="1200" baseline="0" dirty="0" smtClean="0"/>
              <a:t> dilemma </a:t>
            </a:r>
            <a:r>
              <a:rPr lang="tr-TR" sz="1200" baseline="0" dirty="0" err="1" smtClean="0"/>
              <a:t>about</a:t>
            </a:r>
            <a:r>
              <a:rPr lang="tr-TR" sz="1200" baseline="0" dirty="0" smtClean="0"/>
              <a:t> </a:t>
            </a:r>
            <a:r>
              <a:rPr lang="tr-TR" sz="1200" baseline="0" dirty="0" err="1" smtClean="0"/>
              <a:t>s</a:t>
            </a:r>
            <a:r>
              <a:rPr lang="tr-TR" sz="1200" dirty="0" err="1" smtClean="0"/>
              <a:t>hortening</a:t>
            </a:r>
            <a:r>
              <a:rPr lang="tr-TR" sz="1200" dirty="0" smtClean="0"/>
              <a:t> of </a:t>
            </a:r>
            <a:r>
              <a:rPr lang="tr-TR" sz="1200" dirty="0" err="1" smtClean="0"/>
              <a:t>surgical</a:t>
            </a:r>
            <a:r>
              <a:rPr lang="tr-TR" sz="1200" dirty="0" smtClean="0"/>
              <a:t> time </a:t>
            </a:r>
            <a:r>
              <a:rPr lang="tr-TR" sz="1200" dirty="0" err="1" smtClean="0"/>
              <a:t>through</a:t>
            </a:r>
            <a:r>
              <a:rPr lang="tr-TR" sz="1200" dirty="0" smtClean="0"/>
              <a:t> </a:t>
            </a:r>
            <a:r>
              <a:rPr lang="tr-TR" sz="1200" dirty="0" err="1" smtClean="0"/>
              <a:t>better</a:t>
            </a:r>
            <a:r>
              <a:rPr lang="tr-TR" sz="1200" dirty="0" smtClean="0"/>
              <a:t> </a:t>
            </a:r>
            <a:r>
              <a:rPr lang="tr-TR" sz="1200" dirty="0" err="1" smtClean="0"/>
              <a:t>visibility</a:t>
            </a:r>
            <a:r>
              <a:rPr lang="tr-TR" sz="1200" dirty="0" smtClean="0"/>
              <a:t> </a:t>
            </a:r>
            <a:r>
              <a:rPr lang="tr-TR" sz="1200" baseline="0" dirty="0" err="1" smtClean="0"/>
              <a:t>or</a:t>
            </a:r>
            <a:r>
              <a:rPr lang="tr-TR" sz="1200" baseline="0" dirty="0" smtClean="0"/>
              <a:t> </a:t>
            </a:r>
            <a:r>
              <a:rPr lang="tr-TR" sz="1200" baseline="0" dirty="0" err="1" smtClean="0"/>
              <a:t>s</a:t>
            </a:r>
            <a:r>
              <a:rPr lang="tr-TR" sz="1200" dirty="0" err="1" smtClean="0"/>
              <a:t>mall</a:t>
            </a:r>
            <a:r>
              <a:rPr lang="tr-TR" sz="1200" dirty="0" smtClean="0"/>
              <a:t> </a:t>
            </a:r>
            <a:r>
              <a:rPr lang="tr-TR" sz="1200" dirty="0" err="1" smtClean="0"/>
              <a:t>sizes</a:t>
            </a:r>
            <a:r>
              <a:rPr lang="tr-TR" sz="1200" dirty="0" smtClean="0"/>
              <a:t> of </a:t>
            </a:r>
            <a:r>
              <a:rPr lang="tr-TR" sz="1200" dirty="0" err="1" smtClean="0"/>
              <a:t>reproductive</a:t>
            </a:r>
            <a:r>
              <a:rPr lang="tr-TR" sz="1200" dirty="0" smtClean="0"/>
              <a:t> </a:t>
            </a:r>
            <a:r>
              <a:rPr lang="tr-TR" sz="1200" dirty="0" err="1" smtClean="0"/>
              <a:t>tissues</a:t>
            </a:r>
            <a:r>
              <a:rPr lang="tr-TR" sz="1200" baseline="0" dirty="0" smtClean="0"/>
              <a:t> </a:t>
            </a:r>
            <a:r>
              <a:rPr lang="tr-TR" sz="1200" baseline="0" dirty="0" err="1" smtClean="0"/>
              <a:t>and</a:t>
            </a:r>
            <a:r>
              <a:rPr lang="tr-TR" sz="1200" baseline="0" dirty="0" smtClean="0"/>
              <a:t> </a:t>
            </a:r>
            <a:r>
              <a:rPr lang="tr-TR" sz="1200" dirty="0" err="1" smtClean="0"/>
              <a:t>high</a:t>
            </a:r>
            <a:r>
              <a:rPr lang="tr-TR" sz="1200" dirty="0" smtClean="0"/>
              <a:t> </a:t>
            </a:r>
            <a:r>
              <a:rPr lang="tr-TR" sz="1200" dirty="0" err="1" smtClean="0"/>
              <a:t>tissue</a:t>
            </a:r>
            <a:r>
              <a:rPr lang="tr-TR" sz="1200" dirty="0" smtClean="0"/>
              <a:t> </a:t>
            </a:r>
            <a:r>
              <a:rPr lang="tr-TR" sz="1200" dirty="0" err="1" smtClean="0"/>
              <a:t>fragility</a:t>
            </a:r>
            <a:r>
              <a:rPr lang="tr-TR" sz="1200" baseline="0" dirty="0" smtClean="0"/>
              <a:t> </a:t>
            </a:r>
            <a:r>
              <a:rPr lang="tr-TR" sz="1200" baseline="0" dirty="0" err="1" smtClean="0"/>
              <a:t>causing</a:t>
            </a:r>
            <a:r>
              <a:rPr lang="tr-TR" sz="1200" baseline="0" dirty="0" smtClean="0"/>
              <a:t> </a:t>
            </a:r>
            <a:r>
              <a:rPr lang="tr-TR" sz="1200" baseline="0" dirty="0" err="1" smtClean="0"/>
              <a:t>harder</a:t>
            </a:r>
            <a:r>
              <a:rPr lang="tr-TR" sz="1200" baseline="0" dirty="0" smtClean="0"/>
              <a:t> </a:t>
            </a:r>
            <a:r>
              <a:rPr lang="tr-TR" sz="1200" baseline="0" dirty="0" err="1" smtClean="0"/>
              <a:t>procedures</a:t>
            </a:r>
            <a:r>
              <a:rPr lang="tr-TR" sz="1200" baseline="0" dirty="0" smtClean="0"/>
              <a:t>. </a:t>
            </a:r>
            <a:endParaRPr lang="tr-TR" dirty="0"/>
          </a:p>
        </p:txBody>
      </p:sp>
      <p:sp>
        <p:nvSpPr>
          <p:cNvPr id="4" name="Slayt Numarası Yer Tutucusu 3"/>
          <p:cNvSpPr>
            <a:spLocks noGrp="1"/>
          </p:cNvSpPr>
          <p:nvPr>
            <p:ph type="sldNum" sz="quarter" idx="10"/>
          </p:nvPr>
        </p:nvSpPr>
        <p:spPr/>
        <p:txBody>
          <a:bodyPr/>
          <a:lstStyle/>
          <a:p>
            <a:fld id="{1CEA496D-13F4-45B4-9CED-F09031EA7E4B}" type="slidenum">
              <a:rPr lang="tr-TR" smtClean="0"/>
              <a:t>13</a:t>
            </a:fld>
            <a:endParaRPr lang="tr-TR"/>
          </a:p>
        </p:txBody>
      </p:sp>
    </p:spTree>
    <p:extLst>
      <p:ext uri="{BB962C8B-B14F-4D97-AF65-F5344CB8AC3E}">
        <p14:creationId xmlns:p14="http://schemas.microsoft.com/office/powerpoint/2010/main" val="3440317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Prepubertal</a:t>
            </a:r>
            <a:r>
              <a:rPr lang="tr-TR" dirty="0" smtClean="0"/>
              <a:t> </a:t>
            </a:r>
            <a:r>
              <a:rPr lang="tr-TR" dirty="0" err="1" smtClean="0"/>
              <a:t>sterilization</a:t>
            </a:r>
            <a:r>
              <a:rPr lang="tr-TR" dirty="0" smtClean="0"/>
              <a:t> has </a:t>
            </a:r>
            <a:r>
              <a:rPr lang="tr-TR" dirty="0" err="1" smtClean="0"/>
              <a:t>advantages</a:t>
            </a:r>
            <a:r>
              <a:rPr lang="tr-TR" baseline="0" dirty="0" smtClean="0"/>
              <a:t> </a:t>
            </a:r>
            <a:r>
              <a:rPr lang="tr-TR" baseline="0" dirty="0" err="1" smtClean="0"/>
              <a:t>such</a:t>
            </a:r>
            <a:r>
              <a:rPr lang="tr-TR" baseline="0" dirty="0" smtClean="0"/>
              <a:t> as; </a:t>
            </a:r>
            <a:r>
              <a:rPr lang="tr-TR" baseline="0" dirty="0" err="1" smtClean="0"/>
              <a:t>population</a:t>
            </a:r>
            <a:r>
              <a:rPr lang="tr-TR" baseline="0" dirty="0" smtClean="0"/>
              <a:t> </a:t>
            </a:r>
            <a:r>
              <a:rPr lang="tr-TR" baseline="0" dirty="0" err="1" smtClean="0"/>
              <a:t>control</a:t>
            </a:r>
            <a:r>
              <a:rPr lang="tr-TR" baseline="0" dirty="0" smtClean="0"/>
              <a:t>, </a:t>
            </a:r>
            <a:r>
              <a:rPr lang="tr-TR" baseline="0" dirty="0" err="1" smtClean="0"/>
              <a:t>reducing</a:t>
            </a:r>
            <a:r>
              <a:rPr lang="tr-TR" baseline="0" dirty="0" smtClean="0"/>
              <a:t> </a:t>
            </a:r>
            <a:r>
              <a:rPr lang="tr-TR" baseline="0" dirty="0" err="1" smtClean="0"/>
              <a:t>maintenance</a:t>
            </a:r>
            <a:r>
              <a:rPr lang="tr-TR" baseline="0" dirty="0" smtClean="0"/>
              <a:t> </a:t>
            </a:r>
            <a:r>
              <a:rPr lang="tr-TR" baseline="0" dirty="0" err="1" smtClean="0"/>
              <a:t>and</a:t>
            </a:r>
            <a:r>
              <a:rPr lang="tr-TR" baseline="0" dirty="0" smtClean="0"/>
              <a:t> </a:t>
            </a:r>
            <a:r>
              <a:rPr lang="tr-TR" baseline="0" dirty="0" err="1" smtClean="0"/>
              <a:t>hosting</a:t>
            </a:r>
            <a:r>
              <a:rPr lang="tr-TR" baseline="0" dirty="0" smtClean="0"/>
              <a:t> </a:t>
            </a:r>
            <a:r>
              <a:rPr lang="tr-TR" baseline="0" dirty="0" err="1" smtClean="0"/>
              <a:t>costs</a:t>
            </a:r>
            <a:r>
              <a:rPr lang="tr-TR" baseline="0" dirty="0" smtClean="0"/>
              <a:t>, </a:t>
            </a:r>
            <a:r>
              <a:rPr lang="tr-TR" baseline="0" dirty="0" err="1" smtClean="0"/>
              <a:t>preventing</a:t>
            </a:r>
            <a:r>
              <a:rPr lang="tr-TR" baseline="0" dirty="0" smtClean="0"/>
              <a:t> risk of </a:t>
            </a:r>
            <a:r>
              <a:rPr lang="tr-TR" baseline="0" dirty="0" err="1" smtClean="0"/>
              <a:t>mammary</a:t>
            </a:r>
            <a:r>
              <a:rPr lang="tr-TR" baseline="0" dirty="0" smtClean="0"/>
              <a:t> </a:t>
            </a:r>
            <a:r>
              <a:rPr lang="tr-TR" baseline="0" dirty="0" err="1" smtClean="0"/>
              <a:t>neoplasia</a:t>
            </a:r>
            <a:r>
              <a:rPr lang="tr-TR" baseline="0" dirty="0" smtClean="0"/>
              <a:t>. </a:t>
            </a:r>
          </a:p>
          <a:p>
            <a:r>
              <a:rPr lang="tr-TR" sz="1200" dirty="0" err="1" smtClean="0"/>
              <a:t>There</a:t>
            </a:r>
            <a:r>
              <a:rPr lang="tr-TR" sz="1200" baseline="0" dirty="0" smtClean="0"/>
              <a:t> is an </a:t>
            </a:r>
            <a:r>
              <a:rPr lang="tr-TR" sz="1200" baseline="0" dirty="0" err="1" smtClean="0"/>
              <a:t>ongoing</a:t>
            </a:r>
            <a:r>
              <a:rPr lang="tr-TR" sz="1200" baseline="0" dirty="0" smtClean="0"/>
              <a:t> dilemma </a:t>
            </a:r>
            <a:r>
              <a:rPr lang="tr-TR" sz="1200" baseline="0" dirty="0" err="1" smtClean="0"/>
              <a:t>about</a:t>
            </a:r>
            <a:r>
              <a:rPr lang="tr-TR" sz="1200" baseline="0" dirty="0" smtClean="0"/>
              <a:t> </a:t>
            </a:r>
            <a:r>
              <a:rPr lang="tr-TR" sz="1200" baseline="0" dirty="0" err="1" smtClean="0"/>
              <a:t>s</a:t>
            </a:r>
            <a:r>
              <a:rPr lang="tr-TR" sz="1200" dirty="0" err="1" smtClean="0"/>
              <a:t>hortening</a:t>
            </a:r>
            <a:r>
              <a:rPr lang="tr-TR" sz="1200" dirty="0" smtClean="0"/>
              <a:t> of </a:t>
            </a:r>
            <a:r>
              <a:rPr lang="tr-TR" sz="1200" dirty="0" err="1" smtClean="0"/>
              <a:t>surgical</a:t>
            </a:r>
            <a:r>
              <a:rPr lang="tr-TR" sz="1200" dirty="0" smtClean="0"/>
              <a:t> time </a:t>
            </a:r>
            <a:r>
              <a:rPr lang="tr-TR" sz="1200" dirty="0" err="1" smtClean="0"/>
              <a:t>through</a:t>
            </a:r>
            <a:r>
              <a:rPr lang="tr-TR" sz="1200" dirty="0" smtClean="0"/>
              <a:t> </a:t>
            </a:r>
            <a:r>
              <a:rPr lang="tr-TR" sz="1200" dirty="0" err="1" smtClean="0"/>
              <a:t>better</a:t>
            </a:r>
            <a:r>
              <a:rPr lang="tr-TR" sz="1200" dirty="0" smtClean="0"/>
              <a:t> </a:t>
            </a:r>
            <a:r>
              <a:rPr lang="tr-TR" sz="1200" dirty="0" err="1" smtClean="0"/>
              <a:t>visibility</a:t>
            </a:r>
            <a:r>
              <a:rPr lang="tr-TR" sz="1200" dirty="0" smtClean="0"/>
              <a:t> </a:t>
            </a:r>
            <a:r>
              <a:rPr lang="tr-TR" sz="1200" baseline="0" dirty="0" err="1" smtClean="0"/>
              <a:t>or</a:t>
            </a:r>
            <a:r>
              <a:rPr lang="tr-TR" sz="1200" baseline="0" dirty="0" smtClean="0"/>
              <a:t> </a:t>
            </a:r>
            <a:r>
              <a:rPr lang="tr-TR" sz="1200" baseline="0" dirty="0" err="1" smtClean="0"/>
              <a:t>s</a:t>
            </a:r>
            <a:r>
              <a:rPr lang="tr-TR" sz="1200" dirty="0" err="1" smtClean="0"/>
              <a:t>mall</a:t>
            </a:r>
            <a:r>
              <a:rPr lang="tr-TR" sz="1200" dirty="0" smtClean="0"/>
              <a:t> </a:t>
            </a:r>
            <a:r>
              <a:rPr lang="tr-TR" sz="1200" dirty="0" err="1" smtClean="0"/>
              <a:t>sizes</a:t>
            </a:r>
            <a:r>
              <a:rPr lang="tr-TR" sz="1200" dirty="0" smtClean="0"/>
              <a:t> of </a:t>
            </a:r>
            <a:r>
              <a:rPr lang="tr-TR" sz="1200" dirty="0" err="1" smtClean="0"/>
              <a:t>reproductive</a:t>
            </a:r>
            <a:r>
              <a:rPr lang="tr-TR" sz="1200" dirty="0" smtClean="0"/>
              <a:t> </a:t>
            </a:r>
            <a:r>
              <a:rPr lang="tr-TR" sz="1200" dirty="0" err="1" smtClean="0"/>
              <a:t>tissues</a:t>
            </a:r>
            <a:r>
              <a:rPr lang="tr-TR" sz="1200" baseline="0" dirty="0" smtClean="0"/>
              <a:t> </a:t>
            </a:r>
            <a:r>
              <a:rPr lang="tr-TR" sz="1200" baseline="0" dirty="0" err="1" smtClean="0"/>
              <a:t>and</a:t>
            </a:r>
            <a:r>
              <a:rPr lang="tr-TR" sz="1200" baseline="0" dirty="0" smtClean="0"/>
              <a:t> </a:t>
            </a:r>
            <a:r>
              <a:rPr lang="tr-TR" sz="1200" dirty="0" err="1" smtClean="0"/>
              <a:t>high</a:t>
            </a:r>
            <a:r>
              <a:rPr lang="tr-TR" sz="1200" dirty="0" smtClean="0"/>
              <a:t> </a:t>
            </a:r>
            <a:r>
              <a:rPr lang="tr-TR" sz="1200" dirty="0" err="1" smtClean="0"/>
              <a:t>tissue</a:t>
            </a:r>
            <a:r>
              <a:rPr lang="tr-TR" sz="1200" dirty="0" smtClean="0"/>
              <a:t> </a:t>
            </a:r>
            <a:r>
              <a:rPr lang="tr-TR" sz="1200" dirty="0" err="1" smtClean="0"/>
              <a:t>fragility</a:t>
            </a:r>
            <a:r>
              <a:rPr lang="tr-TR" sz="1200" baseline="0" dirty="0" smtClean="0"/>
              <a:t> </a:t>
            </a:r>
            <a:r>
              <a:rPr lang="tr-TR" sz="1200" baseline="0" dirty="0" err="1" smtClean="0"/>
              <a:t>causing</a:t>
            </a:r>
            <a:r>
              <a:rPr lang="tr-TR" sz="1200" baseline="0" dirty="0" smtClean="0"/>
              <a:t> </a:t>
            </a:r>
            <a:r>
              <a:rPr lang="tr-TR" sz="1200" baseline="0" dirty="0" err="1" smtClean="0"/>
              <a:t>harder</a:t>
            </a:r>
            <a:r>
              <a:rPr lang="tr-TR" sz="1200" baseline="0" dirty="0" smtClean="0"/>
              <a:t> </a:t>
            </a:r>
            <a:r>
              <a:rPr lang="tr-TR" sz="1200" baseline="0" dirty="0" err="1" smtClean="0"/>
              <a:t>procedures</a:t>
            </a:r>
            <a:r>
              <a:rPr lang="tr-TR" sz="1200" baseline="0" dirty="0" smtClean="0"/>
              <a:t>. </a:t>
            </a:r>
            <a:endParaRPr lang="tr-TR" dirty="0"/>
          </a:p>
        </p:txBody>
      </p:sp>
      <p:sp>
        <p:nvSpPr>
          <p:cNvPr id="4" name="Slayt Numarası Yer Tutucusu 3"/>
          <p:cNvSpPr>
            <a:spLocks noGrp="1"/>
          </p:cNvSpPr>
          <p:nvPr>
            <p:ph type="sldNum" sz="quarter" idx="10"/>
          </p:nvPr>
        </p:nvSpPr>
        <p:spPr/>
        <p:txBody>
          <a:bodyPr/>
          <a:lstStyle/>
          <a:p>
            <a:fld id="{1CEA496D-13F4-45B4-9CED-F09031EA7E4B}" type="slidenum">
              <a:rPr lang="tr-TR" smtClean="0"/>
              <a:t>14</a:t>
            </a:fld>
            <a:endParaRPr lang="tr-TR"/>
          </a:p>
        </p:txBody>
      </p:sp>
    </p:spTree>
    <p:extLst>
      <p:ext uri="{BB962C8B-B14F-4D97-AF65-F5344CB8AC3E}">
        <p14:creationId xmlns:p14="http://schemas.microsoft.com/office/powerpoint/2010/main" val="88202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83640965-1C19-4F4A-A518-C3B83F86EFFB}" type="datetime1">
              <a:rPr lang="tr-TR" smtClean="0"/>
              <a:t>3.01.2020</a:t>
            </a:fld>
            <a:endParaRPr lang="tr-TR"/>
          </a:p>
        </p:txBody>
      </p:sp>
      <p:sp>
        <p:nvSpPr>
          <p:cNvPr id="5" name="Altbilgi Yer Tutucusu 4"/>
          <p:cNvSpPr>
            <a:spLocks noGrp="1"/>
          </p:cNvSpPr>
          <p:nvPr>
            <p:ph type="ftr" sz="quarter" idx="11"/>
          </p:nvPr>
        </p:nvSpPr>
        <p:spPr/>
        <p:txBody>
          <a:bodyPr/>
          <a:lstStyle/>
          <a:p>
            <a:r>
              <a:rPr lang="tr-TR" smtClean="0"/>
              <a:t>Doç.Dr.Halit KANCA</a:t>
            </a:r>
            <a:endParaRPr lang="tr-TR"/>
          </a:p>
        </p:txBody>
      </p:sp>
      <p:sp>
        <p:nvSpPr>
          <p:cNvPr id="6" name="Slayt Numarası Yer Tutucusu 5"/>
          <p:cNvSpPr>
            <a:spLocks noGrp="1"/>
          </p:cNvSpPr>
          <p:nvPr>
            <p:ph type="sldNum" sz="quarter" idx="12"/>
          </p:nvPr>
        </p:nvSpPr>
        <p:spPr/>
        <p:txBody>
          <a:bodyPr/>
          <a:lstStyle/>
          <a:p>
            <a:fld id="{4D640351-AD7D-45E6-A088-0616A42E248A}" type="slidenum">
              <a:rPr lang="tr-TR" smtClean="0"/>
              <a:t>‹#›</a:t>
            </a:fld>
            <a:endParaRPr lang="tr-TR"/>
          </a:p>
        </p:txBody>
      </p:sp>
    </p:spTree>
    <p:extLst>
      <p:ext uri="{BB962C8B-B14F-4D97-AF65-F5344CB8AC3E}">
        <p14:creationId xmlns:p14="http://schemas.microsoft.com/office/powerpoint/2010/main" val="2925653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B3938A3-357C-4CA0-82C4-B36300711AFD}" type="datetime1">
              <a:rPr lang="tr-TR" smtClean="0"/>
              <a:t>3.01.2020</a:t>
            </a:fld>
            <a:endParaRPr lang="tr-TR"/>
          </a:p>
        </p:txBody>
      </p:sp>
      <p:sp>
        <p:nvSpPr>
          <p:cNvPr id="5" name="Altbilgi Yer Tutucusu 4"/>
          <p:cNvSpPr>
            <a:spLocks noGrp="1"/>
          </p:cNvSpPr>
          <p:nvPr>
            <p:ph type="ftr" sz="quarter" idx="11"/>
          </p:nvPr>
        </p:nvSpPr>
        <p:spPr/>
        <p:txBody>
          <a:bodyPr/>
          <a:lstStyle/>
          <a:p>
            <a:r>
              <a:rPr lang="tr-TR" smtClean="0"/>
              <a:t>Doç.Dr.Halit KANCA</a:t>
            </a:r>
            <a:endParaRPr lang="tr-TR"/>
          </a:p>
        </p:txBody>
      </p:sp>
      <p:sp>
        <p:nvSpPr>
          <p:cNvPr id="6" name="Slayt Numarası Yer Tutucusu 5"/>
          <p:cNvSpPr>
            <a:spLocks noGrp="1"/>
          </p:cNvSpPr>
          <p:nvPr>
            <p:ph type="sldNum" sz="quarter" idx="12"/>
          </p:nvPr>
        </p:nvSpPr>
        <p:spPr/>
        <p:txBody>
          <a:bodyPr/>
          <a:lstStyle/>
          <a:p>
            <a:fld id="{4D640351-AD7D-45E6-A088-0616A42E248A}" type="slidenum">
              <a:rPr lang="tr-TR" smtClean="0"/>
              <a:t>‹#›</a:t>
            </a:fld>
            <a:endParaRPr lang="tr-TR"/>
          </a:p>
        </p:txBody>
      </p:sp>
    </p:spTree>
    <p:extLst>
      <p:ext uri="{BB962C8B-B14F-4D97-AF65-F5344CB8AC3E}">
        <p14:creationId xmlns:p14="http://schemas.microsoft.com/office/powerpoint/2010/main" val="1074494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CD40A99-EDBF-4ADD-8550-5B377FE640B5}" type="datetime1">
              <a:rPr lang="tr-TR" smtClean="0"/>
              <a:t>3.01.2020</a:t>
            </a:fld>
            <a:endParaRPr lang="tr-TR"/>
          </a:p>
        </p:txBody>
      </p:sp>
      <p:sp>
        <p:nvSpPr>
          <p:cNvPr id="5" name="Altbilgi Yer Tutucusu 4"/>
          <p:cNvSpPr>
            <a:spLocks noGrp="1"/>
          </p:cNvSpPr>
          <p:nvPr>
            <p:ph type="ftr" sz="quarter" idx="11"/>
          </p:nvPr>
        </p:nvSpPr>
        <p:spPr/>
        <p:txBody>
          <a:bodyPr/>
          <a:lstStyle/>
          <a:p>
            <a:r>
              <a:rPr lang="tr-TR" smtClean="0"/>
              <a:t>Doç.Dr.Halit KANCA</a:t>
            </a:r>
            <a:endParaRPr lang="tr-TR"/>
          </a:p>
        </p:txBody>
      </p:sp>
      <p:sp>
        <p:nvSpPr>
          <p:cNvPr id="6" name="Slayt Numarası Yer Tutucusu 5"/>
          <p:cNvSpPr>
            <a:spLocks noGrp="1"/>
          </p:cNvSpPr>
          <p:nvPr>
            <p:ph type="sldNum" sz="quarter" idx="12"/>
          </p:nvPr>
        </p:nvSpPr>
        <p:spPr/>
        <p:txBody>
          <a:bodyPr/>
          <a:lstStyle/>
          <a:p>
            <a:fld id="{4D640351-AD7D-45E6-A088-0616A42E248A}" type="slidenum">
              <a:rPr lang="tr-TR" smtClean="0"/>
              <a:t>‹#›</a:t>
            </a:fld>
            <a:endParaRPr lang="tr-TR"/>
          </a:p>
        </p:txBody>
      </p:sp>
    </p:spTree>
    <p:extLst>
      <p:ext uri="{BB962C8B-B14F-4D97-AF65-F5344CB8AC3E}">
        <p14:creationId xmlns:p14="http://schemas.microsoft.com/office/powerpoint/2010/main" val="1808843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0270BE1-3176-4E3D-91DC-A946ECCC5D16}" type="datetime1">
              <a:rPr lang="tr-TR" smtClean="0"/>
              <a:t>3.01.2020</a:t>
            </a:fld>
            <a:endParaRPr lang="tr-TR"/>
          </a:p>
        </p:txBody>
      </p:sp>
      <p:sp>
        <p:nvSpPr>
          <p:cNvPr id="5" name="Altbilgi Yer Tutucusu 4"/>
          <p:cNvSpPr>
            <a:spLocks noGrp="1"/>
          </p:cNvSpPr>
          <p:nvPr>
            <p:ph type="ftr" sz="quarter" idx="11"/>
          </p:nvPr>
        </p:nvSpPr>
        <p:spPr/>
        <p:txBody>
          <a:bodyPr/>
          <a:lstStyle/>
          <a:p>
            <a:r>
              <a:rPr lang="tr-TR" smtClean="0"/>
              <a:t>Doç.Dr.Halit KANCA</a:t>
            </a:r>
            <a:endParaRPr lang="tr-TR"/>
          </a:p>
        </p:txBody>
      </p:sp>
      <p:sp>
        <p:nvSpPr>
          <p:cNvPr id="6" name="Slayt Numarası Yer Tutucusu 5"/>
          <p:cNvSpPr>
            <a:spLocks noGrp="1"/>
          </p:cNvSpPr>
          <p:nvPr>
            <p:ph type="sldNum" sz="quarter" idx="12"/>
          </p:nvPr>
        </p:nvSpPr>
        <p:spPr/>
        <p:txBody>
          <a:bodyPr/>
          <a:lstStyle/>
          <a:p>
            <a:fld id="{4D640351-AD7D-45E6-A088-0616A42E248A}" type="slidenum">
              <a:rPr lang="tr-TR" smtClean="0"/>
              <a:t>‹#›</a:t>
            </a:fld>
            <a:endParaRPr lang="tr-TR"/>
          </a:p>
        </p:txBody>
      </p:sp>
    </p:spTree>
    <p:extLst>
      <p:ext uri="{BB962C8B-B14F-4D97-AF65-F5344CB8AC3E}">
        <p14:creationId xmlns:p14="http://schemas.microsoft.com/office/powerpoint/2010/main" val="1423023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352DDCFE-217D-4E9A-BAF1-47B4137D09EB}" type="datetime1">
              <a:rPr lang="tr-TR" smtClean="0"/>
              <a:t>3.01.2020</a:t>
            </a:fld>
            <a:endParaRPr lang="tr-TR"/>
          </a:p>
        </p:txBody>
      </p:sp>
      <p:sp>
        <p:nvSpPr>
          <p:cNvPr id="5" name="Altbilgi Yer Tutucusu 4"/>
          <p:cNvSpPr>
            <a:spLocks noGrp="1"/>
          </p:cNvSpPr>
          <p:nvPr>
            <p:ph type="ftr" sz="quarter" idx="11"/>
          </p:nvPr>
        </p:nvSpPr>
        <p:spPr/>
        <p:txBody>
          <a:bodyPr/>
          <a:lstStyle/>
          <a:p>
            <a:r>
              <a:rPr lang="tr-TR" smtClean="0"/>
              <a:t>Doç.Dr.Halit KANCA</a:t>
            </a:r>
            <a:endParaRPr lang="tr-TR"/>
          </a:p>
        </p:txBody>
      </p:sp>
      <p:sp>
        <p:nvSpPr>
          <p:cNvPr id="6" name="Slayt Numarası Yer Tutucusu 5"/>
          <p:cNvSpPr>
            <a:spLocks noGrp="1"/>
          </p:cNvSpPr>
          <p:nvPr>
            <p:ph type="sldNum" sz="quarter" idx="12"/>
          </p:nvPr>
        </p:nvSpPr>
        <p:spPr/>
        <p:txBody>
          <a:bodyPr/>
          <a:lstStyle/>
          <a:p>
            <a:fld id="{4D640351-AD7D-45E6-A088-0616A42E248A}" type="slidenum">
              <a:rPr lang="tr-TR" smtClean="0"/>
              <a:t>‹#›</a:t>
            </a:fld>
            <a:endParaRPr lang="tr-TR"/>
          </a:p>
        </p:txBody>
      </p:sp>
    </p:spTree>
    <p:extLst>
      <p:ext uri="{BB962C8B-B14F-4D97-AF65-F5344CB8AC3E}">
        <p14:creationId xmlns:p14="http://schemas.microsoft.com/office/powerpoint/2010/main" val="2752972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E7418C77-E81C-46CA-93D2-38DEC1AF2D4B}" type="datetime1">
              <a:rPr lang="tr-TR" smtClean="0"/>
              <a:t>3.01.2020</a:t>
            </a:fld>
            <a:endParaRPr lang="tr-TR"/>
          </a:p>
        </p:txBody>
      </p:sp>
      <p:sp>
        <p:nvSpPr>
          <p:cNvPr id="6" name="Altbilgi Yer Tutucusu 5"/>
          <p:cNvSpPr>
            <a:spLocks noGrp="1"/>
          </p:cNvSpPr>
          <p:nvPr>
            <p:ph type="ftr" sz="quarter" idx="11"/>
          </p:nvPr>
        </p:nvSpPr>
        <p:spPr/>
        <p:txBody>
          <a:bodyPr/>
          <a:lstStyle/>
          <a:p>
            <a:r>
              <a:rPr lang="tr-TR" smtClean="0"/>
              <a:t>Doç.Dr.Halit KANCA</a:t>
            </a:r>
            <a:endParaRPr lang="tr-TR"/>
          </a:p>
        </p:txBody>
      </p:sp>
      <p:sp>
        <p:nvSpPr>
          <p:cNvPr id="7" name="Slayt Numarası Yer Tutucusu 6"/>
          <p:cNvSpPr>
            <a:spLocks noGrp="1"/>
          </p:cNvSpPr>
          <p:nvPr>
            <p:ph type="sldNum" sz="quarter" idx="12"/>
          </p:nvPr>
        </p:nvSpPr>
        <p:spPr/>
        <p:txBody>
          <a:bodyPr/>
          <a:lstStyle/>
          <a:p>
            <a:fld id="{4D640351-AD7D-45E6-A088-0616A42E248A}" type="slidenum">
              <a:rPr lang="tr-TR" smtClean="0"/>
              <a:t>‹#›</a:t>
            </a:fld>
            <a:endParaRPr lang="tr-TR"/>
          </a:p>
        </p:txBody>
      </p:sp>
    </p:spTree>
    <p:extLst>
      <p:ext uri="{BB962C8B-B14F-4D97-AF65-F5344CB8AC3E}">
        <p14:creationId xmlns:p14="http://schemas.microsoft.com/office/powerpoint/2010/main" val="2091643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741CE493-CF3D-42AC-A6AB-5DE6C7FE56D1}" type="datetime1">
              <a:rPr lang="tr-TR" smtClean="0"/>
              <a:t>3.01.2020</a:t>
            </a:fld>
            <a:endParaRPr lang="tr-TR"/>
          </a:p>
        </p:txBody>
      </p:sp>
      <p:sp>
        <p:nvSpPr>
          <p:cNvPr id="8" name="Altbilgi Yer Tutucusu 7"/>
          <p:cNvSpPr>
            <a:spLocks noGrp="1"/>
          </p:cNvSpPr>
          <p:nvPr>
            <p:ph type="ftr" sz="quarter" idx="11"/>
          </p:nvPr>
        </p:nvSpPr>
        <p:spPr/>
        <p:txBody>
          <a:bodyPr/>
          <a:lstStyle/>
          <a:p>
            <a:r>
              <a:rPr lang="tr-TR" smtClean="0"/>
              <a:t>Doç.Dr.Halit KANCA</a:t>
            </a:r>
            <a:endParaRPr lang="tr-TR"/>
          </a:p>
        </p:txBody>
      </p:sp>
      <p:sp>
        <p:nvSpPr>
          <p:cNvPr id="9" name="Slayt Numarası Yer Tutucusu 8"/>
          <p:cNvSpPr>
            <a:spLocks noGrp="1"/>
          </p:cNvSpPr>
          <p:nvPr>
            <p:ph type="sldNum" sz="quarter" idx="12"/>
          </p:nvPr>
        </p:nvSpPr>
        <p:spPr/>
        <p:txBody>
          <a:bodyPr/>
          <a:lstStyle/>
          <a:p>
            <a:fld id="{4D640351-AD7D-45E6-A088-0616A42E248A}" type="slidenum">
              <a:rPr lang="tr-TR" smtClean="0"/>
              <a:t>‹#›</a:t>
            </a:fld>
            <a:endParaRPr lang="tr-TR"/>
          </a:p>
        </p:txBody>
      </p:sp>
    </p:spTree>
    <p:extLst>
      <p:ext uri="{BB962C8B-B14F-4D97-AF65-F5344CB8AC3E}">
        <p14:creationId xmlns:p14="http://schemas.microsoft.com/office/powerpoint/2010/main" val="338176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1A3D51F1-FE9A-4D0B-92DB-3CA8977D93C5}" type="datetime1">
              <a:rPr lang="tr-TR" smtClean="0"/>
              <a:t>3.01.2020</a:t>
            </a:fld>
            <a:endParaRPr lang="tr-TR"/>
          </a:p>
        </p:txBody>
      </p:sp>
      <p:sp>
        <p:nvSpPr>
          <p:cNvPr id="4" name="Altbilgi Yer Tutucusu 3"/>
          <p:cNvSpPr>
            <a:spLocks noGrp="1"/>
          </p:cNvSpPr>
          <p:nvPr>
            <p:ph type="ftr" sz="quarter" idx="11"/>
          </p:nvPr>
        </p:nvSpPr>
        <p:spPr/>
        <p:txBody>
          <a:bodyPr/>
          <a:lstStyle/>
          <a:p>
            <a:r>
              <a:rPr lang="tr-TR" smtClean="0"/>
              <a:t>Doç.Dr.Halit KANCA</a:t>
            </a:r>
            <a:endParaRPr lang="tr-TR"/>
          </a:p>
        </p:txBody>
      </p:sp>
      <p:sp>
        <p:nvSpPr>
          <p:cNvPr id="5" name="Slayt Numarası Yer Tutucusu 4"/>
          <p:cNvSpPr>
            <a:spLocks noGrp="1"/>
          </p:cNvSpPr>
          <p:nvPr>
            <p:ph type="sldNum" sz="quarter" idx="12"/>
          </p:nvPr>
        </p:nvSpPr>
        <p:spPr/>
        <p:txBody>
          <a:bodyPr/>
          <a:lstStyle/>
          <a:p>
            <a:fld id="{4D640351-AD7D-45E6-A088-0616A42E248A}" type="slidenum">
              <a:rPr lang="tr-TR" smtClean="0"/>
              <a:t>‹#›</a:t>
            </a:fld>
            <a:endParaRPr lang="tr-TR"/>
          </a:p>
        </p:txBody>
      </p:sp>
    </p:spTree>
    <p:extLst>
      <p:ext uri="{BB962C8B-B14F-4D97-AF65-F5344CB8AC3E}">
        <p14:creationId xmlns:p14="http://schemas.microsoft.com/office/powerpoint/2010/main" val="2836359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612C7FE-2621-43B5-A87D-9CEF27D34946}" type="datetime1">
              <a:rPr lang="tr-TR" smtClean="0"/>
              <a:t>3.01.2020</a:t>
            </a:fld>
            <a:endParaRPr lang="tr-TR"/>
          </a:p>
        </p:txBody>
      </p:sp>
      <p:sp>
        <p:nvSpPr>
          <p:cNvPr id="3" name="Altbilgi Yer Tutucusu 2"/>
          <p:cNvSpPr>
            <a:spLocks noGrp="1"/>
          </p:cNvSpPr>
          <p:nvPr>
            <p:ph type="ftr" sz="quarter" idx="11"/>
          </p:nvPr>
        </p:nvSpPr>
        <p:spPr/>
        <p:txBody>
          <a:bodyPr/>
          <a:lstStyle/>
          <a:p>
            <a:r>
              <a:rPr lang="tr-TR" smtClean="0"/>
              <a:t>Doç.Dr.Halit KANCA</a:t>
            </a:r>
            <a:endParaRPr lang="tr-TR"/>
          </a:p>
        </p:txBody>
      </p:sp>
      <p:sp>
        <p:nvSpPr>
          <p:cNvPr id="4" name="Slayt Numarası Yer Tutucusu 3"/>
          <p:cNvSpPr>
            <a:spLocks noGrp="1"/>
          </p:cNvSpPr>
          <p:nvPr>
            <p:ph type="sldNum" sz="quarter" idx="12"/>
          </p:nvPr>
        </p:nvSpPr>
        <p:spPr/>
        <p:txBody>
          <a:bodyPr/>
          <a:lstStyle/>
          <a:p>
            <a:fld id="{4D640351-AD7D-45E6-A088-0616A42E248A}" type="slidenum">
              <a:rPr lang="tr-TR" smtClean="0"/>
              <a:t>‹#›</a:t>
            </a:fld>
            <a:endParaRPr lang="tr-TR"/>
          </a:p>
        </p:txBody>
      </p:sp>
    </p:spTree>
    <p:extLst>
      <p:ext uri="{BB962C8B-B14F-4D97-AF65-F5344CB8AC3E}">
        <p14:creationId xmlns:p14="http://schemas.microsoft.com/office/powerpoint/2010/main" val="140213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03308BD0-4B32-4961-A0C2-4119854B6ACB}" type="datetime1">
              <a:rPr lang="tr-TR" smtClean="0"/>
              <a:t>3.01.2020</a:t>
            </a:fld>
            <a:endParaRPr lang="tr-TR"/>
          </a:p>
        </p:txBody>
      </p:sp>
      <p:sp>
        <p:nvSpPr>
          <p:cNvPr id="6" name="Altbilgi Yer Tutucusu 5"/>
          <p:cNvSpPr>
            <a:spLocks noGrp="1"/>
          </p:cNvSpPr>
          <p:nvPr>
            <p:ph type="ftr" sz="quarter" idx="11"/>
          </p:nvPr>
        </p:nvSpPr>
        <p:spPr/>
        <p:txBody>
          <a:bodyPr/>
          <a:lstStyle/>
          <a:p>
            <a:r>
              <a:rPr lang="tr-TR" smtClean="0"/>
              <a:t>Doç.Dr.Halit KANCA</a:t>
            </a:r>
            <a:endParaRPr lang="tr-TR"/>
          </a:p>
        </p:txBody>
      </p:sp>
      <p:sp>
        <p:nvSpPr>
          <p:cNvPr id="7" name="Slayt Numarası Yer Tutucusu 6"/>
          <p:cNvSpPr>
            <a:spLocks noGrp="1"/>
          </p:cNvSpPr>
          <p:nvPr>
            <p:ph type="sldNum" sz="quarter" idx="12"/>
          </p:nvPr>
        </p:nvSpPr>
        <p:spPr/>
        <p:txBody>
          <a:bodyPr/>
          <a:lstStyle/>
          <a:p>
            <a:fld id="{4D640351-AD7D-45E6-A088-0616A42E248A}" type="slidenum">
              <a:rPr lang="tr-TR" smtClean="0"/>
              <a:t>‹#›</a:t>
            </a:fld>
            <a:endParaRPr lang="tr-TR"/>
          </a:p>
        </p:txBody>
      </p:sp>
    </p:spTree>
    <p:extLst>
      <p:ext uri="{BB962C8B-B14F-4D97-AF65-F5344CB8AC3E}">
        <p14:creationId xmlns:p14="http://schemas.microsoft.com/office/powerpoint/2010/main" val="2634254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3822E3F0-F514-42AC-B881-8E8DFB0D8428}" type="datetime1">
              <a:rPr lang="tr-TR" smtClean="0"/>
              <a:t>3.01.2020</a:t>
            </a:fld>
            <a:endParaRPr lang="tr-TR"/>
          </a:p>
        </p:txBody>
      </p:sp>
      <p:sp>
        <p:nvSpPr>
          <p:cNvPr id="6" name="Altbilgi Yer Tutucusu 5"/>
          <p:cNvSpPr>
            <a:spLocks noGrp="1"/>
          </p:cNvSpPr>
          <p:nvPr>
            <p:ph type="ftr" sz="quarter" idx="11"/>
          </p:nvPr>
        </p:nvSpPr>
        <p:spPr/>
        <p:txBody>
          <a:bodyPr/>
          <a:lstStyle/>
          <a:p>
            <a:r>
              <a:rPr lang="tr-TR" smtClean="0"/>
              <a:t>Doç.Dr.Halit KANCA</a:t>
            </a:r>
            <a:endParaRPr lang="tr-TR"/>
          </a:p>
        </p:txBody>
      </p:sp>
      <p:sp>
        <p:nvSpPr>
          <p:cNvPr id="7" name="Slayt Numarası Yer Tutucusu 6"/>
          <p:cNvSpPr>
            <a:spLocks noGrp="1"/>
          </p:cNvSpPr>
          <p:nvPr>
            <p:ph type="sldNum" sz="quarter" idx="12"/>
          </p:nvPr>
        </p:nvSpPr>
        <p:spPr/>
        <p:txBody>
          <a:bodyPr/>
          <a:lstStyle/>
          <a:p>
            <a:fld id="{4D640351-AD7D-45E6-A088-0616A42E248A}" type="slidenum">
              <a:rPr lang="tr-TR" smtClean="0"/>
              <a:t>‹#›</a:t>
            </a:fld>
            <a:endParaRPr lang="tr-TR"/>
          </a:p>
        </p:txBody>
      </p:sp>
    </p:spTree>
    <p:extLst>
      <p:ext uri="{BB962C8B-B14F-4D97-AF65-F5344CB8AC3E}">
        <p14:creationId xmlns:p14="http://schemas.microsoft.com/office/powerpoint/2010/main" val="906155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0BEB09-F8FA-462A-93FB-09873CBA6812}" type="datetime1">
              <a:rPr lang="tr-TR" smtClean="0"/>
              <a:t>3.01.2020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smtClean="0"/>
              <a:t>Doç.Dr.Halit KANCA</a:t>
            </a:r>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640351-AD7D-45E6-A088-0616A42E248A}" type="slidenum">
              <a:rPr lang="tr-TR" smtClean="0"/>
              <a:t>‹#›</a:t>
            </a:fld>
            <a:endParaRPr lang="tr-TR"/>
          </a:p>
        </p:txBody>
      </p:sp>
    </p:spTree>
    <p:extLst>
      <p:ext uri="{BB962C8B-B14F-4D97-AF65-F5344CB8AC3E}">
        <p14:creationId xmlns:p14="http://schemas.microsoft.com/office/powerpoint/2010/main" val="3959472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0.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2.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4.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5.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notesSlide" Target="../notesSlides/notesSlide16.xml"/><Relationship Id="rId7" Type="http://schemas.openxmlformats.org/officeDocument/2006/relationships/hyperlink" Target="https://www.dovepress.com/current-perspectives-on-the-optimal-age-to-spaycastrate-dogs-and-cats-peer-reviewed-fulltext-article-VMRR#ref12" TargetMode="Externa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hyperlink" Target="https://www.dovepress.com/current-perspectives-on-the-optimal-age-to-spaycastrate-dogs-and-cats-peer-reviewed-fulltext-article-VMRR#ref9" TargetMode="External"/><Relationship Id="rId11" Type="http://schemas.openxmlformats.org/officeDocument/2006/relationships/image" Target="../media/image1.png"/><Relationship Id="rId5" Type="http://schemas.openxmlformats.org/officeDocument/2006/relationships/hyperlink" Target="https://www.dovepress.com/current-perspectives-on-the-optimal-age-to-spaycastrate-dogs-and-cats-peer-reviewed-fulltext-article-VMRR#ref8" TargetMode="External"/><Relationship Id="rId10" Type="http://schemas.openxmlformats.org/officeDocument/2006/relationships/oleObject" Target="../embeddings/oleObject2.bin"/><Relationship Id="rId4" Type="http://schemas.openxmlformats.org/officeDocument/2006/relationships/hyperlink" Target="https://www.dovepress.com/cr_data/article_fulltext/s53000/53264/ref1" TargetMode="Externa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notesSlide" Target="../notesSlides/notesSlide18.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2.png"/><Relationship Id="rId7" Type="http://schemas.openxmlformats.org/officeDocument/2006/relationships/diagramColors" Target="../diagrams/colors3.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4.png"/><Relationship Id="rId7" Type="http://schemas.openxmlformats.org/officeDocument/2006/relationships/diagramColors" Target="../diagrams/colors4.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6.png"/><Relationship Id="rId7" Type="http://schemas.openxmlformats.org/officeDocument/2006/relationships/diagramColors" Target="../diagrams/colors5.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8.png"/><Relationship Id="rId7" Type="http://schemas.openxmlformats.org/officeDocument/2006/relationships/diagramColors" Target="../diagrams/colors6.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0.png"/><Relationship Id="rId7" Type="http://schemas.openxmlformats.org/officeDocument/2006/relationships/diagramColors" Target="../diagrams/colors7.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8.xml"/><Relationship Id="rId7" Type="http://schemas.openxmlformats.org/officeDocument/2006/relationships/image" Target="../media/image4.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3.jp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png"/><Relationship Id="rId5" Type="http://schemas.openxmlformats.org/officeDocument/2006/relationships/oleObject" Target="../embeddings/oleObject3.bin"/><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png"/><Relationship Id="rId4" Type="http://schemas.openxmlformats.org/officeDocument/2006/relationships/diagramLayout" Target="../diagrams/layout1.xml"/><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2.xml"/><Relationship Id="rId7" Type="http://schemas.openxmlformats.org/officeDocument/2006/relationships/image" Target="../media/image1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4.png"/><Relationship Id="rId4" Type="http://schemas.openxmlformats.org/officeDocument/2006/relationships/diagramQuickStyle" Target="../diagrams/quickStyle2.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984000" y="836712"/>
            <a:ext cx="9144000" cy="4103046"/>
          </a:xfrm>
        </p:spPr>
        <p:txBody>
          <a:bodyPr>
            <a:noAutofit/>
          </a:bodyPr>
          <a:lstStyle/>
          <a:p>
            <a:pPr algn="ctr"/>
            <a:r>
              <a:rPr lang="tr-TR" sz="2800" b="1" dirty="0" err="1" smtClean="0">
                <a:solidFill>
                  <a:srgbClr val="C00000"/>
                </a:solidFill>
              </a:rPr>
              <a:t>Prepubertal</a:t>
            </a:r>
            <a:r>
              <a:rPr lang="tr-TR" sz="2800" b="1" dirty="0" smtClean="0">
                <a:solidFill>
                  <a:srgbClr val="C00000"/>
                </a:solidFill>
              </a:rPr>
              <a:t> </a:t>
            </a:r>
            <a:r>
              <a:rPr lang="tr-TR" sz="2800" b="1" dirty="0" err="1" smtClean="0">
                <a:solidFill>
                  <a:srgbClr val="C00000"/>
                </a:solidFill>
              </a:rPr>
              <a:t>gonadectomy</a:t>
            </a:r>
            <a:r>
              <a:rPr lang="tr-TR" sz="2800" b="1" dirty="0" smtClean="0">
                <a:solidFill>
                  <a:srgbClr val="C00000"/>
                </a:solidFill>
              </a:rPr>
              <a:t> in </a:t>
            </a:r>
            <a:r>
              <a:rPr lang="tr-TR" sz="2800" b="1" dirty="0" err="1" smtClean="0">
                <a:solidFill>
                  <a:srgbClr val="C00000"/>
                </a:solidFill>
              </a:rPr>
              <a:t>dogs</a:t>
            </a:r>
            <a:r>
              <a:rPr lang="tr-TR" sz="2800" b="1" dirty="0" smtClean="0">
                <a:solidFill>
                  <a:srgbClr val="C00000"/>
                </a:solidFill>
              </a:rPr>
              <a:t>: </a:t>
            </a:r>
            <a:br>
              <a:rPr lang="tr-TR" sz="2800" b="1" dirty="0" smtClean="0">
                <a:solidFill>
                  <a:srgbClr val="C00000"/>
                </a:solidFill>
              </a:rPr>
            </a:br>
            <a:r>
              <a:rPr lang="tr-TR" sz="2800" b="1" dirty="0" smtClean="0">
                <a:solidFill>
                  <a:srgbClr val="C00000"/>
                </a:solidFill>
              </a:rPr>
              <a:t>A </a:t>
            </a:r>
            <a:r>
              <a:rPr lang="tr-TR" sz="2800" b="1" dirty="0" err="1" smtClean="0">
                <a:solidFill>
                  <a:srgbClr val="C00000"/>
                </a:solidFill>
              </a:rPr>
              <a:t>comparison</a:t>
            </a:r>
            <a:r>
              <a:rPr lang="tr-TR" sz="2800" b="1" dirty="0" smtClean="0">
                <a:solidFill>
                  <a:srgbClr val="C00000"/>
                </a:solidFill>
              </a:rPr>
              <a:t> </a:t>
            </a:r>
            <a:r>
              <a:rPr lang="tr-TR" sz="2800" b="1" dirty="0" err="1" smtClean="0">
                <a:solidFill>
                  <a:srgbClr val="C00000"/>
                </a:solidFill>
              </a:rPr>
              <a:t>between</a:t>
            </a:r>
            <a:r>
              <a:rPr lang="tr-TR" sz="2800" b="1" dirty="0" smtClean="0">
                <a:solidFill>
                  <a:srgbClr val="C00000"/>
                </a:solidFill>
              </a:rPr>
              <a:t> </a:t>
            </a:r>
            <a:r>
              <a:rPr lang="tr-TR" sz="2800" b="1" dirty="0" err="1" smtClean="0">
                <a:solidFill>
                  <a:srgbClr val="C00000"/>
                </a:solidFill>
              </a:rPr>
              <a:t>ovariohysterectomy</a:t>
            </a:r>
            <a:r>
              <a:rPr lang="tr-TR" sz="2800" b="1" dirty="0" smtClean="0">
                <a:solidFill>
                  <a:srgbClr val="C00000"/>
                </a:solidFill>
              </a:rPr>
              <a:t>, </a:t>
            </a:r>
            <a:r>
              <a:rPr lang="tr-TR" sz="2800" b="1" dirty="0" err="1" smtClean="0">
                <a:solidFill>
                  <a:srgbClr val="C00000"/>
                </a:solidFill>
              </a:rPr>
              <a:t>ovariectomy</a:t>
            </a:r>
            <a:r>
              <a:rPr lang="tr-TR" sz="2800" b="1" dirty="0" smtClean="0">
                <a:solidFill>
                  <a:srgbClr val="C00000"/>
                </a:solidFill>
              </a:rPr>
              <a:t> </a:t>
            </a:r>
            <a:br>
              <a:rPr lang="tr-TR" sz="2800" b="1" dirty="0" smtClean="0">
                <a:solidFill>
                  <a:srgbClr val="C00000"/>
                </a:solidFill>
              </a:rPr>
            </a:br>
            <a:r>
              <a:rPr lang="tr-TR" sz="2800" b="1" dirty="0" err="1" smtClean="0">
                <a:solidFill>
                  <a:srgbClr val="C00000"/>
                </a:solidFill>
              </a:rPr>
              <a:t>and</a:t>
            </a:r>
            <a:r>
              <a:rPr lang="tr-TR" sz="2800" b="1" dirty="0" smtClean="0">
                <a:solidFill>
                  <a:srgbClr val="C00000"/>
                </a:solidFill>
              </a:rPr>
              <a:t> </a:t>
            </a:r>
            <a:r>
              <a:rPr lang="tr-TR" sz="2800" b="1" dirty="0" err="1" smtClean="0">
                <a:solidFill>
                  <a:srgbClr val="C00000"/>
                </a:solidFill>
              </a:rPr>
              <a:t>laparoscopic</a:t>
            </a:r>
            <a:r>
              <a:rPr lang="tr-TR" sz="2800" b="1" dirty="0" smtClean="0">
                <a:solidFill>
                  <a:srgbClr val="C00000"/>
                </a:solidFill>
              </a:rPr>
              <a:t> </a:t>
            </a:r>
            <a:r>
              <a:rPr lang="tr-TR" sz="2800" b="1" dirty="0" err="1" smtClean="0">
                <a:solidFill>
                  <a:srgbClr val="C00000"/>
                </a:solidFill>
              </a:rPr>
              <a:t>ovariectomy</a:t>
            </a:r>
            <a:r>
              <a:rPr lang="tr-TR" sz="2800" b="1" dirty="0" smtClean="0">
                <a:solidFill>
                  <a:srgbClr val="C00000"/>
                </a:solidFill>
              </a:rPr>
              <a:t/>
            </a:r>
            <a:br>
              <a:rPr lang="tr-TR" sz="2800" b="1" dirty="0" smtClean="0">
                <a:solidFill>
                  <a:srgbClr val="C00000"/>
                </a:solidFill>
              </a:rPr>
            </a:br>
            <a:r>
              <a:rPr lang="tr-TR" sz="3200" b="1" dirty="0" smtClean="0">
                <a:solidFill>
                  <a:srgbClr val="C00000"/>
                </a:solidFill>
              </a:rPr>
              <a:t/>
            </a:r>
            <a:br>
              <a:rPr lang="tr-TR" sz="3200" b="1" dirty="0" smtClean="0">
                <a:solidFill>
                  <a:srgbClr val="C00000"/>
                </a:solidFill>
              </a:rPr>
            </a:br>
            <a:r>
              <a:rPr lang="tr-TR" sz="2000" b="1" dirty="0" smtClean="0">
                <a:solidFill>
                  <a:schemeClr val="accent1"/>
                </a:solidFill>
              </a:rPr>
              <a:t/>
            </a:r>
            <a:br>
              <a:rPr lang="tr-TR" sz="2000" b="1" dirty="0" smtClean="0">
                <a:solidFill>
                  <a:schemeClr val="accent1"/>
                </a:solidFill>
              </a:rPr>
            </a:br>
            <a:r>
              <a:rPr lang="tr-TR" sz="1400" b="1" dirty="0" smtClean="0"/>
              <a:t>1 </a:t>
            </a:r>
            <a:r>
              <a:rPr lang="tr-TR" sz="1400" b="1" dirty="0" err="1" smtClean="0"/>
              <a:t>Department</a:t>
            </a:r>
            <a:r>
              <a:rPr lang="tr-TR" sz="1400" b="1" dirty="0" smtClean="0"/>
              <a:t> of </a:t>
            </a:r>
            <a:r>
              <a:rPr lang="tr-TR" sz="1400" b="1" dirty="0" err="1" smtClean="0"/>
              <a:t>Obstetrics</a:t>
            </a:r>
            <a:r>
              <a:rPr lang="tr-TR" sz="1400" b="1" dirty="0" smtClean="0"/>
              <a:t> </a:t>
            </a:r>
            <a:r>
              <a:rPr lang="tr-TR" sz="1400" b="1" dirty="0" err="1" smtClean="0"/>
              <a:t>and</a:t>
            </a:r>
            <a:r>
              <a:rPr lang="tr-TR" sz="1400" b="1" dirty="0" smtClean="0"/>
              <a:t> </a:t>
            </a:r>
            <a:r>
              <a:rPr lang="tr-TR" sz="1400" b="1" dirty="0" err="1" smtClean="0"/>
              <a:t>Gynaecology</a:t>
            </a:r>
            <a:r>
              <a:rPr lang="tr-TR" sz="1400" b="1" dirty="0" smtClean="0"/>
              <a:t>, </a:t>
            </a:r>
            <a:r>
              <a:rPr lang="tr-TR" sz="1400" b="1" dirty="0" err="1" smtClean="0"/>
              <a:t>Faculty</a:t>
            </a:r>
            <a:r>
              <a:rPr lang="tr-TR" sz="1400" b="1" dirty="0" smtClean="0"/>
              <a:t> of </a:t>
            </a:r>
            <a:r>
              <a:rPr lang="tr-TR" sz="1400" b="1" dirty="0" err="1" smtClean="0"/>
              <a:t>Veterinary</a:t>
            </a:r>
            <a:r>
              <a:rPr lang="tr-TR" sz="1400" b="1" dirty="0" smtClean="0"/>
              <a:t> </a:t>
            </a:r>
            <a:r>
              <a:rPr lang="tr-TR" sz="1400" b="1" dirty="0" err="1" smtClean="0"/>
              <a:t>Medicine</a:t>
            </a:r>
            <a:r>
              <a:rPr lang="tr-TR" sz="1400" b="1" dirty="0" smtClean="0"/>
              <a:t>, Ankara </a:t>
            </a:r>
            <a:r>
              <a:rPr lang="tr-TR" sz="1400" b="1" dirty="0" err="1" smtClean="0"/>
              <a:t>University</a:t>
            </a:r>
            <a:r>
              <a:rPr lang="tr-TR" sz="1400" b="1" dirty="0" smtClean="0"/>
              <a:t>, Ankara, </a:t>
            </a:r>
            <a:r>
              <a:rPr lang="tr-TR" sz="1400" b="1" dirty="0" err="1" smtClean="0"/>
              <a:t>Turkey</a:t>
            </a:r>
            <a:r>
              <a:rPr lang="tr-TR" sz="1400" b="1" dirty="0" smtClean="0"/>
              <a:t>.</a:t>
            </a:r>
            <a:br>
              <a:rPr lang="tr-TR" sz="1400" b="1" dirty="0" smtClean="0"/>
            </a:br>
            <a:r>
              <a:rPr lang="tr-TR" sz="1400" b="1" dirty="0" smtClean="0"/>
              <a:t>2 </a:t>
            </a:r>
            <a:r>
              <a:rPr lang="tr-TR" sz="1400" b="1" dirty="0" err="1" smtClean="0"/>
              <a:t>Department</a:t>
            </a:r>
            <a:r>
              <a:rPr lang="tr-TR" sz="1400" b="1" dirty="0" smtClean="0"/>
              <a:t> of </a:t>
            </a:r>
            <a:r>
              <a:rPr lang="tr-TR" sz="1400" b="1" dirty="0" err="1" smtClean="0"/>
              <a:t>Biochemistry</a:t>
            </a:r>
            <a:r>
              <a:rPr lang="tr-TR" sz="1400" b="1" dirty="0" smtClean="0"/>
              <a:t>, </a:t>
            </a:r>
            <a:r>
              <a:rPr lang="tr-TR" sz="1400" b="1" dirty="0" err="1" smtClean="0"/>
              <a:t>Faculty</a:t>
            </a:r>
            <a:r>
              <a:rPr lang="tr-TR" sz="1400" b="1" dirty="0" smtClean="0"/>
              <a:t> of </a:t>
            </a:r>
            <a:r>
              <a:rPr lang="tr-TR" sz="1400" b="1" dirty="0" err="1" smtClean="0"/>
              <a:t>Veterinary</a:t>
            </a:r>
            <a:r>
              <a:rPr lang="tr-TR" sz="1400" b="1" dirty="0" smtClean="0"/>
              <a:t> </a:t>
            </a:r>
            <a:r>
              <a:rPr lang="tr-TR" sz="1400" b="1" dirty="0" err="1" smtClean="0"/>
              <a:t>Medicine</a:t>
            </a:r>
            <a:r>
              <a:rPr lang="tr-TR" sz="1400" b="1" dirty="0" smtClean="0"/>
              <a:t>, Ankara </a:t>
            </a:r>
            <a:r>
              <a:rPr lang="tr-TR" sz="1400" b="1" dirty="0" err="1" smtClean="0"/>
              <a:t>University</a:t>
            </a:r>
            <a:r>
              <a:rPr lang="tr-TR" sz="1400" b="1" dirty="0" smtClean="0"/>
              <a:t>, Ankara, </a:t>
            </a:r>
            <a:r>
              <a:rPr lang="tr-TR" sz="1400" b="1" dirty="0" err="1" smtClean="0"/>
              <a:t>Turkey</a:t>
            </a:r>
            <a:r>
              <a:rPr lang="tr-TR" sz="1400" b="1" dirty="0" smtClean="0"/>
              <a:t>.</a:t>
            </a:r>
            <a:br>
              <a:rPr lang="tr-TR" sz="1400" b="1" dirty="0" smtClean="0"/>
            </a:br>
            <a:r>
              <a:rPr lang="tr-TR" sz="1400" b="1" dirty="0" smtClean="0"/>
              <a:t>3 </a:t>
            </a:r>
            <a:r>
              <a:rPr lang="tr-TR" sz="1400" b="1" dirty="0" err="1" smtClean="0"/>
              <a:t>Department</a:t>
            </a:r>
            <a:r>
              <a:rPr lang="tr-TR" sz="1400" b="1" dirty="0" smtClean="0"/>
              <a:t> of </a:t>
            </a:r>
            <a:r>
              <a:rPr lang="tr-TR" sz="1400" b="1" dirty="0" err="1" smtClean="0"/>
              <a:t>Biostatistics</a:t>
            </a:r>
            <a:r>
              <a:rPr lang="tr-TR" sz="1400" b="1" dirty="0" smtClean="0"/>
              <a:t>, </a:t>
            </a:r>
            <a:r>
              <a:rPr lang="tr-TR" sz="1400" b="1" dirty="0" err="1" smtClean="0"/>
              <a:t>Faculty</a:t>
            </a:r>
            <a:r>
              <a:rPr lang="tr-TR" sz="1400" b="1" dirty="0" smtClean="0"/>
              <a:t> of </a:t>
            </a:r>
            <a:r>
              <a:rPr lang="tr-TR" sz="1400" b="1" dirty="0" err="1" smtClean="0"/>
              <a:t>Veterinary</a:t>
            </a:r>
            <a:r>
              <a:rPr lang="tr-TR" sz="1400" b="1" dirty="0" smtClean="0"/>
              <a:t> </a:t>
            </a:r>
            <a:r>
              <a:rPr lang="tr-TR" sz="1400" b="1" dirty="0" err="1" smtClean="0"/>
              <a:t>Medicine</a:t>
            </a:r>
            <a:r>
              <a:rPr lang="tr-TR" sz="1400" b="1" dirty="0" smtClean="0"/>
              <a:t>, Ankara </a:t>
            </a:r>
            <a:r>
              <a:rPr lang="tr-TR" sz="1400" b="1" dirty="0" err="1" smtClean="0"/>
              <a:t>University</a:t>
            </a:r>
            <a:r>
              <a:rPr lang="tr-TR" sz="1400" b="1" dirty="0" smtClean="0"/>
              <a:t>, Ankara, </a:t>
            </a:r>
            <a:r>
              <a:rPr lang="tr-TR" sz="1400" b="1" dirty="0" err="1" smtClean="0"/>
              <a:t>Turkey</a:t>
            </a:r>
            <a:r>
              <a:rPr lang="tr-TR" sz="1400" b="1" dirty="0" smtClean="0"/>
              <a:t>.</a:t>
            </a:r>
            <a:br>
              <a:rPr lang="tr-TR" sz="1400" b="1" dirty="0" smtClean="0"/>
            </a:br>
            <a:r>
              <a:rPr lang="tr-TR" sz="1600" b="1" dirty="0" smtClean="0"/>
              <a:t/>
            </a:r>
            <a:br>
              <a:rPr lang="tr-TR" sz="1600" b="1" dirty="0" smtClean="0"/>
            </a:br>
            <a:r>
              <a:rPr lang="tr-TR" sz="1600" b="1" dirty="0" smtClean="0"/>
              <a:t/>
            </a:r>
            <a:br>
              <a:rPr lang="tr-TR" sz="1600" b="1" dirty="0" smtClean="0"/>
            </a:br>
            <a:r>
              <a:rPr lang="tr-TR" sz="2000" b="1" u="sng" dirty="0" smtClean="0">
                <a:solidFill>
                  <a:srgbClr val="0070C0"/>
                </a:solidFill>
              </a:rPr>
              <a:t>hkanca@ankara.edu.tr</a:t>
            </a:r>
            <a:r>
              <a:rPr lang="tr-TR" sz="3200" b="1" u="sng" dirty="0" smtClean="0">
                <a:solidFill>
                  <a:srgbClr val="0070C0"/>
                </a:solidFill>
              </a:rPr>
              <a:t/>
            </a:r>
            <a:br>
              <a:rPr lang="tr-TR" sz="3200" b="1" u="sng" dirty="0" smtClean="0">
                <a:solidFill>
                  <a:srgbClr val="0070C0"/>
                </a:solidFill>
              </a:rPr>
            </a:br>
            <a:endParaRPr lang="tr-TR" sz="2400" u="sng" dirty="0">
              <a:solidFill>
                <a:srgbClr val="0070C0"/>
              </a:solidFill>
            </a:endParaRPr>
          </a:p>
        </p:txBody>
      </p:sp>
      <p:pic>
        <p:nvPicPr>
          <p:cNvPr id="1026" name="Picture 2" descr="C:\Users\Administrator\Desktop\KİŞİSEL BİLGİLER\ankara_universitesi_logo.jpg"/>
          <p:cNvPicPr>
            <a:picLocks noChangeArrowheads="1"/>
          </p:cNvPicPr>
          <p:nvPr/>
        </p:nvPicPr>
        <p:blipFill>
          <a:blip r:embed="rId4" cstate="print"/>
          <a:srcRect/>
          <a:stretch>
            <a:fillRect/>
          </a:stretch>
        </p:blipFill>
        <p:spPr bwMode="auto">
          <a:xfrm>
            <a:off x="444000" y="296712"/>
            <a:ext cx="1080000" cy="1080000"/>
          </a:xfrm>
          <a:prstGeom prst="rect">
            <a:avLst/>
          </a:prstGeom>
          <a:noFill/>
        </p:spPr>
      </p:pic>
      <p:pic>
        <p:nvPicPr>
          <p:cNvPr id="8" name="Picture 12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822247" y="263231"/>
            <a:ext cx="1691505" cy="1152128"/>
          </a:xfrm>
          <a:prstGeom prst="rect">
            <a:avLst/>
          </a:prstGeom>
          <a:noFill/>
          <a:ln w="9525">
            <a:noFill/>
            <a:miter lim="800000"/>
            <a:headEnd/>
            <a:tailEnd/>
          </a:ln>
        </p:spPr>
      </p:pic>
      <p:graphicFrame>
        <p:nvGraphicFramePr>
          <p:cNvPr id="2" name="Object 2"/>
          <p:cNvGraphicFramePr>
            <a:graphicFrameLocks noChangeAspect="1"/>
          </p:cNvGraphicFramePr>
          <p:nvPr>
            <p:extLst/>
          </p:nvPr>
        </p:nvGraphicFramePr>
        <p:xfrm>
          <a:off x="10974200" y="854277"/>
          <a:ext cx="539552" cy="576064"/>
        </p:xfrm>
        <a:graphic>
          <a:graphicData uri="http://schemas.openxmlformats.org/presentationml/2006/ole">
            <mc:AlternateContent xmlns:mc="http://schemas.openxmlformats.org/markup-compatibility/2006">
              <mc:Choice xmlns:v="urn:schemas-microsoft-com:vml" Requires="v">
                <p:oleObj spid="_x0000_s1046" name="Bit Eşlem Resmi" r:id="rId6" imgW="1162212" imgH="1152381" progId="PBrush">
                  <p:embed/>
                </p:oleObj>
              </mc:Choice>
              <mc:Fallback>
                <p:oleObj name="Bit Eşlem Resmi" r:id="rId6" imgW="1162212" imgH="1152381" progId="PBrush">
                  <p:embed/>
                  <p:pic>
                    <p:nvPicPr>
                      <p:cNvPr id="2" name="Object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74200" y="854277"/>
                        <a:ext cx="539552" cy="576064"/>
                      </a:xfrm>
                      <a:prstGeom prst="rect">
                        <a:avLst/>
                      </a:prstGeom>
                      <a:noFill/>
                      <a:ln>
                        <a:noFill/>
                      </a:ln>
                      <a:effectLst/>
                      <a:extLst>
                        <a:ext uri="{909E8E84-426E-40DD-AFC4-6F175D3DCCD1}">
                          <a14:hiddenFill xmlns:a14="http://schemas.microsoft.com/office/drawing/2010/main">
                            <a:solidFill>
                              <a:srgbClr val="000000">
                                <a:alpha val="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Slayt Numarası Yer Tutucusu 8"/>
          <p:cNvSpPr>
            <a:spLocks noGrp="1"/>
          </p:cNvSpPr>
          <p:nvPr>
            <p:ph type="sldNum" sz="quarter" idx="12"/>
          </p:nvPr>
        </p:nvSpPr>
        <p:spPr>
          <a:xfrm>
            <a:off x="8756400" y="6356349"/>
            <a:ext cx="2743200" cy="365125"/>
          </a:xfrm>
        </p:spPr>
        <p:txBody>
          <a:bodyPr/>
          <a:lstStyle/>
          <a:p>
            <a:fld id="{F302176B-0E47-46AC-8F43-DAB4B8A37D06}" type="slidenum">
              <a:rPr lang="tr-TR" sz="2000" b="1" smtClean="0">
                <a:solidFill>
                  <a:srgbClr val="C00000"/>
                </a:solidFill>
                <a:latin typeface="+mj-lt"/>
              </a:rPr>
              <a:t>1</a:t>
            </a:fld>
            <a:endParaRPr lang="tr-TR" sz="2000" b="1" dirty="0">
              <a:solidFill>
                <a:srgbClr val="C00000"/>
              </a:solidFill>
              <a:latin typeface="+mj-lt"/>
            </a:endParaRPr>
          </a:p>
        </p:txBody>
      </p:sp>
      <p:pic>
        <p:nvPicPr>
          <p:cNvPr id="5" name="Resim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4095" y="5721429"/>
            <a:ext cx="2323809" cy="1269841"/>
          </a:xfrm>
          <a:prstGeom prst="rect">
            <a:avLst/>
          </a:prstGeom>
        </p:spPr>
      </p:pic>
      <p:pic>
        <p:nvPicPr>
          <p:cNvPr id="10" name="Resim 9"/>
          <p:cNvPicPr>
            <a:picLocks noChangeAspect="1"/>
          </p:cNvPicPr>
          <p:nvPr/>
        </p:nvPicPr>
        <p:blipFill>
          <a:blip r:embed="rId9"/>
          <a:stretch>
            <a:fillRect/>
          </a:stretch>
        </p:blipFill>
        <p:spPr>
          <a:xfrm>
            <a:off x="3685309" y="2386877"/>
            <a:ext cx="3823855" cy="508732"/>
          </a:xfrm>
          <a:prstGeom prst="rect">
            <a:avLst/>
          </a:prstGeom>
        </p:spPr>
      </p:pic>
    </p:spTree>
    <p:extLst>
      <p:ext uri="{BB962C8B-B14F-4D97-AF65-F5344CB8AC3E}">
        <p14:creationId xmlns:p14="http://schemas.microsoft.com/office/powerpoint/2010/main" val="290244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LigaSureâ¢ Blunt Tip Open and Laparoscopic Sealer/Divider, Nano-coated"/>
          <p:cNvPicPr>
            <a:picLocks noChangeAspect="1" noChangeArrowheads="1"/>
          </p:cNvPicPr>
          <p:nvPr/>
        </p:nvPicPr>
        <p:blipFill rotWithShape="1">
          <a:blip r:embed="rId3">
            <a:extLst>
              <a:ext uri="{28A0092B-C50C-407E-A947-70E740481C1C}">
                <a14:useLocalDpi xmlns:a14="http://schemas.microsoft.com/office/drawing/2010/main" val="0"/>
              </a:ext>
            </a:extLst>
          </a:blip>
          <a:srcRect l="10475" t="38415" b="35207"/>
          <a:stretch/>
        </p:blipFill>
        <p:spPr bwMode="auto">
          <a:xfrm>
            <a:off x="7328815" y="1477225"/>
            <a:ext cx="4365948" cy="1286359"/>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p:cNvSpPr>
            <a:spLocks noGrp="1"/>
          </p:cNvSpPr>
          <p:nvPr>
            <p:ph type="title"/>
          </p:nvPr>
        </p:nvSpPr>
        <p:spPr>
          <a:xfrm>
            <a:off x="1261872" y="294197"/>
            <a:ext cx="9692640" cy="1299471"/>
          </a:xfrm>
        </p:spPr>
        <p:txBody>
          <a:bodyPr>
            <a:normAutofit/>
          </a:bodyPr>
          <a:lstStyle/>
          <a:p>
            <a:pPr algn="ctr"/>
            <a:r>
              <a:rPr lang="tr-TR" dirty="0" err="1">
                <a:solidFill>
                  <a:srgbClr val="C00000"/>
                </a:solidFill>
              </a:rPr>
              <a:t>Instrument-Equipment</a:t>
            </a:r>
            <a:endParaRPr lang="tr-TR" dirty="0">
              <a:solidFill>
                <a:srgbClr val="C00000"/>
              </a:solidFill>
            </a:endParaRPr>
          </a:p>
        </p:txBody>
      </p:sp>
      <p:sp>
        <p:nvSpPr>
          <p:cNvPr id="3" name="Slayt Numarası Yer Tutucusu 2"/>
          <p:cNvSpPr>
            <a:spLocks noGrp="1"/>
          </p:cNvSpPr>
          <p:nvPr>
            <p:ph type="sldNum" sz="quarter" idx="12"/>
          </p:nvPr>
        </p:nvSpPr>
        <p:spPr/>
        <p:txBody>
          <a:bodyPr>
            <a:normAutofit/>
          </a:bodyPr>
          <a:lstStyle/>
          <a:p>
            <a:fld id="{09AE526B-F567-43C9-9337-32384A3364CE}" type="slidenum">
              <a:rPr lang="tr-TR" smtClean="0"/>
              <a:t>10</a:t>
            </a:fld>
            <a:endParaRPr lang="tr-TR"/>
          </a:p>
        </p:txBody>
      </p:sp>
      <p:sp>
        <p:nvSpPr>
          <p:cNvPr id="7" name="Metin kutusu 6"/>
          <p:cNvSpPr txBox="1"/>
          <p:nvPr/>
        </p:nvSpPr>
        <p:spPr>
          <a:xfrm>
            <a:off x="7926814" y="2063416"/>
            <a:ext cx="2324075" cy="2819362"/>
          </a:xfrm>
          <a:prstGeom prst="rect">
            <a:avLst/>
          </a:prstGeom>
          <a:noFill/>
        </p:spPr>
        <p:txBody>
          <a:bodyPr wrap="square" rtlCol="0">
            <a:spAutoFit/>
          </a:bodyPr>
          <a:lstStyle/>
          <a:p>
            <a:pPr lvl="0" algn="ctr">
              <a:lnSpc>
                <a:spcPct val="150000"/>
              </a:lnSpc>
            </a:pPr>
            <a:r>
              <a:rPr lang="tr-TR" dirty="0" err="1"/>
              <a:t>Electrothermal</a:t>
            </a:r>
            <a:r>
              <a:rPr lang="tr-TR" dirty="0"/>
              <a:t> </a:t>
            </a:r>
            <a:r>
              <a:rPr lang="tr-TR" dirty="0" err="1"/>
              <a:t>bipolar</a:t>
            </a:r>
            <a:r>
              <a:rPr lang="tr-TR" dirty="0"/>
              <a:t> </a:t>
            </a:r>
            <a:r>
              <a:rPr lang="tr-TR" dirty="0" err="1"/>
              <a:t>vessel</a:t>
            </a:r>
            <a:r>
              <a:rPr lang="tr-TR" dirty="0"/>
              <a:t> </a:t>
            </a:r>
            <a:r>
              <a:rPr lang="tr-TR" dirty="0" err="1"/>
              <a:t>sealing</a:t>
            </a:r>
            <a:r>
              <a:rPr lang="tr-TR" dirty="0"/>
              <a:t> </a:t>
            </a:r>
            <a:r>
              <a:rPr lang="tr-TR" dirty="0" err="1"/>
              <a:t>devices</a:t>
            </a:r>
            <a:r>
              <a:rPr lang="tr-TR" dirty="0"/>
              <a:t> </a:t>
            </a:r>
          </a:p>
          <a:p>
            <a:pPr lvl="0" algn="ctr">
              <a:lnSpc>
                <a:spcPct val="150000"/>
              </a:lnSpc>
            </a:pPr>
            <a:r>
              <a:rPr lang="tr-TR" sz="1400" dirty="0"/>
              <a:t>(5 mm×37 cm, </a:t>
            </a:r>
            <a:r>
              <a:rPr lang="tr-TR" sz="1400" dirty="0" err="1"/>
              <a:t>LigaSure</a:t>
            </a:r>
            <a:r>
              <a:rPr lang="tr-TR" sz="1400" baseline="30000" dirty="0"/>
              <a:t>™</a:t>
            </a:r>
            <a:r>
              <a:rPr lang="tr-TR" sz="1400" dirty="0"/>
              <a:t>, </a:t>
            </a:r>
            <a:r>
              <a:rPr lang="tr-TR" sz="1400" dirty="0" err="1"/>
              <a:t>Covidien</a:t>
            </a:r>
            <a:r>
              <a:rPr lang="tr-TR" sz="1400" dirty="0"/>
              <a:t>, </a:t>
            </a:r>
            <a:r>
              <a:rPr lang="tr-TR" sz="1400" dirty="0" err="1"/>
              <a:t>Medtronic</a:t>
            </a:r>
            <a:r>
              <a:rPr lang="tr-TR" sz="1400" dirty="0"/>
              <a:t>, </a:t>
            </a:r>
            <a:r>
              <a:rPr lang="tr-TR" sz="1400" dirty="0" err="1"/>
              <a:t>Turkey</a:t>
            </a:r>
            <a:r>
              <a:rPr lang="tr-TR" sz="1400" dirty="0"/>
              <a:t>)</a:t>
            </a:r>
            <a:endParaRPr lang="tr-TR" dirty="0"/>
          </a:p>
          <a:p>
            <a:pPr lvl="1">
              <a:lnSpc>
                <a:spcPct val="150000"/>
              </a:lnSpc>
            </a:pPr>
            <a:endParaRPr lang="tr-TR" sz="2000" dirty="0"/>
          </a:p>
          <a:p>
            <a:pPr algn="ctr">
              <a:lnSpc>
                <a:spcPct val="150000"/>
              </a:lnSpc>
            </a:pPr>
            <a:endParaRPr lang="tr-TR" dirty="0"/>
          </a:p>
          <a:p>
            <a:pPr>
              <a:lnSpc>
                <a:spcPct val="150000"/>
              </a:lnSpc>
            </a:pPr>
            <a:endParaRPr lang="tr-TR" dirty="0"/>
          </a:p>
        </p:txBody>
      </p:sp>
      <p:pic>
        <p:nvPicPr>
          <p:cNvPr id="8" name="Picture 2" descr="Valleylabâ¢ LS10 Generator"/>
          <p:cNvPicPr>
            <a:picLocks noChangeAspect="1" noChangeArrowheads="1"/>
          </p:cNvPicPr>
          <p:nvPr/>
        </p:nvPicPr>
        <p:blipFill rotWithShape="1">
          <a:blip r:embed="rId4">
            <a:extLst>
              <a:ext uri="{28A0092B-C50C-407E-A947-70E740481C1C}">
                <a14:useLocalDpi xmlns:a14="http://schemas.microsoft.com/office/drawing/2010/main" val="0"/>
              </a:ext>
            </a:extLst>
          </a:blip>
          <a:srcRect t="34602" b="29805"/>
          <a:stretch/>
        </p:blipFill>
        <p:spPr bwMode="auto">
          <a:xfrm>
            <a:off x="105096" y="1593668"/>
            <a:ext cx="4876800" cy="173581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saOneâ¢ Bladed Troc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526" y="3452812"/>
            <a:ext cx="2538412" cy="2538413"/>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1094343" y="3332706"/>
            <a:ext cx="2876750" cy="861774"/>
          </a:xfrm>
          <a:prstGeom prst="rect">
            <a:avLst/>
          </a:prstGeom>
          <a:noFill/>
        </p:spPr>
        <p:txBody>
          <a:bodyPr wrap="none" rtlCol="0">
            <a:spAutoFit/>
          </a:bodyPr>
          <a:lstStyle/>
          <a:p>
            <a:pPr algn="ctr"/>
            <a:r>
              <a:rPr lang="tr-TR" dirty="0" err="1"/>
              <a:t>Electrosurgery</a:t>
            </a:r>
            <a:r>
              <a:rPr lang="tr-TR" dirty="0"/>
              <a:t> </a:t>
            </a:r>
            <a:r>
              <a:rPr lang="tr-TR" dirty="0" err="1"/>
              <a:t>generator</a:t>
            </a:r>
            <a:r>
              <a:rPr lang="tr-TR" dirty="0"/>
              <a:t> </a:t>
            </a:r>
          </a:p>
          <a:p>
            <a:pPr algn="ctr"/>
            <a:r>
              <a:rPr lang="tr-TR" sz="1400" dirty="0"/>
              <a:t>(LS10, </a:t>
            </a:r>
            <a:r>
              <a:rPr lang="tr-TR" sz="1400" dirty="0" err="1"/>
              <a:t>Covidien</a:t>
            </a:r>
            <a:r>
              <a:rPr lang="tr-TR" sz="1400" dirty="0"/>
              <a:t>, </a:t>
            </a:r>
            <a:r>
              <a:rPr lang="tr-TR" sz="1400" dirty="0" err="1"/>
              <a:t>Medtronic</a:t>
            </a:r>
            <a:r>
              <a:rPr lang="tr-TR" sz="1400" dirty="0"/>
              <a:t>, </a:t>
            </a:r>
            <a:r>
              <a:rPr lang="tr-TR" sz="1400" dirty="0" err="1"/>
              <a:t>Turkey</a:t>
            </a:r>
            <a:r>
              <a:rPr lang="tr-TR" sz="1400" dirty="0"/>
              <a:t>)</a:t>
            </a:r>
            <a:endParaRPr lang="tr-TR" dirty="0"/>
          </a:p>
          <a:p>
            <a:pPr algn="ctr"/>
            <a:endParaRPr lang="tr-TR" dirty="0"/>
          </a:p>
        </p:txBody>
      </p:sp>
      <p:sp>
        <p:nvSpPr>
          <p:cNvPr id="11" name="Metin kutusu 10"/>
          <p:cNvSpPr txBox="1"/>
          <p:nvPr/>
        </p:nvSpPr>
        <p:spPr>
          <a:xfrm>
            <a:off x="3447804" y="5899089"/>
            <a:ext cx="4479010" cy="800219"/>
          </a:xfrm>
          <a:prstGeom prst="rect">
            <a:avLst/>
          </a:prstGeom>
          <a:noFill/>
        </p:spPr>
        <p:txBody>
          <a:bodyPr wrap="square" rtlCol="0">
            <a:spAutoFit/>
          </a:bodyPr>
          <a:lstStyle/>
          <a:p>
            <a:pPr algn="ctr"/>
            <a:r>
              <a:rPr lang="tr-TR" dirty="0" err="1"/>
              <a:t>Trocars</a:t>
            </a:r>
            <a:r>
              <a:rPr lang="tr-TR" dirty="0"/>
              <a:t>- 5 mm/11 mm/12 mm</a:t>
            </a:r>
          </a:p>
          <a:p>
            <a:pPr algn="ctr"/>
            <a:r>
              <a:rPr lang="tr-TR" sz="1400" dirty="0"/>
              <a:t>(</a:t>
            </a:r>
            <a:r>
              <a:rPr lang="tr-TR" sz="1400" dirty="0" err="1"/>
              <a:t>VersaOne</a:t>
            </a:r>
            <a:r>
              <a:rPr lang="tr-TR" sz="1400" baseline="30000" dirty="0"/>
              <a:t>™</a:t>
            </a:r>
            <a:r>
              <a:rPr lang="tr-TR" sz="1400" dirty="0"/>
              <a:t> </a:t>
            </a:r>
            <a:r>
              <a:rPr lang="tr-TR" sz="1400" dirty="0" err="1"/>
              <a:t>Bladed</a:t>
            </a:r>
            <a:r>
              <a:rPr lang="tr-TR" sz="1400" dirty="0"/>
              <a:t> </a:t>
            </a:r>
            <a:r>
              <a:rPr lang="tr-TR" sz="1400" dirty="0" err="1"/>
              <a:t>Trocar</a:t>
            </a:r>
            <a:r>
              <a:rPr lang="tr-TR" sz="1400" dirty="0"/>
              <a:t>, </a:t>
            </a:r>
            <a:r>
              <a:rPr lang="tr-TR" sz="1400" dirty="0" err="1"/>
              <a:t>Covidien</a:t>
            </a:r>
            <a:r>
              <a:rPr lang="tr-TR" sz="1400" dirty="0"/>
              <a:t>, </a:t>
            </a:r>
            <a:r>
              <a:rPr lang="tr-TR" sz="1400" dirty="0" err="1"/>
              <a:t>Medtronic</a:t>
            </a:r>
            <a:r>
              <a:rPr lang="tr-TR" sz="1400" dirty="0"/>
              <a:t>, </a:t>
            </a:r>
            <a:r>
              <a:rPr lang="tr-TR" sz="1400" dirty="0" err="1"/>
              <a:t>Turkey</a:t>
            </a:r>
            <a:r>
              <a:rPr lang="tr-TR" sz="1400" dirty="0"/>
              <a:t>)</a:t>
            </a:r>
            <a:endParaRPr lang="tr-TR" dirty="0"/>
          </a:p>
          <a:p>
            <a:pPr algn="ctr"/>
            <a:endParaRPr lang="tr-TR" sz="1400" dirty="0"/>
          </a:p>
        </p:txBody>
      </p:sp>
      <p:sp>
        <p:nvSpPr>
          <p:cNvPr id="4" name="Altbilgi Yer Tutucusu 3"/>
          <p:cNvSpPr>
            <a:spLocks noGrp="1"/>
          </p:cNvSpPr>
          <p:nvPr>
            <p:ph type="ftr" sz="quarter" idx="11"/>
          </p:nvPr>
        </p:nvSpPr>
        <p:spPr>
          <a:xfrm>
            <a:off x="3214529" y="6389932"/>
            <a:ext cx="5787325" cy="501650"/>
          </a:xfrm>
        </p:spPr>
        <p:txBody>
          <a:bodyPr/>
          <a:lstStyle/>
          <a:p>
            <a:r>
              <a:rPr lang="tr-TR" dirty="0" smtClean="0"/>
              <a:t>http://www.medtronic.com/covidien/en-us/products/vessel-sealing.html</a:t>
            </a:r>
            <a:endParaRPr lang="tr-TR" dirty="0"/>
          </a:p>
        </p:txBody>
      </p:sp>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756" y="6356350"/>
            <a:ext cx="1098887" cy="380947"/>
          </a:xfrm>
          <a:prstGeom prst="rect">
            <a:avLst/>
          </a:prstGeom>
        </p:spPr>
      </p:pic>
    </p:spTree>
    <p:extLst>
      <p:ext uri="{BB962C8B-B14F-4D97-AF65-F5344CB8AC3E}">
        <p14:creationId xmlns:p14="http://schemas.microsoft.com/office/powerpoint/2010/main" val="3629013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9E1212"/>
                </a:solidFill>
              </a:rPr>
              <a:t>The</a:t>
            </a:r>
            <a:r>
              <a:rPr lang="tr-TR" dirty="0">
                <a:solidFill>
                  <a:srgbClr val="9E1212"/>
                </a:solidFill>
              </a:rPr>
              <a:t> </a:t>
            </a:r>
            <a:r>
              <a:rPr lang="tr-TR" dirty="0" err="1">
                <a:solidFill>
                  <a:srgbClr val="9E1212"/>
                </a:solidFill>
              </a:rPr>
              <a:t>Advantages</a:t>
            </a:r>
            <a:r>
              <a:rPr lang="tr-TR" dirty="0">
                <a:solidFill>
                  <a:srgbClr val="9E1212"/>
                </a:solidFill>
              </a:rPr>
              <a:t> of </a:t>
            </a:r>
            <a:r>
              <a:rPr lang="tr-TR" dirty="0" err="1">
                <a:solidFill>
                  <a:srgbClr val="9E1212"/>
                </a:solidFill>
              </a:rPr>
              <a:t>Laparoscopic</a:t>
            </a:r>
            <a:r>
              <a:rPr lang="tr-TR" dirty="0">
                <a:solidFill>
                  <a:srgbClr val="9E1212"/>
                </a:solidFill>
              </a:rPr>
              <a:t> </a:t>
            </a:r>
            <a:r>
              <a:rPr lang="tr-TR" dirty="0" err="1">
                <a:solidFill>
                  <a:srgbClr val="9E1212"/>
                </a:solidFill>
              </a:rPr>
              <a:t>Surgery</a:t>
            </a:r>
            <a:endParaRPr lang="tr-TR" dirty="0">
              <a:solidFill>
                <a:srgbClr val="9E1212"/>
              </a:solidFill>
            </a:endParaRPr>
          </a:p>
        </p:txBody>
      </p:sp>
      <p:sp>
        <p:nvSpPr>
          <p:cNvPr id="7" name="Slayt Numarası Yer Tutucusu 6"/>
          <p:cNvSpPr>
            <a:spLocks noGrp="1"/>
          </p:cNvSpPr>
          <p:nvPr>
            <p:ph type="sldNum" sz="quarter" idx="12"/>
          </p:nvPr>
        </p:nvSpPr>
        <p:spPr/>
        <p:txBody>
          <a:bodyPr/>
          <a:lstStyle/>
          <a:p>
            <a:fld id="{72A25EB5-7BC5-4F80-B424-A04376A0A1CB}" type="slidenum">
              <a:rPr lang="tr-TR" smtClean="0"/>
              <a:t>11</a:t>
            </a:fld>
            <a:endParaRPr lang="tr-TR"/>
          </a:p>
        </p:txBody>
      </p:sp>
      <p:pic>
        <p:nvPicPr>
          <p:cNvPr id="10" name="Resim 9"/>
          <p:cNvPicPr>
            <a:picLocks noChangeAspect="1"/>
          </p:cNvPicPr>
          <p:nvPr/>
        </p:nvPicPr>
        <p:blipFill rotWithShape="1">
          <a:blip r:embed="rId3" cstate="print">
            <a:extLst>
              <a:ext uri="{28A0092B-C50C-407E-A947-70E740481C1C}">
                <a14:useLocalDpi xmlns:a14="http://schemas.microsoft.com/office/drawing/2010/main" val="0"/>
              </a:ext>
            </a:extLst>
          </a:blip>
          <a:srcRect r="24352"/>
          <a:stretch/>
        </p:blipFill>
        <p:spPr>
          <a:xfrm>
            <a:off x="1315154" y="1588641"/>
            <a:ext cx="4336835" cy="4299692"/>
          </a:xfrm>
          <a:prstGeom prst="rect">
            <a:avLst/>
          </a:prstGeom>
        </p:spPr>
      </p:pic>
      <p:sp>
        <p:nvSpPr>
          <p:cNvPr id="3" name="Altbilgi Yer Tutucusu 2"/>
          <p:cNvSpPr>
            <a:spLocks noGrp="1"/>
          </p:cNvSpPr>
          <p:nvPr>
            <p:ph type="ftr" sz="quarter" idx="11"/>
          </p:nvPr>
        </p:nvSpPr>
        <p:spPr/>
        <p:txBody>
          <a:bodyPr/>
          <a:lstStyle/>
          <a:p>
            <a:r>
              <a:rPr lang="tr-TR" smtClean="0"/>
              <a:t>Devitt et al., 2005; Nickel et al., 2007; Van Goethem et al., 2003</a:t>
            </a:r>
            <a:endParaRPr lang="tr-T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756" y="6356350"/>
            <a:ext cx="1098887" cy="380947"/>
          </a:xfrm>
          <a:prstGeom prst="rect">
            <a:avLst/>
          </a:prstGeom>
        </p:spPr>
      </p:pic>
      <p:sp>
        <p:nvSpPr>
          <p:cNvPr id="4" name="Dikdörtgen 3"/>
          <p:cNvSpPr/>
          <p:nvPr/>
        </p:nvSpPr>
        <p:spPr>
          <a:xfrm>
            <a:off x="6128942" y="1463038"/>
            <a:ext cx="4963315" cy="4550899"/>
          </a:xfrm>
          <a:prstGeom prst="rect">
            <a:avLst/>
          </a:prstGeom>
        </p:spPr>
        <p:txBody>
          <a:bodyPr/>
          <a:lstStyle/>
          <a:p>
            <a:pPr lvl="0" algn="ctr">
              <a:lnSpc>
                <a:spcPct val="200000"/>
              </a:lnSpc>
              <a:buChar char="•"/>
            </a:pPr>
            <a:r>
              <a:rPr lang="tr-TR" dirty="0" err="1"/>
              <a:t>Better</a:t>
            </a:r>
            <a:r>
              <a:rPr lang="tr-TR" dirty="0"/>
              <a:t> </a:t>
            </a:r>
            <a:r>
              <a:rPr lang="tr-TR" dirty="0" err="1"/>
              <a:t>visibility</a:t>
            </a:r>
            <a:endParaRPr lang="tr-TR" dirty="0"/>
          </a:p>
          <a:p>
            <a:pPr lvl="0" algn="ctr">
              <a:lnSpc>
                <a:spcPct val="200000"/>
              </a:lnSpc>
              <a:buChar char="•"/>
            </a:pPr>
            <a:r>
              <a:rPr lang="tr-TR" dirty="0" err="1"/>
              <a:t>Smaller</a:t>
            </a:r>
            <a:r>
              <a:rPr lang="tr-TR" dirty="0"/>
              <a:t> </a:t>
            </a:r>
            <a:r>
              <a:rPr lang="tr-TR" dirty="0" err="1" smtClean="0"/>
              <a:t>incisions</a:t>
            </a:r>
            <a:endParaRPr lang="tr-TR" dirty="0"/>
          </a:p>
          <a:p>
            <a:pPr lvl="0" algn="ctr">
              <a:lnSpc>
                <a:spcPct val="200000"/>
              </a:lnSpc>
              <a:buChar char="•"/>
            </a:pPr>
            <a:r>
              <a:rPr lang="tr-TR" dirty="0" err="1"/>
              <a:t>Reducing</a:t>
            </a:r>
            <a:r>
              <a:rPr lang="tr-TR" dirty="0"/>
              <a:t> ORS risk</a:t>
            </a:r>
          </a:p>
          <a:p>
            <a:pPr lvl="0" algn="ctr">
              <a:lnSpc>
                <a:spcPct val="200000"/>
              </a:lnSpc>
              <a:buChar char="•"/>
            </a:pPr>
            <a:r>
              <a:rPr lang="tr-TR" dirty="0" err="1" smtClean="0"/>
              <a:t>Decreasing</a:t>
            </a:r>
            <a:r>
              <a:rPr lang="tr-TR" dirty="0" smtClean="0"/>
              <a:t> </a:t>
            </a:r>
            <a:r>
              <a:rPr lang="tr-TR" dirty="0" err="1"/>
              <a:t>surgical</a:t>
            </a:r>
            <a:r>
              <a:rPr lang="tr-TR" dirty="0"/>
              <a:t> </a:t>
            </a:r>
            <a:r>
              <a:rPr lang="tr-TR" dirty="0" err="1"/>
              <a:t>trauma</a:t>
            </a:r>
            <a:endParaRPr lang="tr-TR" dirty="0"/>
          </a:p>
          <a:p>
            <a:pPr lvl="0" algn="ctr">
              <a:lnSpc>
                <a:spcPct val="200000"/>
              </a:lnSpc>
              <a:buChar char="•"/>
            </a:pPr>
            <a:r>
              <a:rPr lang="tr-TR" dirty="0" err="1"/>
              <a:t>Shortening</a:t>
            </a:r>
            <a:r>
              <a:rPr lang="tr-TR" dirty="0"/>
              <a:t> </a:t>
            </a:r>
            <a:r>
              <a:rPr lang="tr-TR" dirty="0" err="1"/>
              <a:t>healing</a:t>
            </a:r>
            <a:r>
              <a:rPr lang="tr-TR" dirty="0"/>
              <a:t> time</a:t>
            </a:r>
          </a:p>
          <a:p>
            <a:pPr lvl="0" algn="ctr">
              <a:lnSpc>
                <a:spcPct val="200000"/>
              </a:lnSpc>
              <a:buChar char="•"/>
            </a:pPr>
            <a:r>
              <a:rPr lang="tr-TR" dirty="0" err="1"/>
              <a:t>Atraumatic</a:t>
            </a:r>
            <a:r>
              <a:rPr lang="tr-TR" dirty="0"/>
              <a:t> </a:t>
            </a:r>
            <a:r>
              <a:rPr lang="tr-TR" dirty="0" err="1"/>
              <a:t>cauterization</a:t>
            </a:r>
            <a:r>
              <a:rPr lang="tr-TR" dirty="0"/>
              <a:t> </a:t>
            </a:r>
          </a:p>
          <a:p>
            <a:pPr lvl="0" algn="ctr">
              <a:lnSpc>
                <a:spcPct val="200000"/>
              </a:lnSpc>
              <a:buChar char="•"/>
            </a:pPr>
            <a:r>
              <a:rPr lang="tr-TR" dirty="0" err="1"/>
              <a:t>Less</a:t>
            </a:r>
            <a:r>
              <a:rPr lang="tr-TR" dirty="0"/>
              <a:t> </a:t>
            </a:r>
            <a:r>
              <a:rPr lang="tr-TR" dirty="0" err="1"/>
              <a:t>surgical</a:t>
            </a:r>
            <a:r>
              <a:rPr lang="tr-TR" dirty="0"/>
              <a:t> </a:t>
            </a:r>
            <a:r>
              <a:rPr lang="tr-TR" dirty="0" err="1"/>
              <a:t>pain</a:t>
            </a:r>
            <a:r>
              <a:rPr lang="tr-TR" dirty="0"/>
              <a:t> </a:t>
            </a:r>
            <a:r>
              <a:rPr lang="tr-TR" dirty="0" err="1"/>
              <a:t>and</a:t>
            </a:r>
            <a:r>
              <a:rPr lang="tr-TR" dirty="0"/>
              <a:t> </a:t>
            </a:r>
            <a:r>
              <a:rPr lang="tr-TR" dirty="0" err="1"/>
              <a:t>stress</a:t>
            </a:r>
            <a:endParaRPr lang="tr-TR" dirty="0"/>
          </a:p>
        </p:txBody>
      </p:sp>
    </p:spTree>
    <p:extLst>
      <p:ext uri="{BB962C8B-B14F-4D97-AF65-F5344CB8AC3E}">
        <p14:creationId xmlns:p14="http://schemas.microsoft.com/office/powerpoint/2010/main" val="2851347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9E1212"/>
                </a:solidFill>
              </a:rPr>
              <a:t>Prepubertal</a:t>
            </a:r>
            <a:r>
              <a:rPr lang="tr-TR" dirty="0" smtClean="0">
                <a:solidFill>
                  <a:srgbClr val="9E1212"/>
                </a:solidFill>
              </a:rPr>
              <a:t> </a:t>
            </a:r>
            <a:r>
              <a:rPr lang="tr-TR" dirty="0" err="1" smtClean="0">
                <a:solidFill>
                  <a:srgbClr val="9E1212"/>
                </a:solidFill>
              </a:rPr>
              <a:t>Sterilization</a:t>
            </a:r>
            <a:endParaRPr lang="tr-TR" dirty="0">
              <a:solidFill>
                <a:srgbClr val="9E1212"/>
              </a:solidFill>
            </a:endParaRPr>
          </a:p>
        </p:txBody>
      </p:sp>
      <p:sp>
        <p:nvSpPr>
          <p:cNvPr id="4" name="Slayt Numarası Yer Tutucusu 3"/>
          <p:cNvSpPr>
            <a:spLocks noGrp="1"/>
          </p:cNvSpPr>
          <p:nvPr>
            <p:ph type="sldNum" sz="quarter" idx="12"/>
          </p:nvPr>
        </p:nvSpPr>
        <p:spPr/>
        <p:txBody>
          <a:bodyPr/>
          <a:lstStyle/>
          <a:p>
            <a:fld id="{72A25EB5-7BC5-4F80-B424-A04376A0A1CB}" type="slidenum">
              <a:rPr lang="tr-TR" smtClean="0"/>
              <a:t>12</a:t>
            </a:fld>
            <a:endParaRPr lang="tr-TR" dirty="0"/>
          </a:p>
        </p:txBody>
      </p:sp>
      <p:sp>
        <p:nvSpPr>
          <p:cNvPr id="5" name="Altbilgi Yer Tutucusu 2"/>
          <p:cNvSpPr>
            <a:spLocks noGrp="1"/>
          </p:cNvSpPr>
          <p:nvPr>
            <p:ph type="ftr" sz="quarter" idx="11"/>
          </p:nvPr>
        </p:nvSpPr>
        <p:spPr>
          <a:xfrm>
            <a:off x="3810000" y="6356349"/>
            <a:ext cx="4572000" cy="365125"/>
          </a:xfrm>
        </p:spPr>
        <p:txBody>
          <a:bodyPr/>
          <a:lstStyle/>
          <a:p>
            <a:r>
              <a:rPr lang="tr-TR" dirty="0" err="1" smtClean="0"/>
              <a:t>Olson</a:t>
            </a:r>
            <a:r>
              <a:rPr lang="tr-TR" dirty="0" smtClean="0"/>
              <a:t> et al., 2001; De </a:t>
            </a:r>
            <a:r>
              <a:rPr lang="tr-TR" dirty="0" err="1" smtClean="0"/>
              <a:t>Bleser</a:t>
            </a:r>
            <a:r>
              <a:rPr lang="tr-TR" dirty="0" smtClean="0"/>
              <a:t> et al., 2011; </a:t>
            </a:r>
            <a:r>
              <a:rPr lang="tr-TR" dirty="0" err="1" smtClean="0"/>
              <a:t>Schneider</a:t>
            </a:r>
            <a:r>
              <a:rPr lang="tr-TR" dirty="0" smtClean="0"/>
              <a:t> et al., 1969</a:t>
            </a:r>
            <a:endParaRPr lang="tr-TR"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756" y="6356350"/>
            <a:ext cx="1098887" cy="380947"/>
          </a:xfrm>
          <a:prstGeom prst="rect">
            <a:avLst/>
          </a:prstGeom>
        </p:spPr>
      </p:pic>
      <p:sp>
        <p:nvSpPr>
          <p:cNvPr id="3" name="Dikdörtgen 2"/>
          <p:cNvSpPr/>
          <p:nvPr/>
        </p:nvSpPr>
        <p:spPr>
          <a:xfrm>
            <a:off x="1435100" y="1690688"/>
            <a:ext cx="9321800" cy="4665662"/>
          </a:xfrm>
          <a:prstGeom prst="rect">
            <a:avLst/>
          </a:prstGeom>
        </p:spPr>
        <p:txBody>
          <a:bodyPr/>
          <a:lstStyle/>
          <a:p>
            <a:pPr lvl="0">
              <a:lnSpc>
                <a:spcPct val="200000"/>
              </a:lnSpc>
              <a:buChar char="•"/>
            </a:pPr>
            <a:r>
              <a:rPr lang="tr-TR" dirty="0" err="1" smtClean="0"/>
              <a:t>Population</a:t>
            </a:r>
            <a:r>
              <a:rPr lang="tr-TR" dirty="0" smtClean="0"/>
              <a:t> </a:t>
            </a:r>
            <a:r>
              <a:rPr lang="tr-TR" dirty="0" err="1" smtClean="0"/>
              <a:t>control</a:t>
            </a:r>
            <a:endParaRPr lang="tr-TR" dirty="0"/>
          </a:p>
          <a:p>
            <a:pPr marL="0" marR="0" lvl="0" indent="0" defTabSz="914400" eaLnBrk="1" fontAlgn="auto" latinLnBrk="0" hangingPunct="1">
              <a:lnSpc>
                <a:spcPct val="200000"/>
              </a:lnSpc>
              <a:spcBef>
                <a:spcPts val="0"/>
              </a:spcBef>
              <a:spcAft>
                <a:spcPts val="0"/>
              </a:spcAft>
              <a:buClrTx/>
              <a:buSzTx/>
              <a:buFontTx/>
              <a:buChar char="•"/>
              <a:tabLst/>
              <a:defRPr/>
            </a:pPr>
            <a:r>
              <a:rPr lang="en-US" dirty="0" err="1" smtClean="0"/>
              <a:t>Reduc</a:t>
            </a:r>
            <a:r>
              <a:rPr lang="tr-TR" dirty="0" err="1" smtClean="0"/>
              <a:t>ing</a:t>
            </a:r>
            <a:r>
              <a:rPr lang="tr-TR" dirty="0" smtClean="0"/>
              <a:t> </a:t>
            </a:r>
            <a:r>
              <a:rPr lang="en-US" dirty="0" smtClean="0"/>
              <a:t>maintenance and hosting costs</a:t>
            </a:r>
            <a:r>
              <a:rPr lang="tr-TR" dirty="0" smtClean="0"/>
              <a:t> </a:t>
            </a:r>
            <a:r>
              <a:rPr lang="tr-TR" dirty="0" err="1" smtClean="0"/>
              <a:t>before</a:t>
            </a:r>
            <a:r>
              <a:rPr lang="tr-TR" dirty="0" smtClean="0"/>
              <a:t> </a:t>
            </a:r>
            <a:r>
              <a:rPr lang="tr-TR" dirty="0" err="1" smtClean="0"/>
              <a:t>adoption</a:t>
            </a:r>
            <a:endParaRPr lang="tr-TR" dirty="0" smtClean="0"/>
          </a:p>
          <a:p>
            <a:pPr lvl="0">
              <a:lnSpc>
                <a:spcPct val="200000"/>
              </a:lnSpc>
              <a:buChar char="•"/>
            </a:pPr>
            <a:r>
              <a:rPr lang="tr-TR" dirty="0" smtClean="0"/>
              <a:t>P</a:t>
            </a:r>
            <a:r>
              <a:rPr lang="en-US" dirty="0" err="1" smtClean="0"/>
              <a:t>revent</a:t>
            </a:r>
            <a:r>
              <a:rPr lang="tr-TR" dirty="0" err="1" smtClean="0"/>
              <a:t>ing</a:t>
            </a:r>
            <a:r>
              <a:rPr lang="en-US" dirty="0" smtClean="0"/>
              <a:t> </a:t>
            </a:r>
            <a:r>
              <a:rPr lang="tr-TR" dirty="0" smtClean="0"/>
              <a:t>risk of </a:t>
            </a:r>
            <a:r>
              <a:rPr lang="en-US" dirty="0" smtClean="0"/>
              <a:t>mammary neoplasia</a:t>
            </a:r>
            <a:endParaRPr lang="tr-TR" dirty="0" smtClean="0"/>
          </a:p>
          <a:p>
            <a:pPr marL="0" marR="0" lvl="0" indent="0" defTabSz="914400" eaLnBrk="1" fontAlgn="auto" latinLnBrk="0" hangingPunct="1">
              <a:lnSpc>
                <a:spcPct val="200000"/>
              </a:lnSpc>
              <a:spcBef>
                <a:spcPts val="0"/>
              </a:spcBef>
              <a:spcAft>
                <a:spcPts val="0"/>
              </a:spcAft>
              <a:buClrTx/>
              <a:buSzTx/>
              <a:buFontTx/>
              <a:buChar char="•"/>
              <a:tabLst/>
              <a:defRPr/>
            </a:pPr>
            <a:r>
              <a:rPr lang="tr-TR" dirty="0" err="1" smtClean="0"/>
              <a:t>Shortening</a:t>
            </a:r>
            <a:r>
              <a:rPr lang="tr-TR" dirty="0" smtClean="0"/>
              <a:t> of </a:t>
            </a:r>
            <a:r>
              <a:rPr lang="tr-TR" dirty="0" err="1" smtClean="0"/>
              <a:t>surgical</a:t>
            </a:r>
            <a:r>
              <a:rPr lang="tr-TR" dirty="0" smtClean="0"/>
              <a:t> time </a:t>
            </a:r>
            <a:r>
              <a:rPr lang="tr-TR" dirty="0" err="1" smtClean="0"/>
              <a:t>through</a:t>
            </a:r>
            <a:r>
              <a:rPr lang="tr-TR" dirty="0" smtClean="0"/>
              <a:t> </a:t>
            </a:r>
            <a:r>
              <a:rPr lang="tr-TR" dirty="0" err="1" smtClean="0"/>
              <a:t>better</a:t>
            </a:r>
            <a:r>
              <a:rPr lang="tr-TR" dirty="0" smtClean="0"/>
              <a:t> </a:t>
            </a:r>
            <a:r>
              <a:rPr lang="tr-TR" dirty="0" err="1" smtClean="0"/>
              <a:t>visibility</a:t>
            </a:r>
            <a:endParaRPr lang="tr-TR" dirty="0" smtClean="0"/>
          </a:p>
          <a:p>
            <a:pPr marL="0" marR="0" lvl="0" indent="0" defTabSz="914400" eaLnBrk="1" fontAlgn="auto" latinLnBrk="0" hangingPunct="1">
              <a:lnSpc>
                <a:spcPct val="200000"/>
              </a:lnSpc>
              <a:spcBef>
                <a:spcPts val="0"/>
              </a:spcBef>
              <a:spcAft>
                <a:spcPts val="0"/>
              </a:spcAft>
              <a:buClrTx/>
              <a:buSzTx/>
              <a:buFontTx/>
              <a:buChar char="•"/>
              <a:tabLst/>
              <a:defRPr/>
            </a:pPr>
            <a:r>
              <a:rPr lang="tr-TR" dirty="0" smtClean="0"/>
              <a:t>Small </a:t>
            </a:r>
            <a:r>
              <a:rPr lang="tr-TR" dirty="0" err="1" smtClean="0"/>
              <a:t>sizes</a:t>
            </a:r>
            <a:r>
              <a:rPr lang="tr-TR" dirty="0" smtClean="0"/>
              <a:t> of </a:t>
            </a:r>
            <a:r>
              <a:rPr lang="tr-TR" dirty="0" err="1" smtClean="0"/>
              <a:t>reproductive</a:t>
            </a:r>
            <a:r>
              <a:rPr lang="tr-TR" dirty="0" smtClean="0"/>
              <a:t> </a:t>
            </a:r>
            <a:r>
              <a:rPr lang="tr-TR" dirty="0" err="1" smtClean="0"/>
              <a:t>tissues</a:t>
            </a:r>
            <a:r>
              <a:rPr lang="tr-TR" dirty="0" smtClean="0"/>
              <a:t> </a:t>
            </a:r>
            <a:r>
              <a:rPr lang="tr-TR" dirty="0" err="1" smtClean="0"/>
              <a:t>and</a:t>
            </a:r>
            <a:r>
              <a:rPr lang="tr-TR" dirty="0" smtClean="0"/>
              <a:t> </a:t>
            </a:r>
            <a:r>
              <a:rPr lang="tr-TR" dirty="0" err="1" smtClean="0"/>
              <a:t>high</a:t>
            </a:r>
            <a:r>
              <a:rPr lang="tr-TR" dirty="0" smtClean="0"/>
              <a:t> </a:t>
            </a:r>
            <a:r>
              <a:rPr lang="tr-TR" dirty="0" err="1" smtClean="0"/>
              <a:t>tissue</a:t>
            </a:r>
            <a:r>
              <a:rPr lang="tr-TR" dirty="0" smtClean="0"/>
              <a:t> </a:t>
            </a:r>
            <a:r>
              <a:rPr lang="tr-TR" dirty="0" err="1" smtClean="0"/>
              <a:t>fragility</a:t>
            </a:r>
            <a:r>
              <a:rPr lang="tr-TR" dirty="0" smtClean="0"/>
              <a:t> </a:t>
            </a:r>
            <a:r>
              <a:rPr lang="tr-TR" dirty="0" err="1" smtClean="0"/>
              <a:t>causing</a:t>
            </a:r>
            <a:r>
              <a:rPr lang="tr-TR" dirty="0" smtClean="0"/>
              <a:t> </a:t>
            </a:r>
            <a:r>
              <a:rPr lang="tr-TR" dirty="0" err="1" smtClean="0"/>
              <a:t>harder</a:t>
            </a:r>
            <a:r>
              <a:rPr lang="tr-TR" dirty="0" smtClean="0"/>
              <a:t> </a:t>
            </a:r>
            <a:r>
              <a:rPr lang="tr-TR" dirty="0" err="1" smtClean="0"/>
              <a:t>procedures</a:t>
            </a:r>
            <a:endParaRPr lang="tr-TR" dirty="0" smtClean="0"/>
          </a:p>
        </p:txBody>
      </p:sp>
    </p:spTree>
    <p:extLst>
      <p:ext uri="{BB962C8B-B14F-4D97-AF65-F5344CB8AC3E}">
        <p14:creationId xmlns:p14="http://schemas.microsoft.com/office/powerpoint/2010/main" val="2051523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9E1212"/>
                </a:solidFill>
              </a:rPr>
              <a:t>Prepubertal</a:t>
            </a:r>
            <a:r>
              <a:rPr lang="tr-TR" dirty="0" smtClean="0">
                <a:solidFill>
                  <a:srgbClr val="9E1212"/>
                </a:solidFill>
              </a:rPr>
              <a:t> </a:t>
            </a:r>
            <a:r>
              <a:rPr lang="tr-TR" dirty="0" err="1" smtClean="0">
                <a:solidFill>
                  <a:srgbClr val="9E1212"/>
                </a:solidFill>
              </a:rPr>
              <a:t>Sterilization</a:t>
            </a:r>
            <a:endParaRPr lang="tr-TR" dirty="0">
              <a:solidFill>
                <a:srgbClr val="9E1212"/>
              </a:solidFill>
            </a:endParaRPr>
          </a:p>
        </p:txBody>
      </p:sp>
      <p:sp>
        <p:nvSpPr>
          <p:cNvPr id="4" name="Slayt Numarası Yer Tutucusu 3"/>
          <p:cNvSpPr>
            <a:spLocks noGrp="1"/>
          </p:cNvSpPr>
          <p:nvPr>
            <p:ph type="sldNum" sz="quarter" idx="12"/>
          </p:nvPr>
        </p:nvSpPr>
        <p:spPr/>
        <p:txBody>
          <a:bodyPr/>
          <a:lstStyle/>
          <a:p>
            <a:fld id="{72A25EB5-7BC5-4F80-B424-A04376A0A1CB}" type="slidenum">
              <a:rPr lang="tr-TR" smtClean="0"/>
              <a:t>13</a:t>
            </a:fld>
            <a:endParaRPr lang="tr-TR" dirty="0"/>
          </a:p>
        </p:txBody>
      </p:sp>
      <p:sp>
        <p:nvSpPr>
          <p:cNvPr id="5" name="Altbilgi Yer Tutucusu 2"/>
          <p:cNvSpPr>
            <a:spLocks noGrp="1"/>
          </p:cNvSpPr>
          <p:nvPr>
            <p:ph type="ftr" sz="quarter" idx="11"/>
          </p:nvPr>
        </p:nvSpPr>
        <p:spPr>
          <a:xfrm>
            <a:off x="3810000" y="6356349"/>
            <a:ext cx="4572000" cy="365125"/>
          </a:xfrm>
        </p:spPr>
        <p:txBody>
          <a:bodyPr/>
          <a:lstStyle/>
          <a:p>
            <a:r>
              <a:rPr lang="tr-TR" dirty="0" err="1" smtClean="0"/>
              <a:t>Olson</a:t>
            </a:r>
            <a:r>
              <a:rPr lang="tr-TR" dirty="0" smtClean="0"/>
              <a:t> et al., 2001; De </a:t>
            </a:r>
            <a:r>
              <a:rPr lang="tr-TR" dirty="0" err="1" smtClean="0"/>
              <a:t>Bleser</a:t>
            </a:r>
            <a:r>
              <a:rPr lang="tr-TR" dirty="0" smtClean="0"/>
              <a:t> et al., 2011; </a:t>
            </a:r>
            <a:r>
              <a:rPr lang="tr-TR" dirty="0" err="1" smtClean="0"/>
              <a:t>Schneider</a:t>
            </a:r>
            <a:r>
              <a:rPr lang="tr-TR" dirty="0" smtClean="0"/>
              <a:t> et al., 1969</a:t>
            </a:r>
            <a:endParaRPr lang="tr-TR"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756" y="6356350"/>
            <a:ext cx="1098887" cy="380947"/>
          </a:xfrm>
          <a:prstGeom prst="rect">
            <a:avLst/>
          </a:prstGeom>
        </p:spPr>
      </p:pic>
      <p:sp>
        <p:nvSpPr>
          <p:cNvPr id="3" name="Dikdörtgen 2"/>
          <p:cNvSpPr/>
          <p:nvPr/>
        </p:nvSpPr>
        <p:spPr>
          <a:xfrm>
            <a:off x="905164" y="1690688"/>
            <a:ext cx="9851736" cy="4665662"/>
          </a:xfrm>
          <a:prstGeom prst="rect">
            <a:avLst/>
          </a:prstGeom>
        </p:spPr>
        <p:txBody>
          <a:bodyPr/>
          <a:lstStyle/>
          <a:p>
            <a:endParaRPr lang="tr-TR" dirty="0"/>
          </a:p>
          <a:p>
            <a:r>
              <a:rPr lang="en-US" dirty="0"/>
              <a:t> Described techniques include removal of the ovaries through a ventral midline, flank, or minimally invasive approach. </a:t>
            </a:r>
            <a:endParaRPr lang="tr-TR" dirty="0" smtClean="0"/>
          </a:p>
          <a:p>
            <a:r>
              <a:rPr lang="en-US" dirty="0" smtClean="0"/>
              <a:t>In </a:t>
            </a:r>
            <a:r>
              <a:rPr lang="en-US" dirty="0"/>
              <a:t>some countries, including the U.S., the standard procedure involves concurrent surgical removal of the uterus (ovariohysterectomy [OVH]); some common American textbooks still lack discussion of </a:t>
            </a:r>
            <a:r>
              <a:rPr lang="en-US" dirty="0" err="1"/>
              <a:t>ovariectomy</a:t>
            </a:r>
            <a:r>
              <a:rPr lang="en-US" dirty="0"/>
              <a:t> (OVE</a:t>
            </a:r>
            <a:r>
              <a:rPr lang="en-US" dirty="0" smtClean="0"/>
              <a:t>)</a:t>
            </a:r>
            <a:r>
              <a:rPr lang="tr-TR" dirty="0" smtClean="0"/>
              <a:t>. </a:t>
            </a:r>
          </a:p>
          <a:p>
            <a:r>
              <a:rPr lang="en-US" dirty="0" smtClean="0"/>
              <a:t> </a:t>
            </a:r>
            <a:r>
              <a:rPr lang="en-US" dirty="0"/>
              <a:t>Conversely, for decades in many European countries, OVE has been the standard procedure for spaying animals without uterine disease. </a:t>
            </a:r>
            <a:endParaRPr lang="tr-TR" dirty="0" smtClean="0"/>
          </a:p>
        </p:txBody>
      </p:sp>
    </p:spTree>
    <p:extLst>
      <p:ext uri="{BB962C8B-B14F-4D97-AF65-F5344CB8AC3E}">
        <p14:creationId xmlns:p14="http://schemas.microsoft.com/office/powerpoint/2010/main" val="158529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9E1212"/>
                </a:solidFill>
              </a:rPr>
              <a:t>Prepubertal</a:t>
            </a:r>
            <a:r>
              <a:rPr lang="tr-TR" dirty="0" smtClean="0">
                <a:solidFill>
                  <a:srgbClr val="9E1212"/>
                </a:solidFill>
              </a:rPr>
              <a:t> </a:t>
            </a:r>
            <a:r>
              <a:rPr lang="tr-TR" dirty="0" err="1" smtClean="0">
                <a:solidFill>
                  <a:srgbClr val="9E1212"/>
                </a:solidFill>
              </a:rPr>
              <a:t>Sterilization</a:t>
            </a:r>
            <a:endParaRPr lang="tr-TR" dirty="0">
              <a:solidFill>
                <a:srgbClr val="9E1212"/>
              </a:solidFill>
            </a:endParaRPr>
          </a:p>
        </p:txBody>
      </p:sp>
      <p:sp>
        <p:nvSpPr>
          <p:cNvPr id="4" name="Slayt Numarası Yer Tutucusu 3"/>
          <p:cNvSpPr>
            <a:spLocks noGrp="1"/>
          </p:cNvSpPr>
          <p:nvPr>
            <p:ph type="sldNum" sz="quarter" idx="12"/>
          </p:nvPr>
        </p:nvSpPr>
        <p:spPr/>
        <p:txBody>
          <a:bodyPr/>
          <a:lstStyle/>
          <a:p>
            <a:fld id="{72A25EB5-7BC5-4F80-B424-A04376A0A1CB}" type="slidenum">
              <a:rPr lang="tr-TR" smtClean="0"/>
              <a:t>14</a:t>
            </a:fld>
            <a:endParaRPr lang="tr-TR" dirty="0"/>
          </a:p>
        </p:txBody>
      </p:sp>
      <p:sp>
        <p:nvSpPr>
          <p:cNvPr id="5" name="Altbilgi Yer Tutucusu 2"/>
          <p:cNvSpPr>
            <a:spLocks noGrp="1"/>
          </p:cNvSpPr>
          <p:nvPr>
            <p:ph type="ftr" sz="quarter" idx="11"/>
          </p:nvPr>
        </p:nvSpPr>
        <p:spPr>
          <a:xfrm>
            <a:off x="3810000" y="6356349"/>
            <a:ext cx="4572000" cy="365125"/>
          </a:xfrm>
        </p:spPr>
        <p:txBody>
          <a:bodyPr/>
          <a:lstStyle/>
          <a:p>
            <a:r>
              <a:rPr lang="tr-TR" dirty="0" err="1" smtClean="0"/>
              <a:t>Olson</a:t>
            </a:r>
            <a:r>
              <a:rPr lang="tr-TR" dirty="0" smtClean="0"/>
              <a:t> et al., 2001; De </a:t>
            </a:r>
            <a:r>
              <a:rPr lang="tr-TR" dirty="0" err="1" smtClean="0"/>
              <a:t>Bleser</a:t>
            </a:r>
            <a:r>
              <a:rPr lang="tr-TR" dirty="0" smtClean="0"/>
              <a:t> et al., 2011; </a:t>
            </a:r>
            <a:r>
              <a:rPr lang="tr-TR" dirty="0" err="1" smtClean="0"/>
              <a:t>Schneider</a:t>
            </a:r>
            <a:r>
              <a:rPr lang="tr-TR" dirty="0" smtClean="0"/>
              <a:t> et al., 1969</a:t>
            </a:r>
            <a:endParaRPr lang="tr-TR"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756" y="6356350"/>
            <a:ext cx="1098887" cy="380947"/>
          </a:xfrm>
          <a:prstGeom prst="rect">
            <a:avLst/>
          </a:prstGeom>
        </p:spPr>
      </p:pic>
      <p:sp>
        <p:nvSpPr>
          <p:cNvPr id="3" name="Dikdörtgen 2"/>
          <p:cNvSpPr/>
          <p:nvPr/>
        </p:nvSpPr>
        <p:spPr>
          <a:xfrm>
            <a:off x="628073" y="1690688"/>
            <a:ext cx="10128827" cy="4665662"/>
          </a:xfrm>
          <a:prstGeom prst="rect">
            <a:avLst/>
          </a:prstGeom>
        </p:spPr>
        <p:txBody>
          <a:bodyPr/>
          <a:lstStyle/>
          <a:p>
            <a:pPr marL="285750" lvl="0" indent="-285750">
              <a:buFont typeface="Wingdings" panose="05000000000000000000" pitchFamily="2" charset="2"/>
              <a:buChar char="Ø"/>
            </a:pPr>
            <a:r>
              <a:rPr lang="en-US" dirty="0">
                <a:latin typeface="+mj-lt"/>
              </a:rPr>
              <a:t>Minimally invasive surgery is becoming increasingly common, and elective spaying is one of the most common </a:t>
            </a:r>
            <a:r>
              <a:rPr lang="en-US" dirty="0" smtClean="0">
                <a:latin typeface="+mj-lt"/>
              </a:rPr>
              <a:t>indications</a:t>
            </a:r>
            <a:r>
              <a:rPr lang="tr-TR" dirty="0" smtClean="0">
                <a:latin typeface="+mj-lt"/>
              </a:rPr>
              <a:t> </a:t>
            </a:r>
            <a:r>
              <a:rPr lang="en-US" dirty="0" smtClean="0">
                <a:latin typeface="+mj-lt"/>
              </a:rPr>
              <a:t>for </a:t>
            </a:r>
            <a:r>
              <a:rPr lang="en-US" dirty="0">
                <a:latin typeface="+mj-lt"/>
              </a:rPr>
              <a:t>laparoscopy. </a:t>
            </a:r>
            <a:endParaRPr lang="tr-TR" dirty="0" smtClean="0">
              <a:latin typeface="+mj-lt"/>
            </a:endParaRPr>
          </a:p>
          <a:p>
            <a:pPr marL="285750" lvl="0" indent="-285750">
              <a:buFont typeface="Wingdings" panose="05000000000000000000" pitchFamily="2" charset="2"/>
              <a:buChar char="Ø"/>
            </a:pPr>
            <a:r>
              <a:rPr lang="en-US" dirty="0" smtClean="0">
                <a:latin typeface="+mj-lt"/>
              </a:rPr>
              <a:t>Both </a:t>
            </a:r>
            <a:r>
              <a:rPr lang="en-US" dirty="0">
                <a:latin typeface="+mj-lt"/>
              </a:rPr>
              <a:t>OVE and OVH can be performed laparoscopically, although minimally invasive OVH is most commonly performed as a laparoscopic-assisted procedure </a:t>
            </a:r>
            <a:r>
              <a:rPr lang="en-US" dirty="0" smtClean="0">
                <a:latin typeface="+mj-lt"/>
              </a:rPr>
              <a:t>to</a:t>
            </a:r>
            <a:r>
              <a:rPr lang="tr-TR" dirty="0" smtClean="0">
                <a:latin typeface="+mj-lt"/>
              </a:rPr>
              <a:t> </a:t>
            </a:r>
            <a:r>
              <a:rPr lang="en-US" dirty="0" smtClean="0">
                <a:latin typeface="+mj-lt"/>
              </a:rPr>
              <a:t>facilitate </a:t>
            </a:r>
            <a:r>
              <a:rPr lang="en-US" dirty="0">
                <a:latin typeface="+mj-lt"/>
              </a:rPr>
              <a:t>ligation and section of the uterine body or </a:t>
            </a:r>
            <a:r>
              <a:rPr lang="en-US" dirty="0" smtClean="0">
                <a:latin typeface="+mj-lt"/>
              </a:rPr>
              <a:t>cervix.</a:t>
            </a:r>
            <a:r>
              <a:rPr lang="tr-TR" dirty="0" smtClean="0">
                <a:latin typeface="+mj-lt"/>
              </a:rPr>
              <a:t> </a:t>
            </a:r>
          </a:p>
          <a:p>
            <a:pPr marL="285750" lvl="0" indent="-285750">
              <a:buFont typeface="Wingdings" panose="05000000000000000000" pitchFamily="2" charset="2"/>
              <a:buChar char="Ø"/>
            </a:pPr>
            <a:r>
              <a:rPr lang="en-US" dirty="0" smtClean="0">
                <a:latin typeface="+mj-lt"/>
              </a:rPr>
              <a:t>Laparoscopic </a:t>
            </a:r>
            <a:r>
              <a:rPr lang="en-US" dirty="0">
                <a:latin typeface="+mj-lt"/>
              </a:rPr>
              <a:t>OVE is technically easier and quicker than laparoscopic OVH and usually reduces the number of required</a:t>
            </a:r>
          </a:p>
          <a:p>
            <a:pPr marL="285750" lvl="0" indent="-285750">
              <a:buFont typeface="Wingdings" panose="05000000000000000000" pitchFamily="2" charset="2"/>
              <a:buChar char="Ø"/>
            </a:pPr>
            <a:r>
              <a:rPr lang="en-US" dirty="0">
                <a:latin typeface="+mj-lt"/>
              </a:rPr>
              <a:t>incisions by at least </a:t>
            </a:r>
            <a:r>
              <a:rPr lang="en-US" dirty="0" smtClean="0">
                <a:latin typeface="+mj-lt"/>
              </a:rPr>
              <a:t>one</a:t>
            </a:r>
            <a:r>
              <a:rPr lang="tr-TR" dirty="0" smtClean="0">
                <a:latin typeface="+mj-lt"/>
              </a:rPr>
              <a:t>.</a:t>
            </a:r>
          </a:p>
          <a:p>
            <a:pPr marL="285750" lvl="0" indent="-285750">
              <a:buFont typeface="Wingdings" panose="05000000000000000000" pitchFamily="2" charset="2"/>
              <a:buChar char="Ø"/>
            </a:pPr>
            <a:r>
              <a:rPr lang="en-US" dirty="0" smtClean="0">
                <a:latin typeface="+mj-lt"/>
              </a:rPr>
              <a:t> </a:t>
            </a:r>
            <a:r>
              <a:rPr lang="en-US" dirty="0">
                <a:latin typeface="+mj-lt"/>
              </a:rPr>
              <a:t>Development of minimally invasive spay procedures may likely be the single best worldwide promoter of OVE.</a:t>
            </a:r>
            <a:endParaRPr lang="tr-TR" dirty="0" smtClean="0">
              <a:latin typeface="+mj-lt"/>
            </a:endParaRPr>
          </a:p>
        </p:txBody>
      </p:sp>
    </p:spTree>
    <p:extLst>
      <p:ext uri="{BB962C8B-B14F-4D97-AF65-F5344CB8AC3E}">
        <p14:creationId xmlns:p14="http://schemas.microsoft.com/office/powerpoint/2010/main" val="1185998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1236861" y="2021287"/>
            <a:ext cx="9718278" cy="2592288"/>
          </a:xfrm>
        </p:spPr>
        <p:txBody>
          <a:bodyPr>
            <a:noAutofit/>
          </a:bodyPr>
          <a:lstStyle/>
          <a:p>
            <a:r>
              <a:rPr lang="en-US" sz="2400" dirty="0">
                <a:solidFill>
                  <a:schemeClr val="tx2"/>
                </a:solidFill>
              </a:rPr>
              <a:t>Twenty-one healthy </a:t>
            </a:r>
            <a:r>
              <a:rPr lang="en-US" sz="2400" dirty="0" err="1">
                <a:solidFill>
                  <a:schemeClr val="tx2"/>
                </a:solidFill>
              </a:rPr>
              <a:t>prepubertal</a:t>
            </a:r>
            <a:r>
              <a:rPr lang="en-US" sz="2400" dirty="0">
                <a:solidFill>
                  <a:schemeClr val="tx2"/>
                </a:solidFill>
              </a:rPr>
              <a:t> (4-8 months old) </a:t>
            </a:r>
            <a:r>
              <a:rPr lang="en-US" sz="2400" dirty="0" smtClean="0">
                <a:solidFill>
                  <a:schemeClr val="tx2"/>
                </a:solidFill>
              </a:rPr>
              <a:t>dogs</a:t>
            </a:r>
            <a:r>
              <a:rPr lang="tr-TR" sz="2400" dirty="0" smtClean="0">
                <a:solidFill>
                  <a:schemeClr val="tx2"/>
                </a:solidFill>
              </a:rPr>
              <a:t> </a:t>
            </a:r>
            <a:r>
              <a:rPr lang="tr-TR" sz="2400" dirty="0" err="1" smtClean="0">
                <a:solidFill>
                  <a:schemeClr val="tx2"/>
                </a:solidFill>
              </a:rPr>
              <a:t>underwent</a:t>
            </a:r>
            <a:r>
              <a:rPr lang="tr-TR" sz="2400" dirty="0" smtClean="0">
                <a:solidFill>
                  <a:schemeClr val="tx2"/>
                </a:solidFill>
              </a:rPr>
              <a:t>;</a:t>
            </a:r>
            <a:br>
              <a:rPr lang="tr-TR" sz="2400" dirty="0" smtClean="0">
                <a:solidFill>
                  <a:schemeClr val="tx2"/>
                </a:solidFill>
              </a:rPr>
            </a:br>
            <a:r>
              <a:rPr lang="tr-TR" sz="2400" dirty="0" smtClean="0">
                <a:solidFill>
                  <a:schemeClr val="tx2"/>
                </a:solidFill>
              </a:rPr>
              <a:t/>
            </a:r>
            <a:br>
              <a:rPr lang="tr-TR" sz="2400" dirty="0" smtClean="0">
                <a:solidFill>
                  <a:schemeClr val="tx2"/>
                </a:solidFill>
              </a:rPr>
            </a:br>
            <a:r>
              <a:rPr lang="tr-TR" sz="2400" dirty="0" smtClean="0">
                <a:solidFill>
                  <a:schemeClr val="tx2"/>
                </a:solidFill>
              </a:rPr>
              <a:t>	I-</a:t>
            </a:r>
            <a:r>
              <a:rPr lang="tr-TR" sz="2400" dirty="0" err="1" smtClean="0">
                <a:solidFill>
                  <a:schemeClr val="tx2"/>
                </a:solidFill>
              </a:rPr>
              <a:t>Ventral</a:t>
            </a:r>
            <a:r>
              <a:rPr lang="tr-TR" sz="2400" dirty="0" smtClean="0">
                <a:solidFill>
                  <a:schemeClr val="tx2"/>
                </a:solidFill>
              </a:rPr>
              <a:t> </a:t>
            </a:r>
            <a:r>
              <a:rPr lang="tr-TR" sz="2400" dirty="0" err="1" smtClean="0">
                <a:solidFill>
                  <a:schemeClr val="tx2"/>
                </a:solidFill>
              </a:rPr>
              <a:t>midline</a:t>
            </a:r>
            <a:r>
              <a:rPr lang="tr-TR" sz="2400" dirty="0" smtClean="0">
                <a:solidFill>
                  <a:schemeClr val="tx2"/>
                </a:solidFill>
              </a:rPr>
              <a:t> </a:t>
            </a:r>
            <a:r>
              <a:rPr lang="en-US" sz="2400" dirty="0" smtClean="0">
                <a:solidFill>
                  <a:schemeClr val="tx2"/>
                </a:solidFill>
              </a:rPr>
              <a:t>ovariohysterectomy </a:t>
            </a:r>
            <a:r>
              <a:rPr lang="en-US" sz="2400" dirty="0">
                <a:solidFill>
                  <a:schemeClr val="tx2"/>
                </a:solidFill>
              </a:rPr>
              <a:t>(OHE; n=7), </a:t>
            </a:r>
            <a:r>
              <a:rPr lang="tr-TR" sz="2400" dirty="0" smtClean="0">
                <a:solidFill>
                  <a:schemeClr val="tx2"/>
                </a:solidFill>
              </a:rPr>
              <a:t/>
            </a:r>
            <a:br>
              <a:rPr lang="tr-TR" sz="2400" dirty="0" smtClean="0">
                <a:solidFill>
                  <a:schemeClr val="tx2"/>
                </a:solidFill>
              </a:rPr>
            </a:br>
            <a:r>
              <a:rPr lang="tr-TR" sz="2400" dirty="0" smtClean="0">
                <a:solidFill>
                  <a:schemeClr val="tx2"/>
                </a:solidFill>
              </a:rPr>
              <a:t>	II- </a:t>
            </a:r>
            <a:r>
              <a:rPr lang="tr-TR" sz="2400" dirty="0" err="1" smtClean="0">
                <a:solidFill>
                  <a:schemeClr val="tx2"/>
                </a:solidFill>
              </a:rPr>
              <a:t>Ventral</a:t>
            </a:r>
            <a:r>
              <a:rPr lang="tr-TR" sz="2400" dirty="0" smtClean="0">
                <a:solidFill>
                  <a:schemeClr val="tx2"/>
                </a:solidFill>
              </a:rPr>
              <a:t> </a:t>
            </a:r>
            <a:r>
              <a:rPr lang="tr-TR" sz="2400" dirty="0" err="1" smtClean="0">
                <a:solidFill>
                  <a:schemeClr val="tx2"/>
                </a:solidFill>
              </a:rPr>
              <a:t>midline</a:t>
            </a:r>
            <a:r>
              <a:rPr lang="tr-TR" sz="2400" dirty="0" smtClean="0">
                <a:solidFill>
                  <a:schemeClr val="tx2"/>
                </a:solidFill>
              </a:rPr>
              <a:t> o</a:t>
            </a:r>
            <a:r>
              <a:rPr lang="en-US" sz="2400" dirty="0" err="1" smtClean="0">
                <a:solidFill>
                  <a:schemeClr val="tx2"/>
                </a:solidFill>
              </a:rPr>
              <a:t>variectomy</a:t>
            </a:r>
            <a:r>
              <a:rPr lang="en-US" sz="2400" dirty="0" smtClean="0">
                <a:solidFill>
                  <a:schemeClr val="tx2"/>
                </a:solidFill>
              </a:rPr>
              <a:t> </a:t>
            </a:r>
            <a:r>
              <a:rPr lang="en-US" sz="2400" dirty="0">
                <a:solidFill>
                  <a:schemeClr val="tx2"/>
                </a:solidFill>
              </a:rPr>
              <a:t>(OVE; n=7) or </a:t>
            </a:r>
            <a:r>
              <a:rPr lang="tr-TR" sz="2400" dirty="0" smtClean="0">
                <a:solidFill>
                  <a:schemeClr val="tx2"/>
                </a:solidFill>
              </a:rPr>
              <a:t/>
            </a:r>
            <a:br>
              <a:rPr lang="tr-TR" sz="2400" dirty="0" smtClean="0">
                <a:solidFill>
                  <a:schemeClr val="tx2"/>
                </a:solidFill>
              </a:rPr>
            </a:br>
            <a:r>
              <a:rPr lang="tr-TR" sz="2400" dirty="0" smtClean="0">
                <a:solidFill>
                  <a:schemeClr val="tx2"/>
                </a:solidFill>
              </a:rPr>
              <a:t>	III- </a:t>
            </a:r>
            <a:r>
              <a:rPr lang="tr-TR" sz="2400" dirty="0">
                <a:solidFill>
                  <a:schemeClr val="tx2"/>
                </a:solidFill>
              </a:rPr>
              <a:t>T</a:t>
            </a:r>
            <a:r>
              <a:rPr lang="en-US" sz="2400" dirty="0" smtClean="0">
                <a:solidFill>
                  <a:schemeClr val="tx2"/>
                </a:solidFill>
              </a:rPr>
              <a:t>wo-portal </a:t>
            </a:r>
            <a:r>
              <a:rPr lang="en-US" sz="2400" dirty="0">
                <a:solidFill>
                  <a:schemeClr val="tx2"/>
                </a:solidFill>
              </a:rPr>
              <a:t>laparoscopic </a:t>
            </a:r>
            <a:r>
              <a:rPr lang="en-US" sz="2400" dirty="0" err="1">
                <a:solidFill>
                  <a:schemeClr val="tx2"/>
                </a:solidFill>
              </a:rPr>
              <a:t>ovariectomy</a:t>
            </a:r>
            <a:r>
              <a:rPr lang="en-US" sz="2400" dirty="0">
                <a:solidFill>
                  <a:schemeClr val="tx2"/>
                </a:solidFill>
              </a:rPr>
              <a:t> (LOVE; n=7</a:t>
            </a:r>
            <a:r>
              <a:rPr lang="en-US" sz="2400" dirty="0" smtClean="0">
                <a:solidFill>
                  <a:schemeClr val="tx2"/>
                </a:solidFill>
              </a:rPr>
              <a:t>) </a:t>
            </a:r>
            <a:r>
              <a:rPr lang="tr-TR" sz="2400" dirty="0" smtClean="0">
                <a:solidFill>
                  <a:schemeClr val="tx2"/>
                </a:solidFill>
              </a:rPr>
              <a:t/>
            </a:r>
            <a:br>
              <a:rPr lang="tr-TR" sz="2400" dirty="0" smtClean="0">
                <a:solidFill>
                  <a:schemeClr val="tx2"/>
                </a:solidFill>
              </a:rPr>
            </a:br>
            <a:r>
              <a:rPr lang="tr-TR" sz="2400" dirty="0">
                <a:solidFill>
                  <a:schemeClr val="tx2"/>
                </a:solidFill>
              </a:rPr>
              <a:t/>
            </a:r>
            <a:br>
              <a:rPr lang="tr-TR" sz="2400" dirty="0">
                <a:solidFill>
                  <a:schemeClr val="tx2"/>
                </a:solidFill>
              </a:rPr>
            </a:br>
            <a:r>
              <a:rPr lang="tr-TR" sz="2400" dirty="0" smtClean="0">
                <a:solidFill>
                  <a:schemeClr val="tx2"/>
                </a:solidFill>
              </a:rPr>
              <a:t>	</a:t>
            </a:r>
            <a:r>
              <a:rPr lang="en-US" sz="2400" dirty="0" smtClean="0">
                <a:solidFill>
                  <a:schemeClr val="tx2"/>
                </a:solidFill>
              </a:rPr>
              <a:t>by </a:t>
            </a:r>
            <a:r>
              <a:rPr lang="en-US" sz="2400" dirty="0">
                <a:solidFill>
                  <a:schemeClr val="tx2"/>
                </a:solidFill>
              </a:rPr>
              <a:t>the same </a:t>
            </a:r>
            <a:r>
              <a:rPr lang="en-US" sz="2400" dirty="0" smtClean="0">
                <a:solidFill>
                  <a:schemeClr val="tx2"/>
                </a:solidFill>
              </a:rPr>
              <a:t>surgeon</a:t>
            </a:r>
            <a:r>
              <a:rPr lang="tr-TR" sz="2400" dirty="0">
                <a:solidFill>
                  <a:schemeClr val="tx2"/>
                </a:solidFill>
              </a:rPr>
              <a:t> </a:t>
            </a:r>
            <a:r>
              <a:rPr lang="tr-TR" sz="2400" dirty="0" err="1" smtClean="0">
                <a:solidFill>
                  <a:schemeClr val="tx2"/>
                </a:solidFill>
              </a:rPr>
              <a:t>were</a:t>
            </a:r>
            <a:r>
              <a:rPr lang="tr-TR" sz="2400" dirty="0" smtClean="0">
                <a:solidFill>
                  <a:schemeClr val="tx2"/>
                </a:solidFill>
              </a:rPr>
              <a:t> </a:t>
            </a:r>
            <a:r>
              <a:rPr lang="tr-TR" sz="2400" dirty="0" err="1" smtClean="0">
                <a:solidFill>
                  <a:schemeClr val="tx2"/>
                </a:solidFill>
              </a:rPr>
              <a:t>randomly</a:t>
            </a:r>
            <a:r>
              <a:rPr lang="tr-TR" sz="2400" dirty="0" smtClean="0">
                <a:solidFill>
                  <a:schemeClr val="tx2"/>
                </a:solidFill>
              </a:rPr>
              <a:t> </a:t>
            </a:r>
            <a:r>
              <a:rPr lang="tr-TR" sz="2400" dirty="0" err="1" smtClean="0">
                <a:solidFill>
                  <a:schemeClr val="tx2"/>
                </a:solidFill>
              </a:rPr>
              <a:t>selected</a:t>
            </a:r>
            <a:r>
              <a:rPr lang="tr-TR" sz="2400" dirty="0" smtClean="0">
                <a:solidFill>
                  <a:schemeClr val="tx2"/>
                </a:solidFill>
              </a:rPr>
              <a:t>. </a:t>
            </a:r>
            <a:br>
              <a:rPr lang="tr-TR" sz="2400" dirty="0" smtClean="0">
                <a:solidFill>
                  <a:schemeClr val="tx2"/>
                </a:solidFill>
              </a:rPr>
            </a:br>
            <a:r>
              <a:rPr lang="tr-TR" sz="2400" dirty="0" smtClean="0">
                <a:solidFill>
                  <a:schemeClr val="tx2"/>
                </a:solidFill>
              </a:rPr>
              <a:t/>
            </a:r>
            <a:br>
              <a:rPr lang="tr-TR" sz="2400" dirty="0" smtClean="0">
                <a:solidFill>
                  <a:schemeClr val="tx2"/>
                </a:solidFill>
              </a:rPr>
            </a:br>
            <a:r>
              <a:rPr lang="en-US" sz="2400" dirty="0" smtClean="0">
                <a:solidFill>
                  <a:schemeClr val="tx2"/>
                </a:solidFill>
              </a:rPr>
              <a:t>No </a:t>
            </a:r>
            <a:r>
              <a:rPr lang="en-US" sz="2400" dirty="0">
                <a:solidFill>
                  <a:schemeClr val="tx2"/>
                </a:solidFill>
              </a:rPr>
              <a:t>intra- or postoperative complications were observed.</a:t>
            </a:r>
            <a:endParaRPr lang="tr-TR" sz="2400" dirty="0">
              <a:solidFill>
                <a:schemeClr val="tx2"/>
              </a:solidFill>
            </a:endParaRPr>
          </a:p>
        </p:txBody>
      </p:sp>
      <p:pic>
        <p:nvPicPr>
          <p:cNvPr id="1026" name="Picture 2" descr="C:\Users\Administrator\Desktop\KİŞİSEL BİLGİLER\ankara_universitesi_logo.jpg"/>
          <p:cNvPicPr>
            <a:picLocks noChangeArrowheads="1"/>
          </p:cNvPicPr>
          <p:nvPr/>
        </p:nvPicPr>
        <p:blipFill>
          <a:blip r:embed="rId4" cstate="print"/>
          <a:srcRect/>
          <a:stretch>
            <a:fillRect/>
          </a:stretch>
        </p:blipFill>
        <p:spPr bwMode="auto">
          <a:xfrm>
            <a:off x="444000" y="296712"/>
            <a:ext cx="1080000" cy="1080000"/>
          </a:xfrm>
          <a:prstGeom prst="rect">
            <a:avLst/>
          </a:prstGeom>
          <a:noFill/>
        </p:spPr>
      </p:pic>
      <p:pic>
        <p:nvPicPr>
          <p:cNvPr id="8" name="Picture 12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822247" y="263231"/>
            <a:ext cx="1691505" cy="1152128"/>
          </a:xfrm>
          <a:prstGeom prst="rect">
            <a:avLst/>
          </a:prstGeom>
          <a:noFill/>
          <a:ln w="9525">
            <a:noFill/>
            <a:miter lim="800000"/>
            <a:headEnd/>
            <a:tailEnd/>
          </a:ln>
        </p:spPr>
      </p:pic>
      <p:graphicFrame>
        <p:nvGraphicFramePr>
          <p:cNvPr id="2" name="Object 2"/>
          <p:cNvGraphicFramePr>
            <a:graphicFrameLocks noChangeAspect="1"/>
          </p:cNvGraphicFramePr>
          <p:nvPr>
            <p:extLst/>
          </p:nvPr>
        </p:nvGraphicFramePr>
        <p:xfrm>
          <a:off x="10974200" y="854277"/>
          <a:ext cx="539552" cy="576064"/>
        </p:xfrm>
        <a:graphic>
          <a:graphicData uri="http://schemas.openxmlformats.org/presentationml/2006/ole">
            <mc:AlternateContent xmlns:mc="http://schemas.openxmlformats.org/markup-compatibility/2006">
              <mc:Choice xmlns:v="urn:schemas-microsoft-com:vml" Requires="v">
                <p:oleObj spid="_x0000_s7184" name="Bit Eşlem Resmi" r:id="rId6" imgW="1162212" imgH="1152381" progId="PBrush">
                  <p:embed/>
                </p:oleObj>
              </mc:Choice>
              <mc:Fallback>
                <p:oleObj name="Bit Eşlem Resmi" r:id="rId6" imgW="1162212" imgH="1152381" progId="PBrush">
                  <p:embed/>
                  <p:pic>
                    <p:nvPicPr>
                      <p:cNvPr id="2" name="Object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74200" y="854277"/>
                        <a:ext cx="539552" cy="576064"/>
                      </a:xfrm>
                      <a:prstGeom prst="rect">
                        <a:avLst/>
                      </a:prstGeom>
                      <a:noFill/>
                      <a:ln>
                        <a:noFill/>
                      </a:ln>
                      <a:effectLst/>
                      <a:extLst>
                        <a:ext uri="{909E8E84-426E-40DD-AFC4-6F175D3DCCD1}">
                          <a14:hiddenFill xmlns:a14="http://schemas.microsoft.com/office/drawing/2010/main">
                            <a:solidFill>
                              <a:srgbClr val="000000">
                                <a:alpha val="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Slayt Numarası Yer Tutucusu 8"/>
          <p:cNvSpPr>
            <a:spLocks noGrp="1"/>
          </p:cNvSpPr>
          <p:nvPr>
            <p:ph type="sldNum" sz="quarter" idx="12"/>
          </p:nvPr>
        </p:nvSpPr>
        <p:spPr/>
        <p:txBody>
          <a:bodyPr/>
          <a:lstStyle/>
          <a:p>
            <a:fld id="{F302176B-0E47-46AC-8F43-DAB4B8A37D06}" type="slidenum">
              <a:rPr lang="tr-TR" smtClean="0"/>
              <a:t>15</a:t>
            </a:fld>
            <a:endParaRPr lang="tr-TR"/>
          </a:p>
        </p:txBody>
      </p:sp>
      <p:sp>
        <p:nvSpPr>
          <p:cNvPr id="5" name="Metin kutusu 4"/>
          <p:cNvSpPr txBox="1"/>
          <p:nvPr/>
        </p:nvSpPr>
        <p:spPr>
          <a:xfrm>
            <a:off x="3637534" y="590198"/>
            <a:ext cx="4071179" cy="584775"/>
          </a:xfrm>
          <a:prstGeom prst="rect">
            <a:avLst/>
          </a:prstGeom>
          <a:noFill/>
        </p:spPr>
        <p:txBody>
          <a:bodyPr wrap="none" rtlCol="0">
            <a:spAutoFit/>
          </a:bodyPr>
          <a:lstStyle/>
          <a:p>
            <a:r>
              <a:rPr lang="tr-TR" sz="3200" b="1" dirty="0" err="1">
                <a:solidFill>
                  <a:srgbClr val="C00000"/>
                </a:solidFill>
                <a:latin typeface="+mj-lt"/>
              </a:rPr>
              <a:t>Materials</a:t>
            </a:r>
            <a:r>
              <a:rPr lang="tr-TR" sz="3200" b="1" dirty="0">
                <a:solidFill>
                  <a:srgbClr val="C00000"/>
                </a:solidFill>
                <a:latin typeface="+mj-lt"/>
              </a:rPr>
              <a:t> </a:t>
            </a:r>
            <a:r>
              <a:rPr lang="tr-TR" sz="3200" b="1" dirty="0" err="1">
                <a:solidFill>
                  <a:srgbClr val="C00000"/>
                </a:solidFill>
                <a:latin typeface="+mj-lt"/>
              </a:rPr>
              <a:t>and</a:t>
            </a:r>
            <a:r>
              <a:rPr lang="tr-TR" sz="3200" b="1" dirty="0">
                <a:solidFill>
                  <a:srgbClr val="C00000"/>
                </a:solidFill>
                <a:latin typeface="+mj-lt"/>
              </a:rPr>
              <a:t> </a:t>
            </a:r>
            <a:r>
              <a:rPr lang="tr-TR" sz="3200" b="1" dirty="0" err="1">
                <a:solidFill>
                  <a:srgbClr val="C00000"/>
                </a:solidFill>
                <a:latin typeface="+mj-lt"/>
              </a:rPr>
              <a:t>Methods</a:t>
            </a:r>
            <a:endParaRPr lang="en-GB" sz="3200" b="1" dirty="0">
              <a:solidFill>
                <a:srgbClr val="C00000"/>
              </a:solidFill>
              <a:latin typeface="+mj-lt"/>
            </a:endParaRPr>
          </a:p>
        </p:txBody>
      </p:sp>
      <p:pic>
        <p:nvPicPr>
          <p:cNvPr id="10" name="Resim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4095" y="5721429"/>
            <a:ext cx="2323809" cy="1269841"/>
          </a:xfrm>
          <a:prstGeom prst="rect">
            <a:avLst/>
          </a:prstGeom>
        </p:spPr>
      </p:pic>
    </p:spTree>
    <p:extLst>
      <p:ext uri="{BB962C8B-B14F-4D97-AF65-F5344CB8AC3E}">
        <p14:creationId xmlns:p14="http://schemas.microsoft.com/office/powerpoint/2010/main" val="648090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normAutofit/>
          </a:bodyPr>
          <a:lstStyle/>
          <a:p>
            <a:fld id="{09AE526B-F567-43C9-9337-32384A3364CE}" type="slidenum">
              <a:rPr lang="tr-TR" smtClean="0"/>
              <a:t>16</a:t>
            </a:fld>
            <a:endParaRPr lang="tr-T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2203" t="6711" r="31300" b="23082"/>
          <a:stretch/>
        </p:blipFill>
        <p:spPr>
          <a:xfrm rot="5400000">
            <a:off x="8062663" y="858741"/>
            <a:ext cx="2993633" cy="2790065"/>
          </a:xfrm>
          <a:prstGeom prst="rect">
            <a:avLst/>
          </a:prstGeom>
        </p:spPr>
      </p:pic>
      <p:sp>
        <p:nvSpPr>
          <p:cNvPr id="8" name="Unvan 1"/>
          <p:cNvSpPr txBox="1">
            <a:spLocks/>
          </p:cNvSpPr>
          <p:nvPr/>
        </p:nvSpPr>
        <p:spPr>
          <a:xfrm>
            <a:off x="748146" y="393938"/>
            <a:ext cx="7862454" cy="1056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200" b="1" dirty="0" err="1" smtClean="0">
                <a:solidFill>
                  <a:srgbClr val="C00000"/>
                </a:solidFill>
              </a:rPr>
              <a:t>Selection</a:t>
            </a:r>
            <a:r>
              <a:rPr lang="tr-TR" sz="3200" b="1" dirty="0" smtClean="0">
                <a:solidFill>
                  <a:srgbClr val="C00000"/>
                </a:solidFill>
              </a:rPr>
              <a:t> </a:t>
            </a:r>
            <a:r>
              <a:rPr lang="tr-TR" sz="3200" b="1" dirty="0" err="1">
                <a:solidFill>
                  <a:srgbClr val="C00000"/>
                </a:solidFill>
              </a:rPr>
              <a:t>c</a:t>
            </a:r>
            <a:r>
              <a:rPr lang="tr-TR" sz="3200" b="1" dirty="0" err="1" smtClean="0">
                <a:solidFill>
                  <a:srgbClr val="C00000"/>
                </a:solidFill>
              </a:rPr>
              <a:t>riteria</a:t>
            </a:r>
            <a:r>
              <a:rPr lang="tr-TR" sz="3200" b="1" dirty="0" smtClean="0">
                <a:solidFill>
                  <a:srgbClr val="C00000"/>
                </a:solidFill>
              </a:rPr>
              <a:t> </a:t>
            </a:r>
            <a:r>
              <a:rPr lang="tr-TR" sz="3200" b="1" dirty="0" err="1" smtClean="0">
                <a:solidFill>
                  <a:srgbClr val="C00000"/>
                </a:solidFill>
              </a:rPr>
              <a:t>for</a:t>
            </a:r>
            <a:r>
              <a:rPr lang="tr-TR" sz="3200" b="1" dirty="0" smtClean="0">
                <a:solidFill>
                  <a:srgbClr val="C00000"/>
                </a:solidFill>
              </a:rPr>
              <a:t> </a:t>
            </a:r>
            <a:r>
              <a:rPr lang="tr-TR" sz="3200" b="1" dirty="0" err="1" smtClean="0">
                <a:solidFill>
                  <a:srgbClr val="C00000"/>
                </a:solidFill>
              </a:rPr>
              <a:t>elective</a:t>
            </a:r>
            <a:r>
              <a:rPr lang="tr-TR" sz="3200" b="1" dirty="0" smtClean="0">
                <a:solidFill>
                  <a:srgbClr val="C00000"/>
                </a:solidFill>
              </a:rPr>
              <a:t> </a:t>
            </a:r>
            <a:r>
              <a:rPr lang="tr-TR" sz="3200" b="1" dirty="0" err="1" smtClean="0">
                <a:solidFill>
                  <a:srgbClr val="C00000"/>
                </a:solidFill>
              </a:rPr>
              <a:t>gonadectomy</a:t>
            </a:r>
            <a:endParaRPr lang="tr-TR" sz="3200" b="1" dirty="0">
              <a:solidFill>
                <a:srgbClr val="C00000"/>
              </a:solidFill>
            </a:endParaRPr>
          </a:p>
        </p:txBody>
      </p:sp>
      <p:pic>
        <p:nvPicPr>
          <p:cNvPr id="10" name="Resim 9"/>
          <p:cNvPicPr>
            <a:picLocks noChangeAspect="1"/>
          </p:cNvPicPr>
          <p:nvPr/>
        </p:nvPicPr>
        <p:blipFill rotWithShape="1">
          <a:blip r:embed="rId4" cstate="print">
            <a:extLst>
              <a:ext uri="{28A0092B-C50C-407E-A947-70E740481C1C}">
                <a14:useLocalDpi xmlns:a14="http://schemas.microsoft.com/office/drawing/2010/main" val="0"/>
              </a:ext>
            </a:extLst>
          </a:blip>
          <a:srcRect l="26466" t="12954" r="12836" b="35237"/>
          <a:stretch/>
        </p:blipFill>
        <p:spPr>
          <a:xfrm>
            <a:off x="8406318" y="3937067"/>
            <a:ext cx="2446593" cy="2784408"/>
          </a:xfrm>
          <a:prstGeom prst="rect">
            <a:avLst/>
          </a:prstGeom>
        </p:spPr>
      </p:pic>
      <p:sp>
        <p:nvSpPr>
          <p:cNvPr id="2" name="İçerik Yer Tutucusu 1"/>
          <p:cNvSpPr>
            <a:spLocks noGrp="1"/>
          </p:cNvSpPr>
          <p:nvPr>
            <p:ph idx="1"/>
          </p:nvPr>
        </p:nvSpPr>
        <p:spPr>
          <a:xfrm>
            <a:off x="544945" y="1825625"/>
            <a:ext cx="7389091" cy="4351338"/>
          </a:xfrm>
        </p:spPr>
        <p:txBody>
          <a:bodyPr>
            <a:normAutofit/>
          </a:bodyPr>
          <a:lstStyle/>
          <a:p>
            <a:pPr lvl="0" rtl="0">
              <a:buFont typeface="Wingdings" panose="05000000000000000000" pitchFamily="2" charset="2"/>
              <a:buChar char="Ø"/>
            </a:pPr>
            <a:r>
              <a:rPr lang="tr-TR" sz="2400" dirty="0" smtClean="0">
                <a:latin typeface="+mj-lt"/>
              </a:rPr>
              <a:t>No </a:t>
            </a:r>
            <a:r>
              <a:rPr lang="tr-TR" sz="2400" dirty="0" err="1" smtClean="0">
                <a:latin typeface="+mj-lt"/>
              </a:rPr>
              <a:t>abnormality</a:t>
            </a:r>
            <a:r>
              <a:rPr lang="tr-TR" sz="2400" dirty="0" smtClean="0">
                <a:latin typeface="+mj-lt"/>
              </a:rPr>
              <a:t> on </a:t>
            </a:r>
            <a:r>
              <a:rPr lang="tr-TR" sz="2400" dirty="0" err="1" smtClean="0">
                <a:latin typeface="+mj-lt"/>
              </a:rPr>
              <a:t>physical</a:t>
            </a:r>
            <a:r>
              <a:rPr lang="tr-TR" sz="2400" dirty="0" smtClean="0">
                <a:latin typeface="+mj-lt"/>
              </a:rPr>
              <a:t> </a:t>
            </a:r>
            <a:r>
              <a:rPr lang="tr-TR" sz="2400" dirty="0" err="1" smtClean="0">
                <a:latin typeface="+mj-lt"/>
              </a:rPr>
              <a:t>examination</a:t>
            </a:r>
            <a:r>
              <a:rPr lang="tr-TR" sz="2400" dirty="0" smtClean="0">
                <a:latin typeface="+mj-lt"/>
              </a:rPr>
              <a:t> </a:t>
            </a:r>
            <a:r>
              <a:rPr lang="tr-TR" sz="2400" dirty="0" err="1" smtClean="0">
                <a:latin typeface="+mj-lt"/>
              </a:rPr>
              <a:t>and</a:t>
            </a:r>
            <a:r>
              <a:rPr lang="tr-TR" sz="2400" dirty="0" smtClean="0">
                <a:latin typeface="+mj-lt"/>
              </a:rPr>
              <a:t> total </a:t>
            </a:r>
            <a:r>
              <a:rPr lang="tr-TR" sz="2400" dirty="0" err="1" smtClean="0">
                <a:latin typeface="+mj-lt"/>
              </a:rPr>
              <a:t>blood</a:t>
            </a:r>
            <a:r>
              <a:rPr lang="tr-TR" sz="2400" dirty="0" smtClean="0">
                <a:latin typeface="+mj-lt"/>
              </a:rPr>
              <a:t> </a:t>
            </a:r>
            <a:r>
              <a:rPr lang="tr-TR" sz="2400" dirty="0" err="1" smtClean="0">
                <a:latin typeface="+mj-lt"/>
              </a:rPr>
              <a:t>count</a:t>
            </a:r>
            <a:endParaRPr lang="tr-TR" sz="2400" dirty="0">
              <a:latin typeface="+mj-lt"/>
            </a:endParaRPr>
          </a:p>
          <a:p>
            <a:pPr lvl="0" rtl="0">
              <a:buFont typeface="Wingdings" panose="05000000000000000000" pitchFamily="2" charset="2"/>
              <a:buChar char="Ø"/>
            </a:pPr>
            <a:r>
              <a:rPr lang="tr-TR" sz="2400" dirty="0" err="1">
                <a:latin typeface="+mj-lt"/>
              </a:rPr>
              <a:t>Ultrasonographic</a:t>
            </a:r>
            <a:r>
              <a:rPr lang="tr-TR" sz="2400" dirty="0">
                <a:latin typeface="+mj-lt"/>
              </a:rPr>
              <a:t> </a:t>
            </a:r>
            <a:r>
              <a:rPr lang="tr-TR" sz="2400" dirty="0" err="1">
                <a:latin typeface="+mj-lt"/>
              </a:rPr>
              <a:t>examination</a:t>
            </a:r>
            <a:endParaRPr lang="tr-TR" sz="2400" dirty="0">
              <a:latin typeface="+mj-lt"/>
            </a:endParaRPr>
          </a:p>
          <a:p>
            <a:pPr lvl="1" rtl="0">
              <a:buFont typeface="Wingdings" panose="05000000000000000000" pitchFamily="2" charset="2"/>
              <a:buChar char="Ø"/>
            </a:pPr>
            <a:r>
              <a:rPr lang="tr-TR" sz="2000" dirty="0" err="1">
                <a:latin typeface="+mj-lt"/>
              </a:rPr>
              <a:t>Determination</a:t>
            </a:r>
            <a:r>
              <a:rPr lang="tr-TR" sz="2000" dirty="0">
                <a:latin typeface="+mj-lt"/>
              </a:rPr>
              <a:t> of </a:t>
            </a:r>
            <a:r>
              <a:rPr lang="tr-TR" sz="2000" dirty="0" err="1">
                <a:latin typeface="+mj-lt"/>
              </a:rPr>
              <a:t>conditions</a:t>
            </a:r>
            <a:r>
              <a:rPr lang="tr-TR" sz="2000" dirty="0">
                <a:latin typeface="+mj-lt"/>
              </a:rPr>
              <a:t> </a:t>
            </a:r>
            <a:r>
              <a:rPr lang="tr-TR" sz="2000" dirty="0" err="1">
                <a:latin typeface="+mj-lt"/>
              </a:rPr>
              <a:t>that</a:t>
            </a:r>
            <a:r>
              <a:rPr lang="tr-TR" sz="2000" dirty="0">
                <a:latin typeface="+mj-lt"/>
              </a:rPr>
              <a:t> </a:t>
            </a:r>
            <a:r>
              <a:rPr lang="tr-TR" sz="2000" dirty="0" err="1">
                <a:latin typeface="+mj-lt"/>
              </a:rPr>
              <a:t>could</a:t>
            </a:r>
            <a:r>
              <a:rPr lang="tr-TR" sz="2000" dirty="0">
                <a:latin typeface="+mj-lt"/>
              </a:rPr>
              <a:t> </a:t>
            </a:r>
            <a:r>
              <a:rPr lang="tr-TR" sz="2000" dirty="0" err="1">
                <a:latin typeface="+mj-lt"/>
              </a:rPr>
              <a:t>cause</a:t>
            </a:r>
            <a:r>
              <a:rPr lang="tr-TR" sz="2000" dirty="0">
                <a:latin typeface="+mj-lt"/>
              </a:rPr>
              <a:t> </a:t>
            </a:r>
            <a:r>
              <a:rPr lang="tr-TR" sz="2000" dirty="0" err="1">
                <a:latin typeface="+mj-lt"/>
              </a:rPr>
              <a:t>obstacles</a:t>
            </a:r>
            <a:r>
              <a:rPr lang="tr-TR" sz="2000" dirty="0">
                <a:latin typeface="+mj-lt"/>
              </a:rPr>
              <a:t> </a:t>
            </a:r>
            <a:r>
              <a:rPr lang="tr-TR" sz="2000" dirty="0" err="1">
                <a:latin typeface="+mj-lt"/>
              </a:rPr>
              <a:t>for</a:t>
            </a:r>
            <a:r>
              <a:rPr lang="tr-TR" sz="2000" dirty="0">
                <a:latin typeface="+mj-lt"/>
              </a:rPr>
              <a:t> </a:t>
            </a:r>
            <a:r>
              <a:rPr lang="tr-TR" sz="2000" dirty="0" err="1" smtClean="0">
                <a:latin typeface="+mj-lt"/>
              </a:rPr>
              <a:t>sterilization</a:t>
            </a:r>
            <a:r>
              <a:rPr lang="tr-TR" sz="2000" dirty="0" smtClean="0">
                <a:latin typeface="+mj-lt"/>
              </a:rPr>
              <a:t> </a:t>
            </a:r>
            <a:r>
              <a:rPr lang="tr-TR" sz="2000" dirty="0" err="1">
                <a:latin typeface="+mj-lt"/>
              </a:rPr>
              <a:t>such</a:t>
            </a:r>
            <a:r>
              <a:rPr lang="tr-TR" sz="2000" dirty="0">
                <a:latin typeface="+mj-lt"/>
              </a:rPr>
              <a:t> as </a:t>
            </a:r>
            <a:r>
              <a:rPr lang="tr-TR" sz="2000" dirty="0" err="1">
                <a:latin typeface="+mj-lt"/>
              </a:rPr>
              <a:t>pregnancy</a:t>
            </a:r>
            <a:r>
              <a:rPr lang="tr-TR" sz="2000" dirty="0">
                <a:latin typeface="+mj-lt"/>
              </a:rPr>
              <a:t>, </a:t>
            </a:r>
            <a:r>
              <a:rPr lang="tr-TR" sz="2000" dirty="0" err="1" smtClean="0">
                <a:latin typeface="+mj-lt"/>
              </a:rPr>
              <a:t>uterus</a:t>
            </a:r>
            <a:r>
              <a:rPr lang="tr-TR" sz="2000" dirty="0" smtClean="0">
                <a:latin typeface="+mj-lt"/>
              </a:rPr>
              <a:t> </a:t>
            </a:r>
            <a:r>
              <a:rPr lang="tr-TR" sz="2000" dirty="0" err="1" smtClean="0">
                <a:latin typeface="+mj-lt"/>
              </a:rPr>
              <a:t>or</a:t>
            </a:r>
            <a:r>
              <a:rPr lang="tr-TR" sz="2000" dirty="0" smtClean="0">
                <a:latin typeface="+mj-lt"/>
              </a:rPr>
              <a:t> </a:t>
            </a:r>
            <a:r>
              <a:rPr lang="tr-TR" sz="2000" dirty="0" err="1" smtClean="0">
                <a:latin typeface="+mj-lt"/>
              </a:rPr>
              <a:t>ovarian</a:t>
            </a:r>
            <a:r>
              <a:rPr lang="tr-TR" sz="2000" dirty="0" smtClean="0">
                <a:latin typeface="+mj-lt"/>
              </a:rPr>
              <a:t> </a:t>
            </a:r>
            <a:r>
              <a:rPr lang="tr-TR" sz="2000" dirty="0" err="1" smtClean="0">
                <a:latin typeface="+mj-lt"/>
              </a:rPr>
              <a:t>pathologies</a:t>
            </a:r>
            <a:r>
              <a:rPr lang="tr-TR" sz="2000" dirty="0" smtClean="0">
                <a:latin typeface="+mj-lt"/>
              </a:rPr>
              <a:t> </a:t>
            </a:r>
            <a:endParaRPr lang="tr-TR" sz="2000" dirty="0">
              <a:latin typeface="+mj-lt"/>
            </a:endParaRPr>
          </a:p>
          <a:p>
            <a:pPr lvl="0" rtl="0">
              <a:buFont typeface="Wingdings" panose="05000000000000000000" pitchFamily="2" charset="2"/>
              <a:buChar char="Ø"/>
            </a:pPr>
            <a:r>
              <a:rPr lang="tr-TR" sz="2400" dirty="0" err="1">
                <a:latin typeface="+mj-lt"/>
              </a:rPr>
              <a:t>Vaginal</a:t>
            </a:r>
            <a:r>
              <a:rPr lang="tr-TR" sz="2400" dirty="0">
                <a:latin typeface="+mj-lt"/>
              </a:rPr>
              <a:t> </a:t>
            </a:r>
            <a:r>
              <a:rPr lang="tr-TR" sz="2400" dirty="0" err="1">
                <a:latin typeface="+mj-lt"/>
              </a:rPr>
              <a:t>cytological</a:t>
            </a:r>
            <a:r>
              <a:rPr lang="tr-TR" sz="2400" dirty="0">
                <a:latin typeface="+mj-lt"/>
              </a:rPr>
              <a:t> </a:t>
            </a:r>
            <a:r>
              <a:rPr lang="tr-TR" sz="2400" dirty="0" err="1">
                <a:latin typeface="+mj-lt"/>
              </a:rPr>
              <a:t>examination</a:t>
            </a:r>
            <a:endParaRPr lang="tr-TR" sz="2400" dirty="0">
              <a:latin typeface="+mj-lt"/>
            </a:endParaRPr>
          </a:p>
          <a:p>
            <a:pPr lvl="1" rtl="0">
              <a:buFont typeface="Wingdings" panose="05000000000000000000" pitchFamily="2" charset="2"/>
              <a:buChar char="Ø"/>
            </a:pPr>
            <a:r>
              <a:rPr lang="tr-TR" sz="2000" dirty="0" err="1">
                <a:latin typeface="+mj-lt"/>
              </a:rPr>
              <a:t>Determination</a:t>
            </a:r>
            <a:r>
              <a:rPr lang="tr-TR" sz="2000" dirty="0">
                <a:latin typeface="+mj-lt"/>
              </a:rPr>
              <a:t> of </a:t>
            </a:r>
            <a:r>
              <a:rPr lang="tr-TR" sz="2000" dirty="0" err="1">
                <a:latin typeface="+mj-lt"/>
              </a:rPr>
              <a:t>prepubertal</a:t>
            </a:r>
            <a:r>
              <a:rPr lang="tr-TR" sz="2000" dirty="0">
                <a:latin typeface="+mj-lt"/>
              </a:rPr>
              <a:t> </a:t>
            </a:r>
            <a:r>
              <a:rPr lang="tr-TR" sz="2000" dirty="0" err="1" smtClean="0">
                <a:latin typeface="+mj-lt"/>
              </a:rPr>
              <a:t>anoestrus</a:t>
            </a:r>
            <a:endParaRPr lang="tr-TR" sz="2000" dirty="0">
              <a:latin typeface="+mj-lt"/>
            </a:endParaRPr>
          </a:p>
        </p:txBody>
      </p:sp>
    </p:spTree>
    <p:extLst>
      <p:ext uri="{BB962C8B-B14F-4D97-AF65-F5344CB8AC3E}">
        <p14:creationId xmlns:p14="http://schemas.microsoft.com/office/powerpoint/2010/main" val="1039132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1236861" y="2021287"/>
            <a:ext cx="9718278" cy="2592288"/>
          </a:xfrm>
        </p:spPr>
        <p:txBody>
          <a:bodyPr>
            <a:noAutofit/>
          </a:bodyPr>
          <a:lstStyle/>
          <a:p>
            <a:r>
              <a:rPr lang="tr-TR" sz="2400" dirty="0">
                <a:solidFill>
                  <a:schemeClr val="tx2"/>
                </a:solidFill>
              </a:rPr>
              <a:t/>
            </a:r>
            <a:br>
              <a:rPr lang="tr-TR" sz="2400" dirty="0">
                <a:solidFill>
                  <a:schemeClr val="tx2"/>
                </a:solidFill>
              </a:rPr>
            </a:br>
            <a:r>
              <a:rPr lang="tr-TR" sz="2400" dirty="0">
                <a:solidFill>
                  <a:schemeClr val="tx2"/>
                </a:solidFill>
              </a:rPr>
              <a:t/>
            </a:r>
            <a:br>
              <a:rPr lang="tr-TR" sz="2400" dirty="0">
                <a:solidFill>
                  <a:schemeClr val="tx2"/>
                </a:solidFill>
              </a:rPr>
            </a:br>
            <a:endParaRPr lang="tr-TR" sz="2400" dirty="0">
              <a:solidFill>
                <a:schemeClr val="tx2"/>
              </a:solidFill>
            </a:endParaRPr>
          </a:p>
        </p:txBody>
      </p:sp>
      <p:pic>
        <p:nvPicPr>
          <p:cNvPr id="1026" name="Picture 2" descr="C:\Users\Administrator\Desktop\KİŞİSEL BİLGİLER\ankara_universitesi_logo.jpg"/>
          <p:cNvPicPr>
            <a:picLocks noChangeArrowheads="1"/>
          </p:cNvPicPr>
          <p:nvPr/>
        </p:nvPicPr>
        <p:blipFill>
          <a:blip r:embed="rId4" cstate="print"/>
          <a:srcRect/>
          <a:stretch>
            <a:fillRect/>
          </a:stretch>
        </p:blipFill>
        <p:spPr bwMode="auto">
          <a:xfrm>
            <a:off x="444000" y="296712"/>
            <a:ext cx="1080000" cy="1080000"/>
          </a:xfrm>
          <a:prstGeom prst="rect">
            <a:avLst/>
          </a:prstGeom>
          <a:noFill/>
        </p:spPr>
      </p:pic>
      <p:pic>
        <p:nvPicPr>
          <p:cNvPr id="8" name="Picture 12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822247" y="263231"/>
            <a:ext cx="1691505" cy="1152128"/>
          </a:xfrm>
          <a:prstGeom prst="rect">
            <a:avLst/>
          </a:prstGeom>
          <a:noFill/>
          <a:ln w="9525">
            <a:noFill/>
            <a:miter lim="800000"/>
            <a:headEnd/>
            <a:tailEnd/>
          </a:ln>
        </p:spPr>
      </p:pic>
      <p:graphicFrame>
        <p:nvGraphicFramePr>
          <p:cNvPr id="2" name="Object 2"/>
          <p:cNvGraphicFramePr>
            <a:graphicFrameLocks noChangeAspect="1"/>
          </p:cNvGraphicFramePr>
          <p:nvPr>
            <p:extLst/>
          </p:nvPr>
        </p:nvGraphicFramePr>
        <p:xfrm>
          <a:off x="10974200" y="854277"/>
          <a:ext cx="539552" cy="576064"/>
        </p:xfrm>
        <a:graphic>
          <a:graphicData uri="http://schemas.openxmlformats.org/presentationml/2006/ole">
            <mc:AlternateContent xmlns:mc="http://schemas.openxmlformats.org/markup-compatibility/2006">
              <mc:Choice xmlns:v="urn:schemas-microsoft-com:vml" Requires="v">
                <p:oleObj spid="_x0000_s8207" name="Bit Eşlem Resmi" r:id="rId6" imgW="1162212" imgH="1152381" progId="PBrush">
                  <p:embed/>
                </p:oleObj>
              </mc:Choice>
              <mc:Fallback>
                <p:oleObj name="Bit Eşlem Resmi" r:id="rId6" imgW="1162212" imgH="1152381" progId="PBrush">
                  <p:embed/>
                  <p:pic>
                    <p:nvPicPr>
                      <p:cNvPr id="2" name="Object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74200" y="854277"/>
                        <a:ext cx="539552" cy="576064"/>
                      </a:xfrm>
                      <a:prstGeom prst="rect">
                        <a:avLst/>
                      </a:prstGeom>
                      <a:noFill/>
                      <a:ln>
                        <a:noFill/>
                      </a:ln>
                      <a:effectLst/>
                      <a:extLst>
                        <a:ext uri="{909E8E84-426E-40DD-AFC4-6F175D3DCCD1}">
                          <a14:hiddenFill xmlns:a14="http://schemas.microsoft.com/office/drawing/2010/main">
                            <a:solidFill>
                              <a:srgbClr val="000000">
                                <a:alpha val="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Slayt Numarası Yer Tutucusu 8"/>
          <p:cNvSpPr>
            <a:spLocks noGrp="1"/>
          </p:cNvSpPr>
          <p:nvPr>
            <p:ph type="sldNum" sz="quarter" idx="12"/>
          </p:nvPr>
        </p:nvSpPr>
        <p:spPr/>
        <p:txBody>
          <a:bodyPr/>
          <a:lstStyle/>
          <a:p>
            <a:fld id="{F302176B-0E47-46AC-8F43-DAB4B8A37D06}" type="slidenum">
              <a:rPr lang="tr-TR" smtClean="0"/>
              <a:t>17</a:t>
            </a:fld>
            <a:endParaRPr lang="tr-TR"/>
          </a:p>
        </p:txBody>
      </p:sp>
      <p:sp>
        <p:nvSpPr>
          <p:cNvPr id="5" name="Metin kutusu 4"/>
          <p:cNvSpPr txBox="1"/>
          <p:nvPr/>
        </p:nvSpPr>
        <p:spPr>
          <a:xfrm>
            <a:off x="2675953" y="561889"/>
            <a:ext cx="4071179" cy="584775"/>
          </a:xfrm>
          <a:prstGeom prst="rect">
            <a:avLst/>
          </a:prstGeom>
          <a:noFill/>
        </p:spPr>
        <p:txBody>
          <a:bodyPr wrap="none" rtlCol="0">
            <a:spAutoFit/>
          </a:bodyPr>
          <a:lstStyle/>
          <a:p>
            <a:r>
              <a:rPr lang="tr-TR" sz="3200" dirty="0" err="1">
                <a:solidFill>
                  <a:srgbClr val="FF0000"/>
                </a:solidFill>
              </a:rPr>
              <a:t>Materials</a:t>
            </a:r>
            <a:r>
              <a:rPr lang="tr-TR" sz="3200" dirty="0">
                <a:solidFill>
                  <a:srgbClr val="FF0000"/>
                </a:solidFill>
              </a:rPr>
              <a:t> </a:t>
            </a:r>
            <a:r>
              <a:rPr lang="tr-TR" sz="3200" dirty="0" err="1">
                <a:solidFill>
                  <a:srgbClr val="FF0000"/>
                </a:solidFill>
              </a:rPr>
              <a:t>and</a:t>
            </a:r>
            <a:r>
              <a:rPr lang="tr-TR" sz="3200" dirty="0">
                <a:solidFill>
                  <a:srgbClr val="FF0000"/>
                </a:solidFill>
              </a:rPr>
              <a:t> </a:t>
            </a:r>
            <a:r>
              <a:rPr lang="tr-TR" sz="3200" dirty="0" err="1">
                <a:solidFill>
                  <a:srgbClr val="FF0000"/>
                </a:solidFill>
              </a:rPr>
              <a:t>Methods</a:t>
            </a:r>
            <a:endParaRPr lang="en-GB" sz="3200" dirty="0">
              <a:solidFill>
                <a:srgbClr val="FF0000"/>
              </a:solidFill>
            </a:endParaRPr>
          </a:p>
        </p:txBody>
      </p:sp>
      <p:pic>
        <p:nvPicPr>
          <p:cNvPr id="10" name="Resim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4095" y="5785437"/>
            <a:ext cx="2323809" cy="1269841"/>
          </a:xfrm>
          <a:prstGeom prst="rect">
            <a:avLst/>
          </a:prstGeom>
        </p:spPr>
      </p:pic>
      <p:sp>
        <p:nvSpPr>
          <p:cNvPr id="6" name="Dikdörtgen 5"/>
          <p:cNvSpPr/>
          <p:nvPr/>
        </p:nvSpPr>
        <p:spPr>
          <a:xfrm>
            <a:off x="1594103" y="2117102"/>
            <a:ext cx="8528951" cy="2585323"/>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dirty="0">
                <a:solidFill>
                  <a:schemeClr val="tx2"/>
                </a:solidFill>
              </a:rPr>
              <a:t>Acclimatization in individual pens for 5 days.</a:t>
            </a:r>
          </a:p>
          <a:p>
            <a:pPr marL="285750" indent="-285750">
              <a:lnSpc>
                <a:spcPct val="150000"/>
              </a:lnSpc>
              <a:buFont typeface="Wingdings" panose="05000000000000000000" pitchFamily="2" charset="2"/>
              <a:buChar char="Ø"/>
            </a:pPr>
            <a:r>
              <a:rPr lang="en-US" dirty="0">
                <a:solidFill>
                  <a:schemeClr val="tx2"/>
                </a:solidFill>
              </a:rPr>
              <a:t>Restriction of water and food 6-8 hours.</a:t>
            </a:r>
          </a:p>
          <a:p>
            <a:pPr marL="285750" indent="-285750">
              <a:lnSpc>
                <a:spcPct val="150000"/>
              </a:lnSpc>
              <a:buFont typeface="Wingdings" panose="05000000000000000000" pitchFamily="2" charset="2"/>
              <a:buChar char="Ø"/>
            </a:pPr>
            <a:r>
              <a:rPr lang="en-US" dirty="0">
                <a:solidFill>
                  <a:schemeClr val="tx2"/>
                </a:solidFill>
              </a:rPr>
              <a:t>Application of single dose cefazolin (20 mg/kg, IM) on preoperative 30. </a:t>
            </a:r>
            <a:r>
              <a:rPr lang="en-US" dirty="0" smtClean="0">
                <a:solidFill>
                  <a:schemeClr val="tx2"/>
                </a:solidFill>
              </a:rPr>
              <a:t>min</a:t>
            </a:r>
            <a:endParaRPr lang="tr-TR" dirty="0" smtClean="0">
              <a:solidFill>
                <a:schemeClr val="tx2"/>
              </a:solidFill>
            </a:endParaRPr>
          </a:p>
          <a:p>
            <a:pPr marL="285750" indent="-285750">
              <a:lnSpc>
                <a:spcPct val="150000"/>
              </a:lnSpc>
              <a:buFont typeface="Wingdings" panose="05000000000000000000" pitchFamily="2" charset="2"/>
              <a:buChar char="Ø"/>
            </a:pPr>
            <a:r>
              <a:rPr lang="en-US" dirty="0" err="1" smtClean="0">
                <a:solidFill>
                  <a:schemeClr val="tx2"/>
                </a:solidFill>
              </a:rPr>
              <a:t>Medetomidine</a:t>
            </a:r>
            <a:r>
              <a:rPr lang="en-US" dirty="0" smtClean="0">
                <a:solidFill>
                  <a:schemeClr val="tx2"/>
                </a:solidFill>
              </a:rPr>
              <a:t> </a:t>
            </a:r>
            <a:r>
              <a:rPr lang="en-US" dirty="0">
                <a:solidFill>
                  <a:schemeClr val="tx2"/>
                </a:solidFill>
              </a:rPr>
              <a:t>hydrochloride</a:t>
            </a:r>
            <a:r>
              <a:rPr lang="tr-TR" dirty="0">
                <a:solidFill>
                  <a:schemeClr val="tx2"/>
                </a:solidFill>
              </a:rPr>
              <a:t> </a:t>
            </a:r>
            <a:r>
              <a:rPr lang="en-US" dirty="0">
                <a:solidFill>
                  <a:schemeClr val="tx2"/>
                </a:solidFill>
              </a:rPr>
              <a:t>(0,04 mg/kg, IM, </a:t>
            </a:r>
            <a:r>
              <a:rPr lang="en-US" dirty="0" err="1">
                <a:solidFill>
                  <a:schemeClr val="tx2"/>
                </a:solidFill>
              </a:rPr>
              <a:t>Domitor</a:t>
            </a:r>
            <a:r>
              <a:rPr lang="en-US" dirty="0">
                <a:solidFill>
                  <a:schemeClr val="tx2"/>
                </a:solidFill>
              </a:rPr>
              <a:t>®, Zoetis, Turkey</a:t>
            </a:r>
            <a:r>
              <a:rPr lang="en-US" dirty="0" smtClean="0">
                <a:solidFill>
                  <a:schemeClr val="tx2"/>
                </a:solidFill>
              </a:rPr>
              <a:t>)</a:t>
            </a:r>
            <a:endParaRPr lang="tr-TR" dirty="0" smtClean="0">
              <a:solidFill>
                <a:schemeClr val="tx2"/>
              </a:solidFill>
            </a:endParaRPr>
          </a:p>
          <a:p>
            <a:pPr marL="285750" indent="-285750">
              <a:lnSpc>
                <a:spcPct val="150000"/>
              </a:lnSpc>
              <a:buFont typeface="Wingdings" panose="05000000000000000000" pitchFamily="2" charset="2"/>
              <a:buChar char="Ø"/>
            </a:pPr>
            <a:r>
              <a:rPr lang="tr-TR" dirty="0" err="1" smtClean="0">
                <a:solidFill>
                  <a:schemeClr val="tx2"/>
                </a:solidFill>
              </a:rPr>
              <a:t>Propofol</a:t>
            </a:r>
            <a:r>
              <a:rPr lang="tr-TR" dirty="0" smtClean="0">
                <a:solidFill>
                  <a:schemeClr val="tx2"/>
                </a:solidFill>
              </a:rPr>
              <a:t>  </a:t>
            </a:r>
            <a:r>
              <a:rPr lang="tr-TR" dirty="0">
                <a:solidFill>
                  <a:schemeClr val="tx2"/>
                </a:solidFill>
              </a:rPr>
              <a:t>(2-3 mg/kg, IV, </a:t>
            </a:r>
            <a:r>
              <a:rPr lang="tr-TR" dirty="0" err="1">
                <a:solidFill>
                  <a:schemeClr val="tx2"/>
                </a:solidFill>
              </a:rPr>
              <a:t>Fresenius</a:t>
            </a:r>
            <a:r>
              <a:rPr lang="tr-TR" dirty="0">
                <a:solidFill>
                  <a:schemeClr val="tx2"/>
                </a:solidFill>
              </a:rPr>
              <a:t> </a:t>
            </a:r>
            <a:r>
              <a:rPr lang="tr-TR" dirty="0" err="1">
                <a:solidFill>
                  <a:schemeClr val="tx2"/>
                </a:solidFill>
              </a:rPr>
              <a:t>Kabi</a:t>
            </a:r>
            <a:r>
              <a:rPr lang="tr-TR" dirty="0">
                <a:solidFill>
                  <a:schemeClr val="tx2"/>
                </a:solidFill>
              </a:rPr>
              <a:t>®, </a:t>
            </a:r>
            <a:r>
              <a:rPr lang="tr-TR" dirty="0" err="1">
                <a:solidFill>
                  <a:schemeClr val="tx2"/>
                </a:solidFill>
              </a:rPr>
              <a:t>Sweden</a:t>
            </a:r>
            <a:r>
              <a:rPr lang="tr-TR" dirty="0" smtClean="0">
                <a:solidFill>
                  <a:schemeClr val="tx2"/>
                </a:solidFill>
              </a:rPr>
              <a:t>)</a:t>
            </a:r>
          </a:p>
          <a:p>
            <a:pPr marL="285750" indent="-285750">
              <a:lnSpc>
                <a:spcPct val="150000"/>
              </a:lnSpc>
              <a:buFont typeface="Wingdings" panose="05000000000000000000" pitchFamily="2" charset="2"/>
              <a:buChar char="Ø"/>
            </a:pPr>
            <a:r>
              <a:rPr lang="tr-TR" dirty="0" smtClean="0">
                <a:solidFill>
                  <a:schemeClr val="tx2"/>
                </a:solidFill>
              </a:rPr>
              <a:t>%1 </a:t>
            </a:r>
            <a:r>
              <a:rPr lang="tr-TR" dirty="0" err="1">
                <a:solidFill>
                  <a:schemeClr val="tx2"/>
                </a:solidFill>
              </a:rPr>
              <a:t>Isoflurane</a:t>
            </a:r>
            <a:r>
              <a:rPr lang="tr-TR" dirty="0">
                <a:solidFill>
                  <a:schemeClr val="tx2"/>
                </a:solidFill>
              </a:rPr>
              <a:t>- %50 </a:t>
            </a:r>
            <a:r>
              <a:rPr lang="tr-TR" dirty="0" err="1">
                <a:solidFill>
                  <a:schemeClr val="tx2"/>
                </a:solidFill>
              </a:rPr>
              <a:t>oxygen</a:t>
            </a:r>
            <a:endParaRPr lang="tr-TR" dirty="0"/>
          </a:p>
        </p:txBody>
      </p:sp>
    </p:spTree>
    <p:extLst>
      <p:ext uri="{BB962C8B-B14F-4D97-AF65-F5344CB8AC3E}">
        <p14:creationId xmlns:p14="http://schemas.microsoft.com/office/powerpoint/2010/main" val="3749390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KİŞİSEL BİLGİLER\ankara_universitesi_logo.jpg"/>
          <p:cNvPicPr>
            <a:picLocks noChangeArrowheads="1"/>
          </p:cNvPicPr>
          <p:nvPr/>
        </p:nvPicPr>
        <p:blipFill>
          <a:blip r:embed="rId4" cstate="print"/>
          <a:srcRect/>
          <a:stretch>
            <a:fillRect/>
          </a:stretch>
        </p:blipFill>
        <p:spPr bwMode="auto">
          <a:xfrm>
            <a:off x="444000" y="296712"/>
            <a:ext cx="1080000" cy="1080000"/>
          </a:xfrm>
          <a:prstGeom prst="rect">
            <a:avLst/>
          </a:prstGeom>
          <a:noFill/>
        </p:spPr>
      </p:pic>
      <p:pic>
        <p:nvPicPr>
          <p:cNvPr id="8" name="Picture 12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822247" y="263231"/>
            <a:ext cx="1691505" cy="1152128"/>
          </a:xfrm>
          <a:prstGeom prst="rect">
            <a:avLst/>
          </a:prstGeom>
          <a:noFill/>
          <a:ln w="9525">
            <a:noFill/>
            <a:miter lim="800000"/>
            <a:headEnd/>
            <a:tailEnd/>
          </a:ln>
        </p:spPr>
      </p:pic>
      <p:graphicFrame>
        <p:nvGraphicFramePr>
          <p:cNvPr id="2" name="Object 2"/>
          <p:cNvGraphicFramePr>
            <a:graphicFrameLocks noChangeAspect="1"/>
          </p:cNvGraphicFramePr>
          <p:nvPr>
            <p:extLst/>
          </p:nvPr>
        </p:nvGraphicFramePr>
        <p:xfrm>
          <a:off x="10974200" y="854277"/>
          <a:ext cx="539552" cy="576064"/>
        </p:xfrm>
        <a:graphic>
          <a:graphicData uri="http://schemas.openxmlformats.org/presentationml/2006/ole">
            <mc:AlternateContent xmlns:mc="http://schemas.openxmlformats.org/markup-compatibility/2006">
              <mc:Choice xmlns:v="urn:schemas-microsoft-com:vml" Requires="v">
                <p:oleObj spid="_x0000_s9230" name="Bit Eşlem Resmi" r:id="rId6" imgW="1162212" imgH="1152381" progId="PBrush">
                  <p:embed/>
                </p:oleObj>
              </mc:Choice>
              <mc:Fallback>
                <p:oleObj name="Bit Eşlem Resmi" r:id="rId6" imgW="1162212" imgH="1152381" progId="PBrush">
                  <p:embed/>
                  <p:pic>
                    <p:nvPicPr>
                      <p:cNvPr id="2" name="Object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74200" y="854277"/>
                        <a:ext cx="539552" cy="576064"/>
                      </a:xfrm>
                      <a:prstGeom prst="rect">
                        <a:avLst/>
                      </a:prstGeom>
                      <a:noFill/>
                      <a:ln>
                        <a:noFill/>
                      </a:ln>
                      <a:effectLst/>
                      <a:extLst>
                        <a:ext uri="{909E8E84-426E-40DD-AFC4-6F175D3DCCD1}">
                          <a14:hiddenFill xmlns:a14="http://schemas.microsoft.com/office/drawing/2010/main">
                            <a:solidFill>
                              <a:srgbClr val="000000">
                                <a:alpha val="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Slayt Numarası Yer Tutucusu 8"/>
          <p:cNvSpPr>
            <a:spLocks noGrp="1"/>
          </p:cNvSpPr>
          <p:nvPr>
            <p:ph type="sldNum" sz="quarter" idx="12"/>
          </p:nvPr>
        </p:nvSpPr>
        <p:spPr/>
        <p:txBody>
          <a:bodyPr/>
          <a:lstStyle/>
          <a:p>
            <a:fld id="{F302176B-0E47-46AC-8F43-DAB4B8A37D06}" type="slidenum">
              <a:rPr lang="tr-TR" smtClean="0"/>
              <a:t>18</a:t>
            </a:fld>
            <a:endParaRPr lang="tr-TR"/>
          </a:p>
        </p:txBody>
      </p:sp>
      <p:sp>
        <p:nvSpPr>
          <p:cNvPr id="5" name="Metin kutusu 4"/>
          <p:cNvSpPr txBox="1"/>
          <p:nvPr/>
        </p:nvSpPr>
        <p:spPr>
          <a:xfrm>
            <a:off x="2675953" y="561889"/>
            <a:ext cx="4071179" cy="584775"/>
          </a:xfrm>
          <a:prstGeom prst="rect">
            <a:avLst/>
          </a:prstGeom>
          <a:noFill/>
        </p:spPr>
        <p:txBody>
          <a:bodyPr wrap="none" rtlCol="0">
            <a:spAutoFit/>
          </a:bodyPr>
          <a:lstStyle/>
          <a:p>
            <a:r>
              <a:rPr lang="tr-TR" sz="3200" dirty="0" err="1">
                <a:solidFill>
                  <a:srgbClr val="FF0000"/>
                </a:solidFill>
              </a:rPr>
              <a:t>Materials</a:t>
            </a:r>
            <a:r>
              <a:rPr lang="tr-TR" sz="3200" dirty="0">
                <a:solidFill>
                  <a:srgbClr val="FF0000"/>
                </a:solidFill>
              </a:rPr>
              <a:t> </a:t>
            </a:r>
            <a:r>
              <a:rPr lang="tr-TR" sz="3200" dirty="0" err="1">
                <a:solidFill>
                  <a:srgbClr val="FF0000"/>
                </a:solidFill>
              </a:rPr>
              <a:t>and</a:t>
            </a:r>
            <a:r>
              <a:rPr lang="tr-TR" sz="3200" dirty="0">
                <a:solidFill>
                  <a:srgbClr val="FF0000"/>
                </a:solidFill>
              </a:rPr>
              <a:t> </a:t>
            </a:r>
            <a:r>
              <a:rPr lang="tr-TR" sz="3200" dirty="0" err="1">
                <a:solidFill>
                  <a:srgbClr val="FF0000"/>
                </a:solidFill>
              </a:rPr>
              <a:t>Methods</a:t>
            </a:r>
            <a:endParaRPr lang="en-GB" sz="3200" dirty="0">
              <a:solidFill>
                <a:srgbClr val="FF0000"/>
              </a:solidFill>
            </a:endParaRPr>
          </a:p>
        </p:txBody>
      </p:sp>
      <p:pic>
        <p:nvPicPr>
          <p:cNvPr id="10" name="Resim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4095" y="5721429"/>
            <a:ext cx="2323809" cy="1269841"/>
          </a:xfrm>
          <a:prstGeom prst="rect">
            <a:avLst/>
          </a:prstGeom>
        </p:spPr>
      </p:pic>
      <p:sp>
        <p:nvSpPr>
          <p:cNvPr id="11" name="Dikdörtgen 10"/>
          <p:cNvSpPr/>
          <p:nvPr/>
        </p:nvSpPr>
        <p:spPr>
          <a:xfrm>
            <a:off x="1142999" y="1859340"/>
            <a:ext cx="8679247" cy="2954655"/>
          </a:xfrm>
          <a:prstGeom prst="rect">
            <a:avLst/>
          </a:prstGeom>
        </p:spPr>
        <p:txBody>
          <a:bodyPr wrap="square">
            <a:spAutoFit/>
          </a:bodyPr>
          <a:lstStyle/>
          <a:p>
            <a:pPr marL="285750" indent="-285750">
              <a:buFont typeface="Wingdings" panose="05000000000000000000" pitchFamily="2" charset="2"/>
              <a:buChar char="Ø"/>
            </a:pPr>
            <a:r>
              <a:rPr lang="en-US" sz="2400" dirty="0">
                <a:solidFill>
                  <a:schemeClr val="tx2"/>
                </a:solidFill>
                <a:latin typeface="+mj-lt"/>
              </a:rPr>
              <a:t>Peripheral blood samples were collected and </a:t>
            </a:r>
            <a:r>
              <a:rPr lang="en-US" sz="2400" dirty="0" smtClean="0">
                <a:solidFill>
                  <a:schemeClr val="tx2"/>
                </a:solidFill>
                <a:latin typeface="+mj-lt"/>
              </a:rPr>
              <a:t>serum </a:t>
            </a:r>
            <a:r>
              <a:rPr lang="en-US" sz="2400" dirty="0">
                <a:solidFill>
                  <a:schemeClr val="tx2"/>
                </a:solidFill>
                <a:latin typeface="+mj-lt"/>
              </a:rPr>
              <a:t>tumor necrosis factor (TNF)-</a:t>
            </a:r>
            <a:r>
              <a:rPr lang="el-GR" sz="2400" dirty="0">
                <a:solidFill>
                  <a:schemeClr val="tx2"/>
                </a:solidFill>
                <a:latin typeface="+mj-lt"/>
              </a:rPr>
              <a:t>α, </a:t>
            </a:r>
            <a:r>
              <a:rPr lang="en-US" sz="2400" dirty="0">
                <a:solidFill>
                  <a:schemeClr val="tx2"/>
                </a:solidFill>
                <a:latin typeface="+mj-lt"/>
              </a:rPr>
              <a:t>interleukin (IL)-</a:t>
            </a:r>
            <a:r>
              <a:rPr lang="en-US" sz="2400" dirty="0" smtClean="0">
                <a:solidFill>
                  <a:schemeClr val="tx2"/>
                </a:solidFill>
                <a:latin typeface="+mj-lt"/>
              </a:rPr>
              <a:t>6</a:t>
            </a:r>
            <a:r>
              <a:rPr lang="tr-TR" sz="2400" dirty="0">
                <a:solidFill>
                  <a:schemeClr val="tx2"/>
                </a:solidFill>
                <a:latin typeface="+mj-lt"/>
              </a:rPr>
              <a:t>, </a:t>
            </a:r>
            <a:r>
              <a:rPr lang="tr-TR" sz="2400" dirty="0" err="1" smtClean="0">
                <a:solidFill>
                  <a:schemeClr val="tx2"/>
                </a:solidFill>
                <a:latin typeface="+mj-lt"/>
              </a:rPr>
              <a:t>cortisol</a:t>
            </a:r>
            <a:r>
              <a:rPr lang="tr-TR" sz="2400" dirty="0" smtClean="0">
                <a:solidFill>
                  <a:schemeClr val="tx2"/>
                </a:solidFill>
                <a:latin typeface="+mj-lt"/>
              </a:rPr>
              <a:t> </a:t>
            </a:r>
            <a:r>
              <a:rPr lang="tr-TR" sz="2400" dirty="0" err="1" smtClean="0">
                <a:solidFill>
                  <a:schemeClr val="tx2"/>
                </a:solidFill>
                <a:latin typeface="+mj-lt"/>
              </a:rPr>
              <a:t>and</a:t>
            </a:r>
            <a:r>
              <a:rPr lang="tr-TR" sz="2400" dirty="0" smtClean="0">
                <a:solidFill>
                  <a:schemeClr val="tx2"/>
                </a:solidFill>
                <a:latin typeface="+mj-lt"/>
              </a:rPr>
              <a:t> </a:t>
            </a:r>
            <a:r>
              <a:rPr lang="tr-TR" sz="2400" dirty="0" err="1">
                <a:solidFill>
                  <a:schemeClr val="tx2"/>
                </a:solidFill>
                <a:latin typeface="+mj-lt"/>
              </a:rPr>
              <a:t>glucose</a:t>
            </a:r>
            <a:r>
              <a:rPr lang="en-US" sz="2400" dirty="0" smtClean="0">
                <a:solidFill>
                  <a:schemeClr val="tx2"/>
                </a:solidFill>
                <a:latin typeface="+mj-lt"/>
              </a:rPr>
              <a:t> </a:t>
            </a:r>
            <a:r>
              <a:rPr lang="en-US" sz="2400" dirty="0">
                <a:solidFill>
                  <a:schemeClr val="tx2"/>
                </a:solidFill>
                <a:latin typeface="+mj-lt"/>
              </a:rPr>
              <a:t>concentrations and white blood cell (WBC) counts were measured preoperatively and 1, 6 and 24 hours postoperatively. </a:t>
            </a:r>
            <a:endParaRPr lang="tr-TR" sz="2400" dirty="0" smtClean="0">
              <a:solidFill>
                <a:schemeClr val="tx2"/>
              </a:solidFill>
              <a:latin typeface="+mj-lt"/>
            </a:endParaRPr>
          </a:p>
          <a:p>
            <a:endParaRPr lang="tr-TR" sz="2400" dirty="0" smtClean="0">
              <a:solidFill>
                <a:schemeClr val="tx2"/>
              </a:solidFill>
              <a:latin typeface="+mj-lt"/>
            </a:endParaRPr>
          </a:p>
          <a:p>
            <a:pPr marL="285750" indent="-285750">
              <a:buFont typeface="Wingdings" panose="05000000000000000000" pitchFamily="2" charset="2"/>
              <a:buChar char="Ø"/>
            </a:pPr>
            <a:r>
              <a:rPr lang="en-US" sz="2400" dirty="0" smtClean="0">
                <a:solidFill>
                  <a:schemeClr val="tx2"/>
                </a:solidFill>
                <a:latin typeface="+mj-lt"/>
              </a:rPr>
              <a:t>Melbourne </a:t>
            </a:r>
            <a:r>
              <a:rPr lang="en-US" sz="2400" dirty="0">
                <a:solidFill>
                  <a:schemeClr val="tx2"/>
                </a:solidFill>
                <a:latin typeface="+mj-lt"/>
              </a:rPr>
              <a:t>pain scores were monitored 1, 6, 24 and 48 hours after surgery as described (1). </a:t>
            </a:r>
            <a:r>
              <a:rPr lang="tr-TR" dirty="0" smtClean="0">
                <a:solidFill>
                  <a:schemeClr val="tx2"/>
                </a:solidFill>
              </a:rPr>
              <a:t/>
            </a:r>
            <a:br>
              <a:rPr lang="tr-TR" dirty="0" smtClean="0">
                <a:solidFill>
                  <a:schemeClr val="tx2"/>
                </a:solidFill>
              </a:rPr>
            </a:br>
            <a:endParaRPr lang="tr-TR" dirty="0"/>
          </a:p>
        </p:txBody>
      </p:sp>
    </p:spTree>
    <p:extLst>
      <p:ext uri="{BB962C8B-B14F-4D97-AF65-F5344CB8AC3E}">
        <p14:creationId xmlns:p14="http://schemas.microsoft.com/office/powerpoint/2010/main" val="2888198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KİŞİSEL BİLGİLER\ankara_universitesi_logo.jpg"/>
          <p:cNvPicPr>
            <a:picLocks noChangeArrowheads="1"/>
          </p:cNvPicPr>
          <p:nvPr/>
        </p:nvPicPr>
        <p:blipFill>
          <a:blip r:embed="rId4" cstate="print"/>
          <a:srcRect/>
          <a:stretch>
            <a:fillRect/>
          </a:stretch>
        </p:blipFill>
        <p:spPr bwMode="auto">
          <a:xfrm>
            <a:off x="444000" y="296712"/>
            <a:ext cx="1080000" cy="1080000"/>
          </a:xfrm>
          <a:prstGeom prst="rect">
            <a:avLst/>
          </a:prstGeom>
          <a:noFill/>
        </p:spPr>
      </p:pic>
      <p:pic>
        <p:nvPicPr>
          <p:cNvPr id="8" name="Picture 12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822247" y="263231"/>
            <a:ext cx="1691505" cy="1152128"/>
          </a:xfrm>
          <a:prstGeom prst="rect">
            <a:avLst/>
          </a:prstGeom>
          <a:noFill/>
          <a:ln w="9525">
            <a:noFill/>
            <a:miter lim="800000"/>
            <a:headEnd/>
            <a:tailEnd/>
          </a:ln>
        </p:spPr>
      </p:pic>
      <p:graphicFrame>
        <p:nvGraphicFramePr>
          <p:cNvPr id="2" name="Object 2"/>
          <p:cNvGraphicFramePr>
            <a:graphicFrameLocks noChangeAspect="1"/>
          </p:cNvGraphicFramePr>
          <p:nvPr>
            <p:extLst/>
          </p:nvPr>
        </p:nvGraphicFramePr>
        <p:xfrm>
          <a:off x="10974200" y="854277"/>
          <a:ext cx="539552" cy="576064"/>
        </p:xfrm>
        <a:graphic>
          <a:graphicData uri="http://schemas.openxmlformats.org/presentationml/2006/ole">
            <mc:AlternateContent xmlns:mc="http://schemas.openxmlformats.org/markup-compatibility/2006">
              <mc:Choice xmlns:v="urn:schemas-microsoft-com:vml" Requires="v">
                <p:oleObj spid="_x0000_s11272" name="Bit Eşlem Resmi" r:id="rId6" imgW="1162212" imgH="1152381" progId="PBrush">
                  <p:embed/>
                </p:oleObj>
              </mc:Choice>
              <mc:Fallback>
                <p:oleObj name="Bit Eşlem Resmi" r:id="rId6" imgW="1162212" imgH="1152381" progId="PBrush">
                  <p:embed/>
                  <p:pic>
                    <p:nvPicPr>
                      <p:cNvPr id="2" name="Object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74200" y="854277"/>
                        <a:ext cx="539552" cy="576064"/>
                      </a:xfrm>
                      <a:prstGeom prst="rect">
                        <a:avLst/>
                      </a:prstGeom>
                      <a:noFill/>
                      <a:ln>
                        <a:noFill/>
                      </a:ln>
                      <a:effectLst/>
                      <a:extLst>
                        <a:ext uri="{909E8E84-426E-40DD-AFC4-6F175D3DCCD1}">
                          <a14:hiddenFill xmlns:a14="http://schemas.microsoft.com/office/drawing/2010/main">
                            <a:solidFill>
                              <a:srgbClr val="000000">
                                <a:alpha val="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Slayt Numarası Yer Tutucusu 8"/>
          <p:cNvSpPr>
            <a:spLocks noGrp="1"/>
          </p:cNvSpPr>
          <p:nvPr>
            <p:ph type="sldNum" sz="quarter" idx="12"/>
          </p:nvPr>
        </p:nvSpPr>
        <p:spPr/>
        <p:txBody>
          <a:bodyPr/>
          <a:lstStyle/>
          <a:p>
            <a:fld id="{F302176B-0E47-46AC-8F43-DAB4B8A37D06}" type="slidenum">
              <a:rPr lang="tr-TR" smtClean="0"/>
              <a:t>19</a:t>
            </a:fld>
            <a:endParaRPr lang="tr-TR"/>
          </a:p>
        </p:txBody>
      </p:sp>
      <p:sp>
        <p:nvSpPr>
          <p:cNvPr id="5" name="Metin kutusu 4"/>
          <p:cNvSpPr txBox="1"/>
          <p:nvPr/>
        </p:nvSpPr>
        <p:spPr>
          <a:xfrm>
            <a:off x="2675953" y="561889"/>
            <a:ext cx="4071179" cy="584775"/>
          </a:xfrm>
          <a:prstGeom prst="rect">
            <a:avLst/>
          </a:prstGeom>
          <a:noFill/>
        </p:spPr>
        <p:txBody>
          <a:bodyPr wrap="none" rtlCol="0">
            <a:spAutoFit/>
          </a:bodyPr>
          <a:lstStyle/>
          <a:p>
            <a:r>
              <a:rPr lang="tr-TR" sz="3200" dirty="0" err="1">
                <a:solidFill>
                  <a:srgbClr val="FF0000"/>
                </a:solidFill>
              </a:rPr>
              <a:t>Materials</a:t>
            </a:r>
            <a:r>
              <a:rPr lang="tr-TR" sz="3200" dirty="0">
                <a:solidFill>
                  <a:srgbClr val="FF0000"/>
                </a:solidFill>
              </a:rPr>
              <a:t> </a:t>
            </a:r>
            <a:r>
              <a:rPr lang="tr-TR" sz="3200" dirty="0" err="1">
                <a:solidFill>
                  <a:srgbClr val="FF0000"/>
                </a:solidFill>
              </a:rPr>
              <a:t>and</a:t>
            </a:r>
            <a:r>
              <a:rPr lang="tr-TR" sz="3200" dirty="0">
                <a:solidFill>
                  <a:srgbClr val="FF0000"/>
                </a:solidFill>
              </a:rPr>
              <a:t> </a:t>
            </a:r>
            <a:r>
              <a:rPr lang="tr-TR" sz="3200" dirty="0" err="1">
                <a:solidFill>
                  <a:srgbClr val="FF0000"/>
                </a:solidFill>
              </a:rPr>
              <a:t>Methods</a:t>
            </a:r>
            <a:endParaRPr lang="en-GB" sz="3200" dirty="0">
              <a:solidFill>
                <a:srgbClr val="FF0000"/>
              </a:solidFill>
            </a:endParaRPr>
          </a:p>
        </p:txBody>
      </p:sp>
      <p:pic>
        <p:nvPicPr>
          <p:cNvPr id="10" name="Resim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4095" y="5721429"/>
            <a:ext cx="2323809" cy="1269841"/>
          </a:xfrm>
          <a:prstGeom prst="rect">
            <a:avLst/>
          </a:prstGeom>
        </p:spPr>
      </p:pic>
      <p:sp>
        <p:nvSpPr>
          <p:cNvPr id="11" name="Dikdörtgen 10"/>
          <p:cNvSpPr/>
          <p:nvPr/>
        </p:nvSpPr>
        <p:spPr>
          <a:xfrm>
            <a:off x="1142999" y="1859340"/>
            <a:ext cx="9656065" cy="4062651"/>
          </a:xfrm>
          <a:prstGeom prst="rect">
            <a:avLst/>
          </a:prstGeom>
        </p:spPr>
        <p:txBody>
          <a:bodyPr wrap="square">
            <a:spAutoFit/>
          </a:bodyPr>
          <a:lstStyle/>
          <a:p>
            <a:pPr marL="285750" indent="-285750">
              <a:buFont typeface="Wingdings" panose="05000000000000000000" pitchFamily="2" charset="2"/>
              <a:buChar char="Ø"/>
            </a:pPr>
            <a:r>
              <a:rPr lang="en-US" sz="2400" dirty="0">
                <a:solidFill>
                  <a:schemeClr val="tx2"/>
                </a:solidFill>
                <a:latin typeface="+mj-lt"/>
              </a:rPr>
              <a:t>Commercial ELISA kits (</a:t>
            </a:r>
            <a:r>
              <a:rPr lang="en-US" sz="2400" dirty="0" err="1">
                <a:solidFill>
                  <a:schemeClr val="tx2"/>
                </a:solidFill>
                <a:latin typeface="+mj-lt"/>
              </a:rPr>
              <a:t>FineTest</a:t>
            </a:r>
            <a:r>
              <a:rPr lang="en-US" sz="2400" dirty="0">
                <a:solidFill>
                  <a:schemeClr val="tx2"/>
                </a:solidFill>
                <a:latin typeface="+mj-lt"/>
              </a:rPr>
              <a:t>®) were used and run in accordance with the manufacturer’s </a:t>
            </a:r>
            <a:r>
              <a:rPr lang="en-US" sz="2400" dirty="0" smtClean="0">
                <a:solidFill>
                  <a:schemeClr val="tx2"/>
                </a:solidFill>
                <a:latin typeface="+mj-lt"/>
              </a:rPr>
              <a:t>instructions</a:t>
            </a:r>
            <a:r>
              <a:rPr lang="tr-TR" sz="2400" dirty="0" smtClean="0">
                <a:solidFill>
                  <a:schemeClr val="tx2"/>
                </a:solidFill>
                <a:latin typeface="+mj-lt"/>
              </a:rPr>
              <a:t> </a:t>
            </a:r>
            <a:r>
              <a:rPr lang="tr-TR" sz="2400" dirty="0" err="1" smtClean="0">
                <a:solidFill>
                  <a:schemeClr val="tx2"/>
                </a:solidFill>
                <a:latin typeface="+mj-lt"/>
              </a:rPr>
              <a:t>for</a:t>
            </a:r>
            <a:r>
              <a:rPr lang="en-US" sz="2400" dirty="0" smtClean="0">
                <a:solidFill>
                  <a:schemeClr val="tx2"/>
                </a:solidFill>
                <a:latin typeface="+mj-lt"/>
              </a:rPr>
              <a:t>, </a:t>
            </a:r>
            <a:r>
              <a:rPr lang="en-US" sz="2400" dirty="0">
                <a:solidFill>
                  <a:schemeClr val="tx2"/>
                </a:solidFill>
                <a:latin typeface="+mj-lt"/>
              </a:rPr>
              <a:t>TNF-</a:t>
            </a:r>
            <a:r>
              <a:rPr lang="el-GR" sz="2400" dirty="0">
                <a:solidFill>
                  <a:schemeClr val="tx2"/>
                </a:solidFill>
                <a:latin typeface="+mj-lt"/>
              </a:rPr>
              <a:t>α (</a:t>
            </a:r>
            <a:r>
              <a:rPr lang="en-US" sz="2400" dirty="0">
                <a:solidFill>
                  <a:schemeClr val="tx2"/>
                </a:solidFill>
                <a:latin typeface="+mj-lt"/>
              </a:rPr>
              <a:t>canine TNF-</a:t>
            </a:r>
            <a:r>
              <a:rPr lang="el-GR" sz="2400" dirty="0">
                <a:solidFill>
                  <a:schemeClr val="tx2"/>
                </a:solidFill>
                <a:latin typeface="+mj-lt"/>
              </a:rPr>
              <a:t>α, </a:t>
            </a:r>
            <a:r>
              <a:rPr lang="en-US" sz="2400" dirty="0" smtClean="0">
                <a:solidFill>
                  <a:schemeClr val="tx2"/>
                </a:solidFill>
                <a:latin typeface="+mj-lt"/>
              </a:rPr>
              <a:t>ECA0020)</a:t>
            </a:r>
            <a:r>
              <a:rPr lang="tr-TR" sz="2400" dirty="0" smtClean="0">
                <a:solidFill>
                  <a:schemeClr val="tx2"/>
                </a:solidFill>
                <a:latin typeface="+mj-lt"/>
              </a:rPr>
              <a:t>, </a:t>
            </a:r>
            <a:r>
              <a:rPr lang="en-US" sz="2400" dirty="0" smtClean="0">
                <a:solidFill>
                  <a:schemeClr val="tx2"/>
                </a:solidFill>
                <a:latin typeface="+mj-lt"/>
              </a:rPr>
              <a:t>IL-6 </a:t>
            </a:r>
            <a:r>
              <a:rPr lang="en-US" sz="2400" dirty="0">
                <a:solidFill>
                  <a:schemeClr val="tx2"/>
                </a:solidFill>
                <a:latin typeface="+mj-lt"/>
              </a:rPr>
              <a:t>(canine IL-6, ECA0013</a:t>
            </a:r>
            <a:r>
              <a:rPr lang="en-US" sz="2400" dirty="0" smtClean="0">
                <a:solidFill>
                  <a:schemeClr val="tx2"/>
                </a:solidFill>
                <a:latin typeface="+mj-lt"/>
              </a:rPr>
              <a:t>)</a:t>
            </a:r>
            <a:r>
              <a:rPr lang="tr-TR" sz="2400" dirty="0" smtClean="0">
                <a:solidFill>
                  <a:schemeClr val="tx2"/>
                </a:solidFill>
                <a:latin typeface="+mj-lt"/>
              </a:rPr>
              <a:t> </a:t>
            </a:r>
            <a:r>
              <a:rPr lang="tr-TR" sz="2400" dirty="0" err="1" smtClean="0">
                <a:solidFill>
                  <a:schemeClr val="tx2"/>
                </a:solidFill>
                <a:latin typeface="+mj-lt"/>
              </a:rPr>
              <a:t>and</a:t>
            </a:r>
            <a:r>
              <a:rPr lang="tr-TR" sz="2400" dirty="0">
                <a:solidFill>
                  <a:schemeClr val="tx2"/>
                </a:solidFill>
                <a:latin typeface="+mj-lt"/>
              </a:rPr>
              <a:t> </a:t>
            </a:r>
            <a:r>
              <a:rPr lang="tr-TR" sz="2400" dirty="0" err="1">
                <a:solidFill>
                  <a:schemeClr val="tx2"/>
                </a:solidFill>
                <a:latin typeface="+mj-lt"/>
              </a:rPr>
              <a:t>for</a:t>
            </a:r>
            <a:r>
              <a:rPr lang="tr-TR" sz="2400" dirty="0">
                <a:solidFill>
                  <a:schemeClr val="tx2"/>
                </a:solidFill>
                <a:latin typeface="+mj-lt"/>
              </a:rPr>
              <a:t> </a:t>
            </a:r>
            <a:r>
              <a:rPr lang="tr-TR" sz="2400" dirty="0" err="1">
                <a:solidFill>
                  <a:schemeClr val="tx2"/>
                </a:solidFill>
                <a:latin typeface="+mj-lt"/>
              </a:rPr>
              <a:t>cortisol</a:t>
            </a:r>
            <a:r>
              <a:rPr lang="tr-TR" sz="2400" dirty="0">
                <a:solidFill>
                  <a:schemeClr val="tx2"/>
                </a:solidFill>
                <a:latin typeface="+mj-lt"/>
              </a:rPr>
              <a:t>, (</a:t>
            </a:r>
            <a:r>
              <a:rPr lang="tr-TR" sz="2400" dirty="0" err="1">
                <a:solidFill>
                  <a:schemeClr val="tx2"/>
                </a:solidFill>
                <a:latin typeface="+mj-lt"/>
              </a:rPr>
              <a:t>cortisol</a:t>
            </a:r>
            <a:r>
              <a:rPr lang="tr-TR" sz="2400" dirty="0">
                <a:solidFill>
                  <a:schemeClr val="tx2"/>
                </a:solidFill>
                <a:latin typeface="+mj-lt"/>
              </a:rPr>
              <a:t>, EU0391)</a:t>
            </a:r>
            <a:r>
              <a:rPr lang="en-US" sz="2400" dirty="0" smtClean="0">
                <a:solidFill>
                  <a:schemeClr val="tx2"/>
                </a:solidFill>
                <a:latin typeface="+mj-lt"/>
              </a:rPr>
              <a:t> measurements</a:t>
            </a:r>
            <a:r>
              <a:rPr lang="tr-TR" sz="2400" dirty="0">
                <a:solidFill>
                  <a:schemeClr val="tx2"/>
                </a:solidFill>
                <a:latin typeface="+mj-lt"/>
              </a:rPr>
              <a:t> </a:t>
            </a:r>
            <a:r>
              <a:rPr lang="tr-TR" sz="2400" dirty="0" smtClean="0">
                <a:solidFill>
                  <a:schemeClr val="tx2"/>
                </a:solidFill>
                <a:latin typeface="+mj-lt"/>
              </a:rPr>
              <a:t>(</a:t>
            </a:r>
            <a:r>
              <a:rPr lang="tr-TR" sz="2400" dirty="0" err="1" smtClean="0">
                <a:solidFill>
                  <a:schemeClr val="tx2"/>
                </a:solidFill>
                <a:latin typeface="+mj-lt"/>
              </a:rPr>
              <a:t>Sunrise</a:t>
            </a:r>
            <a:r>
              <a:rPr lang="tr-TR" sz="2400" dirty="0" smtClean="0">
                <a:solidFill>
                  <a:schemeClr val="tx2"/>
                </a:solidFill>
                <a:latin typeface="+mj-lt"/>
              </a:rPr>
              <a:t>® </a:t>
            </a:r>
            <a:r>
              <a:rPr lang="tr-TR" sz="2400" dirty="0" err="1" smtClean="0">
                <a:solidFill>
                  <a:schemeClr val="tx2"/>
                </a:solidFill>
                <a:latin typeface="+mj-lt"/>
              </a:rPr>
              <a:t>Elisa</a:t>
            </a:r>
            <a:r>
              <a:rPr lang="tr-TR" sz="2400" dirty="0" smtClean="0">
                <a:solidFill>
                  <a:schemeClr val="tx2"/>
                </a:solidFill>
                <a:latin typeface="+mj-lt"/>
              </a:rPr>
              <a:t> Reader, </a:t>
            </a:r>
            <a:r>
              <a:rPr lang="tr-TR" sz="2400" dirty="0" err="1" smtClean="0">
                <a:solidFill>
                  <a:schemeClr val="tx2"/>
                </a:solidFill>
                <a:latin typeface="+mj-lt"/>
              </a:rPr>
              <a:t>Tecan</a:t>
            </a:r>
            <a:r>
              <a:rPr lang="tr-TR" sz="2400" dirty="0" smtClean="0">
                <a:solidFill>
                  <a:schemeClr val="tx2"/>
                </a:solidFill>
                <a:latin typeface="+mj-lt"/>
              </a:rPr>
              <a:t>, </a:t>
            </a:r>
            <a:r>
              <a:rPr lang="tr-TR" sz="2400" dirty="0" err="1" smtClean="0">
                <a:solidFill>
                  <a:schemeClr val="tx2"/>
                </a:solidFill>
                <a:latin typeface="+mj-lt"/>
              </a:rPr>
              <a:t>Switzerland</a:t>
            </a:r>
            <a:r>
              <a:rPr lang="tr-TR" sz="2400" dirty="0" smtClean="0">
                <a:solidFill>
                  <a:schemeClr val="tx2"/>
                </a:solidFill>
                <a:latin typeface="+mj-lt"/>
              </a:rPr>
              <a:t>).</a:t>
            </a:r>
          </a:p>
          <a:p>
            <a:pPr marL="285750" indent="-285750">
              <a:buFont typeface="Wingdings" panose="05000000000000000000" pitchFamily="2" charset="2"/>
              <a:buChar char="Ø"/>
            </a:pPr>
            <a:endParaRPr lang="tr-TR" sz="2400" dirty="0" smtClean="0">
              <a:solidFill>
                <a:schemeClr val="tx2"/>
              </a:solidFill>
              <a:latin typeface="+mj-lt"/>
            </a:endParaRPr>
          </a:p>
          <a:p>
            <a:pPr marL="285750" indent="-285750">
              <a:buFont typeface="Wingdings" panose="05000000000000000000" pitchFamily="2" charset="2"/>
              <a:buChar char="Ø"/>
            </a:pPr>
            <a:r>
              <a:rPr lang="en-US" sz="2400" dirty="0" smtClean="0">
                <a:solidFill>
                  <a:schemeClr val="tx2"/>
                </a:solidFill>
                <a:latin typeface="+mj-lt"/>
              </a:rPr>
              <a:t>Serum </a:t>
            </a:r>
            <a:r>
              <a:rPr lang="en-US" sz="2400" dirty="0">
                <a:solidFill>
                  <a:schemeClr val="tx2"/>
                </a:solidFill>
                <a:latin typeface="+mj-lt"/>
              </a:rPr>
              <a:t>glucose was assayed by photometric method in an </a:t>
            </a:r>
            <a:r>
              <a:rPr lang="en-US" sz="2400" dirty="0" err="1">
                <a:solidFill>
                  <a:schemeClr val="tx2"/>
                </a:solidFill>
                <a:latin typeface="+mj-lt"/>
              </a:rPr>
              <a:t>autoanalyzer</a:t>
            </a:r>
            <a:r>
              <a:rPr lang="en-US" sz="2400" dirty="0">
                <a:solidFill>
                  <a:schemeClr val="tx2"/>
                </a:solidFill>
                <a:latin typeface="+mj-lt"/>
              </a:rPr>
              <a:t> (ERBA XL 600, Mannheim, Germany). </a:t>
            </a:r>
            <a:endParaRPr lang="tr-TR" sz="2400" dirty="0" smtClean="0">
              <a:solidFill>
                <a:schemeClr val="tx2"/>
              </a:solidFill>
              <a:latin typeface="+mj-lt"/>
            </a:endParaRPr>
          </a:p>
          <a:p>
            <a:pPr marL="285750" indent="-285750">
              <a:buFont typeface="Wingdings" panose="05000000000000000000" pitchFamily="2" charset="2"/>
              <a:buChar char="Ø"/>
            </a:pPr>
            <a:endParaRPr lang="tr-TR" sz="2400" dirty="0" smtClean="0">
              <a:solidFill>
                <a:schemeClr val="tx2"/>
              </a:solidFill>
              <a:latin typeface="+mj-lt"/>
            </a:endParaRPr>
          </a:p>
          <a:p>
            <a:pPr marL="285750" indent="-285750">
              <a:buFont typeface="Wingdings" panose="05000000000000000000" pitchFamily="2" charset="2"/>
              <a:buChar char="Ø"/>
            </a:pPr>
            <a:r>
              <a:rPr lang="en-US" sz="2400" dirty="0" smtClean="0">
                <a:solidFill>
                  <a:schemeClr val="tx2"/>
                </a:solidFill>
                <a:latin typeface="+mj-lt"/>
              </a:rPr>
              <a:t>WBC </a:t>
            </a:r>
            <a:r>
              <a:rPr lang="en-US" sz="2400" dirty="0">
                <a:solidFill>
                  <a:schemeClr val="tx2"/>
                </a:solidFill>
                <a:latin typeface="+mj-lt"/>
              </a:rPr>
              <a:t>counts were obtained by automated reading impedance within hematologic counter (</a:t>
            </a:r>
            <a:r>
              <a:rPr lang="en-US" sz="2400" dirty="0" err="1">
                <a:solidFill>
                  <a:schemeClr val="tx2"/>
                </a:solidFill>
                <a:latin typeface="+mj-lt"/>
              </a:rPr>
              <a:t>Exigo</a:t>
            </a:r>
            <a:r>
              <a:rPr lang="en-US" sz="2400" dirty="0">
                <a:solidFill>
                  <a:schemeClr val="tx2"/>
                </a:solidFill>
                <a:latin typeface="+mj-lt"/>
              </a:rPr>
              <a:t>®, Boule Diagnostics AB, Sweden). </a:t>
            </a:r>
            <a:r>
              <a:rPr lang="tr-TR" dirty="0" smtClean="0">
                <a:solidFill>
                  <a:schemeClr val="tx2"/>
                </a:solidFill>
              </a:rPr>
              <a:t/>
            </a:r>
            <a:br>
              <a:rPr lang="tr-TR" dirty="0" smtClean="0">
                <a:solidFill>
                  <a:schemeClr val="tx2"/>
                </a:solidFill>
              </a:rPr>
            </a:br>
            <a:endParaRPr lang="tr-TR" dirty="0"/>
          </a:p>
        </p:txBody>
      </p:sp>
    </p:spTree>
    <p:extLst>
      <p:ext uri="{BB962C8B-B14F-4D97-AF65-F5344CB8AC3E}">
        <p14:creationId xmlns:p14="http://schemas.microsoft.com/office/powerpoint/2010/main" val="2151155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327803"/>
            <a:ext cx="10515600" cy="1325563"/>
          </a:xfrm>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908" y="624604"/>
            <a:ext cx="9509134" cy="5849348"/>
          </a:xfrm>
        </p:spPr>
      </p:pic>
      <p:pic>
        <p:nvPicPr>
          <p:cNvPr id="11266" name="Picture 2" descr="cankaya harita ile ilgili gÃ¶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8738" y="2746232"/>
            <a:ext cx="2617811" cy="238466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Düz Ok Bağlayıcısı 5"/>
          <p:cNvCxnSpPr/>
          <p:nvPr/>
        </p:nvCxnSpPr>
        <p:spPr>
          <a:xfrm flipV="1">
            <a:off x="6640554" y="3085328"/>
            <a:ext cx="2528803" cy="11307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Düz Ok Bağlayıcısı 11"/>
          <p:cNvCxnSpPr/>
          <p:nvPr/>
        </p:nvCxnSpPr>
        <p:spPr>
          <a:xfrm>
            <a:off x="6664485" y="4293376"/>
            <a:ext cx="2480943" cy="53958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ayt Numarası Yer Tutucusu 2"/>
          <p:cNvSpPr>
            <a:spLocks noGrp="1"/>
          </p:cNvSpPr>
          <p:nvPr>
            <p:ph type="sldNum" sz="quarter" idx="12"/>
          </p:nvPr>
        </p:nvSpPr>
        <p:spPr/>
        <p:txBody>
          <a:bodyPr/>
          <a:lstStyle/>
          <a:p>
            <a:fld id="{4D640351-AD7D-45E6-A088-0616A42E248A}" type="slidenum">
              <a:rPr lang="tr-TR" sz="2000" b="1" smtClean="0">
                <a:solidFill>
                  <a:srgbClr val="C00000"/>
                </a:solidFill>
                <a:latin typeface="+mj-lt"/>
              </a:rPr>
              <a:t>2</a:t>
            </a:fld>
            <a:endParaRPr lang="tr-TR" sz="2000" b="1" dirty="0">
              <a:solidFill>
                <a:srgbClr val="C00000"/>
              </a:solidFill>
              <a:latin typeface="+mj-lt"/>
            </a:endParaRPr>
          </a:p>
        </p:txBody>
      </p:sp>
    </p:spTree>
    <p:extLst>
      <p:ext uri="{BB962C8B-B14F-4D97-AF65-F5344CB8AC3E}">
        <p14:creationId xmlns:p14="http://schemas.microsoft.com/office/powerpoint/2010/main" val="104023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KİŞİSEL BİLGİLER\ankara_universitesi_logo.jpg"/>
          <p:cNvPicPr>
            <a:picLocks noChangeArrowheads="1"/>
          </p:cNvPicPr>
          <p:nvPr/>
        </p:nvPicPr>
        <p:blipFill>
          <a:blip r:embed="rId4" cstate="print"/>
          <a:srcRect/>
          <a:stretch>
            <a:fillRect/>
          </a:stretch>
        </p:blipFill>
        <p:spPr bwMode="auto">
          <a:xfrm>
            <a:off x="444000" y="296712"/>
            <a:ext cx="1080000" cy="1080000"/>
          </a:xfrm>
          <a:prstGeom prst="rect">
            <a:avLst/>
          </a:prstGeom>
          <a:noFill/>
        </p:spPr>
      </p:pic>
      <p:pic>
        <p:nvPicPr>
          <p:cNvPr id="8" name="Picture 12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822247" y="263231"/>
            <a:ext cx="1691505" cy="1152128"/>
          </a:xfrm>
          <a:prstGeom prst="rect">
            <a:avLst/>
          </a:prstGeom>
          <a:noFill/>
          <a:ln w="9525">
            <a:noFill/>
            <a:miter lim="800000"/>
            <a:headEnd/>
            <a:tailEnd/>
          </a:ln>
        </p:spPr>
      </p:pic>
      <p:graphicFrame>
        <p:nvGraphicFramePr>
          <p:cNvPr id="2" name="Object 2"/>
          <p:cNvGraphicFramePr>
            <a:graphicFrameLocks noChangeAspect="1"/>
          </p:cNvGraphicFramePr>
          <p:nvPr>
            <p:extLst/>
          </p:nvPr>
        </p:nvGraphicFramePr>
        <p:xfrm>
          <a:off x="10974200" y="854277"/>
          <a:ext cx="539552" cy="576064"/>
        </p:xfrm>
        <a:graphic>
          <a:graphicData uri="http://schemas.openxmlformats.org/presentationml/2006/ole">
            <mc:AlternateContent xmlns:mc="http://schemas.openxmlformats.org/markup-compatibility/2006">
              <mc:Choice xmlns:v="urn:schemas-microsoft-com:vml" Requires="v">
                <p:oleObj spid="_x0000_s12297" name="Bit Eşlem Resmi" r:id="rId6" imgW="1162212" imgH="1152381" progId="PBrush">
                  <p:embed/>
                </p:oleObj>
              </mc:Choice>
              <mc:Fallback>
                <p:oleObj name="Bit Eşlem Resmi" r:id="rId6" imgW="1162212" imgH="1152381" progId="PBrush">
                  <p:embed/>
                  <p:pic>
                    <p:nvPicPr>
                      <p:cNvPr id="2" name="Object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74200" y="854277"/>
                        <a:ext cx="539552" cy="576064"/>
                      </a:xfrm>
                      <a:prstGeom prst="rect">
                        <a:avLst/>
                      </a:prstGeom>
                      <a:noFill/>
                      <a:ln>
                        <a:noFill/>
                      </a:ln>
                      <a:effectLst/>
                      <a:extLst>
                        <a:ext uri="{909E8E84-426E-40DD-AFC4-6F175D3DCCD1}">
                          <a14:hiddenFill xmlns:a14="http://schemas.microsoft.com/office/drawing/2010/main">
                            <a:solidFill>
                              <a:srgbClr val="000000">
                                <a:alpha val="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Slayt Numarası Yer Tutucusu 8"/>
          <p:cNvSpPr>
            <a:spLocks noGrp="1"/>
          </p:cNvSpPr>
          <p:nvPr>
            <p:ph type="sldNum" sz="quarter" idx="12"/>
          </p:nvPr>
        </p:nvSpPr>
        <p:spPr/>
        <p:txBody>
          <a:bodyPr/>
          <a:lstStyle/>
          <a:p>
            <a:fld id="{F302176B-0E47-46AC-8F43-DAB4B8A37D06}" type="slidenum">
              <a:rPr lang="tr-TR" smtClean="0"/>
              <a:t>20</a:t>
            </a:fld>
            <a:endParaRPr lang="tr-TR"/>
          </a:p>
        </p:txBody>
      </p:sp>
      <p:sp>
        <p:nvSpPr>
          <p:cNvPr id="5" name="Metin kutusu 4"/>
          <p:cNvSpPr txBox="1"/>
          <p:nvPr/>
        </p:nvSpPr>
        <p:spPr>
          <a:xfrm>
            <a:off x="2675953" y="561889"/>
            <a:ext cx="4071179" cy="584775"/>
          </a:xfrm>
          <a:prstGeom prst="rect">
            <a:avLst/>
          </a:prstGeom>
          <a:noFill/>
        </p:spPr>
        <p:txBody>
          <a:bodyPr wrap="none" rtlCol="0">
            <a:spAutoFit/>
          </a:bodyPr>
          <a:lstStyle/>
          <a:p>
            <a:r>
              <a:rPr lang="tr-TR" sz="3200" dirty="0" err="1">
                <a:solidFill>
                  <a:srgbClr val="FF0000"/>
                </a:solidFill>
              </a:rPr>
              <a:t>Materials</a:t>
            </a:r>
            <a:r>
              <a:rPr lang="tr-TR" sz="3200" dirty="0">
                <a:solidFill>
                  <a:srgbClr val="FF0000"/>
                </a:solidFill>
              </a:rPr>
              <a:t> </a:t>
            </a:r>
            <a:r>
              <a:rPr lang="tr-TR" sz="3200" dirty="0" err="1">
                <a:solidFill>
                  <a:srgbClr val="FF0000"/>
                </a:solidFill>
              </a:rPr>
              <a:t>and</a:t>
            </a:r>
            <a:r>
              <a:rPr lang="tr-TR" sz="3200" dirty="0">
                <a:solidFill>
                  <a:srgbClr val="FF0000"/>
                </a:solidFill>
              </a:rPr>
              <a:t> </a:t>
            </a:r>
            <a:r>
              <a:rPr lang="tr-TR" sz="3200" dirty="0" err="1">
                <a:solidFill>
                  <a:srgbClr val="FF0000"/>
                </a:solidFill>
              </a:rPr>
              <a:t>Methods</a:t>
            </a:r>
            <a:endParaRPr lang="en-GB" sz="3200" dirty="0">
              <a:solidFill>
                <a:srgbClr val="FF0000"/>
              </a:solidFill>
            </a:endParaRPr>
          </a:p>
        </p:txBody>
      </p:sp>
      <p:pic>
        <p:nvPicPr>
          <p:cNvPr id="10" name="Resim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4095" y="5721429"/>
            <a:ext cx="2323809" cy="1269841"/>
          </a:xfrm>
          <a:prstGeom prst="rect">
            <a:avLst/>
          </a:prstGeom>
        </p:spPr>
      </p:pic>
      <p:sp>
        <p:nvSpPr>
          <p:cNvPr id="11" name="Dikdörtgen 10"/>
          <p:cNvSpPr/>
          <p:nvPr/>
        </p:nvSpPr>
        <p:spPr>
          <a:xfrm>
            <a:off x="1142999" y="1859340"/>
            <a:ext cx="10014528" cy="3693319"/>
          </a:xfrm>
          <a:prstGeom prst="rect">
            <a:avLst/>
          </a:prstGeom>
        </p:spPr>
        <p:txBody>
          <a:bodyPr wrap="square">
            <a:spAutoFit/>
          </a:bodyPr>
          <a:lstStyle/>
          <a:p>
            <a:pPr marL="285750" indent="-285750">
              <a:buFont typeface="Wingdings" panose="05000000000000000000" pitchFamily="2" charset="2"/>
              <a:buChar char="Ø"/>
            </a:pPr>
            <a:r>
              <a:rPr lang="en-US" sz="2400" dirty="0">
                <a:solidFill>
                  <a:schemeClr val="tx2"/>
                </a:solidFill>
                <a:latin typeface="+mj-lt"/>
              </a:rPr>
              <a:t>Descriptive statistics for each variable were calculated and presented as </a:t>
            </a:r>
            <a:r>
              <a:rPr lang="en-US" sz="2400" dirty="0" err="1">
                <a:solidFill>
                  <a:schemeClr val="tx2"/>
                </a:solidFill>
                <a:latin typeface="+mj-lt"/>
              </a:rPr>
              <a:t>Mean±SEM</a:t>
            </a:r>
            <a:r>
              <a:rPr lang="en-US" sz="2400" dirty="0" smtClean="0">
                <a:solidFill>
                  <a:schemeClr val="tx2"/>
                </a:solidFill>
                <a:latin typeface="+mj-lt"/>
              </a:rPr>
              <a:t>.</a:t>
            </a:r>
            <a:endParaRPr lang="tr-TR" sz="2400" dirty="0" smtClean="0">
              <a:solidFill>
                <a:schemeClr val="tx2"/>
              </a:solidFill>
              <a:latin typeface="+mj-lt"/>
            </a:endParaRPr>
          </a:p>
          <a:p>
            <a:pPr marL="285750" indent="-285750">
              <a:buFont typeface="Wingdings" panose="05000000000000000000" pitchFamily="2" charset="2"/>
              <a:buChar char="Ø"/>
            </a:pPr>
            <a:r>
              <a:rPr lang="en-US" sz="2400" dirty="0" smtClean="0">
                <a:solidFill>
                  <a:schemeClr val="tx2"/>
                </a:solidFill>
                <a:latin typeface="+mj-lt"/>
              </a:rPr>
              <a:t>General </a:t>
            </a:r>
            <a:r>
              <a:rPr lang="en-US" sz="2400" dirty="0">
                <a:solidFill>
                  <a:schemeClr val="tx2"/>
                </a:solidFill>
                <a:latin typeface="+mj-lt"/>
              </a:rPr>
              <a:t>linear model for repeated measures procedure was used to evaluate the difference between groups among repeated measurements. </a:t>
            </a:r>
            <a:endParaRPr lang="tr-TR" sz="2400" dirty="0" smtClean="0">
              <a:solidFill>
                <a:schemeClr val="tx2"/>
              </a:solidFill>
              <a:latin typeface="+mj-lt"/>
            </a:endParaRPr>
          </a:p>
          <a:p>
            <a:pPr marL="285750" indent="-285750">
              <a:buFont typeface="Wingdings" panose="05000000000000000000" pitchFamily="2" charset="2"/>
              <a:buChar char="Ø"/>
            </a:pPr>
            <a:r>
              <a:rPr lang="en-US" sz="2400" dirty="0" smtClean="0">
                <a:solidFill>
                  <a:schemeClr val="tx2"/>
                </a:solidFill>
                <a:latin typeface="+mj-lt"/>
              </a:rPr>
              <a:t>The </a:t>
            </a:r>
            <a:r>
              <a:rPr lang="en-US" sz="2400" dirty="0">
                <a:solidFill>
                  <a:schemeClr val="tx2"/>
                </a:solidFill>
                <a:latin typeface="+mj-lt"/>
              </a:rPr>
              <a:t>model included group and time point main effects and their interaction terms. </a:t>
            </a:r>
            <a:endParaRPr lang="tr-TR" sz="2400" dirty="0" smtClean="0">
              <a:solidFill>
                <a:schemeClr val="tx2"/>
              </a:solidFill>
              <a:latin typeface="+mj-lt"/>
            </a:endParaRPr>
          </a:p>
          <a:p>
            <a:pPr marL="285750" indent="-285750">
              <a:buFont typeface="Wingdings" panose="05000000000000000000" pitchFamily="2" charset="2"/>
              <a:buChar char="Ø"/>
            </a:pPr>
            <a:r>
              <a:rPr lang="en-US" sz="2400" dirty="0" smtClean="0">
                <a:solidFill>
                  <a:schemeClr val="tx2"/>
                </a:solidFill>
                <a:latin typeface="+mj-lt"/>
              </a:rPr>
              <a:t>Post </a:t>
            </a:r>
            <a:r>
              <a:rPr lang="en-US" sz="2400" dirty="0">
                <a:solidFill>
                  <a:schemeClr val="tx2"/>
                </a:solidFill>
                <a:latin typeface="+mj-lt"/>
              </a:rPr>
              <a:t>hoc testing for significant interactions was performed using simple effect analysis with </a:t>
            </a:r>
            <a:r>
              <a:rPr lang="en-US" sz="2400" dirty="0" err="1">
                <a:solidFill>
                  <a:schemeClr val="tx2"/>
                </a:solidFill>
                <a:latin typeface="+mj-lt"/>
              </a:rPr>
              <a:t>Bonferroni</a:t>
            </a:r>
            <a:r>
              <a:rPr lang="en-US" sz="2400" dirty="0">
                <a:solidFill>
                  <a:schemeClr val="tx2"/>
                </a:solidFill>
                <a:latin typeface="+mj-lt"/>
              </a:rPr>
              <a:t> adjustment. </a:t>
            </a:r>
            <a:endParaRPr lang="tr-TR" sz="2400" dirty="0" smtClean="0">
              <a:solidFill>
                <a:schemeClr val="tx2"/>
              </a:solidFill>
              <a:latin typeface="+mj-lt"/>
            </a:endParaRPr>
          </a:p>
          <a:p>
            <a:pPr marL="285750" indent="-285750">
              <a:buFont typeface="Wingdings" panose="05000000000000000000" pitchFamily="2" charset="2"/>
              <a:buChar char="Ø"/>
            </a:pPr>
            <a:r>
              <a:rPr lang="en-US" sz="2400" dirty="0" smtClean="0">
                <a:solidFill>
                  <a:schemeClr val="tx2"/>
                </a:solidFill>
                <a:latin typeface="+mj-lt"/>
              </a:rPr>
              <a:t>A </a:t>
            </a:r>
            <a:r>
              <a:rPr lang="en-US" sz="2400" dirty="0">
                <a:solidFill>
                  <a:schemeClr val="tx2"/>
                </a:solidFill>
                <a:latin typeface="+mj-lt"/>
              </a:rPr>
              <a:t>P value &lt;0.05 was considered significant.</a:t>
            </a:r>
            <a:r>
              <a:rPr lang="tr-TR" dirty="0">
                <a:solidFill>
                  <a:schemeClr val="tx2"/>
                </a:solidFill>
              </a:rPr>
              <a:t/>
            </a:r>
            <a:br>
              <a:rPr lang="tr-TR" dirty="0">
                <a:solidFill>
                  <a:schemeClr val="tx2"/>
                </a:solidFill>
              </a:rPr>
            </a:br>
            <a:endParaRPr lang="tr-TR" dirty="0"/>
          </a:p>
        </p:txBody>
      </p:sp>
    </p:spTree>
    <p:extLst>
      <p:ext uri="{BB962C8B-B14F-4D97-AF65-F5344CB8AC3E}">
        <p14:creationId xmlns:p14="http://schemas.microsoft.com/office/powerpoint/2010/main" val="3283717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1236861" y="2021287"/>
            <a:ext cx="9718278" cy="2592288"/>
          </a:xfrm>
        </p:spPr>
        <p:txBody>
          <a:bodyPr>
            <a:noAutofit/>
          </a:bodyPr>
          <a:lstStyle/>
          <a:p>
            <a:pPr algn="just"/>
            <a:r>
              <a:rPr lang="en-US" sz="2000" dirty="0"/>
              <a:t>In veterinary practice, surgical sterilization of cats and dogs is one of the most common surgical procedures performed. Routine spaying/castrating is often performed because of its value in preventing reproductive tract disease, including </a:t>
            </a:r>
            <a:r>
              <a:rPr lang="en-US" sz="2000" dirty="0" err="1"/>
              <a:t>pyometra</a:t>
            </a:r>
            <a:r>
              <a:rPr lang="en-US" sz="2000" dirty="0"/>
              <a:t> and mammary neoplasia in female cats and dogs, and benign prostatic hyperplasia and testicular neoplasia in male dogs.</a:t>
            </a:r>
            <a:r>
              <a:rPr lang="en-US" sz="2000" u="sng" baseline="30000" dirty="0">
                <a:hlinkClick r:id="rId4"/>
              </a:rPr>
              <a:t>1</a:t>
            </a:r>
            <a:r>
              <a:rPr lang="en-US" sz="2000" baseline="30000" dirty="0"/>
              <a:t>–</a:t>
            </a:r>
            <a:r>
              <a:rPr lang="en-US" sz="2000" u="sng" baseline="30000" dirty="0">
                <a:hlinkClick r:id="rId5"/>
              </a:rPr>
              <a:t>8</a:t>
            </a:r>
            <a:r>
              <a:rPr lang="en-US" sz="2000" dirty="0"/>
              <a:t> Elective </a:t>
            </a:r>
            <a:r>
              <a:rPr lang="en-US" sz="2000" dirty="0" err="1"/>
              <a:t>gonadectomy</a:t>
            </a:r>
            <a:r>
              <a:rPr lang="en-US" sz="2000" dirty="0"/>
              <a:t> is also routinely performed in shelter situations in animals as young as 6–8 weeks of age as a method of contraception to help with the pet-overpopulation problem in the US.</a:t>
            </a:r>
            <a:r>
              <a:rPr lang="en-US" sz="2000" u="sng" baseline="30000" dirty="0">
                <a:hlinkClick r:id="rId6"/>
              </a:rPr>
              <a:t>9</a:t>
            </a:r>
            <a:r>
              <a:rPr lang="en-US" sz="2000" baseline="30000" dirty="0"/>
              <a:t>–</a:t>
            </a:r>
            <a:r>
              <a:rPr lang="en-US" sz="2000" u="sng" baseline="30000" dirty="0">
                <a:hlinkClick r:id="rId7"/>
              </a:rPr>
              <a:t>12</a:t>
            </a:r>
            <a:r>
              <a:rPr lang="en-US" sz="2000" dirty="0"/>
              <a:t> However, recently the routine practice of sterilizing all nonbreeding animals has come under scrutiny.</a:t>
            </a:r>
            <a:endParaRPr lang="tr-TR" sz="1100" dirty="0">
              <a:solidFill>
                <a:schemeClr val="tx2"/>
              </a:solidFill>
            </a:endParaRPr>
          </a:p>
        </p:txBody>
      </p:sp>
      <p:pic>
        <p:nvPicPr>
          <p:cNvPr id="1026" name="Picture 2" descr="C:\Users\Administrator\Desktop\KİŞİSEL BİLGİLER\ankara_universitesi_logo.jpg"/>
          <p:cNvPicPr>
            <a:picLocks noChangeArrowheads="1"/>
          </p:cNvPicPr>
          <p:nvPr/>
        </p:nvPicPr>
        <p:blipFill>
          <a:blip r:embed="rId8" cstate="print"/>
          <a:srcRect/>
          <a:stretch>
            <a:fillRect/>
          </a:stretch>
        </p:blipFill>
        <p:spPr bwMode="auto">
          <a:xfrm>
            <a:off x="444000" y="296712"/>
            <a:ext cx="1080000" cy="1080000"/>
          </a:xfrm>
          <a:prstGeom prst="rect">
            <a:avLst/>
          </a:prstGeom>
          <a:noFill/>
        </p:spPr>
      </p:pic>
      <p:pic>
        <p:nvPicPr>
          <p:cNvPr id="8" name="Picture 128"/>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9822247" y="263231"/>
            <a:ext cx="1691505" cy="1152128"/>
          </a:xfrm>
          <a:prstGeom prst="rect">
            <a:avLst/>
          </a:prstGeom>
          <a:noFill/>
          <a:ln w="9525">
            <a:noFill/>
            <a:miter lim="800000"/>
            <a:headEnd/>
            <a:tailEnd/>
          </a:ln>
        </p:spPr>
      </p:pic>
      <p:graphicFrame>
        <p:nvGraphicFramePr>
          <p:cNvPr id="2" name="Object 2"/>
          <p:cNvGraphicFramePr>
            <a:graphicFrameLocks noChangeAspect="1"/>
          </p:cNvGraphicFramePr>
          <p:nvPr>
            <p:extLst/>
          </p:nvPr>
        </p:nvGraphicFramePr>
        <p:xfrm>
          <a:off x="10974200" y="854277"/>
          <a:ext cx="539552" cy="576064"/>
        </p:xfrm>
        <a:graphic>
          <a:graphicData uri="http://schemas.openxmlformats.org/presentationml/2006/ole">
            <mc:AlternateContent xmlns:mc="http://schemas.openxmlformats.org/markup-compatibility/2006">
              <mc:Choice xmlns:v="urn:schemas-microsoft-com:vml" Requires="v">
                <p:oleObj spid="_x0000_s4113" name="Bit Eşlem Resmi" r:id="rId10" imgW="1162212" imgH="1152381" progId="PBrush">
                  <p:embed/>
                </p:oleObj>
              </mc:Choice>
              <mc:Fallback>
                <p:oleObj name="Bit Eşlem Resmi" r:id="rId10" imgW="1162212" imgH="1152381" progId="PBrush">
                  <p:embed/>
                  <p:pic>
                    <p:nvPicPr>
                      <p:cNvPr id="2" name="Object 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74200" y="854277"/>
                        <a:ext cx="539552" cy="576064"/>
                      </a:xfrm>
                      <a:prstGeom prst="rect">
                        <a:avLst/>
                      </a:prstGeom>
                      <a:noFill/>
                      <a:ln>
                        <a:noFill/>
                      </a:ln>
                      <a:effectLst/>
                      <a:extLst>
                        <a:ext uri="{909E8E84-426E-40DD-AFC4-6F175D3DCCD1}">
                          <a14:hiddenFill xmlns:a14="http://schemas.microsoft.com/office/drawing/2010/main">
                            <a:solidFill>
                              <a:srgbClr val="000000">
                                <a:alpha val="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Slayt Numarası Yer Tutucusu 8"/>
          <p:cNvSpPr>
            <a:spLocks noGrp="1"/>
          </p:cNvSpPr>
          <p:nvPr>
            <p:ph type="sldNum" sz="quarter" idx="12"/>
          </p:nvPr>
        </p:nvSpPr>
        <p:spPr/>
        <p:txBody>
          <a:bodyPr/>
          <a:lstStyle/>
          <a:p>
            <a:fld id="{F302176B-0E47-46AC-8F43-DAB4B8A37D06}" type="slidenum">
              <a:rPr lang="tr-TR" smtClean="0"/>
              <a:t>21</a:t>
            </a:fld>
            <a:endParaRPr lang="tr-TR"/>
          </a:p>
        </p:txBody>
      </p:sp>
      <p:sp>
        <p:nvSpPr>
          <p:cNvPr id="5" name="Metin kutusu 4"/>
          <p:cNvSpPr txBox="1"/>
          <p:nvPr/>
        </p:nvSpPr>
        <p:spPr>
          <a:xfrm>
            <a:off x="2675953" y="561889"/>
            <a:ext cx="4071179" cy="584775"/>
          </a:xfrm>
          <a:prstGeom prst="rect">
            <a:avLst/>
          </a:prstGeom>
          <a:noFill/>
        </p:spPr>
        <p:txBody>
          <a:bodyPr wrap="none" rtlCol="0">
            <a:spAutoFit/>
          </a:bodyPr>
          <a:lstStyle/>
          <a:p>
            <a:r>
              <a:rPr lang="tr-TR" sz="3200" dirty="0" err="1" smtClean="0">
                <a:solidFill>
                  <a:srgbClr val="FF0000"/>
                </a:solidFill>
              </a:rPr>
              <a:t>Materials</a:t>
            </a:r>
            <a:r>
              <a:rPr lang="tr-TR" sz="3200" dirty="0" smtClean="0">
                <a:solidFill>
                  <a:srgbClr val="FF0000"/>
                </a:solidFill>
              </a:rPr>
              <a:t> </a:t>
            </a:r>
            <a:r>
              <a:rPr lang="tr-TR" sz="3200" dirty="0" err="1" smtClean="0">
                <a:solidFill>
                  <a:srgbClr val="FF0000"/>
                </a:solidFill>
              </a:rPr>
              <a:t>and</a:t>
            </a:r>
            <a:r>
              <a:rPr lang="tr-TR" sz="3200" dirty="0" smtClean="0">
                <a:solidFill>
                  <a:srgbClr val="FF0000"/>
                </a:solidFill>
              </a:rPr>
              <a:t> </a:t>
            </a:r>
            <a:r>
              <a:rPr lang="tr-TR" sz="3200" dirty="0" err="1" smtClean="0">
                <a:solidFill>
                  <a:srgbClr val="FF0000"/>
                </a:solidFill>
              </a:rPr>
              <a:t>Methods</a:t>
            </a:r>
            <a:endParaRPr lang="en-GB" sz="3200" dirty="0">
              <a:solidFill>
                <a:srgbClr val="FF0000"/>
              </a:solidFill>
            </a:endParaRPr>
          </a:p>
        </p:txBody>
      </p:sp>
    </p:spTree>
    <p:extLst>
      <p:ext uri="{BB962C8B-B14F-4D97-AF65-F5344CB8AC3E}">
        <p14:creationId xmlns:p14="http://schemas.microsoft.com/office/powerpoint/2010/main" val="2756587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1236861" y="2021287"/>
            <a:ext cx="9718278" cy="2592288"/>
          </a:xfrm>
        </p:spPr>
        <p:txBody>
          <a:bodyPr>
            <a:noAutofit/>
          </a:bodyPr>
          <a:lstStyle/>
          <a:p>
            <a:pPr algn="just"/>
            <a:r>
              <a:rPr lang="en-US" sz="2000" dirty="0"/>
              <a:t>in bitches, because of their important</a:t>
            </a:r>
            <a:br>
              <a:rPr lang="en-US" sz="2000" dirty="0"/>
            </a:br>
            <a:r>
              <a:rPr lang="en-US" sz="2000" dirty="0"/>
              <a:t>physical manifestations, the onset of the first </a:t>
            </a:r>
            <a:r>
              <a:rPr lang="en-US" sz="2000" dirty="0" err="1"/>
              <a:t>proestrus</a:t>
            </a:r>
            <a:r>
              <a:rPr lang="en-US" sz="2000" dirty="0"/>
              <a:t/>
            </a:r>
            <a:br>
              <a:rPr lang="en-US" sz="2000" dirty="0"/>
            </a:br>
            <a:r>
              <a:rPr lang="en-US" sz="2000" dirty="0"/>
              <a:t>is generally considered puberty (Johnston et al. 2001</a:t>
            </a:r>
            <a:r>
              <a:rPr lang="en-US" sz="2000" dirty="0" smtClean="0"/>
              <a:t>)</a:t>
            </a:r>
            <a:r>
              <a:rPr lang="tr-TR" sz="2000" dirty="0" smtClean="0"/>
              <a:t>.</a:t>
            </a:r>
            <a:br>
              <a:rPr lang="tr-TR" sz="2000" dirty="0" smtClean="0"/>
            </a:br>
            <a:r>
              <a:rPr lang="en-US" sz="2000" dirty="0"/>
              <a:t>we still have an insufficient</a:t>
            </a:r>
            <a:br>
              <a:rPr lang="en-US" sz="2000" dirty="0"/>
            </a:br>
            <a:r>
              <a:rPr lang="en-US" sz="2000" dirty="0"/>
              <a:t>understanding of the various parameters involved in the</a:t>
            </a:r>
            <a:br>
              <a:rPr lang="en-US" sz="2000" dirty="0"/>
            </a:br>
            <a:r>
              <a:rPr lang="en-US" sz="2000" dirty="0"/>
              <a:t>sexual maturation of domestic dogs and possess a</a:t>
            </a:r>
            <a:br>
              <a:rPr lang="en-US" sz="2000" dirty="0"/>
            </a:br>
            <a:r>
              <a:rPr lang="en-US" sz="2000" dirty="0"/>
              <a:t>limited knowledge of breed-specific differences as well as</a:t>
            </a:r>
            <a:br>
              <a:rPr lang="en-US" sz="2000" dirty="0"/>
            </a:br>
            <a:r>
              <a:rPr lang="en-US" sz="2000" dirty="0"/>
              <a:t>within-breed variation</a:t>
            </a:r>
            <a:endParaRPr lang="tr-TR" sz="1100" dirty="0">
              <a:solidFill>
                <a:schemeClr val="tx2"/>
              </a:solidFill>
            </a:endParaRPr>
          </a:p>
        </p:txBody>
      </p:sp>
      <p:pic>
        <p:nvPicPr>
          <p:cNvPr id="1026" name="Picture 2" descr="C:\Users\Administrator\Desktop\KİŞİSEL BİLGİLER\ankara_universitesi_logo.jpg"/>
          <p:cNvPicPr>
            <a:picLocks noChangeArrowheads="1"/>
          </p:cNvPicPr>
          <p:nvPr/>
        </p:nvPicPr>
        <p:blipFill>
          <a:blip r:embed="rId4" cstate="print"/>
          <a:srcRect/>
          <a:stretch>
            <a:fillRect/>
          </a:stretch>
        </p:blipFill>
        <p:spPr bwMode="auto">
          <a:xfrm>
            <a:off x="444000" y="296712"/>
            <a:ext cx="1080000" cy="1080000"/>
          </a:xfrm>
          <a:prstGeom prst="rect">
            <a:avLst/>
          </a:prstGeom>
          <a:noFill/>
        </p:spPr>
      </p:pic>
      <p:pic>
        <p:nvPicPr>
          <p:cNvPr id="8" name="Picture 12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822247" y="263231"/>
            <a:ext cx="1691505" cy="1152128"/>
          </a:xfrm>
          <a:prstGeom prst="rect">
            <a:avLst/>
          </a:prstGeom>
          <a:noFill/>
          <a:ln w="9525">
            <a:noFill/>
            <a:miter lim="800000"/>
            <a:headEnd/>
            <a:tailEnd/>
          </a:ln>
        </p:spPr>
      </p:pic>
      <p:graphicFrame>
        <p:nvGraphicFramePr>
          <p:cNvPr id="2" name="Object 2"/>
          <p:cNvGraphicFramePr>
            <a:graphicFrameLocks noChangeAspect="1"/>
          </p:cNvGraphicFramePr>
          <p:nvPr>
            <p:extLst/>
          </p:nvPr>
        </p:nvGraphicFramePr>
        <p:xfrm>
          <a:off x="10974200" y="854277"/>
          <a:ext cx="539552" cy="576064"/>
        </p:xfrm>
        <a:graphic>
          <a:graphicData uri="http://schemas.openxmlformats.org/presentationml/2006/ole">
            <mc:AlternateContent xmlns:mc="http://schemas.openxmlformats.org/markup-compatibility/2006">
              <mc:Choice xmlns:v="urn:schemas-microsoft-com:vml" Requires="v">
                <p:oleObj spid="_x0000_s6161" name="Bit Eşlem Resmi" r:id="rId6" imgW="1162212" imgH="1152381" progId="PBrush">
                  <p:embed/>
                </p:oleObj>
              </mc:Choice>
              <mc:Fallback>
                <p:oleObj name="Bit Eşlem Resmi" r:id="rId6" imgW="1162212" imgH="1152381" progId="PBrush">
                  <p:embed/>
                  <p:pic>
                    <p:nvPicPr>
                      <p:cNvPr id="2" name="Object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74200" y="854277"/>
                        <a:ext cx="539552" cy="576064"/>
                      </a:xfrm>
                      <a:prstGeom prst="rect">
                        <a:avLst/>
                      </a:prstGeom>
                      <a:noFill/>
                      <a:ln>
                        <a:noFill/>
                      </a:ln>
                      <a:effectLst/>
                      <a:extLst>
                        <a:ext uri="{909E8E84-426E-40DD-AFC4-6F175D3DCCD1}">
                          <a14:hiddenFill xmlns:a14="http://schemas.microsoft.com/office/drawing/2010/main">
                            <a:solidFill>
                              <a:srgbClr val="000000">
                                <a:alpha val="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Slayt Numarası Yer Tutucusu 8"/>
          <p:cNvSpPr>
            <a:spLocks noGrp="1"/>
          </p:cNvSpPr>
          <p:nvPr>
            <p:ph type="sldNum" sz="quarter" idx="12"/>
          </p:nvPr>
        </p:nvSpPr>
        <p:spPr/>
        <p:txBody>
          <a:bodyPr/>
          <a:lstStyle/>
          <a:p>
            <a:fld id="{F302176B-0E47-46AC-8F43-DAB4B8A37D06}" type="slidenum">
              <a:rPr lang="tr-TR" smtClean="0"/>
              <a:t>22</a:t>
            </a:fld>
            <a:endParaRPr lang="tr-TR"/>
          </a:p>
        </p:txBody>
      </p:sp>
      <p:sp>
        <p:nvSpPr>
          <p:cNvPr id="5" name="Metin kutusu 4"/>
          <p:cNvSpPr txBox="1"/>
          <p:nvPr/>
        </p:nvSpPr>
        <p:spPr>
          <a:xfrm>
            <a:off x="2675953" y="561889"/>
            <a:ext cx="4873450" cy="584775"/>
          </a:xfrm>
          <a:prstGeom prst="rect">
            <a:avLst/>
          </a:prstGeom>
          <a:noFill/>
        </p:spPr>
        <p:txBody>
          <a:bodyPr wrap="none" rtlCol="0">
            <a:spAutoFit/>
          </a:bodyPr>
          <a:lstStyle/>
          <a:p>
            <a:r>
              <a:rPr lang="tr-TR" sz="3200" dirty="0" err="1" smtClean="0">
                <a:solidFill>
                  <a:srgbClr val="FF0000"/>
                </a:solidFill>
              </a:rPr>
              <a:t>Laparoskopik</a:t>
            </a:r>
            <a:r>
              <a:rPr lang="tr-TR" sz="3200" dirty="0" smtClean="0">
                <a:solidFill>
                  <a:srgbClr val="FF0000"/>
                </a:solidFill>
              </a:rPr>
              <a:t> Cerrahi Nedir?</a:t>
            </a:r>
            <a:endParaRPr lang="en-GB" sz="3200" dirty="0">
              <a:solidFill>
                <a:srgbClr val="FF0000"/>
              </a:solidFill>
            </a:endParaRPr>
          </a:p>
        </p:txBody>
      </p:sp>
    </p:spTree>
    <p:extLst>
      <p:ext uri="{BB962C8B-B14F-4D97-AF65-F5344CB8AC3E}">
        <p14:creationId xmlns:p14="http://schemas.microsoft.com/office/powerpoint/2010/main" val="723415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KİŞİSEL BİLGİLER\ankara_universitesi_logo.jpg"/>
          <p:cNvPicPr>
            <a:picLocks noChangeArrowheads="1"/>
          </p:cNvPicPr>
          <p:nvPr/>
        </p:nvPicPr>
        <p:blipFill>
          <a:blip r:embed="rId4" cstate="print"/>
          <a:srcRect/>
          <a:stretch>
            <a:fillRect/>
          </a:stretch>
        </p:blipFill>
        <p:spPr bwMode="auto">
          <a:xfrm>
            <a:off x="444000" y="296712"/>
            <a:ext cx="1080000" cy="1080000"/>
          </a:xfrm>
          <a:prstGeom prst="rect">
            <a:avLst/>
          </a:prstGeom>
          <a:noFill/>
        </p:spPr>
      </p:pic>
      <p:pic>
        <p:nvPicPr>
          <p:cNvPr id="8" name="Picture 12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822247" y="263231"/>
            <a:ext cx="1691505" cy="1152128"/>
          </a:xfrm>
          <a:prstGeom prst="rect">
            <a:avLst/>
          </a:prstGeom>
          <a:noFill/>
          <a:ln w="9525">
            <a:noFill/>
            <a:miter lim="800000"/>
            <a:headEnd/>
            <a:tailEnd/>
          </a:ln>
        </p:spPr>
      </p:pic>
      <p:graphicFrame>
        <p:nvGraphicFramePr>
          <p:cNvPr id="2" name="Object 2"/>
          <p:cNvGraphicFramePr>
            <a:graphicFrameLocks noChangeAspect="1"/>
          </p:cNvGraphicFramePr>
          <p:nvPr>
            <p:extLst/>
          </p:nvPr>
        </p:nvGraphicFramePr>
        <p:xfrm>
          <a:off x="10974200" y="854277"/>
          <a:ext cx="539552" cy="576064"/>
        </p:xfrm>
        <a:graphic>
          <a:graphicData uri="http://schemas.openxmlformats.org/presentationml/2006/ole">
            <mc:AlternateContent xmlns:mc="http://schemas.openxmlformats.org/markup-compatibility/2006">
              <mc:Choice xmlns:v="urn:schemas-microsoft-com:vml" Requires="v">
                <p:oleObj spid="_x0000_s13320" name="Bit Eşlem Resmi" r:id="rId6" imgW="1162212" imgH="1152381" progId="PBrush">
                  <p:embed/>
                </p:oleObj>
              </mc:Choice>
              <mc:Fallback>
                <p:oleObj name="Bit Eşlem Resmi" r:id="rId6" imgW="1162212" imgH="1152381" progId="PBrush">
                  <p:embed/>
                  <p:pic>
                    <p:nvPicPr>
                      <p:cNvPr id="2" name="Object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74200" y="854277"/>
                        <a:ext cx="539552" cy="576064"/>
                      </a:xfrm>
                      <a:prstGeom prst="rect">
                        <a:avLst/>
                      </a:prstGeom>
                      <a:noFill/>
                      <a:ln>
                        <a:noFill/>
                      </a:ln>
                      <a:effectLst/>
                      <a:extLst>
                        <a:ext uri="{909E8E84-426E-40DD-AFC4-6F175D3DCCD1}">
                          <a14:hiddenFill xmlns:a14="http://schemas.microsoft.com/office/drawing/2010/main">
                            <a:solidFill>
                              <a:srgbClr val="000000">
                                <a:alpha val="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Slayt Numarası Yer Tutucusu 8"/>
          <p:cNvSpPr>
            <a:spLocks noGrp="1"/>
          </p:cNvSpPr>
          <p:nvPr>
            <p:ph type="sldNum" sz="quarter" idx="12"/>
          </p:nvPr>
        </p:nvSpPr>
        <p:spPr/>
        <p:txBody>
          <a:bodyPr/>
          <a:lstStyle/>
          <a:p>
            <a:fld id="{F302176B-0E47-46AC-8F43-DAB4B8A37D06}" type="slidenum">
              <a:rPr lang="tr-TR" smtClean="0"/>
              <a:t>23</a:t>
            </a:fld>
            <a:endParaRPr lang="tr-TR"/>
          </a:p>
        </p:txBody>
      </p:sp>
      <p:sp>
        <p:nvSpPr>
          <p:cNvPr id="5" name="Metin kutusu 4"/>
          <p:cNvSpPr txBox="1"/>
          <p:nvPr/>
        </p:nvSpPr>
        <p:spPr>
          <a:xfrm>
            <a:off x="4587049" y="544324"/>
            <a:ext cx="1373261" cy="584775"/>
          </a:xfrm>
          <a:prstGeom prst="rect">
            <a:avLst/>
          </a:prstGeom>
          <a:noFill/>
        </p:spPr>
        <p:txBody>
          <a:bodyPr wrap="none" rtlCol="0">
            <a:spAutoFit/>
          </a:bodyPr>
          <a:lstStyle/>
          <a:p>
            <a:r>
              <a:rPr lang="tr-TR" sz="3200" dirty="0" err="1" smtClean="0">
                <a:solidFill>
                  <a:srgbClr val="C00000"/>
                </a:solidFill>
              </a:rPr>
              <a:t>Results</a:t>
            </a:r>
            <a:endParaRPr lang="en-GB" sz="3200" dirty="0">
              <a:solidFill>
                <a:srgbClr val="C00000"/>
              </a:solidFill>
            </a:endParaRPr>
          </a:p>
        </p:txBody>
      </p:sp>
      <p:pic>
        <p:nvPicPr>
          <p:cNvPr id="3" name="Resim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3382" y="1642341"/>
            <a:ext cx="7924800" cy="3954895"/>
          </a:xfrm>
          <a:prstGeom prst="rect">
            <a:avLst/>
          </a:prstGeom>
        </p:spPr>
      </p:pic>
      <p:pic>
        <p:nvPicPr>
          <p:cNvPr id="10" name="Resim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3877" y="5721429"/>
            <a:ext cx="2323809" cy="1136571"/>
          </a:xfrm>
          <a:prstGeom prst="rect">
            <a:avLst/>
          </a:prstGeom>
        </p:spPr>
      </p:pic>
    </p:spTree>
    <p:extLst>
      <p:ext uri="{BB962C8B-B14F-4D97-AF65-F5344CB8AC3E}">
        <p14:creationId xmlns:p14="http://schemas.microsoft.com/office/powerpoint/2010/main" val="1483293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6530" y="325224"/>
            <a:ext cx="7339307" cy="4750922"/>
          </a:xfr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1382" y="5076146"/>
            <a:ext cx="7573818" cy="1572070"/>
          </a:xfrm>
          <a:prstGeom prst="rect">
            <a:avLst/>
          </a:prstGeom>
        </p:spPr>
      </p:pic>
      <p:sp>
        <p:nvSpPr>
          <p:cNvPr id="2" name="Slayt Numarası Yer Tutucusu 1"/>
          <p:cNvSpPr>
            <a:spLocks noGrp="1"/>
          </p:cNvSpPr>
          <p:nvPr>
            <p:ph type="sldNum" sz="quarter" idx="12"/>
          </p:nvPr>
        </p:nvSpPr>
        <p:spPr/>
        <p:txBody>
          <a:bodyPr/>
          <a:lstStyle/>
          <a:p>
            <a:fld id="{4D640351-AD7D-45E6-A088-0616A42E248A}" type="slidenum">
              <a:rPr lang="tr-TR" smtClean="0"/>
              <a:t>24</a:t>
            </a:fld>
            <a:endParaRPr lang="tr-TR"/>
          </a:p>
        </p:txBody>
      </p:sp>
      <p:graphicFrame>
        <p:nvGraphicFramePr>
          <p:cNvPr id="3" name="Diyagram 2"/>
          <p:cNvGraphicFramePr/>
          <p:nvPr>
            <p:extLst>
              <p:ext uri="{D42A27DB-BD31-4B8C-83A1-F6EECF244321}">
                <p14:modId xmlns:p14="http://schemas.microsoft.com/office/powerpoint/2010/main" val="3954786858"/>
              </p:ext>
            </p:extLst>
          </p:nvPr>
        </p:nvGraphicFramePr>
        <p:xfrm>
          <a:off x="51308" y="461950"/>
          <a:ext cx="1689608" cy="1051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Resim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1451" y="352810"/>
            <a:ext cx="2323809" cy="1269841"/>
          </a:xfrm>
          <a:prstGeom prst="rect">
            <a:avLst/>
          </a:prstGeom>
        </p:spPr>
      </p:pic>
    </p:spTree>
    <p:extLst>
      <p:ext uri="{BB962C8B-B14F-4D97-AF65-F5344CB8AC3E}">
        <p14:creationId xmlns:p14="http://schemas.microsoft.com/office/powerpoint/2010/main" val="491211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çerik Yer Tutucusu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7345" y="352810"/>
            <a:ext cx="7730838" cy="4681007"/>
          </a:xfr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090" y="5130578"/>
            <a:ext cx="7606285" cy="1590897"/>
          </a:xfrm>
          <a:prstGeom prst="rect">
            <a:avLst/>
          </a:prstGeom>
        </p:spPr>
      </p:pic>
      <p:sp>
        <p:nvSpPr>
          <p:cNvPr id="2" name="Slayt Numarası Yer Tutucusu 1"/>
          <p:cNvSpPr>
            <a:spLocks noGrp="1"/>
          </p:cNvSpPr>
          <p:nvPr>
            <p:ph type="sldNum" sz="quarter" idx="12"/>
          </p:nvPr>
        </p:nvSpPr>
        <p:spPr/>
        <p:txBody>
          <a:bodyPr/>
          <a:lstStyle/>
          <a:p>
            <a:fld id="{4D640351-AD7D-45E6-A088-0616A42E248A}" type="slidenum">
              <a:rPr lang="tr-TR" smtClean="0"/>
              <a:t>25</a:t>
            </a:fld>
            <a:endParaRPr lang="tr-TR"/>
          </a:p>
        </p:txBody>
      </p:sp>
      <p:graphicFrame>
        <p:nvGraphicFramePr>
          <p:cNvPr id="7" name="Diyagram 6"/>
          <p:cNvGraphicFramePr/>
          <p:nvPr>
            <p:extLst>
              <p:ext uri="{D42A27DB-BD31-4B8C-83A1-F6EECF244321}">
                <p14:modId xmlns:p14="http://schemas.microsoft.com/office/powerpoint/2010/main" val="3321280507"/>
              </p:ext>
            </p:extLst>
          </p:nvPr>
        </p:nvGraphicFramePr>
        <p:xfrm>
          <a:off x="51308" y="461950"/>
          <a:ext cx="1689608" cy="1051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Resim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1451" y="352810"/>
            <a:ext cx="2323809" cy="1269841"/>
          </a:xfrm>
          <a:prstGeom prst="rect">
            <a:avLst/>
          </a:prstGeom>
        </p:spPr>
      </p:pic>
    </p:spTree>
    <p:extLst>
      <p:ext uri="{BB962C8B-B14F-4D97-AF65-F5344CB8AC3E}">
        <p14:creationId xmlns:p14="http://schemas.microsoft.com/office/powerpoint/2010/main" val="3006445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0327" y="352810"/>
            <a:ext cx="7901124" cy="4779400"/>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454" y="5156840"/>
            <a:ext cx="7389091" cy="1543265"/>
          </a:xfrm>
          <a:prstGeom prst="rect">
            <a:avLst/>
          </a:prstGeom>
        </p:spPr>
      </p:pic>
      <p:sp>
        <p:nvSpPr>
          <p:cNvPr id="3" name="Slayt Numarası Yer Tutucusu 2"/>
          <p:cNvSpPr>
            <a:spLocks noGrp="1"/>
          </p:cNvSpPr>
          <p:nvPr>
            <p:ph type="sldNum" sz="quarter" idx="12"/>
          </p:nvPr>
        </p:nvSpPr>
        <p:spPr/>
        <p:txBody>
          <a:bodyPr/>
          <a:lstStyle/>
          <a:p>
            <a:fld id="{4D640351-AD7D-45E6-A088-0616A42E248A}" type="slidenum">
              <a:rPr lang="tr-TR" smtClean="0"/>
              <a:t>26</a:t>
            </a:fld>
            <a:endParaRPr lang="tr-TR"/>
          </a:p>
        </p:txBody>
      </p:sp>
      <p:graphicFrame>
        <p:nvGraphicFramePr>
          <p:cNvPr id="8" name="Diyagram 7"/>
          <p:cNvGraphicFramePr/>
          <p:nvPr>
            <p:extLst>
              <p:ext uri="{D42A27DB-BD31-4B8C-83A1-F6EECF244321}">
                <p14:modId xmlns:p14="http://schemas.microsoft.com/office/powerpoint/2010/main" val="3118415173"/>
              </p:ext>
            </p:extLst>
          </p:nvPr>
        </p:nvGraphicFramePr>
        <p:xfrm>
          <a:off x="51308" y="461950"/>
          <a:ext cx="1689608" cy="1051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Resim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1451" y="352810"/>
            <a:ext cx="2323809" cy="1269841"/>
          </a:xfrm>
          <a:prstGeom prst="rect">
            <a:avLst/>
          </a:prstGeom>
        </p:spPr>
      </p:pic>
    </p:spTree>
    <p:extLst>
      <p:ext uri="{BB962C8B-B14F-4D97-AF65-F5344CB8AC3E}">
        <p14:creationId xmlns:p14="http://schemas.microsoft.com/office/powerpoint/2010/main" val="819875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8109" y="510114"/>
            <a:ext cx="7753342" cy="4558617"/>
          </a:xfr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509" y="5068731"/>
            <a:ext cx="6761018" cy="1524213"/>
          </a:xfrm>
          <a:prstGeom prst="rect">
            <a:avLst/>
          </a:prstGeom>
        </p:spPr>
      </p:pic>
      <p:sp>
        <p:nvSpPr>
          <p:cNvPr id="2" name="Slayt Numarası Yer Tutucusu 1"/>
          <p:cNvSpPr>
            <a:spLocks noGrp="1"/>
          </p:cNvSpPr>
          <p:nvPr>
            <p:ph type="sldNum" sz="quarter" idx="12"/>
          </p:nvPr>
        </p:nvSpPr>
        <p:spPr/>
        <p:txBody>
          <a:bodyPr/>
          <a:lstStyle/>
          <a:p>
            <a:fld id="{4D640351-AD7D-45E6-A088-0616A42E248A}" type="slidenum">
              <a:rPr lang="tr-TR" smtClean="0"/>
              <a:t>27</a:t>
            </a:fld>
            <a:endParaRPr lang="tr-TR"/>
          </a:p>
        </p:txBody>
      </p:sp>
      <p:graphicFrame>
        <p:nvGraphicFramePr>
          <p:cNvPr id="9" name="Diyagram 8"/>
          <p:cNvGraphicFramePr/>
          <p:nvPr>
            <p:extLst>
              <p:ext uri="{D42A27DB-BD31-4B8C-83A1-F6EECF244321}">
                <p14:modId xmlns:p14="http://schemas.microsoft.com/office/powerpoint/2010/main" val="4071378157"/>
              </p:ext>
            </p:extLst>
          </p:nvPr>
        </p:nvGraphicFramePr>
        <p:xfrm>
          <a:off x="51308" y="461950"/>
          <a:ext cx="1689608" cy="1051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Resim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1451" y="352810"/>
            <a:ext cx="2323809" cy="1269841"/>
          </a:xfrm>
          <a:prstGeom prst="rect">
            <a:avLst/>
          </a:prstGeom>
        </p:spPr>
      </p:pic>
    </p:spTree>
    <p:extLst>
      <p:ext uri="{BB962C8B-B14F-4D97-AF65-F5344CB8AC3E}">
        <p14:creationId xmlns:p14="http://schemas.microsoft.com/office/powerpoint/2010/main" val="3391360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extLst>
              <a:ext uri="{28A0092B-C50C-407E-A947-70E740481C1C}">
                <a14:useLocalDpi xmlns:a14="http://schemas.microsoft.com/office/drawing/2010/main" val="0"/>
              </a:ext>
            </a:extLst>
          </a:blip>
          <a:srcRect r="14415"/>
          <a:stretch/>
        </p:blipFill>
        <p:spPr>
          <a:xfrm>
            <a:off x="1930401" y="461950"/>
            <a:ext cx="7781050" cy="4590341"/>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218" y="5171123"/>
            <a:ext cx="7416800" cy="1505160"/>
          </a:xfrm>
          <a:prstGeom prst="rect">
            <a:avLst/>
          </a:prstGeom>
        </p:spPr>
      </p:pic>
      <p:sp>
        <p:nvSpPr>
          <p:cNvPr id="3" name="Slayt Numarası Yer Tutucusu 2"/>
          <p:cNvSpPr>
            <a:spLocks noGrp="1"/>
          </p:cNvSpPr>
          <p:nvPr>
            <p:ph type="sldNum" sz="quarter" idx="12"/>
          </p:nvPr>
        </p:nvSpPr>
        <p:spPr/>
        <p:txBody>
          <a:bodyPr/>
          <a:lstStyle/>
          <a:p>
            <a:fld id="{4D640351-AD7D-45E6-A088-0616A42E248A}" type="slidenum">
              <a:rPr lang="tr-TR" smtClean="0"/>
              <a:t>28</a:t>
            </a:fld>
            <a:endParaRPr lang="tr-TR"/>
          </a:p>
        </p:txBody>
      </p:sp>
      <p:graphicFrame>
        <p:nvGraphicFramePr>
          <p:cNvPr id="8" name="Diyagram 7"/>
          <p:cNvGraphicFramePr/>
          <p:nvPr>
            <p:extLst>
              <p:ext uri="{D42A27DB-BD31-4B8C-83A1-F6EECF244321}">
                <p14:modId xmlns:p14="http://schemas.microsoft.com/office/powerpoint/2010/main" val="3203513519"/>
              </p:ext>
            </p:extLst>
          </p:nvPr>
        </p:nvGraphicFramePr>
        <p:xfrm>
          <a:off x="51308" y="461950"/>
          <a:ext cx="1689608" cy="1051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Resim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1451" y="352810"/>
            <a:ext cx="2323809" cy="1269841"/>
          </a:xfrm>
          <a:prstGeom prst="rect">
            <a:avLst/>
          </a:prstGeom>
        </p:spPr>
      </p:pic>
    </p:spTree>
    <p:extLst>
      <p:ext uri="{BB962C8B-B14F-4D97-AF65-F5344CB8AC3E}">
        <p14:creationId xmlns:p14="http://schemas.microsoft.com/office/powerpoint/2010/main" val="3418756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4D640351-AD7D-45E6-A088-0616A42E248A}" type="slidenum">
              <a:rPr lang="tr-TR" smtClean="0"/>
              <a:t>29</a:t>
            </a:fld>
            <a:endParaRPr lang="tr-TR" dirty="0"/>
          </a:p>
        </p:txBody>
      </p:sp>
      <p:graphicFrame>
        <p:nvGraphicFramePr>
          <p:cNvPr id="6" name="Diyagram 5"/>
          <p:cNvGraphicFramePr/>
          <p:nvPr>
            <p:extLst>
              <p:ext uri="{D42A27DB-BD31-4B8C-83A1-F6EECF244321}">
                <p14:modId xmlns:p14="http://schemas.microsoft.com/office/powerpoint/2010/main" val="2492516660"/>
              </p:ext>
            </p:extLst>
          </p:nvPr>
        </p:nvGraphicFramePr>
        <p:xfrm>
          <a:off x="64225" y="352810"/>
          <a:ext cx="1689608" cy="1051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Resi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0759" y="352810"/>
            <a:ext cx="2323809" cy="1269841"/>
          </a:xfrm>
          <a:prstGeom prst="rect">
            <a:avLst/>
          </a:prstGeom>
        </p:spPr>
      </p:pic>
      <p:pic>
        <p:nvPicPr>
          <p:cNvPr id="9" name="İçerik Yer Tutucusu 8"/>
          <p:cNvPicPr>
            <a:picLocks noGrp="1" noChangeAspect="1"/>
          </p:cNvPicPr>
          <p:nvPr>
            <p:ph idx="1"/>
          </p:nvPr>
        </p:nvPicPr>
        <p:blipFill rotWithShape="1">
          <a:blip r:embed="rId8">
            <a:extLst>
              <a:ext uri="{28A0092B-C50C-407E-A947-70E740481C1C}">
                <a14:useLocalDpi xmlns:a14="http://schemas.microsoft.com/office/drawing/2010/main" val="0"/>
              </a:ext>
            </a:extLst>
          </a:blip>
          <a:srcRect r="16002"/>
          <a:stretch/>
        </p:blipFill>
        <p:spPr>
          <a:xfrm>
            <a:off x="2032000" y="365126"/>
            <a:ext cx="7396481" cy="4913574"/>
          </a:xfrm>
        </p:spPr>
      </p:pic>
      <p:pic>
        <p:nvPicPr>
          <p:cNvPr id="10" name="Resim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0691" y="5168272"/>
            <a:ext cx="7361382" cy="1553203"/>
          </a:xfrm>
          <a:prstGeom prst="rect">
            <a:avLst/>
          </a:prstGeom>
        </p:spPr>
      </p:pic>
    </p:spTree>
    <p:extLst>
      <p:ext uri="{BB962C8B-B14F-4D97-AF65-F5344CB8AC3E}">
        <p14:creationId xmlns:p14="http://schemas.microsoft.com/office/powerpoint/2010/main" val="3061972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ctr"/>
            <a:r>
              <a:rPr lang="tr-TR" sz="3200" b="1" dirty="0" smtClean="0">
                <a:solidFill>
                  <a:srgbClr val="C00000"/>
                </a:solidFill>
              </a:rPr>
              <a:t>Project </a:t>
            </a:r>
            <a:r>
              <a:rPr lang="tr-TR" sz="3200" b="1" dirty="0" err="1" smtClean="0">
                <a:solidFill>
                  <a:srgbClr val="C00000"/>
                </a:solidFill>
              </a:rPr>
              <a:t>Partners</a:t>
            </a:r>
            <a:endParaRPr lang="tr-TR" sz="3200" b="1" dirty="0">
              <a:solidFill>
                <a:srgbClr val="C00000"/>
              </a:solidFill>
            </a:endParaRPr>
          </a:p>
        </p:txBody>
      </p:sp>
      <p:pic>
        <p:nvPicPr>
          <p:cNvPr id="1028" name="Picture 4" descr="http://www.laser-land.com/images_up/fg9kjpsl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761" y="1553848"/>
            <a:ext cx="2788351" cy="27883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veterinary.ankara.edu.tr/images/icerik/image/Logo/AUVF_Logo_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113" y="1835329"/>
            <a:ext cx="2618975" cy="25915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previews.123rf.com/images/glopphy/glopphy1202/glopphy120200036/12379720-Shaking-hands-logo-Stock-Vector-he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5860" y="3815292"/>
            <a:ext cx="1576138" cy="157613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03A73F64-4299-4C49-9802-754AC63D8EEF}" type="slidenum">
              <a:rPr lang="en-GB" sz="2000" b="1" smtClean="0">
                <a:solidFill>
                  <a:srgbClr val="C00000"/>
                </a:solidFill>
                <a:latin typeface="+mj-lt"/>
              </a:rPr>
              <a:t>3</a:t>
            </a:fld>
            <a:endParaRPr lang="en-GB" sz="2000" b="1" dirty="0">
              <a:solidFill>
                <a:srgbClr val="C00000"/>
              </a:solidFill>
              <a:latin typeface="+mj-lt"/>
            </a:endParaRPr>
          </a:p>
        </p:txBody>
      </p:sp>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9472" y="5588159"/>
            <a:ext cx="2323809" cy="1269841"/>
          </a:xfrm>
          <a:prstGeom prst="rect">
            <a:avLst/>
          </a:prstGeom>
        </p:spPr>
      </p:pic>
    </p:spTree>
    <p:extLst>
      <p:ext uri="{BB962C8B-B14F-4D97-AF65-F5344CB8AC3E}">
        <p14:creationId xmlns:p14="http://schemas.microsoft.com/office/powerpoint/2010/main" val="1726181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KİŞİSEL BİLGİLER\ankara_universitesi_logo.jpg"/>
          <p:cNvPicPr>
            <a:picLocks noChangeArrowheads="1"/>
          </p:cNvPicPr>
          <p:nvPr/>
        </p:nvPicPr>
        <p:blipFill>
          <a:blip r:embed="rId4" cstate="print"/>
          <a:srcRect/>
          <a:stretch>
            <a:fillRect/>
          </a:stretch>
        </p:blipFill>
        <p:spPr bwMode="auto">
          <a:xfrm>
            <a:off x="444000" y="296712"/>
            <a:ext cx="1080000" cy="1080000"/>
          </a:xfrm>
          <a:prstGeom prst="rect">
            <a:avLst/>
          </a:prstGeom>
          <a:noFill/>
        </p:spPr>
      </p:pic>
      <p:pic>
        <p:nvPicPr>
          <p:cNvPr id="8" name="Picture 12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822247" y="263231"/>
            <a:ext cx="1691505" cy="1152128"/>
          </a:xfrm>
          <a:prstGeom prst="rect">
            <a:avLst/>
          </a:prstGeom>
          <a:noFill/>
          <a:ln w="9525">
            <a:noFill/>
            <a:miter lim="800000"/>
            <a:headEnd/>
            <a:tailEnd/>
          </a:ln>
        </p:spPr>
      </p:pic>
      <p:graphicFrame>
        <p:nvGraphicFramePr>
          <p:cNvPr id="2" name="Object 2"/>
          <p:cNvGraphicFramePr>
            <a:graphicFrameLocks noChangeAspect="1"/>
          </p:cNvGraphicFramePr>
          <p:nvPr>
            <p:extLst/>
          </p:nvPr>
        </p:nvGraphicFramePr>
        <p:xfrm>
          <a:off x="10974200" y="854277"/>
          <a:ext cx="539552" cy="576064"/>
        </p:xfrm>
        <a:graphic>
          <a:graphicData uri="http://schemas.openxmlformats.org/presentationml/2006/ole">
            <mc:AlternateContent xmlns:mc="http://schemas.openxmlformats.org/markup-compatibility/2006">
              <mc:Choice xmlns:v="urn:schemas-microsoft-com:vml" Requires="v">
                <p:oleObj spid="_x0000_s14344" name="Bit Eşlem Resmi" r:id="rId6" imgW="1162212" imgH="1152381" progId="PBrush">
                  <p:embed/>
                </p:oleObj>
              </mc:Choice>
              <mc:Fallback>
                <p:oleObj name="Bit Eşlem Resmi" r:id="rId6" imgW="1162212" imgH="1152381" progId="PBrush">
                  <p:embed/>
                  <p:pic>
                    <p:nvPicPr>
                      <p:cNvPr id="2" name="Object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74200" y="854277"/>
                        <a:ext cx="539552" cy="576064"/>
                      </a:xfrm>
                      <a:prstGeom prst="rect">
                        <a:avLst/>
                      </a:prstGeom>
                      <a:noFill/>
                      <a:ln>
                        <a:noFill/>
                      </a:ln>
                      <a:effectLst/>
                      <a:extLst>
                        <a:ext uri="{909E8E84-426E-40DD-AFC4-6F175D3DCCD1}">
                          <a14:hiddenFill xmlns:a14="http://schemas.microsoft.com/office/drawing/2010/main">
                            <a:solidFill>
                              <a:srgbClr val="000000">
                                <a:alpha val="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Slayt Numarası Yer Tutucusu 8"/>
          <p:cNvSpPr>
            <a:spLocks noGrp="1"/>
          </p:cNvSpPr>
          <p:nvPr>
            <p:ph type="sldNum" sz="quarter" idx="12"/>
          </p:nvPr>
        </p:nvSpPr>
        <p:spPr/>
        <p:txBody>
          <a:bodyPr/>
          <a:lstStyle/>
          <a:p>
            <a:fld id="{F302176B-0E47-46AC-8F43-DAB4B8A37D06}" type="slidenum">
              <a:rPr lang="tr-TR" smtClean="0"/>
              <a:t>30</a:t>
            </a:fld>
            <a:endParaRPr lang="tr-TR"/>
          </a:p>
        </p:txBody>
      </p:sp>
      <p:sp>
        <p:nvSpPr>
          <p:cNvPr id="5" name="Metin kutusu 4"/>
          <p:cNvSpPr txBox="1"/>
          <p:nvPr/>
        </p:nvSpPr>
        <p:spPr>
          <a:xfrm>
            <a:off x="4587049" y="544324"/>
            <a:ext cx="2008883" cy="584775"/>
          </a:xfrm>
          <a:prstGeom prst="rect">
            <a:avLst/>
          </a:prstGeom>
          <a:noFill/>
        </p:spPr>
        <p:txBody>
          <a:bodyPr wrap="none" rtlCol="0">
            <a:spAutoFit/>
          </a:bodyPr>
          <a:lstStyle/>
          <a:p>
            <a:r>
              <a:rPr lang="tr-TR" sz="3200" dirty="0" err="1" smtClean="0">
                <a:solidFill>
                  <a:srgbClr val="C00000"/>
                </a:solidFill>
              </a:rPr>
              <a:t>Conclusion</a:t>
            </a:r>
            <a:endParaRPr lang="en-GB" sz="3200" dirty="0">
              <a:solidFill>
                <a:srgbClr val="C00000"/>
              </a:solidFill>
            </a:endParaRPr>
          </a:p>
        </p:txBody>
      </p:sp>
      <p:sp>
        <p:nvSpPr>
          <p:cNvPr id="6" name="Dikdörtgen 5"/>
          <p:cNvSpPr/>
          <p:nvPr/>
        </p:nvSpPr>
        <p:spPr>
          <a:xfrm>
            <a:off x="849745" y="1960663"/>
            <a:ext cx="10030691" cy="2677656"/>
          </a:xfrm>
          <a:prstGeom prst="rect">
            <a:avLst/>
          </a:prstGeom>
        </p:spPr>
        <p:txBody>
          <a:bodyPr wrap="square">
            <a:spAutoFit/>
          </a:bodyPr>
          <a:lstStyle/>
          <a:p>
            <a:pPr marL="285750" indent="-285750">
              <a:buFont typeface="Wingdings" panose="05000000000000000000" pitchFamily="2" charset="2"/>
              <a:buChar char="Ø"/>
            </a:pPr>
            <a:r>
              <a:rPr lang="tr-TR" sz="2400" dirty="0" err="1" smtClean="0">
                <a:latin typeface="+mj-lt"/>
              </a:rPr>
              <a:t>Surgical</a:t>
            </a:r>
            <a:r>
              <a:rPr lang="tr-TR" sz="2400" dirty="0" smtClean="0">
                <a:latin typeface="+mj-lt"/>
              </a:rPr>
              <a:t> time </a:t>
            </a:r>
            <a:r>
              <a:rPr lang="tr-TR" sz="2400" dirty="0" err="1" smtClean="0">
                <a:latin typeface="+mj-lt"/>
              </a:rPr>
              <a:t>for</a:t>
            </a:r>
            <a:r>
              <a:rPr lang="tr-TR" sz="2400" dirty="0" smtClean="0">
                <a:latin typeface="+mj-lt"/>
              </a:rPr>
              <a:t> </a:t>
            </a:r>
            <a:r>
              <a:rPr lang="tr-TR" sz="2400" dirty="0" err="1" smtClean="0">
                <a:latin typeface="+mj-lt"/>
              </a:rPr>
              <a:t>prepubertal</a:t>
            </a:r>
            <a:r>
              <a:rPr lang="tr-TR" sz="2400" dirty="0" smtClean="0">
                <a:latin typeface="+mj-lt"/>
              </a:rPr>
              <a:t> OVH, OVE </a:t>
            </a:r>
            <a:r>
              <a:rPr lang="tr-TR" sz="2400" dirty="0" err="1" smtClean="0">
                <a:latin typeface="+mj-lt"/>
              </a:rPr>
              <a:t>and</a:t>
            </a:r>
            <a:r>
              <a:rPr lang="tr-TR" sz="2400" dirty="0" smtClean="0">
                <a:latin typeface="+mj-lt"/>
              </a:rPr>
              <a:t> LOVE </a:t>
            </a:r>
            <a:r>
              <a:rPr lang="tr-TR" sz="2400" dirty="0" err="1" smtClean="0">
                <a:latin typeface="+mj-lt"/>
              </a:rPr>
              <a:t>are</a:t>
            </a:r>
            <a:r>
              <a:rPr lang="tr-TR" sz="2400" dirty="0" smtClean="0">
                <a:latin typeface="+mj-lt"/>
              </a:rPr>
              <a:t> </a:t>
            </a:r>
            <a:r>
              <a:rPr lang="tr-TR" sz="2400" dirty="0" err="1" smtClean="0">
                <a:latin typeface="+mj-lt"/>
              </a:rPr>
              <a:t>similar</a:t>
            </a:r>
            <a:r>
              <a:rPr lang="tr-TR" sz="2400" dirty="0" smtClean="0">
                <a:latin typeface="+mj-lt"/>
              </a:rPr>
              <a:t> </a:t>
            </a:r>
            <a:r>
              <a:rPr lang="tr-TR" sz="2400" dirty="0" err="1" smtClean="0">
                <a:latin typeface="+mj-lt"/>
              </a:rPr>
              <a:t>when</a:t>
            </a:r>
            <a:r>
              <a:rPr lang="tr-TR" sz="2400" dirty="0" smtClean="0">
                <a:latin typeface="+mj-lt"/>
              </a:rPr>
              <a:t> </a:t>
            </a:r>
            <a:r>
              <a:rPr lang="tr-TR" sz="2400" dirty="0" err="1" smtClean="0">
                <a:latin typeface="+mj-lt"/>
              </a:rPr>
              <a:t>performed</a:t>
            </a:r>
            <a:r>
              <a:rPr lang="tr-TR" sz="2400" dirty="0" smtClean="0">
                <a:latin typeface="+mj-lt"/>
              </a:rPr>
              <a:t> </a:t>
            </a:r>
            <a:r>
              <a:rPr lang="tr-TR" sz="2400" dirty="0" err="1" smtClean="0">
                <a:latin typeface="+mj-lt"/>
              </a:rPr>
              <a:t>by</a:t>
            </a:r>
            <a:r>
              <a:rPr lang="tr-TR" sz="2400" dirty="0" smtClean="0">
                <a:latin typeface="+mj-lt"/>
              </a:rPr>
              <a:t> an </a:t>
            </a:r>
            <a:r>
              <a:rPr lang="tr-TR" sz="2400" dirty="0" err="1" smtClean="0">
                <a:latin typeface="+mj-lt"/>
              </a:rPr>
              <a:t>experienced</a:t>
            </a:r>
            <a:r>
              <a:rPr lang="tr-TR" sz="2400" dirty="0" smtClean="0">
                <a:latin typeface="+mj-lt"/>
              </a:rPr>
              <a:t> </a:t>
            </a:r>
            <a:r>
              <a:rPr lang="tr-TR" sz="2400" dirty="0" err="1" smtClean="0">
                <a:latin typeface="+mj-lt"/>
              </a:rPr>
              <a:t>surgeon</a:t>
            </a:r>
            <a:r>
              <a:rPr lang="tr-TR" sz="2400" dirty="0" smtClean="0">
                <a:latin typeface="+mj-lt"/>
              </a:rPr>
              <a:t>.</a:t>
            </a:r>
          </a:p>
          <a:p>
            <a:pPr marL="285750" indent="-285750">
              <a:buFont typeface="Wingdings" panose="05000000000000000000" pitchFamily="2" charset="2"/>
              <a:buChar char="Ø"/>
            </a:pPr>
            <a:r>
              <a:rPr lang="en-US" sz="2400" dirty="0" smtClean="0">
                <a:latin typeface="+mj-lt"/>
              </a:rPr>
              <a:t>Results </a:t>
            </a:r>
            <a:r>
              <a:rPr lang="en-US" sz="2400" dirty="0">
                <a:latin typeface="+mj-lt"/>
              </a:rPr>
              <a:t>indicate that OVE is superior to OHE in terms of pain and surgical stress in </a:t>
            </a:r>
            <a:r>
              <a:rPr lang="en-US" sz="2400" dirty="0" err="1">
                <a:latin typeface="+mj-lt"/>
              </a:rPr>
              <a:t>prepubertal</a:t>
            </a:r>
            <a:r>
              <a:rPr lang="en-US" sz="2400" dirty="0">
                <a:latin typeface="+mj-lt"/>
              </a:rPr>
              <a:t> dogs. </a:t>
            </a:r>
            <a:endParaRPr lang="tr-TR" sz="2400" dirty="0" smtClean="0">
              <a:latin typeface="+mj-lt"/>
            </a:endParaRPr>
          </a:p>
          <a:p>
            <a:pPr marL="285750" indent="-285750">
              <a:buFont typeface="Wingdings" panose="05000000000000000000" pitchFamily="2" charset="2"/>
              <a:buChar char="Ø"/>
            </a:pPr>
            <a:r>
              <a:rPr lang="en-US" sz="2400" dirty="0" smtClean="0">
                <a:latin typeface="+mj-lt"/>
              </a:rPr>
              <a:t>In </a:t>
            </a:r>
            <a:r>
              <a:rPr lang="en-US" sz="2400" dirty="0">
                <a:latin typeface="+mj-lt"/>
              </a:rPr>
              <a:t>addition, LOVE causes less pain and surgical stress than both conventional OHE and OVE and may be more appropriate for an outpatient setting in </a:t>
            </a:r>
            <a:r>
              <a:rPr lang="en-US" sz="2400" dirty="0" err="1">
                <a:latin typeface="+mj-lt"/>
              </a:rPr>
              <a:t>prepubertal</a:t>
            </a:r>
            <a:r>
              <a:rPr lang="en-US" sz="2400" dirty="0">
                <a:latin typeface="+mj-lt"/>
              </a:rPr>
              <a:t> dogs.</a:t>
            </a:r>
            <a:endParaRPr lang="tr-TR" sz="2400" dirty="0">
              <a:latin typeface="+mj-lt"/>
            </a:endParaRPr>
          </a:p>
        </p:txBody>
      </p:sp>
    </p:spTree>
    <p:extLst>
      <p:ext uri="{BB962C8B-B14F-4D97-AF65-F5344CB8AC3E}">
        <p14:creationId xmlns:p14="http://schemas.microsoft.com/office/powerpoint/2010/main" val="86955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207034" y="1142309"/>
            <a:ext cx="11984966" cy="4472858"/>
          </a:xfrm>
        </p:spPr>
        <p:txBody>
          <a:bodyPr>
            <a:noAutofit/>
          </a:bodyPr>
          <a:lstStyle/>
          <a:p>
            <a:endParaRPr lang="tr-TR" sz="2800" dirty="0">
              <a:solidFill>
                <a:schemeClr val="tx2"/>
              </a:solidFill>
            </a:endParaRPr>
          </a:p>
        </p:txBody>
      </p:sp>
      <p:pic>
        <p:nvPicPr>
          <p:cNvPr id="8" name="Picture 12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822247" y="263231"/>
            <a:ext cx="1691505" cy="1152128"/>
          </a:xfrm>
          <a:prstGeom prst="rect">
            <a:avLst/>
          </a:prstGeom>
          <a:noFill/>
          <a:ln w="9525">
            <a:noFill/>
            <a:miter lim="800000"/>
            <a:headEnd/>
            <a:tailEnd/>
          </a:ln>
        </p:spPr>
      </p:pic>
      <p:graphicFrame>
        <p:nvGraphicFramePr>
          <p:cNvPr id="2" name="Object 2"/>
          <p:cNvGraphicFramePr>
            <a:graphicFrameLocks noChangeAspect="1"/>
          </p:cNvGraphicFramePr>
          <p:nvPr>
            <p:extLst/>
          </p:nvPr>
        </p:nvGraphicFramePr>
        <p:xfrm>
          <a:off x="10974200" y="854277"/>
          <a:ext cx="539552" cy="576064"/>
        </p:xfrm>
        <a:graphic>
          <a:graphicData uri="http://schemas.openxmlformats.org/presentationml/2006/ole">
            <mc:AlternateContent xmlns:mc="http://schemas.openxmlformats.org/markup-compatibility/2006">
              <mc:Choice xmlns:v="urn:schemas-microsoft-com:vml" Requires="v">
                <p:oleObj spid="_x0000_s3089" name="Bit Eşlem Resmi" r:id="rId5" imgW="1162212" imgH="1152381" progId="PBrush">
                  <p:embed/>
                </p:oleObj>
              </mc:Choice>
              <mc:Fallback>
                <p:oleObj name="Bit Eşlem Resmi" r:id="rId5" imgW="1162212" imgH="1152381" progId="PBrush">
                  <p:embed/>
                  <p:pic>
                    <p:nvPicPr>
                      <p:cNvPr id="2" name="Object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74200" y="854277"/>
                        <a:ext cx="539552" cy="576064"/>
                      </a:xfrm>
                      <a:prstGeom prst="rect">
                        <a:avLst/>
                      </a:prstGeom>
                      <a:noFill/>
                      <a:ln>
                        <a:noFill/>
                      </a:ln>
                      <a:effectLst/>
                      <a:extLst>
                        <a:ext uri="{909E8E84-426E-40DD-AFC4-6F175D3DCCD1}">
                          <a14:hiddenFill xmlns:a14="http://schemas.microsoft.com/office/drawing/2010/main">
                            <a:solidFill>
                              <a:srgbClr val="000000">
                                <a:alpha val="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Slayt Numarası Yer Tutucusu 8"/>
          <p:cNvSpPr>
            <a:spLocks noGrp="1"/>
          </p:cNvSpPr>
          <p:nvPr>
            <p:ph type="sldNum" sz="quarter" idx="12"/>
          </p:nvPr>
        </p:nvSpPr>
        <p:spPr/>
        <p:txBody>
          <a:bodyPr/>
          <a:lstStyle/>
          <a:p>
            <a:fld id="{F302176B-0E47-46AC-8F43-DAB4B8A37D06}" type="slidenum">
              <a:rPr lang="tr-TR" smtClean="0"/>
              <a:t>31</a:t>
            </a:fld>
            <a:endParaRPr lang="tr-TR"/>
          </a:p>
        </p:txBody>
      </p:sp>
      <p:sp>
        <p:nvSpPr>
          <p:cNvPr id="5" name="Metin kutusu 4"/>
          <p:cNvSpPr txBox="1"/>
          <p:nvPr/>
        </p:nvSpPr>
        <p:spPr>
          <a:xfrm>
            <a:off x="1240667" y="527873"/>
            <a:ext cx="8581580" cy="954107"/>
          </a:xfrm>
          <a:prstGeom prst="rect">
            <a:avLst/>
          </a:prstGeom>
          <a:noFill/>
        </p:spPr>
        <p:txBody>
          <a:bodyPr wrap="none" rtlCol="0">
            <a:spAutoFit/>
          </a:bodyPr>
          <a:lstStyle/>
          <a:p>
            <a:pPr algn="ctr"/>
            <a:r>
              <a:rPr lang="en-GB" sz="2800" b="1" dirty="0" err="1">
                <a:solidFill>
                  <a:srgbClr val="FF0000"/>
                </a:solidFill>
                <a:latin typeface="Calibri Light" panose="020F0302020204030204"/>
                <a:ea typeface="+mj-ea"/>
                <a:cs typeface="+mj-cs"/>
              </a:rPr>
              <a:t>Çankaya</a:t>
            </a:r>
            <a:r>
              <a:rPr lang="en-GB" sz="2800" b="1" dirty="0">
                <a:solidFill>
                  <a:srgbClr val="FF0000"/>
                </a:solidFill>
                <a:latin typeface="Calibri Light" panose="020F0302020204030204"/>
                <a:ea typeface="+mj-ea"/>
                <a:cs typeface="+mj-cs"/>
              </a:rPr>
              <a:t> </a:t>
            </a:r>
            <a:r>
              <a:rPr lang="en-GB" sz="2800" b="1" dirty="0" err="1">
                <a:solidFill>
                  <a:srgbClr val="FF0000"/>
                </a:solidFill>
                <a:latin typeface="Calibri Light" panose="020F0302020204030204"/>
                <a:ea typeface="+mj-ea"/>
                <a:cs typeface="+mj-cs"/>
              </a:rPr>
              <a:t>Belediyesi</a:t>
            </a:r>
            <a:r>
              <a:rPr lang="en-GB" sz="2800" b="1" dirty="0">
                <a:solidFill>
                  <a:srgbClr val="FF0000"/>
                </a:solidFill>
                <a:latin typeface="Calibri Light" panose="020F0302020204030204"/>
                <a:ea typeface="+mj-ea"/>
                <a:cs typeface="+mj-cs"/>
              </a:rPr>
              <a:t> </a:t>
            </a:r>
            <a:r>
              <a:rPr lang="tr-TR" sz="2800" b="1" dirty="0">
                <a:solidFill>
                  <a:srgbClr val="FF0000"/>
                </a:solidFill>
                <a:latin typeface="Calibri Light" panose="020F0302020204030204"/>
                <a:ea typeface="+mj-ea"/>
                <a:cs typeface="+mj-cs"/>
              </a:rPr>
              <a:t/>
            </a:r>
            <a:br>
              <a:rPr lang="tr-TR" sz="2800" b="1" dirty="0">
                <a:solidFill>
                  <a:srgbClr val="FF0000"/>
                </a:solidFill>
                <a:latin typeface="Calibri Light" panose="020F0302020204030204"/>
                <a:ea typeface="+mj-ea"/>
                <a:cs typeface="+mj-cs"/>
              </a:rPr>
            </a:br>
            <a:r>
              <a:rPr lang="en-GB" sz="2800" b="1" dirty="0" err="1">
                <a:solidFill>
                  <a:srgbClr val="FF0000"/>
                </a:solidFill>
                <a:latin typeface="Calibri Light" panose="020F0302020204030204"/>
                <a:ea typeface="+mj-ea"/>
                <a:cs typeface="+mj-cs"/>
              </a:rPr>
              <a:t>Sahipsiz</a:t>
            </a:r>
            <a:r>
              <a:rPr lang="en-GB" sz="2800" b="1" dirty="0">
                <a:solidFill>
                  <a:srgbClr val="FF0000"/>
                </a:solidFill>
                <a:latin typeface="Calibri Light" panose="020F0302020204030204"/>
                <a:ea typeface="+mj-ea"/>
                <a:cs typeface="+mj-cs"/>
              </a:rPr>
              <a:t> </a:t>
            </a:r>
            <a:r>
              <a:rPr lang="en-GB" sz="2800" b="1" dirty="0" err="1">
                <a:solidFill>
                  <a:srgbClr val="FF0000"/>
                </a:solidFill>
                <a:latin typeface="Calibri Light" panose="020F0302020204030204"/>
                <a:ea typeface="+mj-ea"/>
                <a:cs typeface="+mj-cs"/>
              </a:rPr>
              <a:t>Sokak</a:t>
            </a:r>
            <a:r>
              <a:rPr lang="en-GB" sz="2800" b="1" dirty="0">
                <a:solidFill>
                  <a:srgbClr val="FF0000"/>
                </a:solidFill>
                <a:latin typeface="Calibri Light" panose="020F0302020204030204"/>
                <a:ea typeface="+mj-ea"/>
                <a:cs typeface="+mj-cs"/>
              </a:rPr>
              <a:t> </a:t>
            </a:r>
            <a:r>
              <a:rPr lang="en-GB" sz="2800" b="1" dirty="0" err="1">
                <a:solidFill>
                  <a:srgbClr val="FF0000"/>
                </a:solidFill>
                <a:latin typeface="Calibri Light" panose="020F0302020204030204"/>
                <a:ea typeface="+mj-ea"/>
                <a:cs typeface="+mj-cs"/>
              </a:rPr>
              <a:t>Hayvanları</a:t>
            </a:r>
            <a:r>
              <a:rPr lang="en-GB" sz="2800" b="1" dirty="0">
                <a:solidFill>
                  <a:srgbClr val="FF0000"/>
                </a:solidFill>
                <a:latin typeface="Calibri Light" panose="020F0302020204030204"/>
                <a:ea typeface="+mj-ea"/>
                <a:cs typeface="+mj-cs"/>
              </a:rPr>
              <a:t> </a:t>
            </a:r>
            <a:r>
              <a:rPr lang="en-GB" sz="2800" b="1" dirty="0" err="1">
                <a:solidFill>
                  <a:srgbClr val="FF0000"/>
                </a:solidFill>
                <a:latin typeface="Calibri Light" panose="020F0302020204030204"/>
                <a:ea typeface="+mj-ea"/>
                <a:cs typeface="+mj-cs"/>
              </a:rPr>
              <a:t>Bakım</a:t>
            </a:r>
            <a:r>
              <a:rPr lang="en-GB" sz="2800" b="1" dirty="0">
                <a:solidFill>
                  <a:srgbClr val="FF0000"/>
                </a:solidFill>
                <a:latin typeface="Calibri Light" panose="020F0302020204030204"/>
                <a:ea typeface="+mj-ea"/>
                <a:cs typeface="+mj-cs"/>
              </a:rPr>
              <a:t> </a:t>
            </a:r>
            <a:r>
              <a:rPr lang="en-GB" sz="2800" b="1" dirty="0" err="1">
                <a:solidFill>
                  <a:srgbClr val="FF0000"/>
                </a:solidFill>
                <a:latin typeface="Calibri Light" panose="020F0302020204030204"/>
                <a:ea typeface="+mj-ea"/>
                <a:cs typeface="+mj-cs"/>
              </a:rPr>
              <a:t>ve</a:t>
            </a:r>
            <a:r>
              <a:rPr lang="en-GB" sz="2800" b="1" dirty="0">
                <a:solidFill>
                  <a:srgbClr val="FF0000"/>
                </a:solidFill>
                <a:latin typeface="Calibri Light" panose="020F0302020204030204"/>
                <a:ea typeface="+mj-ea"/>
                <a:cs typeface="+mj-cs"/>
              </a:rPr>
              <a:t> </a:t>
            </a:r>
            <a:r>
              <a:rPr lang="en-GB" sz="2800" b="1" dirty="0" err="1">
                <a:solidFill>
                  <a:srgbClr val="FF0000"/>
                </a:solidFill>
                <a:latin typeface="Calibri Light" panose="020F0302020204030204"/>
                <a:ea typeface="+mj-ea"/>
                <a:cs typeface="+mj-cs"/>
              </a:rPr>
              <a:t>Rehabilitasyon</a:t>
            </a:r>
            <a:r>
              <a:rPr lang="en-GB" sz="2800" b="1" dirty="0">
                <a:solidFill>
                  <a:srgbClr val="FF0000"/>
                </a:solidFill>
                <a:latin typeface="Calibri Light" panose="020F0302020204030204"/>
                <a:ea typeface="+mj-ea"/>
                <a:cs typeface="+mj-cs"/>
              </a:rPr>
              <a:t> </a:t>
            </a:r>
            <a:r>
              <a:rPr lang="en-GB" sz="2800" b="1" dirty="0" err="1">
                <a:solidFill>
                  <a:srgbClr val="FF0000"/>
                </a:solidFill>
                <a:latin typeface="Calibri Light" panose="020F0302020204030204"/>
                <a:ea typeface="+mj-ea"/>
                <a:cs typeface="+mj-cs"/>
              </a:rPr>
              <a:t>Merkezi</a:t>
            </a:r>
            <a:endParaRPr lang="en-GB" b="1" dirty="0">
              <a:solidFill>
                <a:srgbClr val="FF0000"/>
              </a:solidFill>
            </a:endParaRPr>
          </a:p>
        </p:txBody>
      </p:sp>
      <p:pic>
        <p:nvPicPr>
          <p:cNvPr id="6" name="Resim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9180"/>
          </a:xfrm>
          <a:prstGeom prst="rect">
            <a:avLst/>
          </a:prstGeom>
        </p:spPr>
      </p:pic>
    </p:spTree>
    <p:extLst>
      <p:ext uri="{BB962C8B-B14F-4D97-AF65-F5344CB8AC3E}">
        <p14:creationId xmlns:p14="http://schemas.microsoft.com/office/powerpoint/2010/main" val="4272051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ctr"/>
            <a:r>
              <a:rPr lang="tr-TR" sz="2800" b="1" dirty="0" err="1" smtClean="0">
                <a:solidFill>
                  <a:srgbClr val="C00000"/>
                </a:solidFill>
              </a:rPr>
              <a:t>The</a:t>
            </a:r>
            <a:r>
              <a:rPr lang="tr-TR" sz="2800" b="1" dirty="0" smtClean="0">
                <a:solidFill>
                  <a:srgbClr val="C00000"/>
                </a:solidFill>
              </a:rPr>
              <a:t> </a:t>
            </a:r>
            <a:r>
              <a:rPr lang="tr-TR" sz="3200" b="1" dirty="0" err="1" smtClean="0">
                <a:solidFill>
                  <a:srgbClr val="C00000"/>
                </a:solidFill>
              </a:rPr>
              <a:t>number</a:t>
            </a:r>
            <a:r>
              <a:rPr lang="tr-TR" sz="2800" b="1" dirty="0" smtClean="0">
                <a:solidFill>
                  <a:srgbClr val="C00000"/>
                </a:solidFill>
              </a:rPr>
              <a:t> of </a:t>
            </a:r>
            <a:r>
              <a:rPr lang="tr-TR" sz="2800" b="1" dirty="0" err="1" smtClean="0">
                <a:solidFill>
                  <a:srgbClr val="C00000"/>
                </a:solidFill>
              </a:rPr>
              <a:t>stray</a:t>
            </a:r>
            <a:r>
              <a:rPr lang="tr-TR" sz="2800" b="1" dirty="0" smtClean="0">
                <a:solidFill>
                  <a:srgbClr val="C00000"/>
                </a:solidFill>
              </a:rPr>
              <a:t> </a:t>
            </a:r>
            <a:r>
              <a:rPr lang="tr-TR" sz="2800" b="1" dirty="0" err="1" smtClean="0">
                <a:solidFill>
                  <a:srgbClr val="C00000"/>
                </a:solidFill>
              </a:rPr>
              <a:t>dogs</a:t>
            </a:r>
            <a:r>
              <a:rPr lang="tr-TR" sz="2800" b="1" dirty="0" smtClean="0">
                <a:solidFill>
                  <a:srgbClr val="C00000"/>
                </a:solidFill>
              </a:rPr>
              <a:t> in Ankara</a:t>
            </a:r>
            <a:endParaRPr lang="tr-TR" sz="2800" b="1" dirty="0">
              <a:solidFill>
                <a:srgbClr val="C00000"/>
              </a:solidFill>
            </a:endParaRP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3033063123"/>
              </p:ext>
            </p:extLst>
          </p:nvPr>
        </p:nvGraphicFramePr>
        <p:xfrm>
          <a:off x="838201" y="2168434"/>
          <a:ext cx="6837218" cy="2782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Resim 3"/>
          <p:cNvPicPr>
            <a:picLocks noChangeAspect="1"/>
          </p:cNvPicPr>
          <p:nvPr/>
        </p:nvPicPr>
        <p:blipFill rotWithShape="1">
          <a:blip r:embed="rId8">
            <a:extLst>
              <a:ext uri="{28A0092B-C50C-407E-A947-70E740481C1C}">
                <a14:useLocalDpi xmlns:a14="http://schemas.microsoft.com/office/drawing/2010/main" val="0"/>
              </a:ext>
            </a:extLst>
          </a:blip>
          <a:srcRect l="22373"/>
          <a:stretch/>
        </p:blipFill>
        <p:spPr>
          <a:xfrm>
            <a:off x="8610600" y="1870075"/>
            <a:ext cx="2223779" cy="1906331"/>
          </a:xfrm>
          <a:prstGeom prst="rect">
            <a:avLst/>
          </a:prstGeom>
        </p:spPr>
      </p:pic>
      <p:pic>
        <p:nvPicPr>
          <p:cNvPr id="5" name="Resim 4"/>
          <p:cNvPicPr>
            <a:picLocks noChangeAspect="1"/>
          </p:cNvPicPr>
          <p:nvPr/>
        </p:nvPicPr>
        <p:blipFill rotWithShape="1">
          <a:blip r:embed="rId9">
            <a:extLst>
              <a:ext uri="{28A0092B-C50C-407E-A947-70E740481C1C}">
                <a14:useLocalDpi xmlns:a14="http://schemas.microsoft.com/office/drawing/2010/main" val="0"/>
              </a:ext>
            </a:extLst>
          </a:blip>
          <a:srcRect l="29297" t="29774" r="18913" b="1"/>
          <a:stretch/>
        </p:blipFill>
        <p:spPr>
          <a:xfrm>
            <a:off x="8613743" y="3955793"/>
            <a:ext cx="2220636" cy="2009912"/>
          </a:xfrm>
          <a:prstGeom prst="rect">
            <a:avLst/>
          </a:prstGeom>
        </p:spPr>
      </p:pic>
      <p:sp>
        <p:nvSpPr>
          <p:cNvPr id="7" name="Slayt Numarası Yer Tutucusu 6"/>
          <p:cNvSpPr>
            <a:spLocks noGrp="1"/>
          </p:cNvSpPr>
          <p:nvPr>
            <p:ph type="sldNum" sz="quarter" idx="12"/>
          </p:nvPr>
        </p:nvSpPr>
        <p:spPr/>
        <p:txBody>
          <a:bodyPr/>
          <a:lstStyle/>
          <a:p>
            <a:fld id="{03A73F64-4299-4C49-9802-754AC63D8EEF}" type="slidenum">
              <a:rPr lang="en-GB" sz="2000" b="1" smtClean="0">
                <a:solidFill>
                  <a:srgbClr val="C00000"/>
                </a:solidFill>
                <a:latin typeface="+mj-lt"/>
              </a:rPr>
              <a:t>4</a:t>
            </a:fld>
            <a:endParaRPr lang="en-GB" sz="2000" b="1" dirty="0">
              <a:solidFill>
                <a:srgbClr val="C00000"/>
              </a:solidFill>
              <a:latin typeface="+mj-lt"/>
            </a:endParaRPr>
          </a:p>
        </p:txBody>
      </p:sp>
      <p:pic>
        <p:nvPicPr>
          <p:cNvPr id="8" name="Resim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4568" y="5721429"/>
            <a:ext cx="2323809" cy="1269841"/>
          </a:xfrm>
          <a:prstGeom prst="rect">
            <a:avLst/>
          </a:prstGeom>
        </p:spPr>
      </p:pic>
    </p:spTree>
    <p:extLst>
      <p:ext uri="{BB962C8B-B14F-4D97-AF65-F5344CB8AC3E}">
        <p14:creationId xmlns:p14="http://schemas.microsoft.com/office/powerpoint/2010/main" val="2517360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 name="İçerik Yer Tutucus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899" y="365125"/>
            <a:ext cx="10368202" cy="6221624"/>
          </a:xfrm>
          <a:prstGeom prst="rect">
            <a:avLst/>
          </a:prstGeom>
        </p:spPr>
      </p:pic>
      <p:sp>
        <p:nvSpPr>
          <p:cNvPr id="5" name="Slayt Numarası Yer Tutucusu 4"/>
          <p:cNvSpPr>
            <a:spLocks noGrp="1"/>
          </p:cNvSpPr>
          <p:nvPr>
            <p:ph type="sldNum" sz="quarter" idx="12"/>
          </p:nvPr>
        </p:nvSpPr>
        <p:spPr/>
        <p:txBody>
          <a:bodyPr/>
          <a:lstStyle/>
          <a:p>
            <a:fld id="{03A73F64-4299-4C49-9802-754AC63D8EEF}" type="slidenum">
              <a:rPr lang="en-GB" smtClean="0"/>
              <a:t>5</a:t>
            </a:fld>
            <a:endParaRPr lang="en-GB"/>
          </a:p>
        </p:txBody>
      </p:sp>
    </p:spTree>
    <p:extLst>
      <p:ext uri="{BB962C8B-B14F-4D97-AF65-F5344CB8AC3E}">
        <p14:creationId xmlns:p14="http://schemas.microsoft.com/office/powerpoint/2010/main" val="2392677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5" name="Resim 4"/>
          <p:cNvPicPr>
            <a:picLocks noChangeAspect="1"/>
          </p:cNvPicPr>
          <p:nvPr/>
        </p:nvPicPr>
        <p:blipFill>
          <a:blip r:embed="rId2"/>
          <a:stretch>
            <a:fillRect/>
          </a:stretch>
        </p:blipFill>
        <p:spPr>
          <a:xfrm>
            <a:off x="1143666" y="477393"/>
            <a:ext cx="9904668" cy="5943472"/>
          </a:xfrm>
          <a:prstGeom prst="rect">
            <a:avLst/>
          </a:prstGeom>
        </p:spPr>
      </p:pic>
      <p:sp>
        <p:nvSpPr>
          <p:cNvPr id="4" name="Slayt Numarası Yer Tutucusu 3"/>
          <p:cNvSpPr>
            <a:spLocks noGrp="1"/>
          </p:cNvSpPr>
          <p:nvPr>
            <p:ph type="sldNum" sz="quarter" idx="12"/>
          </p:nvPr>
        </p:nvSpPr>
        <p:spPr/>
        <p:txBody>
          <a:bodyPr/>
          <a:lstStyle/>
          <a:p>
            <a:fld id="{4D640351-AD7D-45E6-A088-0616A42E248A}" type="slidenum">
              <a:rPr lang="tr-TR" smtClean="0"/>
              <a:t>6</a:t>
            </a:fld>
            <a:endParaRPr lang="tr-TR"/>
          </a:p>
        </p:txBody>
      </p:sp>
    </p:spTree>
    <p:extLst>
      <p:ext uri="{BB962C8B-B14F-4D97-AF65-F5344CB8AC3E}">
        <p14:creationId xmlns:p14="http://schemas.microsoft.com/office/powerpoint/2010/main" val="291873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413659"/>
            <a:ext cx="12192000" cy="1741712"/>
          </a:xfrm>
        </p:spPr>
        <p:txBody>
          <a:bodyPr>
            <a:noAutofit/>
          </a:bodyPr>
          <a:lstStyle/>
          <a:p>
            <a:pPr algn="ctr"/>
            <a:r>
              <a:rPr lang="tr-TR" sz="3200" b="1" dirty="0">
                <a:solidFill>
                  <a:srgbClr val="C00000"/>
                </a:solidFill>
              </a:rPr>
              <a:t>C</a:t>
            </a:r>
            <a:r>
              <a:rPr lang="tr-TR" sz="3200" b="1" dirty="0" smtClean="0">
                <a:solidFill>
                  <a:srgbClr val="C00000"/>
                </a:solidFill>
              </a:rPr>
              <a:t>ankaya </a:t>
            </a:r>
            <a:r>
              <a:rPr lang="tr-TR" sz="3200" b="1" dirty="0" err="1" smtClean="0">
                <a:solidFill>
                  <a:srgbClr val="C00000"/>
                </a:solidFill>
              </a:rPr>
              <a:t>Municipality</a:t>
            </a:r>
            <a:r>
              <a:rPr lang="tr-TR" sz="3200" b="1" dirty="0" smtClean="0">
                <a:solidFill>
                  <a:srgbClr val="C00000"/>
                </a:solidFill>
              </a:rPr>
              <a:t> </a:t>
            </a:r>
            <a:br>
              <a:rPr lang="tr-TR" sz="3200" b="1" dirty="0" smtClean="0">
                <a:solidFill>
                  <a:srgbClr val="C00000"/>
                </a:solidFill>
              </a:rPr>
            </a:br>
            <a:r>
              <a:rPr lang="tr-TR" sz="3200" b="1" dirty="0" err="1" smtClean="0">
                <a:solidFill>
                  <a:srgbClr val="C00000"/>
                </a:solidFill>
              </a:rPr>
              <a:t>Animal</a:t>
            </a:r>
            <a:r>
              <a:rPr lang="tr-TR" sz="3200" b="1" dirty="0" smtClean="0">
                <a:solidFill>
                  <a:srgbClr val="C00000"/>
                </a:solidFill>
              </a:rPr>
              <a:t> </a:t>
            </a:r>
            <a:r>
              <a:rPr lang="tr-TR" sz="3200" b="1" dirty="0" err="1" smtClean="0">
                <a:solidFill>
                  <a:srgbClr val="C00000"/>
                </a:solidFill>
              </a:rPr>
              <a:t>Care</a:t>
            </a:r>
            <a:r>
              <a:rPr lang="tr-TR" sz="3200" b="1" dirty="0" smtClean="0">
                <a:solidFill>
                  <a:srgbClr val="C00000"/>
                </a:solidFill>
              </a:rPr>
              <a:t> </a:t>
            </a:r>
            <a:r>
              <a:rPr lang="tr-TR" sz="3200" b="1" dirty="0" err="1" smtClean="0">
                <a:solidFill>
                  <a:srgbClr val="C00000"/>
                </a:solidFill>
              </a:rPr>
              <a:t>and</a:t>
            </a:r>
            <a:r>
              <a:rPr lang="tr-TR" sz="3200" b="1" dirty="0" smtClean="0">
                <a:solidFill>
                  <a:srgbClr val="C00000"/>
                </a:solidFill>
              </a:rPr>
              <a:t> </a:t>
            </a:r>
            <a:r>
              <a:rPr lang="tr-TR" sz="3200" b="1" dirty="0" err="1" smtClean="0">
                <a:solidFill>
                  <a:srgbClr val="C00000"/>
                </a:solidFill>
              </a:rPr>
              <a:t>Rehabilitation</a:t>
            </a:r>
            <a:r>
              <a:rPr lang="tr-TR" sz="3200" b="1" dirty="0" smtClean="0">
                <a:solidFill>
                  <a:srgbClr val="C00000"/>
                </a:solidFill>
              </a:rPr>
              <a:t> Center</a:t>
            </a:r>
            <a:br>
              <a:rPr lang="tr-TR" sz="3200" b="1" dirty="0" smtClean="0">
                <a:solidFill>
                  <a:srgbClr val="C00000"/>
                </a:solidFill>
              </a:rPr>
            </a:br>
            <a:r>
              <a:rPr lang="tr-TR" sz="3200" b="1" dirty="0" err="1" smtClean="0">
                <a:solidFill>
                  <a:srgbClr val="C00000"/>
                </a:solidFill>
              </a:rPr>
              <a:t>The</a:t>
            </a:r>
            <a:r>
              <a:rPr lang="tr-TR" sz="3200" b="1" dirty="0" smtClean="0">
                <a:solidFill>
                  <a:srgbClr val="C00000"/>
                </a:solidFill>
              </a:rPr>
              <a:t> </a:t>
            </a:r>
            <a:r>
              <a:rPr lang="tr-TR" sz="3200" b="1" dirty="0" err="1">
                <a:solidFill>
                  <a:srgbClr val="C00000"/>
                </a:solidFill>
              </a:rPr>
              <a:t>N</a:t>
            </a:r>
            <a:r>
              <a:rPr lang="tr-TR" sz="3200" b="1" dirty="0" err="1" smtClean="0">
                <a:solidFill>
                  <a:srgbClr val="C00000"/>
                </a:solidFill>
              </a:rPr>
              <a:t>umber</a:t>
            </a:r>
            <a:r>
              <a:rPr lang="tr-TR" sz="3200" b="1" dirty="0" smtClean="0">
                <a:solidFill>
                  <a:srgbClr val="C00000"/>
                </a:solidFill>
              </a:rPr>
              <a:t> of </a:t>
            </a:r>
            <a:r>
              <a:rPr lang="tr-TR" sz="3200" b="1" dirty="0" err="1">
                <a:solidFill>
                  <a:srgbClr val="C00000"/>
                </a:solidFill>
              </a:rPr>
              <a:t>N</a:t>
            </a:r>
            <a:r>
              <a:rPr lang="tr-TR" sz="3200" b="1" dirty="0" err="1" smtClean="0">
                <a:solidFill>
                  <a:srgbClr val="C00000"/>
                </a:solidFill>
              </a:rPr>
              <a:t>eutered</a:t>
            </a:r>
            <a:r>
              <a:rPr lang="tr-TR" sz="3200" b="1" dirty="0" smtClean="0">
                <a:solidFill>
                  <a:srgbClr val="C00000"/>
                </a:solidFill>
              </a:rPr>
              <a:t> </a:t>
            </a:r>
            <a:r>
              <a:rPr lang="tr-TR" sz="3200" b="1" dirty="0" err="1" smtClean="0">
                <a:solidFill>
                  <a:srgbClr val="C00000"/>
                </a:solidFill>
              </a:rPr>
              <a:t>dogs</a:t>
            </a:r>
            <a:r>
              <a:rPr lang="tr-TR" sz="3200" b="1" dirty="0" smtClean="0">
                <a:solidFill>
                  <a:srgbClr val="C00000"/>
                </a:solidFill>
              </a:rPr>
              <a:t> in 2015-2016</a:t>
            </a:r>
            <a:endParaRPr lang="tr-TR" sz="3200" b="1" dirty="0">
              <a:solidFill>
                <a:srgbClr val="C00000"/>
              </a:solidFill>
            </a:endParaRPr>
          </a:p>
        </p:txBody>
      </p:sp>
      <p:graphicFrame>
        <p:nvGraphicFramePr>
          <p:cNvPr id="9" name="Diyagram 8"/>
          <p:cNvGraphicFramePr/>
          <p:nvPr>
            <p:extLst>
              <p:ext uri="{D42A27DB-BD31-4B8C-83A1-F6EECF244321}">
                <p14:modId xmlns:p14="http://schemas.microsoft.com/office/powerpoint/2010/main" val="86189653"/>
              </p:ext>
            </p:extLst>
          </p:nvPr>
        </p:nvGraphicFramePr>
        <p:xfrm>
          <a:off x="1722847" y="2155372"/>
          <a:ext cx="8668062" cy="3431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Resi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27422" y="2891804"/>
            <a:ext cx="718457" cy="718457"/>
          </a:xfrm>
          <a:prstGeom prst="rect">
            <a:avLst/>
          </a:prstGeom>
        </p:spPr>
      </p:pic>
      <p:pic>
        <p:nvPicPr>
          <p:cNvPr id="12" name="Resim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044960" y="2773034"/>
            <a:ext cx="915145" cy="1134931"/>
          </a:xfrm>
          <a:prstGeom prst="rect">
            <a:avLst/>
          </a:prstGeom>
        </p:spPr>
      </p:pic>
      <p:pic>
        <p:nvPicPr>
          <p:cNvPr id="13" name="Resim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25274" y="2826007"/>
            <a:ext cx="549838" cy="850049"/>
          </a:xfrm>
          <a:prstGeom prst="rect">
            <a:avLst/>
          </a:prstGeom>
          <a:ln>
            <a:solidFill>
              <a:srgbClr val="C00000"/>
            </a:solidFill>
          </a:ln>
        </p:spPr>
      </p:pic>
      <p:sp>
        <p:nvSpPr>
          <p:cNvPr id="6" name="Metin kutusu 5"/>
          <p:cNvSpPr txBox="1"/>
          <p:nvPr/>
        </p:nvSpPr>
        <p:spPr>
          <a:xfrm>
            <a:off x="3275641" y="5130950"/>
            <a:ext cx="4661661" cy="523220"/>
          </a:xfrm>
          <a:prstGeom prst="rect">
            <a:avLst/>
          </a:prstGeom>
          <a:noFill/>
        </p:spPr>
        <p:txBody>
          <a:bodyPr wrap="none" rtlCol="0">
            <a:spAutoFit/>
          </a:bodyPr>
          <a:lstStyle/>
          <a:p>
            <a:r>
              <a:rPr lang="tr-TR" sz="2800" dirty="0" err="1" smtClean="0">
                <a:solidFill>
                  <a:srgbClr val="C00000"/>
                </a:solidFill>
              </a:rPr>
              <a:t>Conventional</a:t>
            </a:r>
            <a:r>
              <a:rPr lang="tr-TR" sz="2800" dirty="0" smtClean="0">
                <a:solidFill>
                  <a:srgbClr val="C00000"/>
                </a:solidFill>
              </a:rPr>
              <a:t> </a:t>
            </a:r>
            <a:r>
              <a:rPr lang="tr-TR" sz="2800" dirty="0" err="1" smtClean="0">
                <a:solidFill>
                  <a:srgbClr val="C00000"/>
                </a:solidFill>
              </a:rPr>
              <a:t>surgical</a:t>
            </a:r>
            <a:r>
              <a:rPr lang="tr-TR" sz="2800" dirty="0" smtClean="0">
                <a:solidFill>
                  <a:srgbClr val="C00000"/>
                </a:solidFill>
              </a:rPr>
              <a:t> </a:t>
            </a:r>
            <a:r>
              <a:rPr lang="tr-TR" sz="2800" dirty="0" err="1" smtClean="0">
                <a:solidFill>
                  <a:srgbClr val="C00000"/>
                </a:solidFill>
              </a:rPr>
              <a:t>methods</a:t>
            </a:r>
            <a:endParaRPr lang="tr-TR" sz="2800" dirty="0">
              <a:solidFill>
                <a:srgbClr val="C00000"/>
              </a:solidFill>
            </a:endParaRPr>
          </a:p>
        </p:txBody>
      </p:sp>
      <p:sp>
        <p:nvSpPr>
          <p:cNvPr id="4" name="Slayt Numarası Yer Tutucusu 3"/>
          <p:cNvSpPr>
            <a:spLocks noGrp="1"/>
          </p:cNvSpPr>
          <p:nvPr>
            <p:ph type="sldNum" sz="quarter" idx="12"/>
          </p:nvPr>
        </p:nvSpPr>
        <p:spPr/>
        <p:txBody>
          <a:bodyPr/>
          <a:lstStyle/>
          <a:p>
            <a:fld id="{03A73F64-4299-4C49-9802-754AC63D8EEF}" type="slidenum">
              <a:rPr lang="en-GB" sz="2000" b="1" smtClean="0">
                <a:solidFill>
                  <a:srgbClr val="C00000"/>
                </a:solidFill>
                <a:latin typeface="+mj-lt"/>
              </a:rPr>
              <a:t>7</a:t>
            </a:fld>
            <a:endParaRPr lang="en-GB" sz="2000" b="1" dirty="0">
              <a:solidFill>
                <a:srgbClr val="C00000"/>
              </a:solidFill>
              <a:latin typeface="+mj-lt"/>
            </a:endParaRPr>
          </a:p>
        </p:txBody>
      </p:sp>
      <p:pic>
        <p:nvPicPr>
          <p:cNvPr id="10" name="Resim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4568" y="5721429"/>
            <a:ext cx="2323809" cy="1269841"/>
          </a:xfrm>
          <a:prstGeom prst="rect">
            <a:avLst/>
          </a:prstGeom>
        </p:spPr>
      </p:pic>
    </p:spTree>
    <p:extLst>
      <p:ext uri="{BB962C8B-B14F-4D97-AF65-F5344CB8AC3E}">
        <p14:creationId xmlns:p14="http://schemas.microsoft.com/office/powerpoint/2010/main" val="1236883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normAutofit/>
          </a:bodyPr>
          <a:lstStyle/>
          <a:p>
            <a:fld id="{09AE526B-F567-43C9-9337-32384A3364CE}" type="slidenum">
              <a:rPr lang="tr-TR" smtClean="0"/>
              <a:t>8</a:t>
            </a:fld>
            <a:endParaRPr lang="tr-T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7979" y="2257205"/>
            <a:ext cx="3602454" cy="2701841"/>
          </a:xfrm>
          <a:prstGeom prst="rect">
            <a:avLst/>
          </a:prstGeom>
          <a:ln>
            <a:noFill/>
          </a:ln>
          <a:effectLst>
            <a:outerShdw blurRad="292100" dist="139700" dir="2700000" algn="tl" rotWithShape="0">
              <a:srgbClr val="333333">
                <a:alpha val="65000"/>
              </a:srgbClr>
            </a:outerShdw>
          </a:effectLst>
        </p:spPr>
      </p:pic>
      <p:pic>
        <p:nvPicPr>
          <p:cNvPr id="6" name="Resim 5"/>
          <p:cNvPicPr>
            <a:picLocks noChangeAspect="1"/>
          </p:cNvPicPr>
          <p:nvPr/>
        </p:nvPicPr>
        <p:blipFill rotWithShape="1">
          <a:blip r:embed="rId4" cstate="print">
            <a:extLst>
              <a:ext uri="{28A0092B-C50C-407E-A947-70E740481C1C}">
                <a14:useLocalDpi xmlns:a14="http://schemas.microsoft.com/office/drawing/2010/main" val="0"/>
              </a:ext>
            </a:extLst>
          </a:blip>
          <a:srcRect l="10684" t="12825" b="12000"/>
          <a:stretch/>
        </p:blipFill>
        <p:spPr>
          <a:xfrm rot="5400000">
            <a:off x="3796074" y="2269752"/>
            <a:ext cx="4113761" cy="2596832"/>
          </a:xfrm>
          <a:prstGeom prst="rect">
            <a:avLst/>
          </a:prstGeom>
          <a:ln>
            <a:noFill/>
          </a:ln>
          <a:effectLst>
            <a:outerShdw blurRad="292100" dist="139700" dir="2700000" algn="tl" rotWithShape="0">
              <a:srgbClr val="333333">
                <a:alpha val="65000"/>
              </a:srgbClr>
            </a:outerShdw>
          </a:effectLst>
        </p:spPr>
      </p:pic>
      <p:pic>
        <p:nvPicPr>
          <p:cNvPr id="7" name="Resim 6"/>
          <p:cNvPicPr>
            <a:picLocks noChangeAspect="1"/>
          </p:cNvPicPr>
          <p:nvPr/>
        </p:nvPicPr>
        <p:blipFill rotWithShape="1">
          <a:blip r:embed="rId5" cstate="print">
            <a:extLst>
              <a:ext uri="{28A0092B-C50C-407E-A947-70E740481C1C}">
                <a14:useLocalDpi xmlns:a14="http://schemas.microsoft.com/office/drawing/2010/main" val="0"/>
              </a:ext>
            </a:extLst>
          </a:blip>
          <a:srcRect l="25335" t="-2032" r="11618" b="2032"/>
          <a:stretch/>
        </p:blipFill>
        <p:spPr>
          <a:xfrm rot="5400000">
            <a:off x="1012496" y="1913612"/>
            <a:ext cx="2781755" cy="3309113"/>
          </a:xfrm>
          <a:prstGeom prst="rect">
            <a:avLst/>
          </a:prstGeom>
          <a:ln>
            <a:noFill/>
          </a:ln>
          <a:effectLst>
            <a:outerShdw blurRad="292100" dist="139700" dir="2700000" algn="tl" rotWithShape="0">
              <a:srgbClr val="333333">
                <a:alpha val="65000"/>
              </a:srgbClr>
            </a:outerShdw>
          </a:effectLst>
        </p:spPr>
      </p:pic>
      <p:sp>
        <p:nvSpPr>
          <p:cNvPr id="5" name="Metin kutusu 4"/>
          <p:cNvSpPr txBox="1"/>
          <p:nvPr/>
        </p:nvSpPr>
        <p:spPr>
          <a:xfrm>
            <a:off x="3918536" y="5646225"/>
            <a:ext cx="3785705" cy="1354217"/>
          </a:xfrm>
          <a:prstGeom prst="rect">
            <a:avLst/>
          </a:prstGeom>
          <a:noFill/>
        </p:spPr>
        <p:txBody>
          <a:bodyPr wrap="square" rtlCol="0">
            <a:spAutoFit/>
          </a:bodyPr>
          <a:lstStyle/>
          <a:p>
            <a:pPr lvl="0" algn="ctr"/>
            <a:r>
              <a:rPr lang="tr-TR" dirty="0" err="1"/>
              <a:t>Patient</a:t>
            </a:r>
            <a:r>
              <a:rPr lang="tr-TR" dirty="0"/>
              <a:t> </a:t>
            </a:r>
            <a:r>
              <a:rPr lang="tr-TR" dirty="0" err="1"/>
              <a:t>monitor</a:t>
            </a:r>
            <a:r>
              <a:rPr lang="tr-TR" dirty="0"/>
              <a:t> </a:t>
            </a:r>
          </a:p>
          <a:p>
            <a:pPr lvl="0" algn="ctr"/>
            <a:r>
              <a:rPr lang="tr-TR" sz="1400" dirty="0"/>
              <a:t>(ETCO</a:t>
            </a:r>
            <a:r>
              <a:rPr lang="tr-TR" sz="1400" baseline="-25000" dirty="0"/>
              <a:t>2</a:t>
            </a:r>
            <a:r>
              <a:rPr lang="tr-TR" sz="1400" dirty="0"/>
              <a:t>’li, PM5000V, UTECH, </a:t>
            </a:r>
            <a:r>
              <a:rPr lang="tr-TR" sz="1400" dirty="0" err="1"/>
              <a:t>China</a:t>
            </a:r>
            <a:r>
              <a:rPr lang="tr-TR" sz="1400" dirty="0"/>
              <a:t>)</a:t>
            </a:r>
            <a:endParaRPr lang="tr-TR" sz="1200" dirty="0"/>
          </a:p>
          <a:p>
            <a:pPr lvl="0" algn="ctr"/>
            <a:r>
              <a:rPr lang="tr-TR" dirty="0" err="1"/>
              <a:t>Anaesthesia</a:t>
            </a:r>
            <a:r>
              <a:rPr lang="tr-TR" dirty="0"/>
              <a:t> </a:t>
            </a:r>
            <a:r>
              <a:rPr lang="tr-TR" dirty="0" err="1"/>
              <a:t>device</a:t>
            </a:r>
            <a:r>
              <a:rPr lang="tr-TR" dirty="0"/>
              <a:t> </a:t>
            </a:r>
          </a:p>
          <a:p>
            <a:pPr lvl="0" algn="ctr"/>
            <a:r>
              <a:rPr lang="tr-TR" sz="1400" dirty="0"/>
              <a:t>(UT-201A, UTECH, </a:t>
            </a:r>
            <a:r>
              <a:rPr lang="tr-TR" sz="1400" dirty="0" err="1"/>
              <a:t>China</a:t>
            </a:r>
            <a:r>
              <a:rPr lang="tr-TR" sz="1400" dirty="0"/>
              <a:t>)</a:t>
            </a:r>
            <a:endParaRPr lang="tr-TR" sz="1200" dirty="0"/>
          </a:p>
          <a:p>
            <a:endParaRPr lang="tr-TR" dirty="0"/>
          </a:p>
        </p:txBody>
      </p:sp>
      <p:sp>
        <p:nvSpPr>
          <p:cNvPr id="8" name="Metin kutusu 7"/>
          <p:cNvSpPr txBox="1"/>
          <p:nvPr/>
        </p:nvSpPr>
        <p:spPr>
          <a:xfrm>
            <a:off x="8599486" y="4959046"/>
            <a:ext cx="1699441" cy="584775"/>
          </a:xfrm>
          <a:prstGeom prst="rect">
            <a:avLst/>
          </a:prstGeom>
          <a:noFill/>
        </p:spPr>
        <p:txBody>
          <a:bodyPr wrap="none" rtlCol="0">
            <a:spAutoFit/>
          </a:bodyPr>
          <a:lstStyle/>
          <a:p>
            <a:pPr algn="ctr"/>
            <a:r>
              <a:rPr lang="tr-TR" dirty="0"/>
              <a:t>Operating </a:t>
            </a:r>
            <a:r>
              <a:rPr lang="tr-TR" dirty="0" err="1"/>
              <a:t>table</a:t>
            </a:r>
            <a:r>
              <a:rPr lang="tr-TR" dirty="0"/>
              <a:t> </a:t>
            </a:r>
          </a:p>
          <a:p>
            <a:pPr algn="ctr"/>
            <a:r>
              <a:rPr lang="tr-TR" sz="1400" dirty="0"/>
              <a:t>(V tip, Germany)</a:t>
            </a:r>
            <a:endParaRPr lang="tr-TR" sz="1200" dirty="0"/>
          </a:p>
        </p:txBody>
      </p:sp>
      <p:sp>
        <p:nvSpPr>
          <p:cNvPr id="9" name="Metin kutusu 8"/>
          <p:cNvSpPr txBox="1"/>
          <p:nvPr/>
        </p:nvSpPr>
        <p:spPr>
          <a:xfrm>
            <a:off x="637315" y="5025995"/>
            <a:ext cx="3364353" cy="861774"/>
          </a:xfrm>
          <a:prstGeom prst="rect">
            <a:avLst/>
          </a:prstGeom>
          <a:noFill/>
        </p:spPr>
        <p:txBody>
          <a:bodyPr wrap="square" rtlCol="0">
            <a:spAutoFit/>
          </a:bodyPr>
          <a:lstStyle/>
          <a:p>
            <a:pPr algn="ctr"/>
            <a:r>
              <a:rPr lang="tr-TR" dirty="0" err="1"/>
              <a:t>Veterinary</a:t>
            </a:r>
            <a:r>
              <a:rPr lang="tr-TR" dirty="0"/>
              <a:t> USG </a:t>
            </a:r>
            <a:r>
              <a:rPr lang="tr-TR" dirty="0" err="1"/>
              <a:t>device</a:t>
            </a:r>
            <a:r>
              <a:rPr lang="tr-TR" dirty="0"/>
              <a:t> </a:t>
            </a:r>
          </a:p>
          <a:p>
            <a:pPr algn="ctr"/>
            <a:r>
              <a:rPr lang="tr-TR" sz="1400" dirty="0"/>
              <a:t>(DUS 60 VET, Edan </a:t>
            </a:r>
            <a:r>
              <a:rPr lang="tr-TR" sz="1400" dirty="0" err="1"/>
              <a:t>Instrument</a:t>
            </a:r>
            <a:r>
              <a:rPr lang="tr-TR" sz="1400" dirty="0"/>
              <a:t>, </a:t>
            </a:r>
            <a:r>
              <a:rPr lang="tr-TR" sz="1400" dirty="0" err="1"/>
              <a:t>Inc</a:t>
            </a:r>
            <a:r>
              <a:rPr lang="tr-TR" sz="1400" dirty="0"/>
              <a:t>., </a:t>
            </a:r>
            <a:r>
              <a:rPr lang="tr-TR" sz="1400" dirty="0" err="1"/>
              <a:t>China</a:t>
            </a:r>
            <a:r>
              <a:rPr lang="tr-TR" sz="1400" dirty="0"/>
              <a:t>)</a:t>
            </a:r>
            <a:endParaRPr lang="tr-TR" sz="1200" dirty="0"/>
          </a:p>
          <a:p>
            <a:pPr algn="ctr"/>
            <a:endParaRPr lang="tr-TR" dirty="0"/>
          </a:p>
        </p:txBody>
      </p:sp>
      <p:sp>
        <p:nvSpPr>
          <p:cNvPr id="14" name="Unvan 1"/>
          <p:cNvSpPr txBox="1">
            <a:spLocks/>
          </p:cNvSpPr>
          <p:nvPr/>
        </p:nvSpPr>
        <p:spPr>
          <a:xfrm>
            <a:off x="1261872" y="294197"/>
            <a:ext cx="9692640" cy="1299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dirty="0" err="1">
                <a:solidFill>
                  <a:srgbClr val="C00000"/>
                </a:solidFill>
              </a:rPr>
              <a:t>Instrument-Equipment</a:t>
            </a:r>
            <a:endParaRPr lang="tr-TR" dirty="0">
              <a:solidFill>
                <a:srgbClr val="C00000"/>
              </a:solidFill>
            </a:endParaRPr>
          </a:p>
        </p:txBody>
      </p:sp>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756" y="6356350"/>
            <a:ext cx="1098887" cy="380947"/>
          </a:xfrm>
          <a:prstGeom prst="rect">
            <a:avLst/>
          </a:prstGeom>
        </p:spPr>
      </p:pic>
    </p:spTree>
    <p:extLst>
      <p:ext uri="{BB962C8B-B14F-4D97-AF65-F5344CB8AC3E}">
        <p14:creationId xmlns:p14="http://schemas.microsoft.com/office/powerpoint/2010/main" val="3917630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normAutofit/>
          </a:bodyPr>
          <a:lstStyle/>
          <a:p>
            <a:fld id="{09AE526B-F567-43C9-9337-32384A3364CE}" type="slidenum">
              <a:rPr lang="tr-TR" smtClean="0"/>
              <a:t>9</a:t>
            </a:fld>
            <a:endParaRPr lang="tr-TR"/>
          </a:p>
        </p:txBody>
      </p:sp>
      <p:sp>
        <p:nvSpPr>
          <p:cNvPr id="9" name="Metin kutusu 8"/>
          <p:cNvSpPr txBox="1"/>
          <p:nvPr/>
        </p:nvSpPr>
        <p:spPr>
          <a:xfrm>
            <a:off x="3521002" y="1876372"/>
            <a:ext cx="4682636" cy="3788858"/>
          </a:xfrm>
          <a:prstGeom prst="rect">
            <a:avLst/>
          </a:prstGeom>
          <a:noFill/>
        </p:spPr>
        <p:txBody>
          <a:bodyPr wrap="square" rtlCol="0">
            <a:spAutoFit/>
          </a:bodyPr>
          <a:lstStyle/>
          <a:p>
            <a:pPr lvl="0" algn="just">
              <a:lnSpc>
                <a:spcPct val="150000"/>
              </a:lnSpc>
            </a:pPr>
            <a:r>
              <a:rPr lang="tr-TR" dirty="0" err="1"/>
              <a:t>Laparoscopy</a:t>
            </a:r>
            <a:r>
              <a:rPr lang="tr-TR" dirty="0"/>
              <a:t> </a:t>
            </a:r>
            <a:r>
              <a:rPr lang="tr-TR" dirty="0" err="1"/>
              <a:t>tower</a:t>
            </a:r>
            <a:r>
              <a:rPr lang="tr-TR" dirty="0"/>
              <a:t> (170×60×60 cm)</a:t>
            </a:r>
            <a:endParaRPr lang="tr-TR" sz="2000" dirty="0"/>
          </a:p>
          <a:p>
            <a:pPr marL="742950" lvl="1" indent="-285750" algn="just">
              <a:lnSpc>
                <a:spcPct val="150000"/>
              </a:lnSpc>
              <a:buFont typeface="Arial" panose="020B0604020202020204" pitchFamily="34" charset="0"/>
              <a:buChar char="•"/>
            </a:pPr>
            <a:r>
              <a:rPr lang="tr-TR" dirty="0"/>
              <a:t>30° </a:t>
            </a:r>
            <a:r>
              <a:rPr lang="tr-TR" dirty="0" err="1"/>
              <a:t>Laparoscope</a:t>
            </a:r>
            <a:r>
              <a:rPr lang="tr-TR" dirty="0"/>
              <a:t> (5×30 cm)</a:t>
            </a:r>
            <a:endParaRPr lang="tr-TR" sz="2000" dirty="0"/>
          </a:p>
          <a:p>
            <a:pPr marL="742950" lvl="1" indent="-285750" algn="just">
              <a:lnSpc>
                <a:spcPct val="150000"/>
              </a:lnSpc>
              <a:buFont typeface="Arial" panose="020B0604020202020204" pitchFamily="34" charset="0"/>
              <a:buChar char="•"/>
            </a:pPr>
            <a:r>
              <a:rPr lang="tr-TR" dirty="0" err="1"/>
              <a:t>Light</a:t>
            </a:r>
            <a:r>
              <a:rPr lang="tr-TR" dirty="0"/>
              <a:t> </a:t>
            </a:r>
            <a:r>
              <a:rPr lang="tr-TR" dirty="0" err="1"/>
              <a:t>source</a:t>
            </a:r>
            <a:r>
              <a:rPr lang="tr-TR" dirty="0"/>
              <a:t> (LED 1000)</a:t>
            </a:r>
          </a:p>
          <a:p>
            <a:pPr marL="742950" lvl="1" indent="-285750" algn="just">
              <a:lnSpc>
                <a:spcPct val="150000"/>
              </a:lnSpc>
              <a:buFont typeface="Arial" panose="020B0604020202020204" pitchFamily="34" charset="0"/>
              <a:buChar char="•"/>
            </a:pPr>
            <a:r>
              <a:rPr lang="tr-TR" dirty="0"/>
              <a:t>Fiber </a:t>
            </a:r>
            <a:r>
              <a:rPr lang="tr-TR" dirty="0" err="1"/>
              <a:t>optic</a:t>
            </a:r>
            <a:r>
              <a:rPr lang="tr-TR" dirty="0"/>
              <a:t> </a:t>
            </a:r>
            <a:r>
              <a:rPr lang="tr-TR" dirty="0" err="1"/>
              <a:t>cable</a:t>
            </a:r>
            <a:r>
              <a:rPr lang="tr-TR" dirty="0"/>
              <a:t> (</a:t>
            </a:r>
            <a:r>
              <a:rPr lang="tr-TR" dirty="0" err="1"/>
              <a:t>Xenon</a:t>
            </a:r>
            <a:r>
              <a:rPr lang="tr-TR" dirty="0"/>
              <a:t>, 3,5 mm×1,8 m)</a:t>
            </a:r>
          </a:p>
          <a:p>
            <a:pPr marL="742950" lvl="1" indent="-285750" algn="just">
              <a:lnSpc>
                <a:spcPct val="150000"/>
              </a:lnSpc>
              <a:buFont typeface="Arial" panose="020B0604020202020204" pitchFamily="34" charset="0"/>
              <a:buChar char="•"/>
            </a:pPr>
            <a:r>
              <a:rPr lang="tr-TR" dirty="0"/>
              <a:t>CO</a:t>
            </a:r>
            <a:r>
              <a:rPr lang="tr-TR" baseline="-25000" dirty="0"/>
              <a:t>2 </a:t>
            </a:r>
            <a:r>
              <a:rPr lang="tr-TR" dirty="0" err="1"/>
              <a:t>insuflator</a:t>
            </a:r>
            <a:r>
              <a:rPr lang="tr-TR" dirty="0"/>
              <a:t> </a:t>
            </a:r>
            <a:r>
              <a:rPr lang="tr-TR" dirty="0" err="1"/>
              <a:t>and</a:t>
            </a:r>
            <a:r>
              <a:rPr lang="tr-TR" dirty="0"/>
              <a:t> </a:t>
            </a:r>
            <a:r>
              <a:rPr lang="tr-TR" dirty="0" err="1"/>
              <a:t>insuflation</a:t>
            </a:r>
            <a:r>
              <a:rPr lang="tr-TR" dirty="0"/>
              <a:t> </a:t>
            </a:r>
            <a:r>
              <a:rPr lang="tr-TR" dirty="0" err="1"/>
              <a:t>tube</a:t>
            </a:r>
            <a:r>
              <a:rPr lang="tr-TR" dirty="0"/>
              <a:t> </a:t>
            </a:r>
          </a:p>
          <a:p>
            <a:pPr marL="742950" lvl="1" indent="-285750" algn="just">
              <a:lnSpc>
                <a:spcPct val="150000"/>
              </a:lnSpc>
              <a:buFont typeface="Arial" panose="020B0604020202020204" pitchFamily="34" charset="0"/>
              <a:buChar char="•"/>
            </a:pPr>
            <a:r>
              <a:rPr lang="tr-TR" dirty="0" err="1"/>
              <a:t>Monitor</a:t>
            </a:r>
            <a:r>
              <a:rPr lang="tr-TR" dirty="0"/>
              <a:t> </a:t>
            </a:r>
          </a:p>
          <a:p>
            <a:pPr marL="742950" lvl="1" indent="-285750" algn="just">
              <a:lnSpc>
                <a:spcPct val="150000"/>
              </a:lnSpc>
              <a:buFont typeface="Arial" panose="020B0604020202020204" pitchFamily="34" charset="0"/>
              <a:buChar char="•"/>
            </a:pPr>
            <a:r>
              <a:rPr lang="tr-TR" dirty="0" err="1"/>
              <a:t>Camera</a:t>
            </a:r>
            <a:r>
              <a:rPr lang="tr-TR" dirty="0"/>
              <a:t> (</a:t>
            </a:r>
            <a:r>
              <a:rPr lang="tr-TR" dirty="0" err="1"/>
              <a:t>Zoom</a:t>
            </a:r>
            <a:r>
              <a:rPr lang="tr-TR" dirty="0"/>
              <a:t> </a:t>
            </a:r>
            <a:r>
              <a:rPr lang="tr-TR" dirty="0" err="1"/>
              <a:t>adaptor</a:t>
            </a:r>
            <a:r>
              <a:rPr lang="tr-TR" dirty="0"/>
              <a:t>, 18-35 mm)</a:t>
            </a:r>
            <a:endParaRPr lang="tr-TR" sz="2000" dirty="0"/>
          </a:p>
          <a:p>
            <a:pPr marL="742950" lvl="1" indent="-285750" algn="just">
              <a:lnSpc>
                <a:spcPct val="150000"/>
              </a:lnSpc>
              <a:buFont typeface="Arial" panose="020B0604020202020204" pitchFamily="34" charset="0"/>
              <a:buChar char="•"/>
            </a:pPr>
            <a:r>
              <a:rPr lang="tr-TR" dirty="0" err="1"/>
              <a:t>Grasping</a:t>
            </a:r>
            <a:r>
              <a:rPr lang="tr-TR" dirty="0"/>
              <a:t> </a:t>
            </a:r>
            <a:r>
              <a:rPr lang="tr-TR" dirty="0" err="1"/>
              <a:t>forceps</a:t>
            </a:r>
            <a:r>
              <a:rPr lang="tr-TR" dirty="0"/>
              <a:t> (5 mm×36 cm)</a:t>
            </a:r>
          </a:p>
        </p:txBody>
      </p:sp>
      <p:pic>
        <p:nvPicPr>
          <p:cNvPr id="10" name="Resim 9"/>
          <p:cNvPicPr>
            <a:picLocks noChangeAspect="1"/>
          </p:cNvPicPr>
          <p:nvPr/>
        </p:nvPicPr>
        <p:blipFill rotWithShape="1">
          <a:blip r:embed="rId3" cstate="print">
            <a:extLst>
              <a:ext uri="{28A0092B-C50C-407E-A947-70E740481C1C}">
                <a14:useLocalDpi xmlns:a14="http://schemas.microsoft.com/office/drawing/2010/main" val="0"/>
              </a:ext>
            </a:extLst>
          </a:blip>
          <a:srcRect l="6027" t="9677" b="12795"/>
          <a:stretch/>
        </p:blipFill>
        <p:spPr>
          <a:xfrm rot="5400000">
            <a:off x="-283784" y="2487453"/>
            <a:ext cx="4489481" cy="2777854"/>
          </a:xfrm>
          <a:prstGeom prst="rect">
            <a:avLst/>
          </a:prstGeom>
          <a:ln>
            <a:noFill/>
          </a:ln>
          <a:effectLst>
            <a:outerShdw blurRad="292100" dist="139700" dir="2700000" algn="tl" rotWithShape="0">
              <a:srgbClr val="333333">
                <a:alpha val="65000"/>
              </a:srgbClr>
            </a:outerShdw>
          </a:effectLst>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638" y="2427162"/>
            <a:ext cx="3583039" cy="2687279"/>
          </a:xfrm>
          <a:prstGeom prst="rect">
            <a:avLst/>
          </a:prstGeom>
          <a:ln>
            <a:noFill/>
          </a:ln>
          <a:effectLst>
            <a:outerShdw blurRad="292100" dist="139700" dir="2700000" algn="tl" rotWithShape="0">
              <a:srgbClr val="333333">
                <a:alpha val="65000"/>
              </a:srgbClr>
            </a:outerShdw>
          </a:effectLst>
        </p:spPr>
      </p:pic>
      <p:sp>
        <p:nvSpPr>
          <p:cNvPr id="21" name="Unvan 1"/>
          <p:cNvSpPr txBox="1">
            <a:spLocks/>
          </p:cNvSpPr>
          <p:nvPr/>
        </p:nvSpPr>
        <p:spPr>
          <a:xfrm>
            <a:off x="1261872" y="294197"/>
            <a:ext cx="9692640" cy="1299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dirty="0" err="1">
                <a:solidFill>
                  <a:srgbClr val="C00000"/>
                </a:solidFill>
              </a:rPr>
              <a:t>Instrument-Equipment</a:t>
            </a:r>
            <a:endParaRPr lang="tr-TR" dirty="0">
              <a:solidFill>
                <a:srgbClr val="C00000"/>
              </a:solidFill>
            </a:endParaRPr>
          </a:p>
        </p:txBody>
      </p:sp>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756" y="6356350"/>
            <a:ext cx="1098887" cy="380947"/>
          </a:xfrm>
          <a:prstGeom prst="rect">
            <a:avLst/>
          </a:prstGeom>
        </p:spPr>
      </p:pic>
    </p:spTree>
    <p:extLst>
      <p:ext uri="{BB962C8B-B14F-4D97-AF65-F5344CB8AC3E}">
        <p14:creationId xmlns:p14="http://schemas.microsoft.com/office/powerpoint/2010/main" val="24841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914</TotalTime>
  <Words>1367</Words>
  <Application>Microsoft Office PowerPoint</Application>
  <PresentationFormat>Geniş ekran</PresentationFormat>
  <Paragraphs>167</Paragraphs>
  <Slides>31</Slides>
  <Notes>20</Notes>
  <HiddenSlides>0</HiddenSlides>
  <MMClips>0</MMClips>
  <ScaleCrop>false</ScaleCrop>
  <HeadingPairs>
    <vt:vector size="8" baseType="variant">
      <vt:variant>
        <vt:lpstr>Kullanılan Yazı Tipleri</vt:lpstr>
      </vt:variant>
      <vt:variant>
        <vt:i4>5</vt:i4>
      </vt:variant>
      <vt:variant>
        <vt:lpstr>Tema</vt:lpstr>
      </vt:variant>
      <vt:variant>
        <vt:i4>1</vt:i4>
      </vt:variant>
      <vt:variant>
        <vt:lpstr>Eklenmiş OLE Hizmet Programları</vt:lpstr>
      </vt:variant>
      <vt:variant>
        <vt:i4>1</vt:i4>
      </vt:variant>
      <vt:variant>
        <vt:lpstr>Slayt Başlıkları</vt:lpstr>
      </vt:variant>
      <vt:variant>
        <vt:i4>31</vt:i4>
      </vt:variant>
    </vt:vector>
  </HeadingPairs>
  <TitlesOfParts>
    <vt:vector size="38" baseType="lpstr">
      <vt:lpstr>Arial</vt:lpstr>
      <vt:lpstr>Calibri</vt:lpstr>
      <vt:lpstr>Calibri Light</vt:lpstr>
      <vt:lpstr>Times New Roman</vt:lpstr>
      <vt:lpstr>Wingdings</vt:lpstr>
      <vt:lpstr>Office Teması</vt:lpstr>
      <vt:lpstr>Bit Eşlem Resmi</vt:lpstr>
      <vt:lpstr>Prepubertal gonadectomy in dogs:  A comparison between ovariohysterectomy, ovariectomy  and laparoscopic ovariectomy   1 Department of Obstetrics and Gynaecology, Faculty of Veterinary Medicine, Ankara University, Ankara, Turkey. 2 Department of Biochemistry, Faculty of Veterinary Medicine, Ankara University, Ankara, Turkey. 3 Department of Biostatistics, Faculty of Veterinary Medicine, Ankara University, Ankara, Turkey.   hkanca@ankara.edu.tr </vt:lpstr>
      <vt:lpstr>PowerPoint Sunusu</vt:lpstr>
      <vt:lpstr>Project Partners</vt:lpstr>
      <vt:lpstr>The number of stray dogs in Ankara</vt:lpstr>
      <vt:lpstr>PowerPoint Sunusu</vt:lpstr>
      <vt:lpstr>PowerPoint Sunusu</vt:lpstr>
      <vt:lpstr>Cankaya Municipality  Animal Care and Rehabilitation Center The Number of Neutered dogs in 2015-2016</vt:lpstr>
      <vt:lpstr>PowerPoint Sunusu</vt:lpstr>
      <vt:lpstr>PowerPoint Sunusu</vt:lpstr>
      <vt:lpstr>Instrument-Equipment</vt:lpstr>
      <vt:lpstr>The Advantages of Laparoscopic Surgery</vt:lpstr>
      <vt:lpstr>Prepubertal Sterilization</vt:lpstr>
      <vt:lpstr>Prepubertal Sterilization</vt:lpstr>
      <vt:lpstr>Prepubertal Sterilization</vt:lpstr>
      <vt:lpstr>Twenty-one healthy prepubertal (4-8 months old) dogs underwent;   I-Ventral midline ovariohysterectomy (OHE; n=7),   II- Ventral midline ovariectomy (OVE; n=7) or   III- Two-portal laparoscopic ovariectomy (LOVE; n=7)    by the same surgeon were randomly selected.   No intra- or postoperative complications were observed.</vt:lpstr>
      <vt:lpstr>PowerPoint Sunusu</vt:lpstr>
      <vt:lpstr>  </vt:lpstr>
      <vt:lpstr>PowerPoint Sunusu</vt:lpstr>
      <vt:lpstr>PowerPoint Sunusu</vt:lpstr>
      <vt:lpstr>PowerPoint Sunusu</vt:lpstr>
      <vt:lpstr>In veterinary practice, surgical sterilization of cats and dogs is one of the most common surgical procedures performed. Routine spaying/castrating is often performed because of its value in preventing reproductive tract disease, including pyometra and mammary neoplasia in female cats and dogs, and benign prostatic hyperplasia and testicular neoplasia in male dogs.1–8 Elective gonadectomy is also routinely performed in shelter situations in animals as young as 6–8 weeks of age as a method of contraception to help with the pet-overpopulation problem in the US.9–12 However, recently the routine practice of sterilizing all nonbreeding animals has come under scrutiny.</vt:lpstr>
      <vt:lpstr>in bitches, because of their important physical manifestations, the onset of the first proestrus is generally considered puberty (Johnston et al. 2001). we still have an insufficient understanding of the various parameters involved in the sexual maturation of domestic dogs and possess a limited knowledge of breed-specific differences as well as within-breed variation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Prepubertal gonadectomy in dogs:  A comparison between ovariohysterectomy, ovariectomy  and laparoscopic ovariectomy  H. Kanca1, G. Tez1, T. Sel2, D. Ozen3  1 Department of Obstetrics and Gynaecology, Faculty of Veterinary Medicine, Ankara University, Ankara, Turkey. 2 Department of Biochemistry, Faculty of Veterinary Medicine, Ankara University, Ankara, Turkey. 3 Department of Biostatistics, Faculty of Veterinary Medicine, Ankara University, Ankara, Turkey.   Email: hkanca@ankara.edu.tr</dc:title>
  <dc:creator>Halit</dc:creator>
  <cp:lastModifiedBy>Halit</cp:lastModifiedBy>
  <cp:revision>42</cp:revision>
  <dcterms:created xsi:type="dcterms:W3CDTF">2018-06-16T12:57:32Z</dcterms:created>
  <dcterms:modified xsi:type="dcterms:W3CDTF">2020-01-03T13:31:47Z</dcterms:modified>
</cp:coreProperties>
</file>