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70" r:id="rId4"/>
    <p:sldId id="368" r:id="rId5"/>
    <p:sldId id="373" r:id="rId6"/>
    <p:sldId id="372" r:id="rId7"/>
    <p:sldId id="374" r:id="rId8"/>
    <p:sldId id="371" r:id="rId9"/>
    <p:sldId id="376" r:id="rId10"/>
    <p:sldId id="375" r:id="rId11"/>
    <p:sldId id="377" r:id="rId12"/>
    <p:sldId id="366" r:id="rId13"/>
    <p:sldId id="364" r:id="rId14"/>
    <p:sldId id="378" r:id="rId15"/>
    <p:sldId id="379" r:id="rId16"/>
    <p:sldId id="305" r:id="rId17"/>
    <p:sldId id="360" r:id="rId18"/>
    <p:sldId id="380" r:id="rId19"/>
    <p:sldId id="383" r:id="rId20"/>
    <p:sldId id="382" r:id="rId21"/>
    <p:sldId id="381" r:id="rId22"/>
    <p:sldId id="384" r:id="rId23"/>
    <p:sldId id="385" r:id="rId24"/>
    <p:sldId id="386" r:id="rId25"/>
    <p:sldId id="387" r:id="rId26"/>
    <p:sldId id="3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206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B897-AACF-4E1F-9A8C-4589E2FF8A3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1739-16E2-48AC-8377-1CC24AB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E77B-D2A5-4C1A-ABB6-933FEA61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66FA-D237-4D13-9DA0-87CA8F95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9F3D-A111-4257-BCA4-CE40BB6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EF9-63ED-4DED-8373-BC1664A53354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827-D6DE-45DC-9252-384CC60B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35BF-F051-4164-A5C3-37EAB4C2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4B5B-1C7B-457C-975A-8A10FA30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1E41-2B54-4D53-9F81-F2E6EC48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3849-431C-40CA-835C-41BB89FE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1B2-E20E-418F-9FCE-BFAB67145885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5F2-B1FD-46F1-AD6C-BF8B1C8E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C7CE-9F78-473F-90CA-3AD51ECF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339EB-A761-4385-9DA6-04562B920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E81EC-B73A-4825-9FEA-B347C6E9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3A88-33B7-4416-BA42-9BF99A1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232-8FF6-4FA8-8FBD-20DFF0210E97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76A-B54E-4E14-A3D9-C730A45F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2D7D-80D9-411C-AEE0-2425AFC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4C31-779B-4832-803F-68FDF665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D27D-1330-43E5-BC1E-BC319501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703E-F0FB-40F9-B6D2-B72D9D8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B6B-D47B-4F47-BD4D-034B087F3853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C836-041C-4523-B8BB-D355FA6B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D601-75F0-494D-ACAE-A3C6A5B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54B-6FED-4B8F-ACF2-9F667E47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6BA6-3DBE-4967-A330-A843A01B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FCB5-FDF9-4993-933B-E6AE0B10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9ECF-D8BC-41DA-B209-FFAC857C7788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3EE0-2831-44AB-8E23-11832C0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9C0B-2078-4ED5-8E90-3A4A2DB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06AD-75B0-4BF8-A699-469518B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5988-91E5-418E-91DD-1D6151A06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95D0-B1E0-460D-9E58-C2BB7700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3F8D-F50F-4EA6-ABF2-1945F06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C2B5-6B73-4578-AA1C-ECAD4EFF5972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BA54-3577-4FC4-A316-66FDB229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145C-B829-426B-93FB-A0416A2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DA7A-5939-41F5-AC2D-63BF5750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3D1F-C91E-4AD6-935D-70F26707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00353-7E83-4C80-A8BB-DEF2F5D7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A04EC-59AB-4AE7-9E44-8F94F01B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4F03B-C486-4F3C-BBA5-509AB8198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5A495-CE41-47E9-B70D-19053C0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58E-C9DD-41BD-AEB5-428D92A80B26}" type="datetime1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E81-5DEF-4E7D-8C66-B4CED776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85460-5D51-4CE3-817E-5CFA050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B2CD-A0CE-433E-B1CB-59F6D52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B54F3-8B8C-41A8-9E4E-9F10BE94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49E-6F36-43C3-9684-08F64AFCECF1}" type="datetime1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5125-8749-4733-8946-6D6B875D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45D6C-4B8E-4169-8576-E81A37C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148A-C527-40E3-AA58-F95FD69E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93-8D95-4684-9666-2B87B4B90DD7}" type="datetime1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436B-E806-47FA-9FD7-31646D46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4418-B703-4718-BA37-9CBDF550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EEFC-982C-4250-B962-AB511FC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05B1-C710-4B73-9BB4-6B1A72C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F5C59-F459-4A9C-A10D-6AC7DB41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E608-E5B2-48D9-B0A6-890D082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C1A7-D2DC-4E87-A7FC-C2594C73CC49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1DEC-98C4-4D95-86F9-48487E5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F4F6-5610-42BD-A89B-4CC83E1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D2AB-1CF4-46B0-A30A-374D55CC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F5572-CB8C-47D8-B384-975F4438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425-CE20-46A0-BDD3-D5811603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E4EF-8371-43B1-B608-DD982AC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E37-3336-4DA1-93DD-3680B28CAA90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2035E-65B9-4155-85C7-839CC5F5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C79-1282-4E5F-926B-6492B209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19F74-FE9D-45B8-B598-95F0D5F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51AC-86F3-45D9-9BA8-0A24744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519F-E922-4F54-A20E-CE389C7BE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5920-2937-41A7-B5BD-43EEEFB2BBDF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DEA8-A0F2-4000-86A5-E6D4506BC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CDFF-C490-4310-B498-95FC11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gor@ankara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D9451-AE50-4674-932F-14AF774E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7"/>
          <a:stretch/>
        </p:blipFill>
        <p:spPr>
          <a:xfrm>
            <a:off x="4275137" y="3787745"/>
            <a:ext cx="3641725" cy="1680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ACB0-D433-4484-B55C-4BE70267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MODÜL 10</a:t>
            </a:r>
            <a:br>
              <a:rPr lang="en-US" dirty="0"/>
            </a:br>
            <a:r>
              <a:rPr lang="en-US" dirty="0"/>
              <a:t>CBC ve </a:t>
            </a:r>
            <a:r>
              <a:rPr lang="en-US" dirty="0" err="1"/>
              <a:t>Sedimantasyon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1C09-71DC-4226-80C5-C820EF36A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3355"/>
            <a:ext cx="9144000" cy="1000898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GB" b="1" dirty="0">
                <a:latin typeface="+mj-lt"/>
                <a:ea typeface="+mj-ea"/>
                <a:cs typeface="+mj-cs"/>
              </a:rPr>
              <a:t>Tam </a:t>
            </a:r>
            <a:r>
              <a:rPr lang="en-GB" b="1" dirty="0" err="1">
                <a:latin typeface="+mj-lt"/>
                <a:ea typeface="+mj-ea"/>
                <a:cs typeface="+mj-cs"/>
              </a:rPr>
              <a:t>kan</a:t>
            </a:r>
            <a:r>
              <a:rPr lang="en-GB" b="1" dirty="0">
                <a:latin typeface="+mj-lt"/>
                <a:ea typeface="+mj-ea"/>
                <a:cs typeface="+mj-cs"/>
              </a:rPr>
              <a:t> </a:t>
            </a:r>
            <a:r>
              <a:rPr lang="en-GB" b="1" dirty="0" err="1">
                <a:latin typeface="+mj-lt"/>
                <a:ea typeface="+mj-ea"/>
                <a:cs typeface="+mj-cs"/>
              </a:rPr>
              <a:t>sayımı</a:t>
            </a:r>
            <a:r>
              <a:rPr lang="en-GB" b="1" dirty="0">
                <a:latin typeface="+mj-lt"/>
                <a:ea typeface="+mj-ea"/>
                <a:cs typeface="+mj-cs"/>
              </a:rPr>
              <a:t> </a:t>
            </a:r>
            <a:r>
              <a:rPr lang="en-GB" b="1" dirty="0" err="1">
                <a:latin typeface="+mj-lt"/>
                <a:ea typeface="+mj-ea"/>
                <a:cs typeface="+mj-cs"/>
              </a:rPr>
              <a:t>ve</a:t>
            </a:r>
            <a:r>
              <a:rPr lang="en-GB" b="1" dirty="0">
                <a:latin typeface="+mj-lt"/>
                <a:ea typeface="+mj-ea"/>
                <a:cs typeface="+mj-cs"/>
              </a:rPr>
              <a:t> </a:t>
            </a:r>
            <a:r>
              <a:rPr lang="en-GB" b="1" dirty="0" err="1">
                <a:latin typeface="+mj-lt"/>
                <a:ea typeface="+mj-ea"/>
                <a:cs typeface="+mj-cs"/>
              </a:rPr>
              <a:t>önemi</a:t>
            </a:r>
            <a:endParaRPr lang="en-GB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GB" b="1" dirty="0" err="1">
                <a:latin typeface="+mj-lt"/>
                <a:ea typeface="+mj-ea"/>
                <a:cs typeface="+mj-cs"/>
              </a:rPr>
              <a:t>Sedimantasyon</a:t>
            </a:r>
            <a:r>
              <a:rPr lang="en-GB" b="1" dirty="0">
                <a:latin typeface="+mj-lt"/>
                <a:ea typeface="+mj-ea"/>
                <a:cs typeface="+mj-cs"/>
              </a:rPr>
              <a:t> 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07469DB-70AE-40F9-AD8C-43EB03317247}"/>
              </a:ext>
            </a:extLst>
          </p:cNvPr>
          <p:cNvSpPr txBox="1">
            <a:spLocks/>
          </p:cNvSpPr>
          <p:nvPr/>
        </p:nvSpPr>
        <p:spPr>
          <a:xfrm>
            <a:off x="1524000" y="5468228"/>
            <a:ext cx="9144000" cy="1237372"/>
          </a:xfrm>
          <a:prstGeom prst="rect">
            <a:avLst/>
          </a:prstGeo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Doç. Dr. Yasemin G. İŞGÖR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  <a:hlinkClick r:id="rId3"/>
              </a:rPr>
              <a:t>isgor@ankara.edu.tr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Ankara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Üniversitesi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SHMYO </a:t>
            </a:r>
            <a:r>
              <a:rPr lang="en-US" dirty="0" err="1">
                <a:latin typeface="+mj-lt"/>
                <a:ea typeface="+mj-ea"/>
                <a:cs typeface="+mj-cs"/>
              </a:rPr>
              <a:t>Tıbbi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Laboratuvar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Teknikleri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Programı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2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C22CC-26B5-4ECA-BE19-CF0C02A8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7" y="365124"/>
            <a:ext cx="5278394" cy="5991225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/>
              <a:t>Radyofrekansa</a:t>
            </a:r>
            <a:r>
              <a:rPr lang="en-US" sz="2000" b="1" dirty="0"/>
              <a:t> </a:t>
            </a:r>
            <a:r>
              <a:rPr lang="en-US" sz="2000" b="1" dirty="0" err="1"/>
              <a:t>dayalı</a:t>
            </a:r>
            <a:r>
              <a:rPr lang="en-US" sz="2000" b="1" dirty="0"/>
              <a:t> </a:t>
            </a:r>
            <a:r>
              <a:rPr lang="en-US" sz="2000" b="1" dirty="0" err="1"/>
              <a:t>yöntemler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ek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toplamak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empedans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kullanılabilir</a:t>
            </a:r>
            <a:r>
              <a:rPr lang="en-US" sz="2000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Bu </a:t>
            </a:r>
            <a:r>
              <a:rPr lang="en-US" sz="2000" dirty="0" err="1"/>
              <a:t>teknikler</a:t>
            </a:r>
            <a:r>
              <a:rPr lang="en-US" sz="2000" dirty="0"/>
              <a:t>, </a:t>
            </a:r>
            <a:r>
              <a:rPr lang="en-US" sz="2000" dirty="0" err="1"/>
              <a:t>hücreler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açıklıktan</a:t>
            </a:r>
            <a:r>
              <a:rPr lang="en-US" sz="2000" dirty="0"/>
              <a:t> </a:t>
            </a:r>
            <a:r>
              <a:rPr lang="en-US" sz="2000" dirty="0" err="1"/>
              <a:t>geçerken</a:t>
            </a:r>
            <a:r>
              <a:rPr lang="en-US" sz="2000" dirty="0"/>
              <a:t> </a:t>
            </a:r>
            <a:r>
              <a:rPr lang="en-US" sz="2000" dirty="0" err="1"/>
              <a:t>akımdaki</a:t>
            </a:r>
            <a:r>
              <a:rPr lang="en-US" sz="2000" dirty="0"/>
              <a:t> </a:t>
            </a:r>
            <a:r>
              <a:rPr lang="en-US" sz="2000" dirty="0" err="1"/>
              <a:t>kesintiyi</a:t>
            </a:r>
            <a:r>
              <a:rPr lang="en-US" sz="2000" dirty="0"/>
              <a:t> </a:t>
            </a:r>
            <a:r>
              <a:rPr lang="en-US" sz="2000" dirty="0" err="1"/>
              <a:t>ölçmekle</a:t>
            </a:r>
            <a:r>
              <a:rPr lang="en-US" sz="2000" dirty="0"/>
              <a:t> </a:t>
            </a:r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prensipte</a:t>
            </a:r>
            <a:r>
              <a:rPr lang="en-US" sz="2000" dirty="0"/>
              <a:t> </a:t>
            </a:r>
            <a:r>
              <a:rPr lang="en-US" sz="2000" dirty="0" err="1"/>
              <a:t>çalışır</a:t>
            </a:r>
            <a:r>
              <a:rPr lang="en-US" sz="2000" dirty="0"/>
              <a:t>, </a:t>
            </a:r>
          </a:p>
          <a:p>
            <a:pPr algn="just">
              <a:lnSpc>
                <a:spcPct val="100000"/>
              </a:lnSpc>
            </a:pPr>
            <a:r>
              <a:rPr lang="en-US" sz="2000" dirty="0" err="1"/>
              <a:t>ancak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frekanslı</a:t>
            </a:r>
            <a:r>
              <a:rPr lang="en-US" sz="2000" dirty="0"/>
              <a:t> RF </a:t>
            </a:r>
            <a:r>
              <a:rPr lang="en-US" sz="2000" dirty="0" err="1"/>
              <a:t>akımı</a:t>
            </a:r>
            <a:r>
              <a:rPr lang="en-US" sz="2000" dirty="0"/>
              <a:t> </a:t>
            </a:r>
            <a:r>
              <a:rPr lang="en-US" sz="2000" dirty="0" err="1"/>
              <a:t>hücrelere</a:t>
            </a:r>
            <a:r>
              <a:rPr lang="en-US" sz="2000" dirty="0"/>
              <a:t> </a:t>
            </a:r>
            <a:r>
              <a:rPr lang="en-US" sz="2000" dirty="0" err="1"/>
              <a:t>nüfuz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r>
              <a:rPr lang="en-US" sz="2000" dirty="0"/>
              <a:t> ve </a:t>
            </a:r>
            <a:r>
              <a:rPr lang="en-US" sz="2000" dirty="0" err="1"/>
              <a:t>çekirdeğin</a:t>
            </a:r>
            <a:r>
              <a:rPr lang="en-US" sz="2000" dirty="0"/>
              <a:t> </a:t>
            </a:r>
            <a:r>
              <a:rPr lang="en-US" sz="2000" dirty="0" err="1"/>
              <a:t>nispi</a:t>
            </a:r>
            <a:r>
              <a:rPr lang="en-US" sz="2000" dirty="0"/>
              <a:t> </a:t>
            </a:r>
            <a:r>
              <a:rPr lang="en-US" sz="2000" dirty="0" err="1"/>
              <a:t>boyutu</a:t>
            </a:r>
            <a:r>
              <a:rPr lang="en-US" sz="2000" dirty="0"/>
              <a:t>, </a:t>
            </a:r>
            <a:r>
              <a:rPr lang="en-US" sz="2000" dirty="0" err="1"/>
              <a:t>çekirdeğin</a:t>
            </a:r>
            <a:r>
              <a:rPr lang="en-US" sz="2000" dirty="0"/>
              <a:t> </a:t>
            </a:r>
            <a:r>
              <a:rPr lang="en-US" sz="2000" dirty="0" err="1"/>
              <a:t>yapısı</a:t>
            </a:r>
            <a:r>
              <a:rPr lang="en-US" sz="2000" dirty="0"/>
              <a:t> ve </a:t>
            </a:r>
            <a:r>
              <a:rPr lang="en-US" sz="2000" dirty="0" err="1"/>
              <a:t>sitoplazmada</a:t>
            </a:r>
            <a:r>
              <a:rPr lang="en-US" sz="2000" dirty="0"/>
              <a:t> </a:t>
            </a:r>
            <a:r>
              <a:rPr lang="en-US" sz="2000" dirty="0" err="1"/>
              <a:t>granül</a:t>
            </a:r>
            <a:r>
              <a:rPr lang="en-US" sz="2000" dirty="0"/>
              <a:t> </a:t>
            </a:r>
            <a:r>
              <a:rPr lang="en-US" sz="2000" dirty="0" err="1"/>
              <a:t>miktarı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bilgiler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66A34-85DD-4EAF-8077-D885B492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D49A2-2758-457C-AB27-AC6DD629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4BFB4-DE84-4F83-B1FA-694C2A810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50" y="365124"/>
            <a:ext cx="6194073" cy="5627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9AE452-BC69-4E06-847F-58A1F3DD6E1D}"/>
              </a:ext>
            </a:extLst>
          </p:cNvPr>
          <p:cNvSpPr txBox="1"/>
          <p:nvPr/>
        </p:nvSpPr>
        <p:spPr>
          <a:xfrm>
            <a:off x="8056605" y="6240162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CBC </a:t>
            </a:r>
            <a:r>
              <a:rPr lang="en-GB" dirty="0" err="1"/>
              <a:t>sonuç</a:t>
            </a:r>
            <a:r>
              <a:rPr lang="en-GB" dirty="0"/>
              <a:t> </a:t>
            </a:r>
            <a:r>
              <a:rPr lang="en-GB" dirty="0" err="1"/>
              <a:t>örneği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6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DE73-3451-40C8-B2B3-61308E6A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rmAutofit fontScale="90000"/>
          </a:bodyPr>
          <a:lstStyle/>
          <a:p>
            <a:r>
              <a:rPr lang="en-GB" dirty="0"/>
              <a:t>Coulter </a:t>
            </a:r>
            <a:r>
              <a:rPr lang="en-GB" dirty="0" err="1"/>
              <a:t>Counter’da</a:t>
            </a:r>
            <a:r>
              <a:rPr lang="en-GB" dirty="0"/>
              <a:t> ne </a:t>
            </a:r>
            <a:r>
              <a:rPr lang="en-GB" dirty="0" err="1"/>
              <a:t>ölçümlüyoruz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B00E2-6CCF-496B-B1BE-74EA1CBF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108"/>
            <a:ext cx="10515600" cy="506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 err="1"/>
              <a:t>Otomatik</a:t>
            </a:r>
            <a:r>
              <a:rPr lang="en-GB" sz="2400" dirty="0"/>
              <a:t> </a:t>
            </a:r>
            <a:r>
              <a:rPr lang="en-GB" sz="2400" dirty="0" err="1"/>
              <a:t>hematoloji</a:t>
            </a:r>
            <a:r>
              <a:rPr lang="en-GB" sz="2400" dirty="0"/>
              <a:t> </a:t>
            </a:r>
            <a:r>
              <a:rPr lang="en-GB" sz="2400" dirty="0" err="1"/>
              <a:t>analizörleri</a:t>
            </a:r>
            <a:r>
              <a:rPr lang="en-GB" sz="2400" dirty="0"/>
              <a:t>,</a:t>
            </a:r>
          </a:p>
          <a:p>
            <a:pPr lvl="1">
              <a:lnSpc>
                <a:spcPct val="100000"/>
              </a:lnSpc>
            </a:pPr>
            <a:r>
              <a:rPr lang="en-GB" sz="2000" dirty="0" err="1"/>
              <a:t>Ortalama</a:t>
            </a:r>
            <a:r>
              <a:rPr lang="en-GB" sz="2000" dirty="0"/>
              <a:t> </a:t>
            </a:r>
            <a:r>
              <a:rPr lang="en-GB" sz="2000" dirty="0" err="1"/>
              <a:t>hücre</a:t>
            </a:r>
            <a:r>
              <a:rPr lang="en-GB" sz="2000" dirty="0"/>
              <a:t> </a:t>
            </a:r>
            <a:r>
              <a:rPr lang="en-GB" sz="2000" dirty="0" err="1"/>
              <a:t>hacmi</a:t>
            </a:r>
            <a:r>
              <a:rPr lang="en-GB" sz="2000" dirty="0"/>
              <a:t> (MCV) </a:t>
            </a:r>
            <a:r>
              <a:rPr lang="en-GB" sz="2000" dirty="0" err="1"/>
              <a:t>olarak</a:t>
            </a:r>
            <a:r>
              <a:rPr lang="en-GB" sz="2000" dirty="0"/>
              <a:t> </a:t>
            </a:r>
            <a:r>
              <a:rPr lang="en-GB" sz="2000" dirty="0" err="1"/>
              <a:t>adlandırılan</a:t>
            </a:r>
            <a:r>
              <a:rPr lang="en-GB" sz="2000" dirty="0"/>
              <a:t> </a:t>
            </a:r>
            <a:r>
              <a:rPr lang="en-GB" sz="2000" dirty="0" err="1"/>
              <a:t>kırmızı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hücrelerinin</a:t>
            </a:r>
            <a:r>
              <a:rPr lang="en-GB" sz="2000" dirty="0"/>
              <a:t> </a:t>
            </a:r>
            <a:r>
              <a:rPr lang="en-GB" sz="2000" dirty="0" err="1"/>
              <a:t>ortalama</a:t>
            </a:r>
            <a:r>
              <a:rPr lang="en-GB" sz="2000" dirty="0"/>
              <a:t> </a:t>
            </a:r>
            <a:r>
              <a:rPr lang="en-GB" sz="2000" dirty="0" err="1"/>
              <a:t>boyutunu</a:t>
            </a:r>
            <a:r>
              <a:rPr lang="en-GB" sz="2000" dirty="0"/>
              <a:t> </a:t>
            </a:r>
            <a:r>
              <a:rPr lang="en-GB" sz="2000" dirty="0" err="1"/>
              <a:t>ölçer</a:t>
            </a:r>
            <a:r>
              <a:rPr lang="en-GB" sz="2000" dirty="0"/>
              <a:t>. 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Her </a:t>
            </a:r>
            <a:r>
              <a:rPr lang="en-GB" sz="2000" dirty="0" err="1"/>
              <a:t>kırmızı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hücresi</a:t>
            </a:r>
            <a:r>
              <a:rPr lang="en-GB" sz="2000" dirty="0"/>
              <a:t> (</a:t>
            </a:r>
            <a:r>
              <a:rPr lang="en-GB" sz="2000" dirty="0" err="1"/>
              <a:t>ortalama</a:t>
            </a:r>
            <a:r>
              <a:rPr lang="en-GB" sz="2000" dirty="0"/>
              <a:t> </a:t>
            </a:r>
            <a:r>
              <a:rPr lang="en-GB" sz="2000" dirty="0" err="1"/>
              <a:t>korpüsküler</a:t>
            </a:r>
            <a:r>
              <a:rPr lang="en-GB" sz="2000" dirty="0"/>
              <a:t> </a:t>
            </a:r>
            <a:r>
              <a:rPr lang="en-GB" sz="2000" dirty="0" err="1"/>
              <a:t>hemoglobin</a:t>
            </a:r>
            <a:r>
              <a:rPr lang="en-GB" sz="2000" dirty="0"/>
              <a:t> veya </a:t>
            </a:r>
            <a:r>
              <a:rPr lang="en-GB" sz="2000" dirty="0" err="1"/>
              <a:t>mch</a:t>
            </a:r>
            <a:r>
              <a:rPr lang="en-GB" sz="2000" dirty="0"/>
              <a:t>) </a:t>
            </a:r>
            <a:r>
              <a:rPr lang="en-GB" sz="2000" dirty="0" err="1"/>
              <a:t>içindeki</a:t>
            </a:r>
            <a:r>
              <a:rPr lang="en-GB" sz="2000" dirty="0"/>
              <a:t> </a:t>
            </a:r>
            <a:r>
              <a:rPr lang="en-GB" sz="2000" dirty="0" err="1"/>
              <a:t>ortalama</a:t>
            </a:r>
            <a:r>
              <a:rPr lang="en-GB" sz="2000" dirty="0"/>
              <a:t> </a:t>
            </a:r>
            <a:r>
              <a:rPr lang="en-GB" sz="2000" dirty="0" err="1"/>
              <a:t>hemoglobin</a:t>
            </a:r>
            <a:r>
              <a:rPr lang="en-GB" sz="2000" dirty="0"/>
              <a:t> </a:t>
            </a:r>
            <a:r>
              <a:rPr lang="en-GB" sz="2000" dirty="0" err="1"/>
              <a:t>miktarını</a:t>
            </a:r>
            <a:r>
              <a:rPr lang="en-GB" sz="2000" dirty="0"/>
              <a:t> (</a:t>
            </a:r>
            <a:r>
              <a:rPr lang="en-GB" sz="2000" dirty="0" err="1"/>
              <a:t>ortalama</a:t>
            </a:r>
            <a:r>
              <a:rPr lang="en-GB" sz="2000" dirty="0"/>
              <a:t> </a:t>
            </a:r>
            <a:r>
              <a:rPr lang="en-GB" sz="2000" dirty="0" err="1"/>
              <a:t>korpüsküler</a:t>
            </a:r>
            <a:r>
              <a:rPr lang="en-GB" sz="2000" dirty="0"/>
              <a:t> </a:t>
            </a:r>
            <a:r>
              <a:rPr lang="en-GB" sz="2000" dirty="0" err="1"/>
              <a:t>hemoglobin</a:t>
            </a:r>
            <a:r>
              <a:rPr lang="en-GB" sz="2000" dirty="0"/>
              <a:t> </a:t>
            </a:r>
            <a:r>
              <a:rPr lang="en-GB" sz="2000" dirty="0" err="1"/>
              <a:t>konsantrasyonu</a:t>
            </a:r>
            <a:r>
              <a:rPr lang="en-GB" sz="2000" dirty="0"/>
              <a:t>) </a:t>
            </a:r>
            <a:r>
              <a:rPr lang="en-GB" sz="2000" dirty="0" err="1"/>
              <a:t>ölçer</a:t>
            </a:r>
            <a:endParaRPr lang="en-GB" sz="2000" dirty="0"/>
          </a:p>
          <a:p>
            <a:pPr lvl="1">
              <a:lnSpc>
                <a:spcPct val="100000"/>
              </a:lnSpc>
            </a:pPr>
            <a:r>
              <a:rPr lang="en-GB" sz="2000" dirty="0"/>
              <a:t>Her </a:t>
            </a:r>
            <a:r>
              <a:rPr lang="en-GB" sz="2000" dirty="0" err="1"/>
              <a:t>kırmızı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hücresi</a:t>
            </a:r>
            <a:r>
              <a:rPr lang="en-GB" sz="2000" dirty="0"/>
              <a:t> </a:t>
            </a:r>
            <a:r>
              <a:rPr lang="en-GB" sz="2000" dirty="0" err="1"/>
              <a:t>içindeki</a:t>
            </a:r>
            <a:r>
              <a:rPr lang="en-GB" sz="2000" dirty="0"/>
              <a:t> </a:t>
            </a:r>
            <a:r>
              <a:rPr lang="en-GB" sz="2000" dirty="0" err="1"/>
              <a:t>ortalama</a:t>
            </a:r>
            <a:r>
              <a:rPr lang="en-GB" sz="2000" dirty="0"/>
              <a:t> </a:t>
            </a:r>
            <a:r>
              <a:rPr lang="en-GB" sz="2000" dirty="0" err="1"/>
              <a:t>hemoglobin</a:t>
            </a:r>
            <a:r>
              <a:rPr lang="en-GB" sz="2000" dirty="0"/>
              <a:t> </a:t>
            </a:r>
            <a:r>
              <a:rPr lang="en-GB" sz="2000" dirty="0" err="1"/>
              <a:t>konsantrasyonunu</a:t>
            </a:r>
            <a:r>
              <a:rPr lang="en-GB" sz="2000" dirty="0"/>
              <a:t> (</a:t>
            </a:r>
            <a:r>
              <a:rPr lang="en-GB" sz="2000" dirty="0" err="1"/>
              <a:t>ortalama</a:t>
            </a:r>
            <a:r>
              <a:rPr lang="en-GB" sz="2000" dirty="0"/>
              <a:t> </a:t>
            </a:r>
            <a:r>
              <a:rPr lang="en-GB" sz="2000" dirty="0" err="1"/>
              <a:t>korpüsküler</a:t>
            </a:r>
            <a:r>
              <a:rPr lang="en-GB" sz="2000" dirty="0"/>
              <a:t> </a:t>
            </a:r>
            <a:r>
              <a:rPr lang="en-GB" sz="2000" dirty="0" err="1"/>
              <a:t>hemoglobin</a:t>
            </a:r>
            <a:r>
              <a:rPr lang="en-GB" sz="2000" dirty="0"/>
              <a:t> </a:t>
            </a:r>
            <a:r>
              <a:rPr lang="en-GB" sz="2000" dirty="0" err="1"/>
              <a:t>konsantrasyonu</a:t>
            </a:r>
            <a:r>
              <a:rPr lang="en-GB" sz="2000" dirty="0"/>
              <a:t>, veya MCHC) </a:t>
            </a:r>
            <a:r>
              <a:rPr lang="en-GB" sz="2000" dirty="0" err="1"/>
              <a:t>ölçer</a:t>
            </a:r>
            <a:endParaRPr lang="en-GB" sz="2000" dirty="0"/>
          </a:p>
          <a:p>
            <a:pPr lvl="1">
              <a:lnSpc>
                <a:spcPct val="100000"/>
              </a:lnSpc>
            </a:pPr>
            <a:r>
              <a:rPr lang="en-GB" sz="2000" dirty="0" err="1"/>
              <a:t>Kırmızı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hücresi</a:t>
            </a:r>
            <a:r>
              <a:rPr lang="en-GB" sz="2000" dirty="0"/>
              <a:t> </a:t>
            </a:r>
            <a:r>
              <a:rPr lang="en-GB" sz="2000" dirty="0" err="1"/>
              <a:t>dağılım</a:t>
            </a:r>
            <a:r>
              <a:rPr lang="en-GB" sz="2000" dirty="0"/>
              <a:t> </a:t>
            </a:r>
            <a:r>
              <a:rPr lang="en-GB" sz="2000" dirty="0" err="1"/>
              <a:t>genişliği</a:t>
            </a:r>
            <a:r>
              <a:rPr lang="en-GB" sz="2000" dirty="0"/>
              <a:t> ( RDW) </a:t>
            </a:r>
            <a:r>
              <a:rPr lang="en-GB" sz="2000" dirty="0" err="1"/>
              <a:t>ölçülür</a:t>
            </a:r>
            <a:r>
              <a:rPr lang="en-GB" sz="2000" dirty="0"/>
              <a:t>. Bu da </a:t>
            </a:r>
            <a:r>
              <a:rPr lang="en-GB" sz="2000" dirty="0" err="1"/>
              <a:t>kırmızı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hücrelerinin</a:t>
            </a:r>
            <a:r>
              <a:rPr lang="en-GB" sz="2000" dirty="0"/>
              <a:t> </a:t>
            </a:r>
            <a:r>
              <a:rPr lang="en-GB" sz="2000" dirty="0" err="1"/>
              <a:t>çoğunlukla</a:t>
            </a:r>
            <a:r>
              <a:rPr lang="en-GB" sz="2000" dirty="0"/>
              <a:t> </a:t>
            </a:r>
            <a:r>
              <a:rPr lang="en-GB" sz="2000" dirty="0" err="1"/>
              <a:t>aynı</a:t>
            </a:r>
            <a:r>
              <a:rPr lang="en-GB" sz="2000" dirty="0"/>
              <a:t> </a:t>
            </a:r>
            <a:r>
              <a:rPr lang="en-GB" sz="2000" dirty="0" err="1"/>
              <a:t>boyutta</a:t>
            </a:r>
            <a:r>
              <a:rPr lang="en-GB" sz="2000" dirty="0"/>
              <a:t> </a:t>
            </a:r>
            <a:r>
              <a:rPr lang="en-GB" sz="2000" dirty="0" err="1"/>
              <a:t>olup</a:t>
            </a:r>
            <a:r>
              <a:rPr lang="en-GB" sz="2000" dirty="0"/>
              <a:t> </a:t>
            </a:r>
            <a:r>
              <a:rPr lang="en-GB" sz="2000" dirty="0" err="1"/>
              <a:t>olmadığını</a:t>
            </a:r>
            <a:r>
              <a:rPr lang="en-GB" sz="2000" dirty="0"/>
              <a:t> veya </a:t>
            </a:r>
            <a:r>
              <a:rPr lang="en-GB" sz="2000" dirty="0" err="1"/>
              <a:t>boyutlarında</a:t>
            </a:r>
            <a:r>
              <a:rPr lang="en-GB" sz="2000" dirty="0"/>
              <a:t> fark </a:t>
            </a:r>
            <a:r>
              <a:rPr lang="en-GB" sz="2000" dirty="0" err="1"/>
              <a:t>edilebilir</a:t>
            </a:r>
            <a:r>
              <a:rPr lang="en-GB" sz="2000" dirty="0"/>
              <a:t> </a:t>
            </a:r>
            <a:r>
              <a:rPr lang="en-GB" sz="2000" dirty="0" err="1"/>
              <a:t>bir</a:t>
            </a:r>
            <a:r>
              <a:rPr lang="en-GB" sz="2000" dirty="0"/>
              <a:t> </a:t>
            </a:r>
            <a:r>
              <a:rPr lang="en-GB" sz="2000" dirty="0" err="1"/>
              <a:t>değişiklik</a:t>
            </a:r>
            <a:r>
              <a:rPr lang="en-GB" sz="2000" dirty="0"/>
              <a:t> </a:t>
            </a:r>
            <a:r>
              <a:rPr lang="en-GB" sz="2000" dirty="0" err="1"/>
              <a:t>olup</a:t>
            </a:r>
            <a:r>
              <a:rPr lang="en-GB" sz="2000" dirty="0"/>
              <a:t> </a:t>
            </a:r>
            <a:r>
              <a:rPr lang="en-GB" sz="2000" dirty="0" err="1"/>
              <a:t>olmadığını</a:t>
            </a:r>
            <a:r>
              <a:rPr lang="en-GB" sz="2000" dirty="0"/>
              <a:t> </a:t>
            </a:r>
            <a:r>
              <a:rPr lang="en-GB" sz="2000" dirty="0" err="1"/>
              <a:t>gösterir</a:t>
            </a:r>
            <a:r>
              <a:rPr lang="en-GB" sz="20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GB" sz="2000" dirty="0" err="1"/>
              <a:t>Beyaz</a:t>
            </a:r>
            <a:r>
              <a:rPr lang="en-GB" sz="2000" dirty="0"/>
              <a:t> </a:t>
            </a:r>
            <a:r>
              <a:rPr lang="en-GB" sz="2000" dirty="0" err="1"/>
              <a:t>kan</a:t>
            </a:r>
            <a:r>
              <a:rPr lang="en-GB" sz="2000" dirty="0"/>
              <a:t> </a:t>
            </a:r>
            <a:r>
              <a:rPr lang="en-GB" sz="2000" dirty="0" err="1"/>
              <a:t>hücreleri</a:t>
            </a:r>
            <a:r>
              <a:rPr lang="en-GB" sz="2000" dirty="0"/>
              <a:t>, </a:t>
            </a:r>
            <a:r>
              <a:rPr lang="en-GB" sz="2000" dirty="0" err="1"/>
              <a:t>hücre</a:t>
            </a:r>
            <a:r>
              <a:rPr lang="en-GB" sz="2000" dirty="0"/>
              <a:t> </a:t>
            </a:r>
            <a:r>
              <a:rPr lang="en-GB" sz="2000" dirty="0" err="1"/>
              <a:t>hacminin</a:t>
            </a:r>
            <a:r>
              <a:rPr lang="en-GB" sz="2000" dirty="0"/>
              <a:t> </a:t>
            </a:r>
            <a:r>
              <a:rPr lang="en-GB" sz="2000" dirty="0" err="1"/>
              <a:t>empedans</a:t>
            </a:r>
            <a:r>
              <a:rPr lang="en-GB" sz="2000" dirty="0"/>
              <a:t> </a:t>
            </a:r>
            <a:r>
              <a:rPr lang="en-GB" sz="2000" dirty="0" err="1"/>
              <a:t>ölçümlerine</a:t>
            </a:r>
            <a:r>
              <a:rPr lang="en-GB" sz="2000" dirty="0"/>
              <a:t> </a:t>
            </a:r>
            <a:r>
              <a:rPr lang="en-GB" sz="2000" dirty="0" err="1"/>
              <a:t>dayanarak</a:t>
            </a:r>
            <a:r>
              <a:rPr lang="en-GB" sz="2000" dirty="0"/>
              <a:t> </a:t>
            </a:r>
            <a:r>
              <a:rPr lang="en-GB" sz="2000" dirty="0" err="1"/>
              <a:t>üç</a:t>
            </a:r>
            <a:r>
              <a:rPr lang="en-GB" sz="2000" dirty="0"/>
              <a:t> </a:t>
            </a:r>
            <a:r>
              <a:rPr lang="en-GB" sz="2000" dirty="0" err="1"/>
              <a:t>tipte</a:t>
            </a:r>
            <a:r>
              <a:rPr lang="en-GB" sz="2000" dirty="0"/>
              <a:t> </a:t>
            </a:r>
            <a:r>
              <a:rPr lang="en-GB" sz="2000" dirty="0" err="1"/>
              <a:t>sınıflandırılabilir</a:t>
            </a:r>
            <a:r>
              <a:rPr lang="en-GB" sz="2000" dirty="0"/>
              <a:t>: </a:t>
            </a:r>
            <a:r>
              <a:rPr lang="en-GB" sz="2000" dirty="0" err="1"/>
              <a:t>granülositler</a:t>
            </a:r>
            <a:r>
              <a:rPr lang="en-GB" sz="2000" dirty="0"/>
              <a:t>, </a:t>
            </a:r>
            <a:r>
              <a:rPr lang="en-GB" sz="2000" dirty="0" err="1"/>
              <a:t>mononükleer</a:t>
            </a:r>
            <a:r>
              <a:rPr lang="en-GB" sz="2000" dirty="0"/>
              <a:t> </a:t>
            </a:r>
            <a:r>
              <a:rPr lang="en-GB" sz="2000" dirty="0" err="1"/>
              <a:t>hücreler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lenfositler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7F03D-B422-4F82-886B-70A09D67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03DD4-192C-4AD1-A24D-E83B2394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2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758-5258-4739-A557-ED7E3DEC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773"/>
            <a:ext cx="6785919" cy="57691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Ortalama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eritrosit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hacmi</a:t>
            </a:r>
            <a:r>
              <a:rPr lang="en-US" dirty="0">
                <a:effectLst/>
                <a:latin typeface="Arial" panose="020B0604020202020204" pitchFamily="34" charset="0"/>
              </a:rPr>
              <a:t>: Mean Corpuscular Volume(MCV)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Direkt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olarak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ölçülen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parametre</a:t>
            </a:r>
            <a:r>
              <a:rPr lang="en-US" dirty="0" err="1">
                <a:latin typeface="Arial" panose="020B0604020202020204" pitchFamily="34" charset="0"/>
              </a:rPr>
              <a:t>dir</a:t>
            </a:r>
            <a:r>
              <a:rPr lang="en-US" dirty="0"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/>
                <a:latin typeface="Arial" panose="020B0604020202020204" pitchFamily="34" charset="0"/>
              </a:rPr>
              <a:t>Hemoglobin: Siyan hemoglobin </a:t>
            </a:r>
            <a:r>
              <a:rPr lang="en-US" dirty="0" err="1">
                <a:effectLst/>
                <a:latin typeface="Arial" panose="020B0604020202020204" pitchFamily="34" charset="0"/>
              </a:rPr>
              <a:t>yöntemi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fotometrik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olarak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ölçülür</a:t>
            </a:r>
            <a:r>
              <a:rPr lang="en-US" dirty="0">
                <a:effectLst/>
                <a:latin typeface="Arial" panose="020B0604020202020204" pitchFamily="34" charset="0"/>
              </a:rPr>
              <a:t>. (540-550nm), g/dl </a:t>
            </a:r>
            <a:r>
              <a:rPr lang="en-US" dirty="0" err="1">
                <a:effectLst/>
                <a:latin typeface="Arial" panose="020B0604020202020204" pitchFamily="34" charset="0"/>
              </a:rPr>
              <a:t>olarak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rapor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edilir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effectLst/>
                <a:latin typeface="Arial" panose="020B0604020202020204" pitchFamily="34" charset="0"/>
              </a:rPr>
              <a:t>HCT= MCV* Eritrosit sayısı/10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effectLst/>
                <a:latin typeface="Arial" panose="020B0604020202020204" pitchFamily="34" charset="0"/>
              </a:rPr>
              <a:t>MCH (</a:t>
            </a:r>
            <a:r>
              <a:rPr lang="en-US" dirty="0" err="1">
                <a:effectLst/>
                <a:latin typeface="Arial" panose="020B0604020202020204" pitchFamily="34" charset="0"/>
              </a:rPr>
              <a:t>MeanCorpuscularHemoglobin</a:t>
            </a:r>
            <a:r>
              <a:rPr lang="en-US" dirty="0">
                <a:effectLst/>
                <a:latin typeface="Arial" panose="020B0604020202020204" pitchFamily="34" charset="0"/>
              </a:rPr>
              <a:t>): </a:t>
            </a:r>
            <a:r>
              <a:rPr lang="en-US" dirty="0" err="1">
                <a:effectLst/>
                <a:latin typeface="Arial" panose="020B0604020202020204" pitchFamily="34" charset="0"/>
              </a:rPr>
              <a:t>Eritrosit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içindeki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ortalama</a:t>
            </a:r>
            <a:r>
              <a:rPr lang="en-US" dirty="0">
                <a:effectLst/>
                <a:latin typeface="Arial" panose="020B0604020202020204" pitchFamily="34" charset="0"/>
              </a:rPr>
              <a:t> HGB </a:t>
            </a:r>
            <a:r>
              <a:rPr lang="en-US" dirty="0" err="1">
                <a:effectLst/>
                <a:latin typeface="Arial" panose="020B0604020202020204" pitchFamily="34" charset="0"/>
              </a:rPr>
              <a:t>miktarınıgösterir</a:t>
            </a:r>
            <a:r>
              <a:rPr lang="en-US" dirty="0">
                <a:effectLst/>
                <a:latin typeface="Arial" panose="020B0604020202020204" pitchFamily="34" charset="0"/>
              </a:rPr>
              <a:t>, 30-34 </a:t>
            </a:r>
            <a:r>
              <a:rPr lang="en-US" dirty="0" err="1">
                <a:effectLst/>
                <a:latin typeface="Arial" panose="020B0604020202020204" pitchFamily="34" charset="0"/>
              </a:rPr>
              <a:t>pg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arasındadır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/>
                <a:latin typeface="Arial" panose="020B0604020202020204" pitchFamily="34" charset="0"/>
              </a:rPr>
              <a:t>MCHC (</a:t>
            </a:r>
            <a:r>
              <a:rPr lang="en-US" dirty="0" err="1">
                <a:effectLst/>
                <a:latin typeface="Arial" panose="020B0604020202020204" pitchFamily="34" charset="0"/>
              </a:rPr>
              <a:t>MeanCorpuscularHGB</a:t>
            </a:r>
            <a:r>
              <a:rPr lang="en-US" dirty="0">
                <a:effectLst/>
                <a:latin typeface="Arial" panose="020B0604020202020204" pitchFamily="34" charset="0"/>
              </a:rPr>
              <a:t> Concentration)</a:t>
            </a:r>
            <a:r>
              <a:rPr lang="en-US" dirty="0">
                <a:latin typeface="Arial" panose="020B0604020202020204" pitchFamily="34" charset="0"/>
              </a:rPr>
              <a:t>:</a:t>
            </a:r>
            <a:r>
              <a:rPr lang="en-US" dirty="0" err="1">
                <a:effectLst/>
                <a:latin typeface="Arial" panose="020B0604020202020204" pitchFamily="34" charset="0"/>
              </a:rPr>
              <a:t>Eritrositlerin</a:t>
            </a:r>
            <a:r>
              <a:rPr lang="en-US" dirty="0">
                <a:effectLst/>
                <a:latin typeface="Arial" panose="020B0604020202020204" pitchFamily="34" charset="0"/>
              </a:rPr>
              <a:t> HGB </a:t>
            </a:r>
            <a:r>
              <a:rPr lang="en-US" dirty="0" err="1">
                <a:effectLst/>
                <a:latin typeface="Arial" panose="020B0604020202020204" pitchFamily="34" charset="0"/>
              </a:rPr>
              <a:t>içeriğinin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yüzde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olarak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ifadesidir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>
                <a:effectLst/>
                <a:latin typeface="Arial" panose="020B0604020202020204" pitchFamily="34" charset="0"/>
              </a:rPr>
              <a:t>%30-36 g/dl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arasındadır</a:t>
            </a:r>
            <a:r>
              <a:rPr lang="en-US" dirty="0">
                <a:latin typeface="Arial" panose="020B0604020202020204" pitchFamily="34" charset="0"/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/>
                <a:latin typeface="Arial" panose="020B0604020202020204" pitchFamily="34" charset="0"/>
              </a:rPr>
              <a:t>HGB, MCV ve RBC </a:t>
            </a:r>
            <a:r>
              <a:rPr lang="en-US" dirty="0" err="1">
                <a:effectLst/>
                <a:latin typeface="Arial" panose="020B0604020202020204" pitchFamily="34" charset="0"/>
              </a:rPr>
              <a:t>sayısından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hesaplanır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effectLst/>
                <a:latin typeface="Arial" panose="020B0604020202020204" pitchFamily="34" charset="0"/>
              </a:rPr>
              <a:t>RDW (</a:t>
            </a:r>
            <a:r>
              <a:rPr lang="en-US" dirty="0" err="1">
                <a:effectLst/>
                <a:latin typeface="Arial" panose="020B0604020202020204" pitchFamily="34" charset="0"/>
              </a:rPr>
              <a:t>RedCellDistributionWidth</a:t>
            </a:r>
            <a:r>
              <a:rPr lang="en-US" dirty="0">
                <a:effectLst/>
                <a:latin typeface="Arial" panose="020B0604020202020204" pitchFamily="34" charset="0"/>
              </a:rPr>
              <a:t>): </a:t>
            </a:r>
            <a:r>
              <a:rPr lang="en-US" dirty="0" err="1">
                <a:effectLst/>
                <a:latin typeface="Arial" panose="020B0604020202020204" pitchFamily="34" charset="0"/>
              </a:rPr>
              <a:t>Eritrosit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histogramlarındanelde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edilen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istatikselbir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değerdir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43A4-DFC2-4711-8F43-9A3B5C90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2641F-F434-43EF-9E80-78F79331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05DAF-1836-4568-AE4A-DD5318CEF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873" y="4228585"/>
            <a:ext cx="4800600" cy="2190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C79CB-E465-4E9A-9BB3-C76FAF1E1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61" y="407773"/>
            <a:ext cx="3314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844A-4A47-4B36-ACF1-E63B6D75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9848"/>
          </a:xfrm>
        </p:spPr>
        <p:txBody>
          <a:bodyPr>
            <a:normAutofit/>
          </a:bodyPr>
          <a:lstStyle/>
          <a:p>
            <a:r>
              <a:rPr lang="en-GB" sz="2800" dirty="0" err="1"/>
              <a:t>Özetle</a:t>
            </a:r>
            <a:r>
              <a:rPr lang="en-GB" sz="2800" dirty="0"/>
              <a:t> CBC </a:t>
            </a:r>
            <a:r>
              <a:rPr lang="en-GB" sz="2800" dirty="0" err="1"/>
              <a:t>için</a:t>
            </a:r>
            <a:r>
              <a:rPr lang="en-GB" sz="2800" dirty="0"/>
              <a:t> </a:t>
            </a:r>
            <a:r>
              <a:rPr lang="en-GB" sz="2800" dirty="0" err="1"/>
              <a:t>kullanılan</a:t>
            </a:r>
            <a:r>
              <a:rPr lang="en-GB" sz="2800" dirty="0"/>
              <a:t> </a:t>
            </a:r>
            <a:r>
              <a:rPr lang="en-GB" sz="2800" dirty="0" err="1"/>
              <a:t>yöntemlerle</a:t>
            </a:r>
            <a:r>
              <a:rPr lang="en-GB" sz="2800" dirty="0"/>
              <a:t> </a:t>
            </a:r>
            <a:r>
              <a:rPr lang="en-GB" sz="2800" dirty="0" err="1"/>
              <a:t>şu</a:t>
            </a:r>
            <a:r>
              <a:rPr lang="en-GB" sz="2800" dirty="0"/>
              <a:t> </a:t>
            </a:r>
            <a:r>
              <a:rPr lang="en-GB" sz="2800" dirty="0" err="1"/>
              <a:t>ölçümler</a:t>
            </a:r>
            <a:r>
              <a:rPr lang="en-GB" sz="2800" dirty="0"/>
              <a:t> </a:t>
            </a:r>
            <a:r>
              <a:rPr lang="en-GB" sz="2800" dirty="0" err="1"/>
              <a:t>yapılır</a:t>
            </a:r>
            <a:r>
              <a:rPr lang="en-GB" sz="2800" dirty="0"/>
              <a:t>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2FB9-CC47-4941-9B0F-088E9983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324"/>
            <a:ext cx="10515600" cy="51266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 err="1"/>
              <a:t>Ölçüm</a:t>
            </a:r>
            <a:r>
              <a:rPr lang="en-GB" sz="2400" dirty="0"/>
              <a:t> </a:t>
            </a:r>
            <a:r>
              <a:rPr lang="en-GB" sz="2400" dirty="0" err="1"/>
              <a:t>için</a:t>
            </a:r>
            <a:r>
              <a:rPr lang="en-GB" sz="2400" dirty="0"/>
              <a:t> </a:t>
            </a:r>
            <a:r>
              <a:rPr lang="en-GB" sz="2400" dirty="0" err="1"/>
              <a:t>Kullanılan</a:t>
            </a:r>
            <a:r>
              <a:rPr lang="en-GB" sz="2400" dirty="0"/>
              <a:t> </a:t>
            </a:r>
            <a:r>
              <a:rPr lang="en-GB" sz="2400" dirty="0" err="1"/>
              <a:t>Yöntemler</a:t>
            </a:r>
            <a:r>
              <a:rPr lang="en-GB" sz="2400" dirty="0"/>
              <a:t>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 err="1"/>
              <a:t>İmpedans</a:t>
            </a:r>
            <a:r>
              <a:rPr lang="en-GB" sz="2400" dirty="0"/>
              <a:t> </a:t>
            </a:r>
            <a:r>
              <a:rPr lang="en-GB" sz="2400" dirty="0" err="1"/>
              <a:t>Yöntemi</a:t>
            </a:r>
            <a:r>
              <a:rPr lang="en-GB" sz="2400" dirty="0"/>
              <a:t>: Kan </a:t>
            </a:r>
            <a:r>
              <a:rPr lang="en-GB" sz="2400" dirty="0" err="1"/>
              <a:t>hücreleri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kanın</a:t>
            </a:r>
            <a:r>
              <a:rPr lang="en-GB" sz="2400" dirty="0"/>
              <a:t> </a:t>
            </a:r>
            <a:r>
              <a:rPr lang="en-GB" sz="2400" dirty="0" err="1"/>
              <a:t>seyreltildiği</a:t>
            </a:r>
            <a:r>
              <a:rPr lang="en-GB" sz="2400" dirty="0"/>
              <a:t> </a:t>
            </a:r>
            <a:r>
              <a:rPr lang="en-GB" sz="2400" dirty="0" err="1"/>
              <a:t>çözeltinin</a:t>
            </a:r>
            <a:r>
              <a:rPr lang="en-GB" sz="2400" dirty="0"/>
              <a:t> </a:t>
            </a:r>
            <a:r>
              <a:rPr lang="en-GB" sz="2400" dirty="0" err="1"/>
              <a:t>iletkenlik</a:t>
            </a:r>
            <a:r>
              <a:rPr lang="en-GB" sz="2400" dirty="0"/>
              <a:t> </a:t>
            </a:r>
            <a:r>
              <a:rPr lang="en-GB" sz="2400" dirty="0" err="1"/>
              <a:t>özellikleri</a:t>
            </a:r>
            <a:r>
              <a:rPr lang="en-GB" sz="2400" dirty="0"/>
              <a:t> </a:t>
            </a:r>
            <a:r>
              <a:rPr lang="en-GB" sz="2400" dirty="0" err="1"/>
              <a:t>kullanılarak</a:t>
            </a:r>
            <a:r>
              <a:rPr lang="en-GB" sz="2400" dirty="0"/>
              <a:t> </a:t>
            </a:r>
            <a:r>
              <a:rPr lang="en-GB" sz="2400" dirty="0" err="1"/>
              <a:t>gerçekleştirilir</a:t>
            </a:r>
            <a:r>
              <a:rPr lang="en-GB" sz="2400" dirty="0"/>
              <a:t>. </a:t>
            </a:r>
            <a:r>
              <a:rPr lang="en-GB" sz="2400" dirty="0" err="1"/>
              <a:t>Lökosit</a:t>
            </a:r>
            <a:r>
              <a:rPr lang="en-GB" sz="2400" dirty="0"/>
              <a:t> </a:t>
            </a:r>
            <a:r>
              <a:rPr lang="en-GB" sz="2400" dirty="0" err="1"/>
              <a:t>sayımı</a:t>
            </a:r>
            <a:r>
              <a:rPr lang="en-GB" sz="2400" dirty="0"/>
              <a:t> </a:t>
            </a:r>
            <a:r>
              <a:rPr lang="en-GB" sz="2400" dirty="0" err="1"/>
              <a:t>ise</a:t>
            </a:r>
            <a:r>
              <a:rPr lang="en-GB" sz="2400" dirty="0"/>
              <a:t> </a:t>
            </a:r>
            <a:r>
              <a:rPr lang="en-GB" sz="2400" dirty="0" err="1"/>
              <a:t>eritrositlerin</a:t>
            </a:r>
            <a:r>
              <a:rPr lang="en-GB" sz="2400" dirty="0"/>
              <a:t> </a:t>
            </a:r>
            <a:r>
              <a:rPr lang="en-GB" sz="2400" dirty="0" err="1"/>
              <a:t>noniyonikdeterjanla</a:t>
            </a:r>
            <a:r>
              <a:rPr lang="en-GB" sz="2400" dirty="0"/>
              <a:t> </a:t>
            </a:r>
            <a:r>
              <a:rPr lang="en-GB" sz="2400" dirty="0" err="1"/>
              <a:t>parçalandığı</a:t>
            </a:r>
            <a:r>
              <a:rPr lang="en-GB" sz="2400" dirty="0"/>
              <a:t> </a:t>
            </a:r>
            <a:r>
              <a:rPr lang="en-GB" sz="2400" dirty="0" err="1"/>
              <a:t>ayrıbir</a:t>
            </a:r>
            <a:r>
              <a:rPr lang="en-GB" sz="2400" dirty="0"/>
              <a:t> </a:t>
            </a:r>
            <a:r>
              <a:rPr lang="en-GB" sz="2400" dirty="0" err="1"/>
              <a:t>bölmede</a:t>
            </a:r>
            <a:r>
              <a:rPr lang="en-GB" sz="2400" dirty="0"/>
              <a:t> </a:t>
            </a:r>
            <a:r>
              <a:rPr lang="en-GB" sz="2400" dirty="0" err="1"/>
              <a:t>yapılır</a:t>
            </a:r>
            <a:r>
              <a:rPr lang="en-GB" sz="2400" dirty="0"/>
              <a:t>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 err="1"/>
              <a:t>Radyo</a:t>
            </a:r>
            <a:r>
              <a:rPr lang="en-GB" sz="2400" dirty="0"/>
              <a:t> </a:t>
            </a:r>
            <a:r>
              <a:rPr lang="en-GB" sz="2400" dirty="0" err="1"/>
              <a:t>Dalgaları</a:t>
            </a:r>
            <a:r>
              <a:rPr lang="en-GB" sz="2400" dirty="0"/>
              <a:t>(VCS): </a:t>
            </a:r>
            <a:r>
              <a:rPr lang="en-GB" sz="2400" dirty="0" err="1"/>
              <a:t>impedans</a:t>
            </a:r>
            <a:r>
              <a:rPr lang="en-GB" sz="2400" dirty="0"/>
              <a:t> </a:t>
            </a:r>
            <a:r>
              <a:rPr lang="en-GB" sz="2400" dirty="0" err="1"/>
              <a:t>ile</a:t>
            </a:r>
            <a:r>
              <a:rPr lang="en-GB" sz="2400" dirty="0"/>
              <a:t> </a:t>
            </a:r>
            <a:r>
              <a:rPr lang="en-GB" sz="2400" dirty="0" err="1"/>
              <a:t>lökosit</a:t>
            </a:r>
            <a:r>
              <a:rPr lang="en-GB" sz="2400" dirty="0"/>
              <a:t> </a:t>
            </a:r>
            <a:r>
              <a:rPr lang="en-GB" sz="2400" dirty="0" err="1"/>
              <a:t>sayımı</a:t>
            </a:r>
            <a:r>
              <a:rPr lang="en-GB" sz="2400" dirty="0"/>
              <a:t> </a:t>
            </a:r>
            <a:r>
              <a:rPr lang="en-GB" sz="2400" dirty="0" err="1"/>
              <a:t>yapılırken</a:t>
            </a:r>
            <a:r>
              <a:rPr lang="en-GB" sz="2400" dirty="0"/>
              <a:t> </a:t>
            </a:r>
            <a:r>
              <a:rPr lang="en-GB" sz="2400" dirty="0" err="1"/>
              <a:t>aynı</a:t>
            </a:r>
            <a:r>
              <a:rPr lang="en-GB" sz="2400" dirty="0"/>
              <a:t> </a:t>
            </a:r>
            <a:r>
              <a:rPr lang="en-GB" sz="2400" dirty="0" err="1"/>
              <a:t>anda</a:t>
            </a:r>
            <a:r>
              <a:rPr lang="en-GB" sz="2400" dirty="0"/>
              <a:t> da </a:t>
            </a:r>
            <a:r>
              <a:rPr lang="en-GB" sz="2400" dirty="0" err="1"/>
              <a:t>radyo</a:t>
            </a:r>
            <a:r>
              <a:rPr lang="en-GB" sz="2400" dirty="0"/>
              <a:t> </a:t>
            </a:r>
            <a:r>
              <a:rPr lang="en-GB" sz="2400" dirty="0" err="1"/>
              <a:t>dalgaları</a:t>
            </a:r>
            <a:r>
              <a:rPr lang="en-GB" sz="2400" dirty="0"/>
              <a:t> </a:t>
            </a:r>
            <a:r>
              <a:rPr lang="en-GB" sz="2400" dirty="0" err="1"/>
              <a:t>ile</a:t>
            </a:r>
            <a:r>
              <a:rPr lang="en-GB" sz="2400" dirty="0"/>
              <a:t> </a:t>
            </a:r>
            <a:r>
              <a:rPr lang="en-GB" sz="2400" dirty="0" err="1"/>
              <a:t>lökositlerin</a:t>
            </a:r>
            <a:r>
              <a:rPr lang="en-GB" sz="2400" dirty="0"/>
              <a:t> </a:t>
            </a:r>
            <a:r>
              <a:rPr lang="en-GB" sz="2400" dirty="0" err="1"/>
              <a:t>çekirdekleri</a:t>
            </a:r>
            <a:r>
              <a:rPr lang="en-GB" sz="2400" dirty="0"/>
              <a:t>, </a:t>
            </a:r>
            <a:r>
              <a:rPr lang="en-GB" sz="2400" dirty="0" err="1"/>
              <a:t>yoğunlukları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sitoplazma</a:t>
            </a:r>
            <a:r>
              <a:rPr lang="en-GB" sz="2400" dirty="0"/>
              <a:t> </a:t>
            </a:r>
            <a:r>
              <a:rPr lang="en-GB" sz="2400" dirty="0" err="1"/>
              <a:t>granülleri</a:t>
            </a:r>
            <a:r>
              <a:rPr lang="en-GB" sz="2400" dirty="0"/>
              <a:t> </a:t>
            </a:r>
            <a:r>
              <a:rPr lang="en-GB" sz="2400" dirty="0" err="1"/>
              <a:t>hakkında</a:t>
            </a:r>
            <a:r>
              <a:rPr lang="en-GB" sz="2400" dirty="0"/>
              <a:t> </a:t>
            </a:r>
            <a:r>
              <a:rPr lang="en-GB" sz="2400" dirty="0" err="1"/>
              <a:t>bilgi</a:t>
            </a:r>
            <a:r>
              <a:rPr lang="en-GB" sz="2400" dirty="0"/>
              <a:t> </a:t>
            </a:r>
            <a:r>
              <a:rPr lang="en-GB" sz="2400" dirty="0" err="1"/>
              <a:t>elde</a:t>
            </a:r>
            <a:r>
              <a:rPr lang="en-GB" sz="2400" dirty="0"/>
              <a:t> </a:t>
            </a:r>
            <a:r>
              <a:rPr lang="en-GB" sz="2400" dirty="0" err="1"/>
              <a:t>edilir</a:t>
            </a:r>
            <a:r>
              <a:rPr lang="en-GB" sz="2400" dirty="0"/>
              <a:t>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GB" sz="2400" dirty="0" err="1"/>
              <a:t>Optik</a:t>
            </a:r>
            <a:r>
              <a:rPr lang="en-GB" sz="2400" dirty="0"/>
              <a:t> </a:t>
            </a:r>
            <a:r>
              <a:rPr lang="en-GB" sz="2400" dirty="0" err="1"/>
              <a:t>LaserScatter</a:t>
            </a:r>
            <a:r>
              <a:rPr lang="en-GB" sz="2400" dirty="0"/>
              <a:t>( </a:t>
            </a:r>
            <a:r>
              <a:rPr lang="en-GB" sz="2400" dirty="0" err="1"/>
              <a:t>Optik</a:t>
            </a:r>
            <a:r>
              <a:rPr lang="en-GB" sz="2400" dirty="0"/>
              <a:t> </a:t>
            </a:r>
            <a:r>
              <a:rPr lang="en-GB" sz="2400" dirty="0" err="1"/>
              <a:t>Yöntem</a:t>
            </a:r>
            <a:r>
              <a:rPr lang="en-GB" sz="2400" dirty="0"/>
              <a:t>): </a:t>
            </a:r>
            <a:r>
              <a:rPr lang="en-GB" sz="2400" dirty="0" err="1"/>
              <a:t>Eritrosit</a:t>
            </a:r>
            <a:r>
              <a:rPr lang="en-GB" sz="2400" dirty="0"/>
              <a:t>, </a:t>
            </a:r>
            <a:r>
              <a:rPr lang="en-GB" sz="2400" dirty="0" err="1"/>
              <a:t>lökosit</a:t>
            </a:r>
            <a:r>
              <a:rPr lang="en-GB" sz="2400" dirty="0"/>
              <a:t> , </a:t>
            </a:r>
            <a:r>
              <a:rPr lang="en-GB" sz="2400" dirty="0" err="1"/>
              <a:t>trombositler</a:t>
            </a:r>
            <a:r>
              <a:rPr lang="en-GB" sz="2400" dirty="0"/>
              <a:t> </a:t>
            </a:r>
            <a:r>
              <a:rPr lang="en-GB" sz="2400" dirty="0" err="1"/>
              <a:t>sayılır</a:t>
            </a:r>
            <a:r>
              <a:rPr lang="en-GB" sz="2400" dirty="0"/>
              <a:t>; </a:t>
            </a:r>
            <a:r>
              <a:rPr lang="en-GB" sz="2400" dirty="0" err="1"/>
              <a:t>İmpedansla</a:t>
            </a:r>
            <a:r>
              <a:rPr lang="en-GB" sz="2400" dirty="0"/>
              <a:t> </a:t>
            </a:r>
            <a:r>
              <a:rPr lang="en-GB" sz="2400" dirty="0" err="1"/>
              <a:t>birlikte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da </a:t>
            </a:r>
            <a:r>
              <a:rPr lang="en-GB" sz="2400" dirty="0" err="1"/>
              <a:t>tek</a:t>
            </a:r>
            <a:r>
              <a:rPr lang="en-GB" sz="2400" dirty="0"/>
              <a:t> </a:t>
            </a:r>
            <a:r>
              <a:rPr lang="en-GB" sz="2400" dirty="0" err="1"/>
              <a:t>başına</a:t>
            </a:r>
            <a:r>
              <a:rPr lang="en-GB" sz="2400" dirty="0"/>
              <a:t> </a:t>
            </a:r>
            <a:r>
              <a:rPr lang="en-GB" sz="2400" dirty="0" err="1"/>
              <a:t>kullanılabilir</a:t>
            </a:r>
            <a:r>
              <a:rPr lang="en-GB" sz="2400" dirty="0"/>
              <a:t>. Kan </a:t>
            </a:r>
            <a:r>
              <a:rPr lang="en-GB" sz="2400" dirty="0" err="1"/>
              <a:t>hücreleri</a:t>
            </a:r>
            <a:r>
              <a:rPr lang="en-GB" sz="2400" dirty="0"/>
              <a:t> flow-</a:t>
            </a:r>
            <a:r>
              <a:rPr lang="en-GB" sz="2400" dirty="0" err="1"/>
              <a:t>cellde</a:t>
            </a:r>
            <a:r>
              <a:rPr lang="en-GB" sz="2400" dirty="0"/>
              <a:t> </a:t>
            </a:r>
            <a:r>
              <a:rPr lang="en-GB" sz="2400" dirty="0" err="1"/>
              <a:t>lazer</a:t>
            </a:r>
            <a:r>
              <a:rPr lang="en-GB" sz="2400" dirty="0"/>
              <a:t> </a:t>
            </a:r>
            <a:r>
              <a:rPr lang="en-GB" sz="2400" dirty="0" err="1"/>
              <a:t>kaynağının</a:t>
            </a:r>
            <a:r>
              <a:rPr lang="en-GB" sz="2400" dirty="0"/>
              <a:t> </a:t>
            </a:r>
            <a:r>
              <a:rPr lang="en-GB" sz="2400" dirty="0" err="1"/>
              <a:t>önünden</a:t>
            </a:r>
            <a:r>
              <a:rPr lang="en-GB" sz="2400" dirty="0"/>
              <a:t> </a:t>
            </a:r>
            <a:r>
              <a:rPr lang="en-GB" sz="2400" dirty="0" err="1"/>
              <a:t>geçerken</a:t>
            </a:r>
            <a:r>
              <a:rPr lang="en-GB" sz="2400" dirty="0"/>
              <a:t> </a:t>
            </a:r>
            <a:r>
              <a:rPr lang="en-GB" sz="2400" dirty="0" err="1"/>
              <a:t>lazer</a:t>
            </a:r>
            <a:r>
              <a:rPr lang="en-GB" sz="2400" dirty="0"/>
              <a:t> </a:t>
            </a:r>
            <a:r>
              <a:rPr lang="en-GB" sz="2400" dirty="0" err="1"/>
              <a:t>ışığının</a:t>
            </a:r>
            <a:r>
              <a:rPr lang="en-GB" sz="2400" dirty="0"/>
              <a:t> </a:t>
            </a:r>
            <a:r>
              <a:rPr lang="en-GB" sz="2400" dirty="0" err="1"/>
              <a:t>saçılmasına</a:t>
            </a:r>
            <a:r>
              <a:rPr lang="en-GB" sz="2400" dirty="0"/>
              <a:t> </a:t>
            </a:r>
            <a:r>
              <a:rPr lang="en-GB" sz="2400" dirty="0" err="1"/>
              <a:t>neden</a:t>
            </a:r>
            <a:r>
              <a:rPr lang="en-GB" sz="2400" dirty="0"/>
              <a:t> </a:t>
            </a:r>
            <a:r>
              <a:rPr lang="en-GB" sz="2400" dirty="0" err="1"/>
              <a:t>olurlar</a:t>
            </a:r>
            <a:r>
              <a:rPr lang="en-GB" sz="2400" dirty="0"/>
              <a:t>. 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8FD6D-B74B-4A33-8422-873E1BAB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AAFC8-1DDC-4B26-90BB-EFD1C9CC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F973-5591-4AA1-A138-67FE2627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Sedimantasyon</a:t>
            </a:r>
            <a:r>
              <a:rPr lang="en-GB" dirty="0"/>
              <a:t> </a:t>
            </a:r>
            <a:r>
              <a:rPr lang="en-GB" dirty="0" err="1"/>
              <a:t>Ölçümü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Önemi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8CDF-EBF1-4D74-A3B2-2183E63F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>
            <a:normAutofit/>
          </a:bodyPr>
          <a:lstStyle/>
          <a:p>
            <a:r>
              <a:rPr lang="en-US" dirty="0" err="1"/>
              <a:t>Eritrosit</a:t>
            </a:r>
            <a:r>
              <a:rPr lang="en-US" dirty="0"/>
              <a:t> </a:t>
            </a:r>
            <a:r>
              <a:rPr lang="en-US" dirty="0" err="1"/>
              <a:t>sedimantasyon</a:t>
            </a:r>
            <a:r>
              <a:rPr lang="en-US" dirty="0"/>
              <a:t> </a:t>
            </a:r>
            <a:r>
              <a:rPr lang="en-US" dirty="0" err="1"/>
              <a:t>hızı</a:t>
            </a:r>
            <a:r>
              <a:rPr lang="en-US" dirty="0"/>
              <a:t> (ESR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sedimantasyon</a:t>
            </a:r>
            <a:r>
              <a:rPr lang="en-US" dirty="0"/>
              <a:t>) </a:t>
            </a:r>
            <a:r>
              <a:rPr lang="en-US" dirty="0" err="1"/>
              <a:t>antikoagüle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tam </a:t>
            </a:r>
            <a:r>
              <a:rPr lang="en-US" dirty="0" err="1"/>
              <a:t>kandaki</a:t>
            </a:r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hücrelerinin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tüpte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saatlik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inme</a:t>
            </a:r>
            <a:r>
              <a:rPr lang="en-US" dirty="0"/>
              <a:t> </a:t>
            </a:r>
            <a:r>
              <a:rPr lang="en-US" dirty="0" err="1"/>
              <a:t>hızıdır</a:t>
            </a:r>
            <a:r>
              <a:rPr lang="en-US" dirty="0"/>
              <a:t>. </a:t>
            </a:r>
          </a:p>
          <a:p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hematoloji</a:t>
            </a:r>
            <a:r>
              <a:rPr lang="en-US" dirty="0"/>
              <a:t> </a:t>
            </a:r>
            <a:r>
              <a:rPr lang="en-US" dirty="0" err="1"/>
              <a:t>testidir</a:t>
            </a:r>
            <a:r>
              <a:rPr lang="en-US" dirty="0"/>
              <a:t> ve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inflamasyon</a:t>
            </a:r>
            <a:r>
              <a:rPr lang="en-US" dirty="0"/>
              <a:t> </a:t>
            </a:r>
            <a:r>
              <a:rPr lang="en-US" dirty="0" err="1"/>
              <a:t>ölçüsüdür</a:t>
            </a:r>
            <a:r>
              <a:rPr lang="en-US" dirty="0"/>
              <a:t>.</a:t>
            </a:r>
          </a:p>
          <a:p>
            <a:pPr lvl="1"/>
            <a:r>
              <a:rPr lang="en-GB" dirty="0" err="1"/>
              <a:t>Testi</a:t>
            </a:r>
            <a:r>
              <a:rPr lang="en-GB" dirty="0"/>
              <a:t> </a:t>
            </a:r>
            <a:r>
              <a:rPr lang="en-GB" dirty="0" err="1"/>
              <a:t>gerçekleştirmek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antikoagüle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geleneksel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Westergren </a:t>
            </a:r>
            <a:r>
              <a:rPr lang="en-GB" dirty="0" err="1"/>
              <a:t>tüpü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bilinen</a:t>
            </a:r>
            <a:r>
              <a:rPr lang="en-GB" dirty="0"/>
              <a:t> </a:t>
            </a:r>
            <a:r>
              <a:rPr lang="en-GB" dirty="0" err="1"/>
              <a:t>dik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tüpe</a:t>
            </a:r>
            <a:r>
              <a:rPr lang="en-GB" dirty="0"/>
              <a:t> </a:t>
            </a:r>
            <a:r>
              <a:rPr lang="en-GB" dirty="0" err="1"/>
              <a:t>yerleştirilir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tüpteki</a:t>
            </a:r>
            <a:r>
              <a:rPr lang="en-GB" dirty="0"/>
              <a:t> </a:t>
            </a:r>
            <a:r>
              <a:rPr lang="en-GB" dirty="0" err="1"/>
              <a:t>kırmızı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hücrelerinin</a:t>
            </a:r>
            <a:r>
              <a:rPr lang="en-GB" dirty="0"/>
              <a:t> </a:t>
            </a:r>
            <a:r>
              <a:rPr lang="en-GB" dirty="0" err="1"/>
              <a:t>düştüğü</a:t>
            </a:r>
            <a:r>
              <a:rPr lang="en-GB" dirty="0"/>
              <a:t> </a:t>
            </a:r>
            <a:r>
              <a:rPr lang="en-GB" dirty="0" err="1"/>
              <a:t>mesafe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sonunda</a:t>
            </a:r>
            <a:r>
              <a:rPr lang="en-GB" dirty="0"/>
              <a:t> mm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ölçülür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rapor</a:t>
            </a:r>
            <a:r>
              <a:rPr lang="en-GB" dirty="0"/>
              <a:t> </a:t>
            </a:r>
            <a:r>
              <a:rPr lang="en-GB" dirty="0" err="1"/>
              <a:t>edilir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0A32F-7C9A-49E5-99D4-A35B014B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7A5A-7A91-475E-A5A4-114ED5DC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28F1A-7592-4151-ABBD-9B89095C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97" y="177007"/>
            <a:ext cx="2886075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99C71-9F03-49FC-9220-CF1DB03F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403" y="2133202"/>
            <a:ext cx="2895969" cy="23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0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C6D8-6CE8-46BF-A9CD-EC3A0405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ESR (</a:t>
            </a:r>
            <a:r>
              <a:rPr lang="en-GB" dirty="0" err="1"/>
              <a:t>sedimantasyon</a:t>
            </a:r>
            <a:r>
              <a:rPr lang="en-GB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9E4DF-B712-4BED-9410-CAF8A683F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Artan </a:t>
                </a:r>
                <a:r>
                  <a:rPr lang="en-US" dirty="0" err="1"/>
                  <a:t>sayıda</a:t>
                </a:r>
                <a:r>
                  <a:rPr lang="en-US" dirty="0"/>
                  <a:t> </a:t>
                </a:r>
                <a:r>
                  <a:rPr lang="en-US" dirty="0" err="1"/>
                  <a:t>kırmızı</a:t>
                </a:r>
                <a:r>
                  <a:rPr lang="en-US" dirty="0"/>
                  <a:t> </a:t>
                </a:r>
                <a:r>
                  <a:rPr lang="en-US" dirty="0" err="1"/>
                  <a:t>kan</a:t>
                </a:r>
                <a:r>
                  <a:rPr lang="en-US" dirty="0"/>
                  <a:t> </a:t>
                </a:r>
                <a:r>
                  <a:rPr lang="en-US" dirty="0" err="1"/>
                  <a:t>hücresi</a:t>
                </a:r>
                <a:r>
                  <a:rPr lang="en-US" dirty="0"/>
                  <a:t> (</a:t>
                </a:r>
                <a:r>
                  <a:rPr lang="en-US" dirty="0" err="1"/>
                  <a:t>polisitemi</a:t>
                </a:r>
                <a:r>
                  <a:rPr lang="en-US" dirty="0"/>
                  <a:t>), </a:t>
                </a:r>
                <a:r>
                  <a:rPr lang="en-US" dirty="0" err="1"/>
                  <a:t>kan</a:t>
                </a:r>
                <a:r>
                  <a:rPr lang="en-US" dirty="0"/>
                  <a:t> </a:t>
                </a:r>
                <a:r>
                  <a:rPr lang="en-US" dirty="0" err="1"/>
                  <a:t>viskozitesi</a:t>
                </a:r>
                <a:r>
                  <a:rPr lang="en-US" dirty="0"/>
                  <a:t> </a:t>
                </a:r>
                <a:r>
                  <a:rPr lang="en-US" dirty="0" err="1"/>
                  <a:t>arttıkça</a:t>
                </a:r>
                <a:r>
                  <a:rPr lang="en-US" dirty="0"/>
                  <a:t> </a:t>
                </a:r>
                <a:r>
                  <a:rPr lang="en-US" dirty="0" err="1"/>
                  <a:t>azalmış</a:t>
                </a:r>
                <a:r>
                  <a:rPr lang="en-US" dirty="0"/>
                  <a:t> </a:t>
                </a:r>
                <a:r>
                  <a:rPr lang="en-US" dirty="0" err="1"/>
                  <a:t>ESR'ye</a:t>
                </a:r>
                <a:r>
                  <a:rPr lang="en-US" dirty="0"/>
                  <a:t> </a:t>
                </a:r>
                <a:r>
                  <a:rPr lang="en-US" dirty="0" err="1"/>
                  <a:t>neden</a:t>
                </a:r>
                <a:r>
                  <a:rPr lang="en-US" dirty="0"/>
                  <a:t> </a:t>
                </a:r>
                <a:r>
                  <a:rPr lang="en-US" dirty="0" err="1"/>
                  <a:t>olur</a:t>
                </a:r>
                <a:r>
                  <a:rPr lang="en-US" dirty="0"/>
                  <a:t>. </a:t>
                </a:r>
              </a:p>
              <a:p>
                <a:r>
                  <a:rPr lang="en-US" dirty="0" err="1"/>
                  <a:t>Orak</a:t>
                </a:r>
                <a:r>
                  <a:rPr lang="en-US" dirty="0"/>
                  <a:t> </a:t>
                </a:r>
                <a:r>
                  <a:rPr lang="en-US" dirty="0" err="1"/>
                  <a:t>hücre</a:t>
                </a:r>
                <a:r>
                  <a:rPr lang="en-US" dirty="0"/>
                  <a:t> </a:t>
                </a:r>
                <a:r>
                  <a:rPr lang="en-US" dirty="0" err="1"/>
                  <a:t>hastalığı</a:t>
                </a:r>
                <a:r>
                  <a:rPr lang="en-US" dirty="0"/>
                  <a:t> </a:t>
                </a:r>
                <a:r>
                  <a:rPr lang="en-US" dirty="0" err="1"/>
                  <a:t>gibi</a:t>
                </a:r>
                <a:r>
                  <a:rPr lang="en-US" dirty="0"/>
                  <a:t> </a:t>
                </a:r>
                <a:r>
                  <a:rPr lang="en-US" dirty="0" err="1"/>
                  <a:t>hemoglobinopatilerde</a:t>
                </a:r>
                <a:r>
                  <a:rPr lang="en-US" dirty="0"/>
                  <a:t> </a:t>
                </a:r>
                <a:r>
                  <a:rPr lang="en-US" dirty="0" err="1"/>
                  <a:t>kırmızı</a:t>
                </a:r>
                <a:r>
                  <a:rPr lang="en-US" dirty="0"/>
                  <a:t> </a:t>
                </a:r>
                <a:r>
                  <a:rPr lang="en-US" dirty="0" err="1"/>
                  <a:t>kan</a:t>
                </a:r>
                <a:r>
                  <a:rPr lang="en-US" dirty="0"/>
                  <a:t> </a:t>
                </a:r>
                <a:r>
                  <a:rPr lang="en-US" dirty="0" err="1"/>
                  <a:t>hücrelerinin</a:t>
                </a:r>
                <a:r>
                  <a:rPr lang="en-US" dirty="0"/>
                  <a:t> </a:t>
                </a:r>
                <a:r>
                  <a:rPr lang="en-US" dirty="0" err="1"/>
                  <a:t>yanlış</a:t>
                </a:r>
                <a:r>
                  <a:rPr lang="en-US" dirty="0"/>
                  <a:t> </a:t>
                </a:r>
                <a:r>
                  <a:rPr lang="en-US" dirty="0" err="1"/>
                  <a:t>şekli</a:t>
                </a:r>
                <a:r>
                  <a:rPr lang="en-US" dirty="0"/>
                  <a:t> </a:t>
                </a:r>
                <a:r>
                  <a:rPr lang="en-US" dirty="0" err="1"/>
                  <a:t>nedeniyle</a:t>
                </a:r>
                <a:r>
                  <a:rPr lang="en-US" dirty="0"/>
                  <a:t> </a:t>
                </a:r>
                <a:r>
                  <a:rPr lang="en-US" dirty="0" err="1"/>
                  <a:t>hücrelerin</a:t>
                </a:r>
                <a:r>
                  <a:rPr lang="en-US" dirty="0"/>
                  <a:t> </a:t>
                </a:r>
                <a:r>
                  <a:rPr lang="en-US" dirty="0" err="1"/>
                  <a:t>üst</a:t>
                </a:r>
                <a:r>
                  <a:rPr lang="en-US" dirty="0"/>
                  <a:t> </a:t>
                </a:r>
                <a:r>
                  <a:rPr lang="en-US" dirty="0" err="1"/>
                  <a:t>üste</a:t>
                </a:r>
                <a:r>
                  <a:rPr lang="en-US" dirty="0"/>
                  <a:t> </a:t>
                </a:r>
                <a:r>
                  <a:rPr lang="en-US" dirty="0" err="1"/>
                  <a:t>istiflenmesi</a:t>
                </a:r>
                <a:r>
                  <a:rPr lang="en-US" dirty="0"/>
                  <a:t> </a:t>
                </a:r>
                <a:r>
                  <a:rPr lang="en-US" dirty="0" err="1"/>
                  <a:t>bozulduğundan</a:t>
                </a:r>
                <a:r>
                  <a:rPr lang="en-US" dirty="0"/>
                  <a:t> </a:t>
                </a:r>
                <a:r>
                  <a:rPr lang="en-US" dirty="0" err="1"/>
                  <a:t>düşük</a:t>
                </a:r>
                <a:r>
                  <a:rPr lang="en-US" dirty="0"/>
                  <a:t> ESR </a:t>
                </a:r>
                <a:r>
                  <a:rPr lang="en-US" dirty="0" err="1"/>
                  <a:t>görülebilir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Yüksek</a:t>
                </a:r>
                <a:r>
                  <a:rPr lang="en-US" dirty="0"/>
                  <a:t> ESR </a:t>
                </a:r>
                <a:r>
                  <a:rPr lang="en-US" dirty="0" err="1"/>
                  <a:t>enflamasyonu</a:t>
                </a:r>
                <a:r>
                  <a:rPr lang="en-US" dirty="0"/>
                  <a:t> </a:t>
                </a:r>
                <a:r>
                  <a:rPr lang="en-US" dirty="0" err="1"/>
                  <a:t>çağrıştırır</a:t>
                </a:r>
                <a:r>
                  <a:rPr lang="en-US" dirty="0"/>
                  <a:t> </a:t>
                </a:r>
                <a:r>
                  <a:rPr lang="en-US" dirty="0" err="1"/>
                  <a:t>ancak</a:t>
                </a:r>
                <a:r>
                  <a:rPr lang="en-US" dirty="0"/>
                  <a:t> </a:t>
                </a:r>
                <a:r>
                  <a:rPr lang="en-US" dirty="0" err="1"/>
                  <a:t>doğru</a:t>
                </a:r>
                <a:r>
                  <a:rPr lang="en-US" dirty="0"/>
                  <a:t> </a:t>
                </a:r>
                <a:r>
                  <a:rPr lang="en-US" dirty="0" err="1"/>
                  <a:t>sonuç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C-</a:t>
                </a:r>
                <a:r>
                  <a:rPr lang="en-US" dirty="0" err="1"/>
                  <a:t>reaktif</a:t>
                </a:r>
                <a:r>
                  <a:rPr lang="en-US" dirty="0"/>
                  <a:t> Protein </a:t>
                </a:r>
                <a:r>
                  <a:rPr lang="en-US" dirty="0" err="1"/>
                  <a:t>ölçümü</a:t>
                </a:r>
                <a:r>
                  <a:rPr lang="en-US" dirty="0"/>
                  <a:t> de </a:t>
                </a:r>
                <a:r>
                  <a:rPr lang="en-US" dirty="0" err="1"/>
                  <a:t>yapılmalıdır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Normal ESR </a:t>
                </a:r>
                <a:r>
                  <a:rPr lang="en-US" dirty="0" err="1"/>
                  <a:t>düzeyi</a:t>
                </a:r>
                <a:r>
                  <a:rPr lang="en-US" dirty="0"/>
                  <a:t> </a:t>
                </a:r>
                <a:r>
                  <a:rPr lang="en-US" dirty="0" err="1"/>
                  <a:t>şu</a:t>
                </a:r>
                <a:r>
                  <a:rPr lang="en-US" dirty="0"/>
                  <a:t> </a:t>
                </a:r>
                <a:r>
                  <a:rPr lang="en-US" dirty="0" err="1"/>
                  <a:t>olmalıdır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ESR (mm/</a:t>
                </a:r>
                <a:r>
                  <a:rPr lang="en-US" dirty="0" err="1"/>
                  <a:t>saat</a:t>
                </a:r>
                <a:r>
                  <a:rPr lang="en-US" dirty="0"/>
                  <a:t>)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ş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𝑦𝚤𝑙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𝑜𝑙𝑎𝑟𝑎𝑘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+10 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𝑘𝑎𝑑𝚤𝑛𝑙𝑎𝑟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9E4DF-B712-4BED-9410-CAF8A683F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5F162-4A4B-433B-B2BE-E4F8447E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58E19-5AAF-4217-8F9E-2757BDA8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8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A05-79A9-4C04-AF67-5834F600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28" y="1584325"/>
            <a:ext cx="5011057" cy="34521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err="1"/>
              <a:t>Öğrenme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İlgili</a:t>
            </a:r>
            <a:r>
              <a:rPr lang="en-GB" dirty="0"/>
              <a:t> </a:t>
            </a:r>
            <a:r>
              <a:rPr lang="en-GB" dirty="0" err="1"/>
              <a:t>Sorular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64D3D-B37A-4F0A-B879-0C71006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9E56-8CC8-49AF-8F66-E667DEF0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60CD-EB59-4C43-BE3C-6CB0241C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Aşağıdakilerden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hangisi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doğrudur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?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6D2A-986A-4C6D-A7CC-D1464F88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latin typeface="verdana" panose="020B0604030504040204" pitchFamily="34" charset="0"/>
              </a:rPr>
              <a:t>ESR </a:t>
            </a:r>
            <a:r>
              <a:rPr lang="en-US" sz="2400" dirty="0" err="1">
                <a:latin typeface="verdana" panose="020B0604030504040204" pitchFamily="34" charset="0"/>
              </a:rPr>
              <a:t>ölçümü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düşükse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enflamasyon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vardır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latin typeface="verdana" panose="020B0604030504040204" pitchFamily="34" charset="0"/>
              </a:rPr>
              <a:t>ESR </a:t>
            </a:r>
            <a:r>
              <a:rPr lang="en-US" sz="2400" dirty="0" err="1">
                <a:latin typeface="verdana" panose="020B0604030504040204" pitchFamily="34" charset="0"/>
              </a:rPr>
              <a:t>ölçümü</a:t>
            </a:r>
            <a:r>
              <a:rPr lang="en-US" sz="2400" dirty="0">
                <a:latin typeface="verdana" panose="020B0604030504040204" pitchFamily="34" charset="0"/>
              </a:rPr>
              <a:t> 10 </a:t>
            </a:r>
            <a:r>
              <a:rPr lang="en-US" sz="2400" dirty="0" err="1">
                <a:latin typeface="verdana" panose="020B0604030504040204" pitchFamily="34" charset="0"/>
              </a:rPr>
              <a:t>dakikada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ölçülen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hücre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çökme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süresidir</a:t>
            </a:r>
            <a:endParaRPr lang="en-US" sz="2400" dirty="0"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latin typeface="verdana" panose="020B0604030504040204" pitchFamily="34" charset="0"/>
              </a:rPr>
              <a:t>ESR </a:t>
            </a:r>
            <a:r>
              <a:rPr lang="en-US" sz="2400" dirty="0" err="1">
                <a:latin typeface="verdana" panose="020B0604030504040204" pitchFamily="34" charset="0"/>
              </a:rPr>
              <a:t>ile</a:t>
            </a:r>
            <a:r>
              <a:rPr lang="en-US" sz="2400" dirty="0">
                <a:latin typeface="verdana" panose="020B0604030504040204" pitchFamily="34" charset="0"/>
              </a:rPr>
              <a:t> CBC </a:t>
            </a:r>
            <a:r>
              <a:rPr lang="en-US" sz="2400" dirty="0" err="1">
                <a:latin typeface="verdana" panose="020B0604030504040204" pitchFamily="34" charset="0"/>
              </a:rPr>
              <a:t>beraber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bakılmak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zorundadır</a:t>
            </a:r>
            <a:endParaRPr lang="en-US" sz="2400" dirty="0"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effectLst/>
                <a:latin typeface="verdana" panose="020B0604030504040204" pitchFamily="34" charset="0"/>
              </a:rPr>
              <a:t>ESR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ölçümü</a:t>
            </a:r>
            <a:r>
              <a:rPr lang="en-US" sz="2400" dirty="0">
                <a:effectLst/>
                <a:latin typeface="verdana" panose="020B0604030504040204" pitchFamily="34" charset="0"/>
              </a:rPr>
              <a:t> coulter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cihazında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yapılabilir</a:t>
            </a:r>
            <a:r>
              <a:rPr lang="en-US" sz="2400" dirty="0">
                <a:effectLst/>
                <a:latin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effectLst/>
                <a:latin typeface="verdana" panose="020B0604030504040204" pitchFamily="34" charset="0"/>
              </a:rPr>
              <a:t>ESR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ölçümü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tek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başına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enflamasyon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bilgisi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verir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91AB-C560-4C79-B9DF-7C784FA4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F4019-EDE6-44F6-973A-B8226AB4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5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60CD-EB59-4C43-BE3C-6CB0241C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Aşağıdakilerden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hangisi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doğrudur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?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6D2A-986A-4C6D-A7CC-D1464F88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ESR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ölçümü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düşükse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enflamasyon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vardır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ESR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ölçümü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dakikada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ölçülen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hücre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çökme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süresidir</a:t>
            </a: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ESR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CBC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beraber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bakılmak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zorundadır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ölçümü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coulter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cihazında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yapılabilir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ESR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ölçümü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tek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başına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enflamasyon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bilgisi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verir</a:t>
            </a:r>
            <a:r>
              <a:rPr lang="en-US" sz="24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91AB-C560-4C79-B9DF-7C784FA4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F4019-EDE6-44F6-973A-B8226AB4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7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60CD-EB59-4C43-BE3C-6CB0241C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2. Tam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kan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sayımı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(CBC)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ile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ilgili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hangisi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doğrudur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?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6D2A-986A-4C6D-A7CC-D1464F88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latin typeface="verdana" panose="020B0604030504040204" pitchFamily="34" charset="0"/>
              </a:rPr>
              <a:t>CBC </a:t>
            </a:r>
            <a:r>
              <a:rPr lang="en-US" sz="2400" dirty="0" err="1">
                <a:latin typeface="verdana" panose="020B0604030504040204" pitchFamily="34" charset="0"/>
              </a:rPr>
              <a:t>ölçümü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sadece</a:t>
            </a:r>
            <a:r>
              <a:rPr lang="en-US" sz="2400" dirty="0">
                <a:latin typeface="verdana" panose="020B0604030504040204" pitchFamily="34" charset="0"/>
              </a:rPr>
              <a:t> hemoglobin </a:t>
            </a:r>
            <a:r>
              <a:rPr lang="en-US" sz="2400" dirty="0" err="1">
                <a:latin typeface="verdana" panose="020B0604030504040204" pitchFamily="34" charset="0"/>
              </a:rPr>
              <a:t>konsantrasyonuna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dayalıdır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latin typeface="verdana" panose="020B0604030504040204" pitchFamily="34" charset="0"/>
              </a:rPr>
              <a:t>CBC </a:t>
            </a:r>
            <a:r>
              <a:rPr lang="en-US" sz="2400" dirty="0" err="1">
                <a:latin typeface="verdana" panose="020B0604030504040204" pitchFamily="34" charset="0"/>
              </a:rPr>
              <a:t>ölçümü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için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impedans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yöntemi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tek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başına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yeterlidir</a:t>
            </a:r>
            <a:r>
              <a:rPr lang="en-US" sz="2400" dirty="0">
                <a:latin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latin typeface="verdana" panose="020B0604030504040204" pitchFamily="34" charset="0"/>
              </a:rPr>
              <a:t>CBC </a:t>
            </a:r>
            <a:r>
              <a:rPr lang="en-US" sz="2400" dirty="0" err="1">
                <a:latin typeface="verdana" panose="020B0604030504040204" pitchFamily="34" charset="0"/>
              </a:rPr>
              <a:t>ölçümü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en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az</a:t>
            </a:r>
            <a:r>
              <a:rPr lang="en-US" sz="2400" dirty="0">
                <a:latin typeface="verdana" panose="020B0604030504040204" pitchFamily="34" charset="0"/>
              </a:rPr>
              <a:t> 2 </a:t>
            </a:r>
            <a:r>
              <a:rPr lang="en-US" sz="2400" dirty="0" err="1">
                <a:latin typeface="verdana" panose="020B0604030504040204" pitchFamily="34" charset="0"/>
              </a:rPr>
              <a:t>farklı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yöntemle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hücre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sayısı</a:t>
            </a:r>
            <a:r>
              <a:rPr lang="en-US" sz="2400" dirty="0">
                <a:latin typeface="verdana" panose="020B0604030504040204" pitchFamily="34" charset="0"/>
              </a:rPr>
              <a:t>, </a:t>
            </a:r>
            <a:r>
              <a:rPr lang="en-US" sz="2400" dirty="0" err="1">
                <a:latin typeface="verdana" panose="020B0604030504040204" pitchFamily="34" charset="0"/>
              </a:rPr>
              <a:t>hacmi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gibi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değişkenlerle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gerçekleşir</a:t>
            </a:r>
            <a:r>
              <a:rPr lang="en-US" sz="2400" dirty="0">
                <a:latin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latin typeface="verdana" panose="020B0604030504040204" pitchFamily="34" charset="0"/>
              </a:rPr>
              <a:t>ESR </a:t>
            </a:r>
            <a:r>
              <a:rPr lang="en-US" sz="2400" dirty="0" err="1">
                <a:latin typeface="verdana" panose="020B0604030504040204" pitchFamily="34" charset="0"/>
              </a:rPr>
              <a:t>ile</a:t>
            </a:r>
            <a:r>
              <a:rPr lang="en-US" sz="2400" dirty="0">
                <a:latin typeface="verdana" panose="020B0604030504040204" pitchFamily="34" charset="0"/>
              </a:rPr>
              <a:t> CBC </a:t>
            </a:r>
            <a:r>
              <a:rPr lang="en-US" sz="2400" dirty="0" err="1">
                <a:latin typeface="verdana" panose="020B0604030504040204" pitchFamily="34" charset="0"/>
              </a:rPr>
              <a:t>beraber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bakılmak</a:t>
            </a:r>
            <a:r>
              <a:rPr lang="en-US" sz="2400" dirty="0">
                <a:latin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</a:rPr>
              <a:t>zorundadır</a:t>
            </a:r>
            <a:endParaRPr lang="en-US" sz="2400" dirty="0"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effectLst/>
                <a:latin typeface="verdana" panose="020B0604030504040204" pitchFamily="34" charset="0"/>
              </a:rPr>
              <a:t>CBC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ölçümü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slaytlar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kullanılarak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manuel</a:t>
            </a:r>
            <a:r>
              <a:rPr lang="en-US" sz="2400" dirty="0"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</a:rPr>
              <a:t>yapılabilir</a:t>
            </a:r>
            <a:r>
              <a:rPr lang="en-US" sz="2400" dirty="0">
                <a:effectLst/>
                <a:latin typeface="verdana" panose="020B0604030504040204" pitchFamily="34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91AB-C560-4C79-B9DF-7C784FA4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F4019-EDE6-44F6-973A-B8226AB4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C0E-B8A7-4712-9907-8897750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Bu </a:t>
            </a:r>
            <a:r>
              <a:rPr lang="en-GB" sz="3600" dirty="0" err="1"/>
              <a:t>dersin</a:t>
            </a:r>
            <a:r>
              <a:rPr lang="en-GB" sz="3600" dirty="0"/>
              <a:t> </a:t>
            </a:r>
            <a:r>
              <a:rPr lang="en-GB" sz="3600" dirty="0" err="1"/>
              <a:t>hedefleri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5720-9719-47B6-9AD6-7A9C8C63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0"/>
              </a:spcBef>
            </a:pPr>
            <a:r>
              <a:rPr lang="sv-SE" dirty="0">
                <a:solidFill>
                  <a:schemeClr val="dk1"/>
                </a:solidFill>
              </a:rPr>
              <a:t>Laboratuvar Hizmet Kapsamına göre </a:t>
            </a:r>
          </a:p>
          <a:p>
            <a:pPr lvl="1" algn="just">
              <a:spcBef>
                <a:spcPct val="0"/>
              </a:spcBef>
            </a:pPr>
            <a:r>
              <a:rPr lang="en-GB" dirty="0">
                <a:solidFill>
                  <a:schemeClr val="dk1"/>
                </a:solidFill>
              </a:rPr>
              <a:t>CBC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sedimantasyonun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klinik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önemi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ölçümünün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nasıl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olduğunu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öğrenmek</a:t>
            </a:r>
            <a:r>
              <a:rPr lang="en-GB" dirty="0">
                <a:solidFill>
                  <a:schemeClr val="dk1"/>
                </a:solidFill>
              </a:rPr>
              <a:t>,</a:t>
            </a:r>
          </a:p>
          <a:p>
            <a:pPr lvl="1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FDAA6-C139-4A75-8D7F-860D81D5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DECC-9EF3-4FFE-B770-AAF27C29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60CD-EB59-4C43-BE3C-6CB0241C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2. Tam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kan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sayımı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(CBC)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ile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ilgili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hangisi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doğrudur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?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6D2A-986A-4C6D-A7CC-D1464F88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CBC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ölçümü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sadece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hemoglobin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konsantrasyonuna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dayalıdır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CBC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ölçümü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impedans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yöntemi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tek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başına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yeterlidir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CBC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ölçümü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en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az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farklı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yöntemle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hücre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sayısı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hacmi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gibi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değişkenlerle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anose="020B0604030504040204" pitchFamily="34" charset="0"/>
              </a:rPr>
              <a:t>gerçekleşir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ESR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CBC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beraber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bakılmak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zorundadır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CBC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ölçümü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slaytlar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kullanılarak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manuel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yapılabilir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991AB-C560-4C79-B9DF-7C784FA4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F4019-EDE6-44F6-973A-B8226AB4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9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B223-F57B-466E-9565-96D49405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CBC </a:t>
            </a:r>
            <a:r>
              <a:rPr lang="en-GB" dirty="0" err="1"/>
              <a:t>ölçümünde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kullanılan</a:t>
            </a:r>
            <a:r>
              <a:rPr lang="en-GB" dirty="0"/>
              <a:t> Teknik </a:t>
            </a:r>
            <a:r>
              <a:rPr lang="en-GB" dirty="0" err="1"/>
              <a:t>hangisidir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4E2D-8FDC-4279-BDCC-D93DD081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coulter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Spekrsofotometri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Fluoresan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Saçılma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radyofrekans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1B789-F509-4625-BF0F-D93D3CDA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B69F9-481D-4652-B581-C1C5F8B6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36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B223-F57B-466E-9565-96D49405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CBC </a:t>
            </a:r>
            <a:r>
              <a:rPr lang="en-GB" dirty="0" err="1"/>
              <a:t>ölçümünde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kullanılan</a:t>
            </a:r>
            <a:r>
              <a:rPr lang="en-GB" dirty="0"/>
              <a:t> Teknik </a:t>
            </a:r>
            <a:r>
              <a:rPr lang="en-GB" dirty="0" err="1"/>
              <a:t>hangisidir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4E2D-8FDC-4279-BDCC-D93DD081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coulter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Spekrsofotometri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Fluoresan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Saçılma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radyofrekans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1B789-F509-4625-BF0F-D93D3CDA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B69F9-481D-4652-B581-C1C5F8B6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1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BC17-89A8-4D00-82FD-48F0DC43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Eritrositlerin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kimyasalla</a:t>
            </a:r>
            <a:r>
              <a:rPr lang="en-GB" dirty="0"/>
              <a:t> </a:t>
            </a:r>
            <a:r>
              <a:rPr lang="en-GB" dirty="0" err="1"/>
              <a:t>parçalanmasının</a:t>
            </a:r>
            <a:r>
              <a:rPr lang="en-GB" dirty="0"/>
              <a:t> </a:t>
            </a:r>
            <a:r>
              <a:rPr lang="en-GB" dirty="0" err="1"/>
              <a:t>sebebi</a:t>
            </a:r>
            <a:r>
              <a:rPr lang="en-GB" dirty="0"/>
              <a:t> </a:t>
            </a:r>
            <a:r>
              <a:rPr lang="en-GB" dirty="0" err="1"/>
              <a:t>nedir</a:t>
            </a:r>
            <a:r>
              <a:rPr lang="en-GB" dirty="0"/>
              <a:t>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31E2-2BC2-4A13-BB61-8A36CE5F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/>
              <a:t>Hemoglobin</a:t>
            </a:r>
            <a:r>
              <a:rPr lang="en-GB" dirty="0"/>
              <a:t> </a:t>
            </a:r>
            <a:r>
              <a:rPr lang="en-GB" dirty="0" err="1"/>
              <a:t>konsantrasyonunu</a:t>
            </a:r>
            <a:r>
              <a:rPr lang="en-GB" dirty="0"/>
              <a:t> </a:t>
            </a:r>
            <a:r>
              <a:rPr lang="en-GB" dirty="0" err="1"/>
              <a:t>ölçmek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Eritrosit</a:t>
            </a:r>
            <a:r>
              <a:rPr lang="en-GB" dirty="0"/>
              <a:t> </a:t>
            </a:r>
            <a:r>
              <a:rPr lang="en-GB" dirty="0" err="1"/>
              <a:t>sayısını</a:t>
            </a:r>
            <a:r>
              <a:rPr lang="en-GB" dirty="0"/>
              <a:t> </a:t>
            </a:r>
            <a:r>
              <a:rPr lang="en-GB" dirty="0" err="1"/>
              <a:t>bulmak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Eritrosit</a:t>
            </a:r>
            <a:r>
              <a:rPr lang="en-GB" dirty="0"/>
              <a:t> </a:t>
            </a:r>
            <a:r>
              <a:rPr lang="en-GB" dirty="0" err="1"/>
              <a:t>hacmini</a:t>
            </a:r>
            <a:r>
              <a:rPr lang="en-GB" dirty="0"/>
              <a:t> </a:t>
            </a:r>
            <a:r>
              <a:rPr lang="en-GB" dirty="0" err="1"/>
              <a:t>ölçmek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Lökosit</a:t>
            </a:r>
            <a:r>
              <a:rPr lang="en-GB" dirty="0"/>
              <a:t> </a:t>
            </a:r>
            <a:r>
              <a:rPr lang="en-GB" dirty="0" err="1"/>
              <a:t>hacmİni</a:t>
            </a:r>
            <a:r>
              <a:rPr lang="en-GB" dirty="0"/>
              <a:t> </a:t>
            </a:r>
            <a:r>
              <a:rPr lang="en-GB" dirty="0" err="1"/>
              <a:t>ölçmek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hücre</a:t>
            </a:r>
            <a:r>
              <a:rPr lang="en-GB" dirty="0"/>
              <a:t> </a:t>
            </a:r>
            <a:r>
              <a:rPr lang="en-GB" dirty="0" err="1"/>
              <a:t>hacmini</a:t>
            </a:r>
            <a:r>
              <a:rPr lang="en-GB" dirty="0"/>
              <a:t> (MCV) </a:t>
            </a:r>
            <a:r>
              <a:rPr lang="en-GB" dirty="0" err="1"/>
              <a:t>belirlemek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286AF-B440-48BC-879B-337CBDA3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ADC-78B6-4463-A931-9B4450D3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BC17-89A8-4D00-82FD-48F0DC43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Eritrositlerin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kimyasalla</a:t>
            </a:r>
            <a:r>
              <a:rPr lang="en-GB" dirty="0"/>
              <a:t> </a:t>
            </a:r>
            <a:r>
              <a:rPr lang="en-GB" dirty="0" err="1"/>
              <a:t>parçalanmasının</a:t>
            </a:r>
            <a:r>
              <a:rPr lang="en-GB" dirty="0"/>
              <a:t> </a:t>
            </a:r>
            <a:r>
              <a:rPr lang="en-GB" dirty="0" err="1"/>
              <a:t>sebebi</a:t>
            </a:r>
            <a:r>
              <a:rPr lang="en-GB" dirty="0"/>
              <a:t> </a:t>
            </a:r>
            <a:r>
              <a:rPr lang="en-GB" dirty="0" err="1"/>
              <a:t>nedir</a:t>
            </a:r>
            <a:r>
              <a:rPr lang="en-GB" dirty="0"/>
              <a:t>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31E2-2BC2-4A13-BB61-8A36CE5F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>
                <a:solidFill>
                  <a:srgbClr val="FF0000"/>
                </a:solidFill>
              </a:rPr>
              <a:t>Hemoglobin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konsantrasyonunu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ölçmek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Eritrosit</a:t>
            </a:r>
            <a:r>
              <a:rPr lang="en-GB" dirty="0"/>
              <a:t> </a:t>
            </a:r>
            <a:r>
              <a:rPr lang="en-GB" dirty="0" err="1"/>
              <a:t>sayısını</a:t>
            </a:r>
            <a:r>
              <a:rPr lang="en-GB" dirty="0"/>
              <a:t> </a:t>
            </a:r>
            <a:r>
              <a:rPr lang="en-GB" dirty="0" err="1"/>
              <a:t>bulmak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Eritrosit</a:t>
            </a:r>
            <a:r>
              <a:rPr lang="en-GB" dirty="0"/>
              <a:t> </a:t>
            </a:r>
            <a:r>
              <a:rPr lang="en-GB" dirty="0" err="1"/>
              <a:t>hacmini</a:t>
            </a:r>
            <a:r>
              <a:rPr lang="en-GB" dirty="0"/>
              <a:t> </a:t>
            </a:r>
            <a:r>
              <a:rPr lang="en-GB" dirty="0" err="1"/>
              <a:t>ölçmek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Lökosit</a:t>
            </a:r>
            <a:r>
              <a:rPr lang="en-GB" dirty="0"/>
              <a:t> </a:t>
            </a:r>
            <a:r>
              <a:rPr lang="en-GB" dirty="0" err="1"/>
              <a:t>hacmİni</a:t>
            </a:r>
            <a:r>
              <a:rPr lang="en-GB" dirty="0"/>
              <a:t> </a:t>
            </a:r>
            <a:r>
              <a:rPr lang="en-GB" dirty="0" err="1"/>
              <a:t>ölçmek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hücre</a:t>
            </a:r>
            <a:r>
              <a:rPr lang="en-GB" dirty="0"/>
              <a:t> </a:t>
            </a:r>
            <a:r>
              <a:rPr lang="en-GB" dirty="0" err="1"/>
              <a:t>hacmini</a:t>
            </a:r>
            <a:r>
              <a:rPr lang="en-GB" dirty="0"/>
              <a:t> (MCV) </a:t>
            </a:r>
            <a:r>
              <a:rPr lang="en-GB" dirty="0" err="1"/>
              <a:t>belirlemek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286AF-B440-48BC-879B-337CBDA3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ADC-78B6-4463-A931-9B4450D3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34BD-DC12-4A54-89D2-E262DB29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MCHC </a:t>
            </a:r>
            <a:r>
              <a:rPr lang="en-GB" dirty="0" err="1"/>
              <a:t>değeri</a:t>
            </a:r>
            <a:r>
              <a:rPr lang="en-GB" dirty="0"/>
              <a:t> </a:t>
            </a:r>
            <a:r>
              <a:rPr lang="en-GB" dirty="0" err="1"/>
              <a:t>neyi</a:t>
            </a:r>
            <a:r>
              <a:rPr lang="en-GB" dirty="0"/>
              <a:t> </a:t>
            </a:r>
            <a:r>
              <a:rPr lang="en-GB" dirty="0" err="1"/>
              <a:t>gösterir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5D67-E73E-40BE-A48B-11DBE830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sz="2800" dirty="0" err="1"/>
              <a:t>Kırmızı</a:t>
            </a:r>
            <a:r>
              <a:rPr lang="en-GB" sz="2800" dirty="0"/>
              <a:t> </a:t>
            </a:r>
            <a:r>
              <a:rPr lang="en-GB" sz="2800" dirty="0" err="1"/>
              <a:t>kan</a:t>
            </a:r>
            <a:r>
              <a:rPr lang="en-GB" sz="2800" dirty="0"/>
              <a:t> </a:t>
            </a:r>
            <a:r>
              <a:rPr lang="en-GB" sz="2800" dirty="0" err="1"/>
              <a:t>hücresi</a:t>
            </a:r>
            <a:r>
              <a:rPr lang="en-GB" sz="2800" dirty="0"/>
              <a:t> </a:t>
            </a:r>
            <a:r>
              <a:rPr lang="en-GB" sz="2800" dirty="0" err="1"/>
              <a:t>içindeki</a:t>
            </a:r>
            <a:r>
              <a:rPr lang="en-GB" sz="2800" dirty="0"/>
              <a:t> </a:t>
            </a:r>
            <a:r>
              <a:rPr lang="en-GB" sz="2800" dirty="0" err="1"/>
              <a:t>ortalama</a:t>
            </a:r>
            <a:r>
              <a:rPr lang="en-GB" sz="2800" dirty="0"/>
              <a:t> </a:t>
            </a:r>
            <a:r>
              <a:rPr lang="en-GB" sz="2800" dirty="0" err="1"/>
              <a:t>hemoglobin</a:t>
            </a:r>
            <a:r>
              <a:rPr lang="en-GB" sz="2800" dirty="0"/>
              <a:t> </a:t>
            </a:r>
            <a:r>
              <a:rPr lang="en-GB" sz="2800" dirty="0" err="1"/>
              <a:t>konsantrasyonunu</a:t>
            </a:r>
            <a:endParaRPr lang="en-GB" sz="2800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Kırmızı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hücresi</a:t>
            </a:r>
            <a:r>
              <a:rPr lang="en-GB" dirty="0"/>
              <a:t> </a:t>
            </a:r>
            <a:r>
              <a:rPr lang="en-GB" dirty="0" err="1"/>
              <a:t>hacmini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sz="2800" dirty="0" err="1"/>
              <a:t>Beyaz</a:t>
            </a:r>
            <a:r>
              <a:rPr lang="en-GB" sz="2800" dirty="0"/>
              <a:t> </a:t>
            </a:r>
            <a:r>
              <a:rPr lang="en-GB" sz="2800" dirty="0" err="1"/>
              <a:t>kan</a:t>
            </a:r>
            <a:r>
              <a:rPr lang="en-GB" sz="2800" dirty="0"/>
              <a:t> </a:t>
            </a:r>
            <a:r>
              <a:rPr lang="en-GB" sz="2800" dirty="0" err="1"/>
              <a:t>hücresi</a:t>
            </a:r>
            <a:r>
              <a:rPr lang="en-GB" sz="2800" dirty="0"/>
              <a:t> </a:t>
            </a:r>
            <a:r>
              <a:rPr lang="en-GB" sz="2800" dirty="0" err="1"/>
              <a:t>hacmini</a:t>
            </a:r>
            <a:endParaRPr lang="en-GB" sz="2800" dirty="0"/>
          </a:p>
          <a:p>
            <a:pPr marL="514350" indent="-514350">
              <a:buFont typeface="+mj-lt"/>
              <a:buAutoNum type="alphaUcPeriod"/>
            </a:pPr>
            <a:r>
              <a:rPr lang="en-GB" sz="2800" dirty="0" err="1"/>
              <a:t>Beyaz</a:t>
            </a:r>
            <a:r>
              <a:rPr lang="en-GB" sz="2800" dirty="0"/>
              <a:t> </a:t>
            </a:r>
            <a:r>
              <a:rPr lang="en-GB" sz="2800" dirty="0" err="1"/>
              <a:t>kan</a:t>
            </a:r>
            <a:r>
              <a:rPr lang="en-GB" sz="2800" dirty="0"/>
              <a:t> </a:t>
            </a:r>
            <a:r>
              <a:rPr lang="en-GB" sz="2800" dirty="0" err="1"/>
              <a:t>hücresi</a:t>
            </a:r>
            <a:r>
              <a:rPr lang="en-GB" sz="2800" dirty="0"/>
              <a:t> </a:t>
            </a:r>
            <a:r>
              <a:rPr lang="en-GB" sz="2800" dirty="0" err="1"/>
              <a:t>sayısını</a:t>
            </a:r>
            <a:endParaRPr lang="en-GB" sz="2800" dirty="0"/>
          </a:p>
          <a:p>
            <a:pPr marL="514350" indent="-514350">
              <a:buFont typeface="+mj-lt"/>
              <a:buAutoNum type="alphaUcPeriod"/>
            </a:pPr>
            <a:r>
              <a:rPr lang="en-GB" sz="2800" dirty="0" err="1"/>
              <a:t>Beyaz</a:t>
            </a:r>
            <a:r>
              <a:rPr lang="en-GB" sz="2800" dirty="0"/>
              <a:t> </a:t>
            </a:r>
            <a:r>
              <a:rPr lang="en-GB" sz="2800" dirty="0" err="1"/>
              <a:t>kan</a:t>
            </a:r>
            <a:r>
              <a:rPr lang="en-GB" sz="2800" dirty="0"/>
              <a:t> </a:t>
            </a:r>
            <a:r>
              <a:rPr lang="en-GB" sz="2800" dirty="0" err="1"/>
              <a:t>hücresindeki</a:t>
            </a:r>
            <a:r>
              <a:rPr lang="en-GB" sz="2800" dirty="0"/>
              <a:t> </a:t>
            </a:r>
            <a:r>
              <a:rPr lang="en-GB" sz="2800" dirty="0" err="1"/>
              <a:t>ortalama</a:t>
            </a:r>
            <a:r>
              <a:rPr lang="en-GB" sz="2800" dirty="0"/>
              <a:t> </a:t>
            </a:r>
            <a:r>
              <a:rPr lang="en-GB" sz="2800" dirty="0" err="1"/>
              <a:t>hemoglobin</a:t>
            </a:r>
            <a:r>
              <a:rPr lang="en-GB" sz="2800" dirty="0"/>
              <a:t> </a:t>
            </a:r>
            <a:r>
              <a:rPr lang="en-GB" sz="2800" dirty="0" err="1"/>
              <a:t>konsantrasyonunu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0DF71-FA66-493B-8661-849F3453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90A8B-22D4-4463-9801-3B0CEBE6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34BD-DC12-4A54-89D2-E262DB29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MCHC </a:t>
            </a:r>
            <a:r>
              <a:rPr lang="en-GB" dirty="0" err="1"/>
              <a:t>değeri</a:t>
            </a:r>
            <a:r>
              <a:rPr lang="en-GB" dirty="0"/>
              <a:t> </a:t>
            </a:r>
            <a:r>
              <a:rPr lang="en-GB" dirty="0" err="1"/>
              <a:t>neyi</a:t>
            </a:r>
            <a:r>
              <a:rPr lang="en-GB" dirty="0"/>
              <a:t> </a:t>
            </a:r>
            <a:r>
              <a:rPr lang="en-GB" dirty="0" err="1"/>
              <a:t>gösterir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5D67-E73E-40BE-A48B-11DBE830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sz="2800" dirty="0" err="1">
                <a:solidFill>
                  <a:srgbClr val="FF0000"/>
                </a:solidFill>
              </a:rPr>
              <a:t>Kırmızı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kan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hücresi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içindeki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ortalama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hemoglobin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konsantrasyonunu</a:t>
            </a:r>
            <a:endParaRPr lang="en-GB" sz="2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Kırmızı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hücresi</a:t>
            </a:r>
            <a:r>
              <a:rPr lang="en-GB" dirty="0"/>
              <a:t> </a:t>
            </a:r>
            <a:r>
              <a:rPr lang="en-GB" dirty="0" err="1"/>
              <a:t>hacmini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sz="2800" dirty="0" err="1"/>
              <a:t>Beyaz</a:t>
            </a:r>
            <a:r>
              <a:rPr lang="en-GB" sz="2800" dirty="0"/>
              <a:t> </a:t>
            </a:r>
            <a:r>
              <a:rPr lang="en-GB" sz="2800" dirty="0" err="1"/>
              <a:t>kan</a:t>
            </a:r>
            <a:r>
              <a:rPr lang="en-GB" sz="2800" dirty="0"/>
              <a:t> </a:t>
            </a:r>
            <a:r>
              <a:rPr lang="en-GB" sz="2800" dirty="0" err="1"/>
              <a:t>hücresi</a:t>
            </a:r>
            <a:r>
              <a:rPr lang="en-GB" sz="2800" dirty="0"/>
              <a:t> </a:t>
            </a:r>
            <a:r>
              <a:rPr lang="en-GB" sz="2800" dirty="0" err="1"/>
              <a:t>hacmini</a:t>
            </a:r>
            <a:endParaRPr lang="en-GB" sz="2800" dirty="0"/>
          </a:p>
          <a:p>
            <a:pPr marL="514350" indent="-514350">
              <a:buFont typeface="+mj-lt"/>
              <a:buAutoNum type="alphaUcPeriod"/>
            </a:pPr>
            <a:r>
              <a:rPr lang="en-GB" sz="2800" dirty="0" err="1"/>
              <a:t>Beyaz</a:t>
            </a:r>
            <a:r>
              <a:rPr lang="en-GB" sz="2800" dirty="0"/>
              <a:t> </a:t>
            </a:r>
            <a:r>
              <a:rPr lang="en-GB" sz="2800" dirty="0" err="1"/>
              <a:t>kan</a:t>
            </a:r>
            <a:r>
              <a:rPr lang="en-GB" sz="2800" dirty="0"/>
              <a:t> </a:t>
            </a:r>
            <a:r>
              <a:rPr lang="en-GB" sz="2800" dirty="0" err="1"/>
              <a:t>hücresi</a:t>
            </a:r>
            <a:r>
              <a:rPr lang="en-GB" sz="2800" dirty="0"/>
              <a:t> </a:t>
            </a:r>
            <a:r>
              <a:rPr lang="en-GB" sz="2800" dirty="0" err="1"/>
              <a:t>sayısını</a:t>
            </a:r>
            <a:endParaRPr lang="en-GB" sz="2800" dirty="0"/>
          </a:p>
          <a:p>
            <a:pPr marL="514350" indent="-514350">
              <a:buFont typeface="+mj-lt"/>
              <a:buAutoNum type="alphaUcPeriod"/>
            </a:pPr>
            <a:r>
              <a:rPr lang="en-GB" sz="2800" dirty="0" err="1"/>
              <a:t>Beyaz</a:t>
            </a:r>
            <a:r>
              <a:rPr lang="en-GB" sz="2800" dirty="0"/>
              <a:t> </a:t>
            </a:r>
            <a:r>
              <a:rPr lang="en-GB" sz="2800" dirty="0" err="1"/>
              <a:t>kan</a:t>
            </a:r>
            <a:r>
              <a:rPr lang="en-GB" sz="2800" dirty="0"/>
              <a:t> </a:t>
            </a:r>
            <a:r>
              <a:rPr lang="en-GB" sz="2800" dirty="0" err="1"/>
              <a:t>hücresindeki</a:t>
            </a:r>
            <a:r>
              <a:rPr lang="en-GB" sz="2800" dirty="0"/>
              <a:t> </a:t>
            </a:r>
            <a:r>
              <a:rPr lang="en-GB" sz="2800" dirty="0" err="1"/>
              <a:t>ortalama</a:t>
            </a:r>
            <a:r>
              <a:rPr lang="en-GB" sz="2800" dirty="0"/>
              <a:t> </a:t>
            </a:r>
            <a:r>
              <a:rPr lang="en-GB" sz="2800" dirty="0" err="1"/>
              <a:t>hemoglobin</a:t>
            </a:r>
            <a:r>
              <a:rPr lang="en-GB" sz="2800" dirty="0"/>
              <a:t> </a:t>
            </a:r>
            <a:r>
              <a:rPr lang="en-GB" sz="2800" dirty="0" err="1"/>
              <a:t>konsantrasyonunu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0DF71-FA66-493B-8661-849F3453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90A8B-22D4-4463-9801-3B0CEBE6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8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7FD7-1B30-4600-8A4E-5F582AE7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Tam Kan </a:t>
            </a:r>
            <a:r>
              <a:rPr lang="en-GB" dirty="0" err="1"/>
              <a:t>sayımı</a:t>
            </a:r>
            <a:r>
              <a:rPr lang="en-GB" dirty="0"/>
              <a:t> (CBC, TBC)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759E9-DF40-44BE-9E9C-B29D47EA9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881"/>
            <a:ext cx="10515600" cy="46570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sayımı</a:t>
            </a:r>
            <a:r>
              <a:rPr lang="en-US" dirty="0"/>
              <a:t> (CBC),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kanındaki</a:t>
            </a:r>
            <a:r>
              <a:rPr lang="en-US" dirty="0"/>
              <a:t> </a:t>
            </a:r>
            <a:r>
              <a:rPr lang="en-US" dirty="0" err="1"/>
              <a:t>hücreler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dizi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testidir</a:t>
            </a:r>
            <a:r>
              <a:rPr lang="en-US" dirty="0"/>
              <a:t>. </a:t>
            </a:r>
          </a:p>
          <a:p>
            <a:r>
              <a:rPr lang="en-US" dirty="0"/>
              <a:t>CBC, </a:t>
            </a:r>
          </a:p>
          <a:p>
            <a:pPr lvl="1"/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hücrelerinin</a:t>
            </a:r>
            <a:r>
              <a:rPr lang="en-US" dirty="0"/>
              <a:t>,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hücrelerinin</a:t>
            </a:r>
            <a:r>
              <a:rPr lang="en-US" dirty="0"/>
              <a:t> ve </a:t>
            </a:r>
            <a:r>
              <a:rPr lang="en-US" dirty="0" err="1"/>
              <a:t>trombositlerin</a:t>
            </a:r>
            <a:r>
              <a:rPr lang="en-US" dirty="0"/>
              <a:t> </a:t>
            </a:r>
            <a:r>
              <a:rPr lang="en-US" dirty="0" err="1"/>
              <a:t>miktarlarını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kandaki</a:t>
            </a:r>
            <a:r>
              <a:rPr lang="en-US" dirty="0"/>
              <a:t> hemoglobin </a:t>
            </a:r>
            <a:r>
              <a:rPr lang="en-US" dirty="0" err="1"/>
              <a:t>konsantrasyonunu</a:t>
            </a:r>
            <a:r>
              <a:rPr lang="en-US" dirty="0"/>
              <a:t> ve </a:t>
            </a:r>
          </a:p>
          <a:p>
            <a:pPr lvl="1"/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hücrelerinden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yüzdesi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hematokriti</a:t>
            </a:r>
            <a:r>
              <a:rPr lang="en-US" dirty="0"/>
              <a:t> </a:t>
            </a:r>
            <a:r>
              <a:rPr lang="en-US" dirty="0" err="1"/>
              <a:t>bildirir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hücrelerinin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</a:t>
            </a:r>
            <a:r>
              <a:rPr lang="en-US" dirty="0" err="1"/>
              <a:t>boyutunu</a:t>
            </a:r>
            <a:r>
              <a:rPr lang="en-US" dirty="0"/>
              <a:t> ve hemoglobin </a:t>
            </a:r>
            <a:r>
              <a:rPr lang="en-US" dirty="0" err="1"/>
              <a:t>içeriğini</a:t>
            </a:r>
            <a:r>
              <a:rPr lang="en-US" dirty="0"/>
              <a:t> </a:t>
            </a:r>
            <a:r>
              <a:rPr lang="en-US" dirty="0" err="1"/>
              <a:t>hesaplayan</a:t>
            </a:r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hücresi</a:t>
            </a:r>
            <a:r>
              <a:rPr lang="en-US" dirty="0"/>
              <a:t> </a:t>
            </a:r>
            <a:r>
              <a:rPr lang="en-US" dirty="0" err="1"/>
              <a:t>indeksleri</a:t>
            </a:r>
            <a:r>
              <a:rPr lang="en-US" dirty="0"/>
              <a:t> de </a:t>
            </a:r>
            <a:r>
              <a:rPr lang="en-US" dirty="0" err="1"/>
              <a:t>rapor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 </a:t>
            </a:r>
          </a:p>
          <a:p>
            <a:r>
              <a:rPr lang="en-US" dirty="0"/>
              <a:t>Bu </a:t>
            </a:r>
            <a:r>
              <a:rPr lang="en-US" dirty="0" err="1"/>
              <a:t>ölçüme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hücresi</a:t>
            </a:r>
            <a:r>
              <a:rPr lang="en-US" dirty="0"/>
              <a:t> </a:t>
            </a:r>
            <a:r>
              <a:rPr lang="en-US" dirty="0" err="1"/>
              <a:t>türlerini</a:t>
            </a:r>
            <a:r>
              <a:rPr lang="en-US" dirty="0"/>
              <a:t> </a:t>
            </a:r>
            <a:r>
              <a:rPr lang="en-US" dirty="0" err="1"/>
              <a:t>sayan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hücresi</a:t>
            </a:r>
            <a:r>
              <a:rPr lang="en-US" dirty="0"/>
              <a:t> </a:t>
            </a:r>
            <a:r>
              <a:rPr lang="en-US" dirty="0" err="1"/>
              <a:t>diferansiyeli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.</a:t>
            </a:r>
          </a:p>
          <a:p>
            <a:r>
              <a:rPr lang="en-US" dirty="0"/>
              <a:t>Tam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sayımı</a:t>
            </a:r>
            <a:r>
              <a:rPr lang="en-US" dirty="0"/>
              <a:t> </a:t>
            </a:r>
            <a:r>
              <a:rPr lang="en-US" dirty="0" err="1"/>
              <a:t>örneklerinin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% 10-25’sinin </a:t>
            </a:r>
            <a:r>
              <a:rPr lang="en-US" dirty="0" err="1"/>
              <a:t>manuel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yayması</a:t>
            </a:r>
            <a:r>
              <a:rPr lang="en-US" dirty="0"/>
              <a:t> </a:t>
            </a:r>
            <a:r>
              <a:rPr lang="en-US" dirty="0" err="1"/>
              <a:t>incelemesine</a:t>
            </a:r>
            <a:r>
              <a:rPr lang="en-US" dirty="0"/>
              <a:t> (</a:t>
            </a:r>
            <a:r>
              <a:rPr lang="en-US" dirty="0" err="1"/>
              <a:t>periferik</a:t>
            </a:r>
            <a:r>
              <a:rPr lang="en-US" dirty="0"/>
              <a:t> </a:t>
            </a:r>
            <a:r>
              <a:rPr lang="en-US" dirty="0" err="1"/>
              <a:t>yayma</a:t>
            </a:r>
            <a:r>
              <a:rPr lang="en-US" dirty="0"/>
              <a:t>)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incelenmesi</a:t>
            </a:r>
            <a:r>
              <a:rPr lang="en-US" dirty="0"/>
              <a:t> </a:t>
            </a:r>
            <a:r>
              <a:rPr lang="en-US" dirty="0" err="1"/>
              <a:t>gerekebilir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69F0F-558E-46BD-AFA5-1BFDF49A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9994F-02C1-42DF-A583-F5599C63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E9F4-44C2-4A90-AD5D-2F042914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OTOMATİK KAN SAYIMI CİHAZLARI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AFB53-2239-45DB-B2DB-DF80ADA18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ffectLst/>
                <a:latin typeface="Arial" panose="020B0604020202020204" pitchFamily="34" charset="0"/>
              </a:rPr>
              <a:t>Dünyadaki</a:t>
            </a:r>
            <a:r>
              <a:rPr lang="en-US" sz="2400" dirty="0">
                <a:effectLst/>
                <a:latin typeface="Arial" panose="020B0604020202020204" pitchFamily="34" charset="0"/>
              </a:rPr>
              <a:t> belli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başlı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kan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sayımı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cihazı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üreticileri</a:t>
            </a:r>
            <a:r>
              <a:rPr lang="en-US" sz="2400" dirty="0">
                <a:effectLst/>
                <a:latin typeface="Arial" panose="020B0604020202020204" pitchFamily="34" charset="0"/>
              </a:rPr>
              <a:t> “Sysmex”, “Beckman Coulter”, “Abbott Cell-dyne” ve “Siemens (Bayer)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Advia”dır</a:t>
            </a:r>
            <a:r>
              <a:rPr lang="en-US" sz="240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Kan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sayımı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cihazlarında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İmpedans</a:t>
            </a:r>
            <a:r>
              <a:rPr lang="en-US" sz="2400" dirty="0">
                <a:effectLst/>
                <a:latin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Radyo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dalgaları</a:t>
            </a:r>
            <a:r>
              <a:rPr lang="en-US" sz="2400" dirty="0">
                <a:effectLst/>
                <a:latin typeface="Arial" panose="020B0604020202020204" pitchFamily="34" charset="0"/>
              </a:rPr>
              <a:t> ve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Optik</a:t>
            </a:r>
            <a:r>
              <a:rPr lang="en-US" sz="2400" dirty="0">
                <a:effectLst/>
                <a:latin typeface="Arial" panose="020B0604020202020204" pitchFamily="34" charset="0"/>
              </a:rPr>
              <a:t> laser scatter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olmak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üzere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üç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temel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teknoloji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kullanılmaktadır</a:t>
            </a:r>
            <a:r>
              <a:rPr lang="en-US" sz="2400" dirty="0">
                <a:effectLst/>
                <a:latin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 err="1">
                <a:effectLst/>
                <a:latin typeface="Arial" panose="020B0604020202020204" pitchFamily="34" charset="0"/>
              </a:rPr>
              <a:t>Lökosit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formülü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yapan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cihazlarda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floresan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boyalar</a:t>
            </a:r>
            <a:r>
              <a:rPr lang="en-US" sz="2400" dirty="0">
                <a:effectLst/>
                <a:latin typeface="Arial" panose="020B0604020202020204" pitchFamily="34" charset="0"/>
              </a:rPr>
              <a:t> ve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sitokimyasal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boyalar</a:t>
            </a:r>
            <a:r>
              <a:rPr lang="en-US" sz="2400" dirty="0">
                <a:effectLst/>
                <a:latin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peroksidaz</a:t>
            </a:r>
            <a:r>
              <a:rPr lang="en-US" sz="2400" dirty="0">
                <a:effectLst/>
                <a:latin typeface="Arial" panose="020B0604020202020204" pitchFamily="34" charset="0"/>
              </a:rPr>
              <a:t>)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bu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üç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teknoloji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ile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beraber</a:t>
            </a: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kullanılmaktadır</a:t>
            </a:r>
            <a:r>
              <a:rPr lang="en-US" sz="24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0BA4-198E-47E0-9910-D9BCAD43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878B9-1D25-4678-89DA-F3A0D89A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363D85-AEC7-4013-82D3-905EB3DD2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10"/>
          <a:stretch/>
        </p:blipFill>
        <p:spPr>
          <a:xfrm>
            <a:off x="5584224" y="777873"/>
            <a:ext cx="5715000" cy="5011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13370-7E5F-4FC3-A698-B37E37DB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r>
              <a:rPr lang="en-GB" dirty="0" err="1"/>
              <a:t>Analizörde</a:t>
            </a:r>
            <a:r>
              <a:rPr lang="en-GB" dirty="0"/>
              <a:t> tam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sayımı</a:t>
            </a:r>
            <a:r>
              <a:rPr lang="en-GB" dirty="0"/>
              <a:t> </a:t>
            </a:r>
            <a:r>
              <a:rPr lang="en-GB" dirty="0" err="1"/>
              <a:t>nasıl</a:t>
            </a:r>
            <a:r>
              <a:rPr lang="en-GB" dirty="0"/>
              <a:t> </a:t>
            </a:r>
            <a:r>
              <a:rPr lang="en-GB" dirty="0" err="1"/>
              <a:t>gerçekleşir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5CF09-B233-4356-ACEA-C555756D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81" y="1253330"/>
            <a:ext cx="5327049" cy="501154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err="1"/>
              <a:t>Analizöre</a:t>
            </a:r>
            <a:r>
              <a:rPr lang="en-US" dirty="0"/>
              <a:t> </a:t>
            </a:r>
            <a:r>
              <a:rPr lang="en-US" dirty="0" err="1"/>
              <a:t>yüklenmeden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ve </a:t>
            </a:r>
            <a:r>
              <a:rPr lang="en-US" dirty="0" err="1"/>
              <a:t>analizör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dağıtmak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çalkalanır</a:t>
            </a:r>
            <a:r>
              <a:rPr lang="en-US" dirty="0"/>
              <a:t>, </a:t>
            </a:r>
            <a:r>
              <a:rPr lang="en-US" dirty="0" err="1"/>
              <a:t>seyreltilir</a:t>
            </a:r>
            <a:endParaRPr lang="en-US" dirty="0"/>
          </a:p>
          <a:p>
            <a:pPr algn="just">
              <a:lnSpc>
                <a:spcPct val="120000"/>
              </a:lnSpc>
            </a:pP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Kan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kanala</a:t>
            </a:r>
            <a:r>
              <a:rPr lang="en-US" dirty="0"/>
              <a:t> </a:t>
            </a:r>
            <a:r>
              <a:rPr lang="en-US" dirty="0" err="1"/>
              <a:t>bölünür</a:t>
            </a:r>
            <a:r>
              <a:rPr lang="en-US" dirty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hücrelerini</a:t>
            </a:r>
            <a:r>
              <a:rPr lang="en-US" dirty="0"/>
              <a:t> ve </a:t>
            </a:r>
            <a:r>
              <a:rPr lang="en-US" dirty="0" err="1"/>
              <a:t>trombositleri</a:t>
            </a:r>
            <a:r>
              <a:rPr lang="en-US" dirty="0"/>
              <a:t> </a:t>
            </a:r>
            <a:r>
              <a:rPr lang="en-US" dirty="0" err="1"/>
              <a:t>saymak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, </a:t>
            </a:r>
          </a:p>
          <a:p>
            <a:pPr lvl="1" algn="just">
              <a:lnSpc>
                <a:spcPct val="120000"/>
              </a:lnSpc>
            </a:pPr>
            <a:r>
              <a:rPr lang="en-US" dirty="0" err="1"/>
              <a:t>diğeri</a:t>
            </a:r>
            <a:r>
              <a:rPr lang="en-US" dirty="0"/>
              <a:t> 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hücrelerini</a:t>
            </a:r>
            <a:r>
              <a:rPr lang="en-US" dirty="0"/>
              <a:t> </a:t>
            </a:r>
            <a:r>
              <a:rPr lang="en-US" dirty="0" err="1"/>
              <a:t>saymak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</a:p>
          <a:p>
            <a:pPr lvl="1" algn="just">
              <a:lnSpc>
                <a:spcPct val="120000"/>
              </a:lnSpc>
            </a:pP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enstrümanlar</a:t>
            </a:r>
            <a:r>
              <a:rPr lang="en-US" dirty="0"/>
              <a:t> </a:t>
            </a:r>
            <a:r>
              <a:rPr lang="en-US" dirty="0" err="1"/>
              <a:t>hemoglobini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kanalda</a:t>
            </a:r>
            <a:r>
              <a:rPr lang="en-US" dirty="0"/>
              <a:t> </a:t>
            </a:r>
            <a:r>
              <a:rPr lang="en-US" dirty="0" err="1"/>
              <a:t>ölçer</a:t>
            </a:r>
            <a:r>
              <a:rPr lang="en-US" dirty="0"/>
              <a:t> </a:t>
            </a:r>
          </a:p>
          <a:p>
            <a:pPr lvl="1" algn="just">
              <a:lnSpc>
                <a:spcPct val="120000"/>
              </a:lnSpc>
            </a:pPr>
            <a:r>
              <a:rPr lang="en-US" dirty="0" err="1"/>
              <a:t>diferansiyel</a:t>
            </a:r>
            <a:r>
              <a:rPr lang="en-US" dirty="0"/>
              <a:t> 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hücresi</a:t>
            </a:r>
            <a:r>
              <a:rPr lang="en-US" dirty="0"/>
              <a:t> </a:t>
            </a:r>
            <a:r>
              <a:rPr lang="en-US" dirty="0" err="1"/>
              <a:t>sayıları</a:t>
            </a:r>
            <a:r>
              <a:rPr lang="en-US" dirty="0"/>
              <a:t> ve </a:t>
            </a:r>
            <a:r>
              <a:rPr lang="en-US" dirty="0" err="1"/>
              <a:t>trombositlerin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ölçümleri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kanallar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D254F-C836-4918-A00C-02E4981D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75011-0676-4BBF-B165-BFB61938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06F9A-4950-4ADC-8E05-CD4921E6F606}"/>
              </a:ext>
            </a:extLst>
          </p:cNvPr>
          <p:cNvSpPr txBox="1"/>
          <p:nvPr/>
        </p:nvSpPr>
        <p:spPr>
          <a:xfrm>
            <a:off x="579480" y="5756961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Kaynak</a:t>
            </a:r>
            <a:r>
              <a:rPr lang="en-US" dirty="0"/>
              <a:t>: https://www.beckman.com/resources/fundamentals/history-of-flow-cytometry/the-coulter-principle</a:t>
            </a:r>
          </a:p>
        </p:txBody>
      </p:sp>
    </p:spTree>
    <p:extLst>
      <p:ext uri="{BB962C8B-B14F-4D97-AF65-F5344CB8AC3E}">
        <p14:creationId xmlns:p14="http://schemas.microsoft.com/office/powerpoint/2010/main" val="133772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5536A-EED7-4351-B002-1C555C56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543697"/>
            <a:ext cx="6252519" cy="563326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b="1" dirty="0"/>
              <a:t>HIDRODINAMIK ODAKLAMA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işlemde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</a:t>
            </a:r>
            <a:r>
              <a:rPr lang="en-US" dirty="0" err="1"/>
              <a:t>izole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özelliklerinin</a:t>
            </a:r>
            <a:r>
              <a:rPr lang="en-US" dirty="0"/>
              <a:t> </a:t>
            </a:r>
            <a:r>
              <a:rPr lang="en-US" dirty="0" err="1"/>
              <a:t>ölçülebilmesi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/>
              <a:t>Seyreltilmiş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,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basınçlı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akışına</a:t>
            </a:r>
            <a:r>
              <a:rPr lang="en-US" dirty="0"/>
              <a:t> </a:t>
            </a:r>
            <a:r>
              <a:rPr lang="en-US" dirty="0" err="1"/>
              <a:t>enjekte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örnekteki</a:t>
            </a:r>
            <a:r>
              <a:rPr lang="en-US" dirty="0"/>
              <a:t> </a:t>
            </a:r>
            <a:r>
              <a:rPr lang="en-US" dirty="0" err="1"/>
              <a:t>hücrelerin</a:t>
            </a:r>
            <a:r>
              <a:rPr lang="en-US" dirty="0"/>
              <a:t> </a:t>
            </a:r>
            <a:r>
              <a:rPr lang="en-US" dirty="0" err="1"/>
              <a:t>laminer</a:t>
            </a:r>
            <a:r>
              <a:rPr lang="en-US" dirty="0"/>
              <a:t> </a:t>
            </a:r>
            <a:r>
              <a:rPr lang="en-US" dirty="0" err="1"/>
              <a:t>akış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dosyada</a:t>
            </a:r>
            <a:r>
              <a:rPr lang="en-US" dirty="0"/>
              <a:t> </a:t>
            </a:r>
            <a:r>
              <a:rPr lang="en-US" dirty="0" err="1"/>
              <a:t>sıralanmasına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Bir </a:t>
            </a:r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akışında</a:t>
            </a:r>
            <a:r>
              <a:rPr lang="en-US" dirty="0"/>
              <a:t> </a:t>
            </a:r>
            <a:r>
              <a:rPr lang="en-US" dirty="0" err="1"/>
              <a:t>asılı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 </a:t>
            </a:r>
            <a:r>
              <a:rPr lang="en-US" dirty="0" err="1"/>
              <a:t>yöntemini</a:t>
            </a:r>
            <a:r>
              <a:rPr lang="en-US" dirty="0"/>
              <a:t> </a:t>
            </a:r>
            <a:r>
              <a:rPr lang="en-US" b="1" dirty="0"/>
              <a:t>AKIŞ SITOMETRESI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adlandırılır</a:t>
            </a:r>
            <a:r>
              <a:rPr lang="en-US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</a:t>
            </a:r>
            <a:r>
              <a:rPr lang="en-US" dirty="0" err="1"/>
              <a:t>parçalamak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numuneye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eklenir</a:t>
            </a:r>
            <a:r>
              <a:rPr lang="en-US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Bu </a:t>
            </a:r>
            <a:r>
              <a:rPr lang="en-US" dirty="0" err="1"/>
              <a:t>kimyasal</a:t>
            </a:r>
            <a:r>
              <a:rPr lang="en-US" dirty="0"/>
              <a:t> (</a:t>
            </a:r>
            <a:r>
              <a:rPr lang="en-US" dirty="0" err="1"/>
              <a:t>reajan</a:t>
            </a:r>
            <a:r>
              <a:rPr lang="en-US" dirty="0"/>
              <a:t>), </a:t>
            </a:r>
            <a:r>
              <a:rPr lang="en-US" dirty="0" err="1"/>
              <a:t>hemoglobini</a:t>
            </a:r>
            <a:r>
              <a:rPr lang="en-US" dirty="0"/>
              <a:t> </a:t>
            </a:r>
            <a:r>
              <a:rPr lang="en-US" dirty="0" err="1"/>
              <a:t>hücrelerden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bırakarak</a:t>
            </a:r>
            <a:r>
              <a:rPr lang="en-US" dirty="0"/>
              <a:t> </a:t>
            </a:r>
            <a:r>
              <a:rPr lang="en-US" dirty="0" err="1"/>
              <a:t>konsantrasyonunun</a:t>
            </a:r>
            <a:r>
              <a:rPr lang="en-US" dirty="0"/>
              <a:t> </a:t>
            </a:r>
            <a:r>
              <a:rPr lang="en-US" dirty="0" err="1"/>
              <a:t>ölçülmesine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verir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hemoglobin </a:t>
            </a:r>
            <a:r>
              <a:rPr lang="en-US" dirty="0" err="1"/>
              <a:t>konsantrasyonu</a:t>
            </a:r>
            <a:r>
              <a:rPr lang="en-US" dirty="0"/>
              <a:t> ve </a:t>
            </a:r>
            <a:r>
              <a:rPr lang="en-US" dirty="0" err="1"/>
              <a:t>parçalanmamış</a:t>
            </a:r>
            <a:r>
              <a:rPr lang="en-US" dirty="0"/>
              <a:t> 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hücresi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akış</a:t>
            </a:r>
            <a:r>
              <a:rPr lang="en-US" dirty="0"/>
              <a:t> </a:t>
            </a:r>
            <a:r>
              <a:rPr lang="en-US" dirty="0" err="1"/>
              <a:t>kanalındayken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yolla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DCB11-2826-4B62-9D66-82E3C31D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328BC-FB2A-4380-9447-016F5B7F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1977E-F81F-498E-A36C-96910BCA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059" y="406035"/>
            <a:ext cx="4543168" cy="5678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C3263-7ADB-49B8-B8EA-D55384B530E9}"/>
              </a:ext>
            </a:extLst>
          </p:cNvPr>
          <p:cNvSpPr txBox="1"/>
          <p:nvPr/>
        </p:nvSpPr>
        <p:spPr>
          <a:xfrm>
            <a:off x="7879772" y="6082633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Akış</a:t>
            </a:r>
            <a:r>
              <a:rPr lang="en-GB" dirty="0"/>
              <a:t> </a:t>
            </a:r>
            <a:r>
              <a:rPr lang="en-GB" dirty="0" err="1"/>
              <a:t>sitometresinin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gösterimi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4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106C1-A00B-46C5-AD52-B443DBFD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73" y="605481"/>
            <a:ext cx="10515600" cy="559370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 err="1"/>
              <a:t>Hematoloji</a:t>
            </a:r>
            <a:r>
              <a:rPr lang="en-US" dirty="0"/>
              <a:t> </a:t>
            </a:r>
            <a:r>
              <a:rPr lang="en-US" dirty="0" err="1"/>
              <a:t>analizörleri</a:t>
            </a:r>
            <a:r>
              <a:rPr lang="en-US" dirty="0"/>
              <a:t> </a:t>
            </a:r>
            <a:r>
              <a:rPr lang="en-US" dirty="0" err="1"/>
              <a:t>spektrofotometri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hemoglobini</a:t>
            </a:r>
            <a:r>
              <a:rPr lang="en-US" dirty="0"/>
              <a:t> </a:t>
            </a:r>
            <a:r>
              <a:rPr lang="en-US" dirty="0" err="1"/>
              <a:t>ölçer</a:t>
            </a:r>
            <a:r>
              <a:rPr lang="en-US" dirty="0"/>
              <a:t> ve </a:t>
            </a:r>
            <a:r>
              <a:rPr lang="en-US" dirty="0" err="1"/>
              <a:t>ışığın</a:t>
            </a:r>
            <a:r>
              <a:rPr lang="en-US" dirty="0"/>
              <a:t> </a:t>
            </a:r>
            <a:r>
              <a:rPr lang="en-US" dirty="0" err="1"/>
              <a:t>absorbansı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hemoglobin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doğrusal</a:t>
            </a:r>
            <a:r>
              <a:rPr lang="en-US" dirty="0"/>
              <a:t> </a:t>
            </a:r>
            <a:r>
              <a:rPr lang="en-US" dirty="0" err="1"/>
              <a:t>ilişkiye</a:t>
            </a:r>
            <a:r>
              <a:rPr lang="en-US" dirty="0"/>
              <a:t> </a:t>
            </a:r>
            <a:r>
              <a:rPr lang="en-US" dirty="0" err="1"/>
              <a:t>dayanır</a:t>
            </a:r>
            <a:r>
              <a:rPr lang="en-US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en-US" dirty="0" err="1"/>
              <a:t>Kimyasallar</a:t>
            </a:r>
            <a:r>
              <a:rPr lang="en-US" dirty="0"/>
              <a:t>, </a:t>
            </a:r>
            <a:r>
              <a:rPr lang="en-US" dirty="0" err="1"/>
              <a:t>oksihemoglobin</a:t>
            </a:r>
            <a:r>
              <a:rPr lang="en-US" dirty="0"/>
              <a:t> ve </a:t>
            </a:r>
            <a:r>
              <a:rPr lang="en-US" dirty="0" err="1"/>
              <a:t>karboksihemoglobin</a:t>
            </a:r>
            <a:r>
              <a:rPr lang="en-US" dirty="0"/>
              <a:t> </a:t>
            </a:r>
            <a:r>
              <a:rPr lang="en-US" b="1" dirty="0" err="1"/>
              <a:t>siyanodemoglobine</a:t>
            </a:r>
            <a:r>
              <a:rPr lang="en-US" dirty="0"/>
              <a:t> </a:t>
            </a:r>
            <a:r>
              <a:rPr lang="en-US" dirty="0" err="1"/>
              <a:t>dönüştürmek</a:t>
            </a:r>
            <a:r>
              <a:rPr lang="en-US" dirty="0"/>
              <a:t> ve </a:t>
            </a:r>
            <a:r>
              <a:rPr lang="en-US" dirty="0" err="1"/>
              <a:t>kalıcı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değişimi</a:t>
            </a:r>
            <a:r>
              <a:rPr lang="en-US" dirty="0"/>
              <a:t> </a:t>
            </a:r>
            <a:r>
              <a:rPr lang="en-US" dirty="0" err="1"/>
              <a:t>oluşturmak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boyunda</a:t>
            </a:r>
            <a:r>
              <a:rPr lang="en-US" dirty="0"/>
              <a:t> (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b="1" dirty="0"/>
              <a:t>540</a:t>
            </a:r>
            <a:r>
              <a:rPr lang="en-US" dirty="0"/>
              <a:t> </a:t>
            </a:r>
            <a:r>
              <a:rPr lang="en-US" dirty="0" err="1"/>
              <a:t>nanometre</a:t>
            </a:r>
            <a:r>
              <a:rPr lang="en-US" dirty="0"/>
              <a:t>) </a:t>
            </a:r>
            <a:r>
              <a:rPr lang="en-US" dirty="0" err="1"/>
              <a:t>ölçüldüğünde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çıkan</a:t>
            </a:r>
            <a:r>
              <a:rPr lang="en-US" dirty="0"/>
              <a:t> </a:t>
            </a:r>
            <a:r>
              <a:rPr lang="en-US" dirty="0" err="1"/>
              <a:t>rengin</a:t>
            </a:r>
            <a:r>
              <a:rPr lang="en-US" dirty="0"/>
              <a:t> </a:t>
            </a:r>
            <a:r>
              <a:rPr lang="en-US" dirty="0" err="1"/>
              <a:t>emilimi</a:t>
            </a:r>
            <a:r>
              <a:rPr lang="en-US" dirty="0"/>
              <a:t>, </a:t>
            </a:r>
            <a:r>
              <a:rPr lang="en-US" dirty="0" err="1"/>
              <a:t>kandaki</a:t>
            </a:r>
            <a:r>
              <a:rPr lang="en-US" dirty="0"/>
              <a:t> hemoglobin </a:t>
            </a:r>
            <a:r>
              <a:rPr lang="en-US" dirty="0" err="1"/>
              <a:t>konsantrasyonuna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B2323-69B3-4BD2-8018-52EEFE0B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47C8A-AF76-4B1A-8261-1FF0D8A1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DC3B7-E229-4B38-93DE-90922CA5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559" y="493113"/>
            <a:ext cx="8882641" cy="41846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en-GB" dirty="0" err="1"/>
              <a:t>Sensörler</a:t>
            </a:r>
            <a:r>
              <a:rPr lang="en-GB" dirty="0"/>
              <a:t> </a:t>
            </a:r>
            <a:r>
              <a:rPr lang="en-GB" dirty="0" err="1"/>
              <a:t>iki</a:t>
            </a:r>
            <a:r>
              <a:rPr lang="en-GB" dirty="0"/>
              <a:t> ana </a:t>
            </a:r>
            <a:r>
              <a:rPr lang="en-GB" dirty="0" err="1"/>
              <a:t>prensip</a:t>
            </a:r>
            <a:r>
              <a:rPr lang="en-GB" dirty="0"/>
              <a:t> </a:t>
            </a:r>
            <a:r>
              <a:rPr lang="en-GB" dirty="0" err="1"/>
              <a:t>kullanarak</a:t>
            </a:r>
            <a:r>
              <a:rPr lang="en-GB" dirty="0"/>
              <a:t> </a:t>
            </a:r>
            <a:r>
              <a:rPr lang="en-GB" dirty="0" err="1"/>
              <a:t>numunedeki</a:t>
            </a:r>
            <a:r>
              <a:rPr lang="en-GB" dirty="0"/>
              <a:t> </a:t>
            </a:r>
            <a:r>
              <a:rPr lang="en-GB" dirty="0" err="1"/>
              <a:t>hücreleri</a:t>
            </a:r>
            <a:r>
              <a:rPr lang="en-GB" dirty="0"/>
              <a:t> </a:t>
            </a:r>
            <a:r>
              <a:rPr lang="en-GB" dirty="0" err="1"/>
              <a:t>sayar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tanımlar</a:t>
            </a:r>
            <a:r>
              <a:rPr lang="en-GB" dirty="0"/>
              <a:t>: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dirty="0" err="1"/>
              <a:t>elektrik</a:t>
            </a:r>
            <a:r>
              <a:rPr lang="en-GB" dirty="0"/>
              <a:t> </a:t>
            </a:r>
            <a:r>
              <a:rPr lang="en-GB" dirty="0" err="1"/>
              <a:t>empedansı</a:t>
            </a:r>
            <a:r>
              <a:rPr lang="en-GB" dirty="0"/>
              <a:t>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dirty="0" err="1"/>
              <a:t>ışık</a:t>
            </a:r>
            <a:r>
              <a:rPr lang="en-GB" dirty="0"/>
              <a:t> </a:t>
            </a:r>
            <a:r>
              <a:rPr lang="en-GB" dirty="0" err="1"/>
              <a:t>saçılması</a:t>
            </a:r>
            <a:r>
              <a:rPr lang="en-GB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GB" dirty="0" err="1"/>
              <a:t>Empedans</a:t>
            </a:r>
            <a:r>
              <a:rPr lang="en-GB" dirty="0"/>
              <a:t> </a:t>
            </a:r>
            <a:r>
              <a:rPr lang="en-GB" dirty="0" err="1"/>
              <a:t>esaslı</a:t>
            </a:r>
            <a:r>
              <a:rPr lang="en-GB" dirty="0"/>
              <a:t> </a:t>
            </a:r>
            <a:r>
              <a:rPr lang="en-GB" dirty="0" err="1"/>
              <a:t>hücre</a:t>
            </a:r>
            <a:r>
              <a:rPr lang="en-GB" dirty="0"/>
              <a:t> </a:t>
            </a:r>
            <a:r>
              <a:rPr lang="en-GB" dirty="0" err="1"/>
              <a:t>sayımı</a:t>
            </a:r>
            <a:r>
              <a:rPr lang="en-GB" dirty="0"/>
              <a:t>:</a:t>
            </a:r>
          </a:p>
          <a:p>
            <a:pPr lvl="1" algn="just">
              <a:lnSpc>
                <a:spcPct val="100000"/>
              </a:lnSpc>
            </a:pPr>
            <a:r>
              <a:rPr lang="en-GB" dirty="0" err="1"/>
              <a:t>hücreler</a:t>
            </a:r>
            <a:r>
              <a:rPr lang="en-GB" dirty="0"/>
              <a:t> </a:t>
            </a:r>
            <a:r>
              <a:rPr lang="en-GB" dirty="0" err="1"/>
              <a:t>elektrik</a:t>
            </a:r>
            <a:r>
              <a:rPr lang="en-GB" dirty="0"/>
              <a:t> </a:t>
            </a:r>
            <a:r>
              <a:rPr lang="en-GB" dirty="0" err="1"/>
              <a:t>akımı</a:t>
            </a:r>
            <a:r>
              <a:rPr lang="en-GB" dirty="0"/>
              <a:t> </a:t>
            </a:r>
            <a:r>
              <a:rPr lang="en-GB" dirty="0" err="1"/>
              <a:t>taşıyan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sıvı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süspanse</a:t>
            </a:r>
            <a:r>
              <a:rPr lang="en-GB" dirty="0"/>
              <a:t> </a:t>
            </a:r>
            <a:r>
              <a:rPr lang="en-GB" dirty="0" err="1"/>
              <a:t>edilir</a:t>
            </a:r>
            <a:endParaRPr lang="en-GB" dirty="0"/>
          </a:p>
          <a:p>
            <a:pPr lvl="1" algn="just">
              <a:lnSpc>
                <a:spcPct val="100000"/>
              </a:lnSpc>
            </a:pP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açıklıktan</a:t>
            </a:r>
            <a:r>
              <a:rPr lang="en-GB" dirty="0"/>
              <a:t> </a:t>
            </a:r>
            <a:r>
              <a:rPr lang="en-GB" dirty="0" err="1"/>
              <a:t>geçtiğinde</a:t>
            </a:r>
            <a:r>
              <a:rPr lang="en-GB" dirty="0"/>
              <a:t> </a:t>
            </a:r>
            <a:r>
              <a:rPr lang="en-GB" dirty="0" err="1"/>
              <a:t>zayıf</a:t>
            </a:r>
            <a:r>
              <a:rPr lang="en-GB" dirty="0"/>
              <a:t> </a:t>
            </a:r>
            <a:r>
              <a:rPr lang="en-GB" dirty="0" err="1"/>
              <a:t>elektrik</a:t>
            </a:r>
            <a:r>
              <a:rPr lang="en-GB" dirty="0"/>
              <a:t> </a:t>
            </a:r>
            <a:r>
              <a:rPr lang="en-GB" dirty="0" err="1"/>
              <a:t>iletkenlikleri</a:t>
            </a:r>
            <a:r>
              <a:rPr lang="en-GB" dirty="0"/>
              <a:t> </a:t>
            </a:r>
            <a:r>
              <a:rPr lang="en-GB" dirty="0" err="1"/>
              <a:t>oluşur</a:t>
            </a:r>
            <a:endParaRPr lang="en-GB" dirty="0"/>
          </a:p>
          <a:p>
            <a:pPr lvl="1" algn="just">
              <a:lnSpc>
                <a:spcPct val="100000"/>
              </a:lnSpc>
            </a:pP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iletkenlik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süspansiyondaki</a:t>
            </a:r>
            <a:r>
              <a:rPr lang="en-GB" dirty="0"/>
              <a:t> </a:t>
            </a:r>
            <a:r>
              <a:rPr lang="en-GB" dirty="0" err="1"/>
              <a:t>akımda</a:t>
            </a:r>
            <a:r>
              <a:rPr lang="en-GB" dirty="0"/>
              <a:t> </a:t>
            </a:r>
            <a:r>
              <a:rPr lang="en-GB" dirty="0" err="1"/>
              <a:t>azalma</a:t>
            </a:r>
            <a:r>
              <a:rPr lang="en-GB" dirty="0"/>
              <a:t> </a:t>
            </a:r>
            <a:r>
              <a:rPr lang="en-GB" dirty="0" err="1"/>
              <a:t>olur</a:t>
            </a:r>
            <a:r>
              <a:rPr lang="en-GB" dirty="0"/>
              <a:t> (</a:t>
            </a:r>
            <a:r>
              <a:rPr lang="en-GB" b="1" dirty="0"/>
              <a:t>Coulter </a:t>
            </a:r>
            <a:r>
              <a:rPr lang="en-GB" b="1" dirty="0" err="1"/>
              <a:t>prensibi</a:t>
            </a:r>
            <a:r>
              <a:rPr lang="en-GB" b="1" dirty="0"/>
              <a:t> </a:t>
            </a:r>
            <a:r>
              <a:rPr lang="en-GB" dirty="0"/>
              <a:t>). Bu </a:t>
            </a:r>
            <a:r>
              <a:rPr lang="en-GB" dirty="0" err="1"/>
              <a:t>veri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hücre</a:t>
            </a:r>
            <a:r>
              <a:rPr lang="en-GB" dirty="0"/>
              <a:t> </a:t>
            </a:r>
            <a:r>
              <a:rPr lang="en-GB" dirty="0" err="1"/>
              <a:t>boyutları</a:t>
            </a:r>
            <a:r>
              <a:rPr lang="en-GB" dirty="0"/>
              <a:t> </a:t>
            </a:r>
            <a:r>
              <a:rPr lang="en-GB" dirty="0" err="1"/>
              <a:t>tespit</a:t>
            </a:r>
            <a:r>
              <a:rPr lang="en-GB" dirty="0"/>
              <a:t> </a:t>
            </a:r>
            <a:r>
              <a:rPr lang="en-GB" dirty="0" err="1"/>
              <a:t>edilir</a:t>
            </a:r>
            <a:r>
              <a:rPr lang="en-GB" dirty="0"/>
              <a:t>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Hücre hacimlerinin dağılımı bir </a:t>
            </a:r>
            <a:r>
              <a:rPr lang="tr-TR" dirty="0" err="1"/>
              <a:t>histogram</a:t>
            </a:r>
            <a:r>
              <a:rPr lang="tr-TR" dirty="0"/>
              <a:t> üzerinde çizilir </a:t>
            </a:r>
            <a:endParaRPr lang="en-GB" dirty="0"/>
          </a:p>
          <a:p>
            <a:pPr lvl="1" algn="just">
              <a:lnSpc>
                <a:spcPct val="100000"/>
              </a:lnSpc>
            </a:pPr>
            <a:r>
              <a:rPr lang="en-GB" dirty="0"/>
              <a:t>H</a:t>
            </a:r>
            <a:r>
              <a:rPr lang="tr-TR" dirty="0"/>
              <a:t>er bir hücre tipinin tipik boyutlarına göre hacim eşikleri ayarlan</a:t>
            </a:r>
            <a:r>
              <a:rPr lang="en-GB" dirty="0" err="1"/>
              <a:t>ır</a:t>
            </a:r>
            <a:r>
              <a:rPr lang="tr-TR" dirty="0"/>
              <a:t>, </a:t>
            </a:r>
            <a:r>
              <a:rPr lang="en-GB" dirty="0" err="1"/>
              <a:t>böylece</a:t>
            </a:r>
            <a:r>
              <a:rPr lang="en-GB" dirty="0"/>
              <a:t> </a:t>
            </a:r>
            <a:r>
              <a:rPr lang="tr-TR" dirty="0"/>
              <a:t>farklı hücre popülasyonları tanımlanabilir ve sayılabilir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63851-BF79-4F61-9FBA-DE4B0597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6A970-5E97-4FF7-B8F4-FC698A12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 descr="Schematic of the Coulter principle. A particle suspended in a conductive medium passes through an aperture, causing an increase in impedance">
            <a:extLst>
              <a:ext uri="{FF2B5EF4-FFF2-40B4-BE49-F238E27FC236}">
                <a16:creationId xmlns:a16="http://schemas.microsoft.com/office/drawing/2014/main" id="{DFAB7CA0-F0C0-424C-A379-BF723586A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731261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7C280A-0F4A-4FF4-8942-36CEFB44B8C0}"/>
              </a:ext>
            </a:extLst>
          </p:cNvPr>
          <p:cNvSpPr txBox="1"/>
          <p:nvPr/>
        </p:nvSpPr>
        <p:spPr>
          <a:xfrm>
            <a:off x="3882017" y="5330304"/>
            <a:ext cx="1325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empedans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862DE4-5181-4BC7-BA22-CBEBC86A1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220" y="4677797"/>
            <a:ext cx="2919541" cy="2043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D0140D-3B04-4B95-AA27-D55317821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38" y="493113"/>
            <a:ext cx="2417934" cy="32669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DED90C-B0B5-47A0-8466-65F5DF6AEDAB}"/>
              </a:ext>
            </a:extLst>
          </p:cNvPr>
          <p:cNvSpPr txBox="1"/>
          <p:nvPr/>
        </p:nvSpPr>
        <p:spPr>
          <a:xfrm>
            <a:off x="442632" y="3970848"/>
            <a:ext cx="2417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Coulter </a:t>
            </a:r>
            <a:r>
              <a:rPr lang="en-GB" b="1" dirty="0" err="1"/>
              <a:t>prensibi</a:t>
            </a:r>
            <a:r>
              <a:rPr lang="en-GB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3212-AC6B-4E04-8740-BB58539F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46E5-6CAC-4793-8413-B4314DE31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err="1"/>
              <a:t>Işık</a:t>
            </a:r>
            <a:r>
              <a:rPr lang="en-US" b="1" dirty="0"/>
              <a:t> </a:t>
            </a:r>
            <a:r>
              <a:rPr lang="en-US" b="1" dirty="0" err="1"/>
              <a:t>saçılma</a:t>
            </a:r>
            <a:r>
              <a:rPr lang="en-US" b="1" dirty="0"/>
              <a:t> </a:t>
            </a:r>
            <a:r>
              <a:rPr lang="en-US" b="1" dirty="0" err="1"/>
              <a:t>tekniklerinde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lazer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tungsten </a:t>
            </a:r>
            <a:r>
              <a:rPr lang="en-US" dirty="0" err="1"/>
              <a:t>halojen</a:t>
            </a:r>
            <a:r>
              <a:rPr lang="en-US" dirty="0"/>
              <a:t> </a:t>
            </a:r>
            <a:r>
              <a:rPr lang="en-US" dirty="0" err="1"/>
              <a:t>lambadan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ışık</a:t>
            </a:r>
            <a:r>
              <a:rPr lang="en-US" dirty="0"/>
              <a:t>, </a:t>
            </a:r>
            <a:r>
              <a:rPr lang="en-US" dirty="0" err="1"/>
              <a:t>boyutları</a:t>
            </a:r>
            <a:r>
              <a:rPr lang="en-US" dirty="0"/>
              <a:t> ve </a:t>
            </a:r>
            <a:r>
              <a:rPr lang="en-US" dirty="0" err="1"/>
              <a:t>yapıları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toplamak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akışına</a:t>
            </a:r>
            <a:r>
              <a:rPr lang="en-US" dirty="0"/>
              <a:t> </a:t>
            </a:r>
            <a:r>
              <a:rPr lang="en-US" dirty="0" err="1"/>
              <a:t>yönlendirilir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Hücreler</a:t>
            </a:r>
            <a:r>
              <a:rPr lang="en-US" dirty="0"/>
              <a:t>, </a:t>
            </a:r>
            <a:r>
              <a:rPr lang="en-US" dirty="0" err="1"/>
              <a:t>fotometreler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ışından</a:t>
            </a:r>
            <a:r>
              <a:rPr lang="en-US" dirty="0"/>
              <a:t> </a:t>
            </a:r>
            <a:r>
              <a:rPr lang="en-US" dirty="0" err="1"/>
              <a:t>geçerken</a:t>
            </a:r>
            <a:r>
              <a:rPr lang="en-US" dirty="0"/>
              <a:t> </a:t>
            </a:r>
            <a:r>
              <a:rPr lang="en-US" dirty="0" err="1"/>
              <a:t>ışığı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açılarda</a:t>
            </a:r>
            <a:r>
              <a:rPr lang="en-US" dirty="0"/>
              <a:t> </a:t>
            </a:r>
            <a:r>
              <a:rPr lang="en-US" dirty="0" err="1"/>
              <a:t>saçar</a:t>
            </a:r>
            <a:r>
              <a:rPr lang="en-US" dirty="0"/>
              <a:t> (</a:t>
            </a:r>
            <a:r>
              <a:rPr lang="en-US" dirty="0" err="1"/>
              <a:t>dağıtır</a:t>
            </a:r>
            <a:r>
              <a:rPr lang="en-US" dirty="0"/>
              <a:t>). </a:t>
            </a:r>
          </a:p>
          <a:p>
            <a:pPr algn="just"/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,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ve </a:t>
            </a:r>
            <a:r>
              <a:rPr lang="en-US" dirty="0" err="1"/>
              <a:t>trombositlerin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hücrelerinin</a:t>
            </a:r>
            <a:r>
              <a:rPr lang="en-US" dirty="0"/>
              <a:t> </a:t>
            </a:r>
            <a:r>
              <a:rPr lang="en-US" dirty="0" err="1"/>
              <a:t>bireysel</a:t>
            </a:r>
            <a:r>
              <a:rPr lang="en-US" dirty="0"/>
              <a:t> </a:t>
            </a:r>
            <a:r>
              <a:rPr lang="en-US" dirty="0" err="1"/>
              <a:t>tipleri</a:t>
            </a:r>
            <a:r>
              <a:rPr lang="en-US" dirty="0"/>
              <a:t>, </a:t>
            </a:r>
            <a:r>
              <a:rPr lang="en-US" dirty="0" err="1"/>
              <a:t>ışık</a:t>
            </a:r>
            <a:r>
              <a:rPr lang="en-US" dirty="0"/>
              <a:t> </a:t>
            </a:r>
            <a:r>
              <a:rPr lang="en-US" dirty="0" err="1"/>
              <a:t>saçılma</a:t>
            </a:r>
            <a:r>
              <a:rPr lang="en-US" dirty="0"/>
              <a:t> </a:t>
            </a:r>
            <a:r>
              <a:rPr lang="en-US" dirty="0" err="1"/>
              <a:t>özelliklerine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ayırt</a:t>
            </a:r>
            <a:r>
              <a:rPr lang="en-US" dirty="0"/>
              <a:t> </a:t>
            </a:r>
            <a:r>
              <a:rPr lang="en-US" dirty="0" err="1"/>
              <a:t>edilebilir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A3626-ECE6-4854-AFB6-D2691766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EA05E-D8F1-4D2B-A407-432D4564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8244</TotalTime>
  <Words>1740</Words>
  <Application>Microsoft Office PowerPoint</Application>
  <PresentationFormat>Widescreen</PresentationFormat>
  <Paragraphs>204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verdana</vt:lpstr>
      <vt:lpstr>Office Theme</vt:lpstr>
      <vt:lpstr>MODÜL 10 CBC ve Sedimantasyon</vt:lpstr>
      <vt:lpstr>Bu dersin hedefleri:</vt:lpstr>
      <vt:lpstr>Tam Kan sayımı (CBC, TBC)</vt:lpstr>
      <vt:lpstr>OTOMATİK KAN SAYIMI CİHAZLARI</vt:lpstr>
      <vt:lpstr>Analizörde tam kan sayımı nasıl gerçekleşir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Coulter Counter’da ne ölçümlüyoruz?</vt:lpstr>
      <vt:lpstr>PowerPoint Presentation</vt:lpstr>
      <vt:lpstr>Özetle CBC için kullanılan yöntemlerle şu ölçümler yapılır:</vt:lpstr>
      <vt:lpstr>Sedimantasyon Ölçümü ve Önemi</vt:lpstr>
      <vt:lpstr>Düşük ve yüksek ESR (sedimantasyon)</vt:lpstr>
      <vt:lpstr>Öğrenme Hedefleriyle İlgili Sorular</vt:lpstr>
      <vt:lpstr>1. Aşağıdakilerden hangisi doğrudur?</vt:lpstr>
      <vt:lpstr>1. Aşağıdakilerden hangisi doğrudur?</vt:lpstr>
      <vt:lpstr>2. Tam kan sayımı (CBC) ile ilgili hangisi doğrudur?</vt:lpstr>
      <vt:lpstr>2. Tam kan sayımı (CBC) ile ilgili hangisi doğrudur?</vt:lpstr>
      <vt:lpstr>3. CBC ölçümünde temel kullanılan Teknik hangisidir?</vt:lpstr>
      <vt:lpstr>3. CBC ölçümünde temel kullanılan Teknik hangisidir?</vt:lpstr>
      <vt:lpstr>4. Eritrositlerin bir kimyasalla parçalanmasının sebebi nedir ?</vt:lpstr>
      <vt:lpstr>4. Eritrositlerin bir kimyasalla parçalanmasının sebebi nedir ?</vt:lpstr>
      <vt:lpstr>5. MCHC değeri neyi gösterir?</vt:lpstr>
      <vt:lpstr>5. MCHC değeri neyi gösterir?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Laboratuvar Malzeme Ve Cihazları</dc:title>
  <dc:creator>yasemin isgor</dc:creator>
  <cp:lastModifiedBy>yasemin isgor</cp:lastModifiedBy>
  <cp:revision>143</cp:revision>
  <dcterms:created xsi:type="dcterms:W3CDTF">2020-07-11T14:52:51Z</dcterms:created>
  <dcterms:modified xsi:type="dcterms:W3CDTF">2021-05-25T23:08:37Z</dcterms:modified>
</cp:coreProperties>
</file>