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370" r:id="rId4"/>
    <p:sldId id="368" r:id="rId5"/>
    <p:sldId id="373" r:id="rId6"/>
    <p:sldId id="372" r:id="rId7"/>
    <p:sldId id="374" r:id="rId8"/>
    <p:sldId id="371" r:id="rId9"/>
    <p:sldId id="376" r:id="rId10"/>
    <p:sldId id="375" r:id="rId11"/>
    <p:sldId id="377" r:id="rId12"/>
    <p:sldId id="366" r:id="rId13"/>
    <p:sldId id="364" r:id="rId14"/>
    <p:sldId id="378" r:id="rId15"/>
    <p:sldId id="379" r:id="rId16"/>
    <p:sldId id="305" r:id="rId17"/>
    <p:sldId id="360" r:id="rId18"/>
    <p:sldId id="380" r:id="rId19"/>
    <p:sldId id="383" r:id="rId20"/>
    <p:sldId id="382" r:id="rId21"/>
    <p:sldId id="381" r:id="rId22"/>
    <p:sldId id="384" r:id="rId23"/>
    <p:sldId id="385" r:id="rId24"/>
    <p:sldId id="386" r:id="rId25"/>
    <p:sldId id="387" r:id="rId26"/>
    <p:sldId id="388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6600"/>
    <a:srgbClr val="00206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ECB897-AACF-4E1F-9A8C-4589E2FF8A39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961739-16E2-48AC-8377-1CC24ABBB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6383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8E77B-D2A5-4C1A-ABB6-933FEA61B2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DE66FA-D237-4D13-9DA0-87CA8F9582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2A9F3D-A111-4257-BCA4-CE40BB679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08EF9-63ED-4DED-8373-BC1664A53354}" type="datetime1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5AB827-D6DE-45DC-9252-384CC60BB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2835BF-F051-4164-A5C3-37EAB4C2B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431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B4B5B-1C7B-457C-975A-8A10FA30D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841E41-2B54-4D53-9F81-F2E6EC48E0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593849-431C-40CA-835C-41BB89FE1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581B2-E20E-418F-9FCE-BFAB67145885}" type="datetime1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56E5F2-B1FD-46F1-AD6C-BF8B1C8E9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4BC7CE-9F78-473F-90CA-3AD51ECF4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171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00339EB-A761-4385-9DA6-04562B9203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AE81EC-B73A-4825-9FEA-B347C6E9CD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A43A88-33B7-4416-BA42-9BF99A1A3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CE232-8FF6-4FA8-8FBD-20DFF0210E97}" type="datetime1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B4A76A-B54E-4E14-A3D9-C730A45F2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1A2D7D-80D9-411C-AEE0-2425AFC7C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114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C4C31-779B-4832-803F-68FDF6654C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83D27D-1330-43E5-BC1E-BC3195014B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25703E-F0FB-40F9-B6D2-B72D9D824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6FB6B-D47B-4F47-BD4D-034B087F3853}" type="datetime1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D2C836-041C-4523-B8BB-D355FA6B5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63D601-75F0-494D-ACAE-A3C6A5BA5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813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75054B-6FED-4B8F-ACF2-9F667E473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D86BA6-3DBE-4967-A330-A843A01B41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FCFCB5-FDF9-4993-933B-E6AE0B108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A9ECF-D8BC-41DA-B209-FFAC857C7788}" type="datetime1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533EE0-2831-44AB-8E23-11832C02A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BD9C0B-2078-4ED5-8E90-3A4A2DB96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134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1206AD-75B0-4BF8-A699-469518B07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175988-91E5-418E-91DD-1D6151A064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DD95D0-B1E0-460D-9E58-C2BB770056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0E3F8D-F50F-4EA6-ABF2-1945F06BE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0C2B5-6B73-4578-AA1C-ECAD4EFF5972}" type="datetime1">
              <a:rPr lang="en-US" smtClean="0"/>
              <a:t>5/26/2021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1ABA54-3577-4FC4-A316-66FDB229A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AF145C-B829-426B-93FB-A0416A20F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729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26DA7A-5939-41F5-AC2D-63BF5750F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6F3D1F-C91E-4AD6-935D-70F2670700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700353-7E83-4C80-A8BB-DEF2F5D778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9A04EC-59AB-4AE7-9E44-8F94F01B02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D4F03B-C486-4F3C-BBA5-509AB81983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B5A495-CE41-47E9-B70D-19053C056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2E58E-C9DD-41BD-AEB5-428D92A80B26}" type="datetime1">
              <a:rPr lang="en-US" smtClean="0"/>
              <a:t>5/26/2021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B3DE81-5DEF-4E7D-8C66-B4CED7768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E685460-5D51-4CE3-817E-5CFA0509B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407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9B2CD-A0CE-433E-B1CB-59F6D5210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3B54F3-8B8C-41A8-9E4E-9F10BE947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9D49E-6F36-43C3-9684-08F64AFCECF1}" type="datetime1">
              <a:rPr lang="en-US" smtClean="0"/>
              <a:t>5/26/2021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685125-8749-4733-8946-6D6B875DF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A45D6C-4B8E-4169-8576-E81A37C8F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721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DB6148A-C527-40E3-AA58-F95FD69E0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46E93-8D95-4684-9666-2B87B4B90DD7}" type="datetime1">
              <a:rPr lang="en-US" smtClean="0"/>
              <a:t>5/26/2021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A75436B-E806-47FA-9FD7-31646D469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944418-B703-4718-BA37-9CBDF5504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72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6EEFC-982C-4250-B962-AB511FC57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0805B1-C710-4B73-9BB4-6B1A72CF95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3F5C59-F459-4A9C-A10D-6AC7DB411A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E8E608-E5B2-48D9-B0A6-890D08292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CC1A7-D2DC-4E87-A7FC-C2594C73CC49}" type="datetime1">
              <a:rPr lang="en-US" smtClean="0"/>
              <a:t>5/26/2021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E51DEC-98C4-4D95-86F9-48487E5308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13F4F6-5610-42BD-A89B-4CC83E164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170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6D2AB-1CF4-46B0-A30A-374D55CC2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3F5572-CB8C-47D8-B384-975F4438F5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EB1425-CE20-46A0-BDD3-D5811603A6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A9E4EF-8371-43B1-B608-DD982AC82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DE37-3336-4DA1-93DD-3680B28CAA90}" type="datetime1">
              <a:rPr lang="en-US" smtClean="0"/>
              <a:t>5/26/2021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42035E-65B9-4155-85C7-839CC5F5A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601C79-1282-4E5F-926B-6492B209B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639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219F74-FE9D-45B8-B598-95F0D5FE4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C551AC-86F3-45D9-9BA8-0A2474417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25519F-E922-4F54-A20E-CE389C7BEB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3B5920-2937-41A7-B5BD-43EEEFB2BBDF}" type="datetime1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FFDEA8-A0F2-4000-86A5-E6D4506BC7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Doç. Dr. Yasemin G. İŞGÖR/Modül-1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1CDFF-C490-4310-B498-95FC1129BC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A881EB-61AD-4D4A-AF51-4429187E4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50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isgor@ankara.edu.t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C6D9451-AE50-4674-932F-14AF774E16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817"/>
          <a:stretch/>
        </p:blipFill>
        <p:spPr>
          <a:xfrm>
            <a:off x="4275137" y="3787745"/>
            <a:ext cx="3641725" cy="168048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9B3ACB0-D433-4484-B55C-4BE702673D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8763"/>
            <a:ext cx="9144000" cy="2387600"/>
          </a:xfrm>
          <a:ln w="57150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dirty="0"/>
              <a:t>MODÜL 10</a:t>
            </a:r>
            <a:br>
              <a:rPr lang="en-US" dirty="0"/>
            </a:br>
            <a:r>
              <a:rPr lang="en-US" dirty="0"/>
              <a:t>CBC ve </a:t>
            </a:r>
            <a:r>
              <a:rPr lang="en-US" dirty="0" err="1"/>
              <a:t>Sedimantasyon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2F1C09-71DC-4226-80C5-C820EF36AA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793355"/>
            <a:ext cx="9144000" cy="1000898"/>
          </a:xfrm>
          <a:ln w="57150">
            <a:solidFill>
              <a:srgbClr val="002060"/>
            </a:solidFill>
          </a:ln>
          <a:effectLst/>
        </p:spPr>
        <p:txBody>
          <a:bodyPr vert="horz" lIns="91440" tIns="45720" rIns="91440" bIns="45720" rtlCol="0" anchor="b">
            <a:normAutofit fontScale="97500"/>
          </a:bodyPr>
          <a:lstStyle/>
          <a:p>
            <a:pPr>
              <a:spcBef>
                <a:spcPct val="0"/>
              </a:spcBef>
            </a:pPr>
            <a:r>
              <a:rPr lang="en-GB" b="1" dirty="0">
                <a:latin typeface="+mj-lt"/>
                <a:ea typeface="+mj-ea"/>
                <a:cs typeface="+mj-cs"/>
              </a:rPr>
              <a:t>Tam </a:t>
            </a:r>
            <a:r>
              <a:rPr lang="en-GB" b="1" dirty="0" err="1">
                <a:latin typeface="+mj-lt"/>
                <a:ea typeface="+mj-ea"/>
                <a:cs typeface="+mj-cs"/>
              </a:rPr>
              <a:t>kan</a:t>
            </a:r>
            <a:r>
              <a:rPr lang="en-GB" b="1" dirty="0">
                <a:latin typeface="+mj-lt"/>
                <a:ea typeface="+mj-ea"/>
                <a:cs typeface="+mj-cs"/>
              </a:rPr>
              <a:t> </a:t>
            </a:r>
            <a:r>
              <a:rPr lang="en-GB" b="1" dirty="0" err="1">
                <a:latin typeface="+mj-lt"/>
                <a:ea typeface="+mj-ea"/>
                <a:cs typeface="+mj-cs"/>
              </a:rPr>
              <a:t>sayımı</a:t>
            </a:r>
            <a:r>
              <a:rPr lang="en-GB" b="1" dirty="0">
                <a:latin typeface="+mj-lt"/>
                <a:ea typeface="+mj-ea"/>
                <a:cs typeface="+mj-cs"/>
              </a:rPr>
              <a:t> </a:t>
            </a:r>
            <a:r>
              <a:rPr lang="en-GB" b="1" dirty="0" err="1">
                <a:latin typeface="+mj-lt"/>
                <a:ea typeface="+mj-ea"/>
                <a:cs typeface="+mj-cs"/>
              </a:rPr>
              <a:t>ve</a:t>
            </a:r>
            <a:r>
              <a:rPr lang="en-GB" b="1" dirty="0">
                <a:latin typeface="+mj-lt"/>
                <a:ea typeface="+mj-ea"/>
                <a:cs typeface="+mj-cs"/>
              </a:rPr>
              <a:t> </a:t>
            </a:r>
            <a:r>
              <a:rPr lang="en-GB" b="1" dirty="0" err="1">
                <a:latin typeface="+mj-lt"/>
                <a:ea typeface="+mj-ea"/>
                <a:cs typeface="+mj-cs"/>
              </a:rPr>
              <a:t>önemi</a:t>
            </a:r>
            <a:endParaRPr lang="en-GB" b="1" dirty="0"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</a:pPr>
            <a:r>
              <a:rPr lang="en-GB" b="1" dirty="0" err="1">
                <a:latin typeface="+mj-lt"/>
                <a:ea typeface="+mj-ea"/>
                <a:cs typeface="+mj-cs"/>
              </a:rPr>
              <a:t>Sedimantasyon</a:t>
            </a:r>
            <a:r>
              <a:rPr lang="en-GB" b="1" dirty="0">
                <a:latin typeface="+mj-lt"/>
                <a:ea typeface="+mj-ea"/>
                <a:cs typeface="+mj-cs"/>
              </a:rPr>
              <a:t> </a:t>
            </a:r>
            <a:endParaRPr lang="en-US" b="1" dirty="0">
              <a:latin typeface="+mj-lt"/>
              <a:ea typeface="+mj-ea"/>
              <a:cs typeface="+mj-cs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A07469DB-70AE-40F9-AD8C-43EB03317247}"/>
              </a:ext>
            </a:extLst>
          </p:cNvPr>
          <p:cNvSpPr txBox="1">
            <a:spLocks/>
          </p:cNvSpPr>
          <p:nvPr/>
        </p:nvSpPr>
        <p:spPr>
          <a:xfrm>
            <a:off x="1524000" y="5468228"/>
            <a:ext cx="9144000" cy="1237372"/>
          </a:xfrm>
          <a:prstGeom prst="rect">
            <a:avLst/>
          </a:prstGeom>
          <a:ln w="57150">
            <a:solidFill>
              <a:srgbClr val="002060"/>
            </a:solidFill>
          </a:ln>
          <a:effectLst/>
        </p:spPr>
        <p:txBody>
          <a:bodyPr vert="horz" lIns="91440" tIns="45720" rIns="91440" bIns="45720" rtlCol="0" anchor="b">
            <a:normAutofit fontScale="8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en-US" dirty="0">
                <a:latin typeface="+mj-lt"/>
                <a:ea typeface="+mj-ea"/>
                <a:cs typeface="+mj-cs"/>
              </a:rPr>
              <a:t>Doç. Dr. Yasemin G. İŞGÖR</a:t>
            </a:r>
          </a:p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en-US" dirty="0">
                <a:latin typeface="+mj-lt"/>
                <a:ea typeface="+mj-ea"/>
                <a:cs typeface="+mj-cs"/>
                <a:hlinkClick r:id="rId3"/>
              </a:rPr>
              <a:t>isgor@ankara.edu.tr</a:t>
            </a:r>
            <a:endParaRPr lang="en-US" dirty="0">
              <a:latin typeface="+mj-lt"/>
              <a:ea typeface="+mj-ea"/>
              <a:cs typeface="+mj-cs"/>
            </a:endParaRPr>
          </a:p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en-US" dirty="0">
                <a:latin typeface="+mj-lt"/>
                <a:ea typeface="+mj-ea"/>
                <a:cs typeface="+mj-cs"/>
              </a:rPr>
              <a:t>Ankara </a:t>
            </a:r>
            <a:r>
              <a:rPr lang="en-US" dirty="0" err="1">
                <a:latin typeface="+mj-lt"/>
                <a:ea typeface="+mj-ea"/>
                <a:cs typeface="+mj-cs"/>
              </a:rPr>
              <a:t>Üniversitesi</a:t>
            </a:r>
            <a:endParaRPr lang="en-US" dirty="0">
              <a:latin typeface="+mj-lt"/>
              <a:ea typeface="+mj-ea"/>
              <a:cs typeface="+mj-cs"/>
            </a:endParaRPr>
          </a:p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en-US" dirty="0">
                <a:latin typeface="+mj-lt"/>
                <a:ea typeface="+mj-ea"/>
                <a:cs typeface="+mj-cs"/>
              </a:rPr>
              <a:t>SHMYO </a:t>
            </a:r>
            <a:r>
              <a:rPr lang="en-US" dirty="0" err="1">
                <a:latin typeface="+mj-lt"/>
                <a:ea typeface="+mj-ea"/>
                <a:cs typeface="+mj-cs"/>
              </a:rPr>
              <a:t>Tıbbi</a:t>
            </a:r>
            <a:r>
              <a:rPr lang="en-US" dirty="0"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latin typeface="+mj-lt"/>
                <a:ea typeface="+mj-ea"/>
                <a:cs typeface="+mj-cs"/>
              </a:rPr>
              <a:t>Laboratuvar</a:t>
            </a:r>
            <a:r>
              <a:rPr lang="en-US" dirty="0"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latin typeface="+mj-lt"/>
                <a:ea typeface="+mj-ea"/>
                <a:cs typeface="+mj-cs"/>
              </a:rPr>
              <a:t>Teknikleri</a:t>
            </a:r>
            <a:r>
              <a:rPr lang="en-US" dirty="0"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latin typeface="+mj-lt"/>
                <a:ea typeface="+mj-ea"/>
                <a:cs typeface="+mj-cs"/>
              </a:rPr>
              <a:t>Programı</a:t>
            </a:r>
            <a:endParaRPr lang="en-US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36222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7C22CC-26B5-4ECA-BE19-CF0C02A831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5077" y="365124"/>
            <a:ext cx="5278394" cy="5991225"/>
          </a:xfrm>
        </p:spPr>
        <p:txBody>
          <a:bodyPr>
            <a:normAutofit/>
          </a:bodyPr>
          <a:lstStyle/>
          <a:p>
            <a:pPr algn="just"/>
            <a:r>
              <a:rPr lang="en-US" sz="2000" b="1" dirty="0" err="1"/>
              <a:t>Radyofrekansa</a:t>
            </a:r>
            <a:r>
              <a:rPr lang="en-US" sz="2000" b="1" dirty="0"/>
              <a:t> </a:t>
            </a:r>
            <a:r>
              <a:rPr lang="en-US" sz="2000" b="1" dirty="0" err="1"/>
              <a:t>dayalı</a:t>
            </a:r>
            <a:r>
              <a:rPr lang="en-US" sz="2000" b="1" dirty="0"/>
              <a:t> </a:t>
            </a:r>
            <a:r>
              <a:rPr lang="en-US" sz="2000" b="1" dirty="0" err="1"/>
              <a:t>yöntemler</a:t>
            </a:r>
            <a:r>
              <a:rPr lang="en-US" sz="2000" b="1" dirty="0"/>
              <a:t>,</a:t>
            </a:r>
            <a:r>
              <a:rPr lang="en-US" sz="2000" dirty="0"/>
              <a:t> </a:t>
            </a:r>
            <a:r>
              <a:rPr lang="en-US" sz="2000" dirty="0" err="1"/>
              <a:t>ek</a:t>
            </a:r>
            <a:r>
              <a:rPr lang="en-US" sz="2000" dirty="0"/>
              <a:t> </a:t>
            </a:r>
            <a:r>
              <a:rPr lang="en-US" sz="2000" dirty="0" err="1"/>
              <a:t>bilgi</a:t>
            </a:r>
            <a:r>
              <a:rPr lang="en-US" sz="2000" dirty="0"/>
              <a:t> </a:t>
            </a:r>
            <a:r>
              <a:rPr lang="en-US" sz="2000" dirty="0" err="1"/>
              <a:t>toplamak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empedans</a:t>
            </a:r>
            <a:r>
              <a:rPr lang="en-US" sz="2000" dirty="0"/>
              <a:t> </a:t>
            </a:r>
            <a:r>
              <a:rPr lang="en-US" sz="2000" dirty="0" err="1"/>
              <a:t>ile</a:t>
            </a:r>
            <a:r>
              <a:rPr lang="en-US" sz="2000" dirty="0"/>
              <a:t> </a:t>
            </a:r>
            <a:r>
              <a:rPr lang="en-US" sz="2000" dirty="0" err="1"/>
              <a:t>birlikte</a:t>
            </a:r>
            <a:r>
              <a:rPr lang="en-US" sz="2000" dirty="0"/>
              <a:t> </a:t>
            </a:r>
            <a:r>
              <a:rPr lang="en-US" sz="2000" dirty="0" err="1"/>
              <a:t>kullanılabilir</a:t>
            </a:r>
            <a:r>
              <a:rPr lang="en-US" sz="2000" dirty="0"/>
              <a:t>. </a:t>
            </a:r>
          </a:p>
          <a:p>
            <a:pPr algn="just">
              <a:lnSpc>
                <a:spcPct val="100000"/>
              </a:lnSpc>
            </a:pPr>
            <a:r>
              <a:rPr lang="en-US" sz="2000" dirty="0"/>
              <a:t>Bu </a:t>
            </a:r>
            <a:r>
              <a:rPr lang="en-US" sz="2000" dirty="0" err="1"/>
              <a:t>teknikler</a:t>
            </a:r>
            <a:r>
              <a:rPr lang="en-US" sz="2000" dirty="0"/>
              <a:t>, </a:t>
            </a:r>
            <a:r>
              <a:rPr lang="en-US" sz="2000" dirty="0" err="1"/>
              <a:t>hücreler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açıklıktan</a:t>
            </a:r>
            <a:r>
              <a:rPr lang="en-US" sz="2000" dirty="0"/>
              <a:t> </a:t>
            </a:r>
            <a:r>
              <a:rPr lang="en-US" sz="2000" dirty="0" err="1"/>
              <a:t>geçerken</a:t>
            </a:r>
            <a:r>
              <a:rPr lang="en-US" sz="2000" dirty="0"/>
              <a:t> </a:t>
            </a:r>
            <a:r>
              <a:rPr lang="en-US" sz="2000" dirty="0" err="1"/>
              <a:t>akımdaki</a:t>
            </a:r>
            <a:r>
              <a:rPr lang="en-US" sz="2000" dirty="0"/>
              <a:t> </a:t>
            </a:r>
            <a:r>
              <a:rPr lang="en-US" sz="2000" dirty="0" err="1"/>
              <a:t>kesintiyi</a:t>
            </a:r>
            <a:r>
              <a:rPr lang="en-US" sz="2000" dirty="0"/>
              <a:t> </a:t>
            </a:r>
            <a:r>
              <a:rPr lang="en-US" sz="2000" dirty="0" err="1"/>
              <a:t>ölçmekle</a:t>
            </a:r>
            <a:r>
              <a:rPr lang="en-US" sz="2000" dirty="0"/>
              <a:t> </a:t>
            </a:r>
            <a:r>
              <a:rPr lang="en-US" sz="2000" dirty="0" err="1"/>
              <a:t>aynı</a:t>
            </a:r>
            <a:r>
              <a:rPr lang="en-US" sz="2000" dirty="0"/>
              <a:t> </a:t>
            </a:r>
            <a:r>
              <a:rPr lang="en-US" sz="2000" dirty="0" err="1"/>
              <a:t>prensipte</a:t>
            </a:r>
            <a:r>
              <a:rPr lang="en-US" sz="2000" dirty="0"/>
              <a:t> </a:t>
            </a:r>
            <a:r>
              <a:rPr lang="en-US" sz="2000" dirty="0" err="1"/>
              <a:t>çalışır</a:t>
            </a:r>
            <a:r>
              <a:rPr lang="en-US" sz="2000" dirty="0"/>
              <a:t>, </a:t>
            </a:r>
          </a:p>
          <a:p>
            <a:pPr algn="just">
              <a:lnSpc>
                <a:spcPct val="100000"/>
              </a:lnSpc>
            </a:pPr>
            <a:r>
              <a:rPr lang="en-US" sz="2000" dirty="0" err="1"/>
              <a:t>ancak</a:t>
            </a:r>
            <a:r>
              <a:rPr lang="en-US" sz="2000" dirty="0"/>
              <a:t> </a:t>
            </a:r>
            <a:r>
              <a:rPr lang="en-US" sz="2000" dirty="0" err="1"/>
              <a:t>yüksek</a:t>
            </a:r>
            <a:r>
              <a:rPr lang="en-US" sz="2000" dirty="0"/>
              <a:t> </a:t>
            </a:r>
            <a:r>
              <a:rPr lang="en-US" sz="2000" dirty="0" err="1"/>
              <a:t>frekanslı</a:t>
            </a:r>
            <a:r>
              <a:rPr lang="en-US" sz="2000" dirty="0"/>
              <a:t> RF </a:t>
            </a:r>
            <a:r>
              <a:rPr lang="en-US" sz="2000" dirty="0" err="1"/>
              <a:t>akımı</a:t>
            </a:r>
            <a:r>
              <a:rPr lang="en-US" sz="2000" dirty="0"/>
              <a:t> </a:t>
            </a:r>
            <a:r>
              <a:rPr lang="en-US" sz="2000" dirty="0" err="1"/>
              <a:t>hücrelere</a:t>
            </a:r>
            <a:r>
              <a:rPr lang="en-US" sz="2000" dirty="0"/>
              <a:t> </a:t>
            </a:r>
            <a:r>
              <a:rPr lang="en-US" sz="2000" dirty="0" err="1"/>
              <a:t>nüfuz</a:t>
            </a:r>
            <a:r>
              <a:rPr lang="en-US" sz="2000" dirty="0"/>
              <a:t> </a:t>
            </a:r>
            <a:r>
              <a:rPr lang="en-US" sz="2000" dirty="0" err="1"/>
              <a:t>eder</a:t>
            </a:r>
            <a:r>
              <a:rPr lang="en-US" sz="2000" dirty="0"/>
              <a:t> ve </a:t>
            </a:r>
            <a:r>
              <a:rPr lang="en-US" sz="2000" dirty="0" err="1"/>
              <a:t>çekirdeğin</a:t>
            </a:r>
            <a:r>
              <a:rPr lang="en-US" sz="2000" dirty="0"/>
              <a:t> </a:t>
            </a:r>
            <a:r>
              <a:rPr lang="en-US" sz="2000" dirty="0" err="1"/>
              <a:t>nispi</a:t>
            </a:r>
            <a:r>
              <a:rPr lang="en-US" sz="2000" dirty="0"/>
              <a:t> </a:t>
            </a:r>
            <a:r>
              <a:rPr lang="en-US" sz="2000" dirty="0" err="1"/>
              <a:t>boyutu</a:t>
            </a:r>
            <a:r>
              <a:rPr lang="en-US" sz="2000" dirty="0"/>
              <a:t>, </a:t>
            </a:r>
            <a:r>
              <a:rPr lang="en-US" sz="2000" dirty="0" err="1"/>
              <a:t>çekirdeğin</a:t>
            </a:r>
            <a:r>
              <a:rPr lang="en-US" sz="2000" dirty="0"/>
              <a:t> </a:t>
            </a:r>
            <a:r>
              <a:rPr lang="en-US" sz="2000" dirty="0" err="1"/>
              <a:t>yapısı</a:t>
            </a:r>
            <a:r>
              <a:rPr lang="en-US" sz="2000" dirty="0"/>
              <a:t> ve </a:t>
            </a:r>
            <a:r>
              <a:rPr lang="en-US" sz="2000" dirty="0" err="1"/>
              <a:t>sitoplazmada</a:t>
            </a:r>
            <a:r>
              <a:rPr lang="en-US" sz="2000" dirty="0"/>
              <a:t> </a:t>
            </a:r>
            <a:r>
              <a:rPr lang="en-US" sz="2000" dirty="0" err="1"/>
              <a:t>granül</a:t>
            </a:r>
            <a:r>
              <a:rPr lang="en-US" sz="2000" dirty="0"/>
              <a:t> </a:t>
            </a:r>
            <a:r>
              <a:rPr lang="en-US" sz="2000" dirty="0" err="1"/>
              <a:t>miktarı</a:t>
            </a:r>
            <a:r>
              <a:rPr lang="en-US" sz="2000" dirty="0"/>
              <a:t> </a:t>
            </a:r>
            <a:r>
              <a:rPr lang="en-US" sz="2000" dirty="0" err="1"/>
              <a:t>gibi</a:t>
            </a:r>
            <a:r>
              <a:rPr lang="en-US" sz="2000" dirty="0"/>
              <a:t> </a:t>
            </a:r>
            <a:r>
              <a:rPr lang="en-US" sz="2000" dirty="0" err="1"/>
              <a:t>bilgiler</a:t>
            </a:r>
            <a:r>
              <a:rPr lang="en-US" sz="2000" dirty="0"/>
              <a:t> </a:t>
            </a:r>
            <a:r>
              <a:rPr lang="en-US" sz="2000" dirty="0" err="1"/>
              <a:t>sağlar</a:t>
            </a:r>
            <a:r>
              <a:rPr lang="en-US" sz="2000" dirty="0"/>
              <a:t>.</a:t>
            </a:r>
          </a:p>
          <a:p>
            <a:pPr algn="just"/>
            <a:endParaRPr lang="en-US" sz="2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566A34-85DD-4EAF-8077-D885B4920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9D49A2-2758-457C-AB27-AC6DD629C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10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F44BFB4-DE84-4F83-B1FA-694C2A810E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2850" y="365124"/>
            <a:ext cx="6194073" cy="562709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79AE452-BC69-4E06-847F-58A1F3DD6E1D}"/>
              </a:ext>
            </a:extLst>
          </p:cNvPr>
          <p:cNvSpPr txBox="1"/>
          <p:nvPr/>
        </p:nvSpPr>
        <p:spPr>
          <a:xfrm>
            <a:off x="8056605" y="6240162"/>
            <a:ext cx="27286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/>
              <a:t>Genel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CBC </a:t>
            </a:r>
            <a:r>
              <a:rPr lang="en-GB" dirty="0" err="1"/>
              <a:t>sonuç</a:t>
            </a:r>
            <a:r>
              <a:rPr lang="en-GB" dirty="0"/>
              <a:t> </a:t>
            </a:r>
            <a:r>
              <a:rPr lang="en-GB" dirty="0" err="1"/>
              <a:t>örneği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85617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1DE73-3451-40C8-B2B3-61308E6A3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24561"/>
          </a:xfrm>
        </p:spPr>
        <p:txBody>
          <a:bodyPr>
            <a:normAutofit fontScale="90000"/>
          </a:bodyPr>
          <a:lstStyle/>
          <a:p>
            <a:r>
              <a:rPr lang="en-GB" dirty="0"/>
              <a:t>Coulter </a:t>
            </a:r>
            <a:r>
              <a:rPr lang="en-GB" dirty="0" err="1"/>
              <a:t>Counter’da</a:t>
            </a:r>
            <a:r>
              <a:rPr lang="en-GB" dirty="0"/>
              <a:t> ne </a:t>
            </a:r>
            <a:r>
              <a:rPr lang="en-GB" dirty="0" err="1"/>
              <a:t>ölçümlüyoruz</a:t>
            </a:r>
            <a:r>
              <a:rPr lang="en-GB" dirty="0"/>
              <a:t>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BB00E2-6CCF-496B-B1BE-74EA1CBF4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12108"/>
            <a:ext cx="10515600" cy="506485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2400" dirty="0" err="1"/>
              <a:t>Otomatik</a:t>
            </a:r>
            <a:r>
              <a:rPr lang="en-GB" sz="2400" dirty="0"/>
              <a:t> </a:t>
            </a:r>
            <a:r>
              <a:rPr lang="en-GB" sz="2400" dirty="0" err="1"/>
              <a:t>hematoloji</a:t>
            </a:r>
            <a:r>
              <a:rPr lang="en-GB" sz="2400" dirty="0"/>
              <a:t> </a:t>
            </a:r>
            <a:r>
              <a:rPr lang="en-GB" sz="2400" dirty="0" err="1"/>
              <a:t>analizörleri</a:t>
            </a:r>
            <a:r>
              <a:rPr lang="en-GB" sz="2400" dirty="0"/>
              <a:t>,</a:t>
            </a:r>
          </a:p>
          <a:p>
            <a:pPr lvl="1">
              <a:lnSpc>
                <a:spcPct val="100000"/>
              </a:lnSpc>
            </a:pPr>
            <a:r>
              <a:rPr lang="en-GB" sz="2000" dirty="0" err="1"/>
              <a:t>Ortalama</a:t>
            </a:r>
            <a:r>
              <a:rPr lang="en-GB" sz="2000" dirty="0"/>
              <a:t> </a:t>
            </a:r>
            <a:r>
              <a:rPr lang="en-GB" sz="2000" dirty="0" err="1"/>
              <a:t>hücre</a:t>
            </a:r>
            <a:r>
              <a:rPr lang="en-GB" sz="2000" dirty="0"/>
              <a:t> </a:t>
            </a:r>
            <a:r>
              <a:rPr lang="en-GB" sz="2000" dirty="0" err="1"/>
              <a:t>hacmi</a:t>
            </a:r>
            <a:r>
              <a:rPr lang="en-GB" sz="2000" dirty="0"/>
              <a:t> (MCV) </a:t>
            </a:r>
            <a:r>
              <a:rPr lang="en-GB" sz="2000" dirty="0" err="1"/>
              <a:t>olarak</a:t>
            </a:r>
            <a:r>
              <a:rPr lang="en-GB" sz="2000" dirty="0"/>
              <a:t> </a:t>
            </a:r>
            <a:r>
              <a:rPr lang="en-GB" sz="2000" dirty="0" err="1"/>
              <a:t>adlandırılan</a:t>
            </a:r>
            <a:r>
              <a:rPr lang="en-GB" sz="2000" dirty="0"/>
              <a:t> </a:t>
            </a:r>
            <a:r>
              <a:rPr lang="en-GB" sz="2000" dirty="0" err="1"/>
              <a:t>kırmızı</a:t>
            </a:r>
            <a:r>
              <a:rPr lang="en-GB" sz="2000" dirty="0"/>
              <a:t> </a:t>
            </a:r>
            <a:r>
              <a:rPr lang="en-GB" sz="2000" dirty="0" err="1"/>
              <a:t>kan</a:t>
            </a:r>
            <a:r>
              <a:rPr lang="en-GB" sz="2000" dirty="0"/>
              <a:t> </a:t>
            </a:r>
            <a:r>
              <a:rPr lang="en-GB" sz="2000" dirty="0" err="1"/>
              <a:t>hücrelerinin</a:t>
            </a:r>
            <a:r>
              <a:rPr lang="en-GB" sz="2000" dirty="0"/>
              <a:t> </a:t>
            </a:r>
            <a:r>
              <a:rPr lang="en-GB" sz="2000" dirty="0" err="1"/>
              <a:t>ortalama</a:t>
            </a:r>
            <a:r>
              <a:rPr lang="en-GB" sz="2000" dirty="0"/>
              <a:t> </a:t>
            </a:r>
            <a:r>
              <a:rPr lang="en-GB" sz="2000" dirty="0" err="1"/>
              <a:t>boyutunu</a:t>
            </a:r>
            <a:r>
              <a:rPr lang="en-GB" sz="2000" dirty="0"/>
              <a:t> </a:t>
            </a:r>
            <a:r>
              <a:rPr lang="en-GB" sz="2000" dirty="0" err="1"/>
              <a:t>ölçer</a:t>
            </a:r>
            <a:r>
              <a:rPr lang="en-GB" sz="2000" dirty="0"/>
              <a:t>. </a:t>
            </a:r>
          </a:p>
          <a:p>
            <a:pPr lvl="1">
              <a:lnSpc>
                <a:spcPct val="100000"/>
              </a:lnSpc>
            </a:pPr>
            <a:r>
              <a:rPr lang="en-GB" sz="2000" dirty="0"/>
              <a:t>Her </a:t>
            </a:r>
            <a:r>
              <a:rPr lang="en-GB" sz="2000" dirty="0" err="1"/>
              <a:t>kırmızı</a:t>
            </a:r>
            <a:r>
              <a:rPr lang="en-GB" sz="2000" dirty="0"/>
              <a:t> </a:t>
            </a:r>
            <a:r>
              <a:rPr lang="en-GB" sz="2000" dirty="0" err="1"/>
              <a:t>kan</a:t>
            </a:r>
            <a:r>
              <a:rPr lang="en-GB" sz="2000" dirty="0"/>
              <a:t> </a:t>
            </a:r>
            <a:r>
              <a:rPr lang="en-GB" sz="2000" dirty="0" err="1"/>
              <a:t>hücresi</a:t>
            </a:r>
            <a:r>
              <a:rPr lang="en-GB" sz="2000" dirty="0"/>
              <a:t> (</a:t>
            </a:r>
            <a:r>
              <a:rPr lang="en-GB" sz="2000" dirty="0" err="1"/>
              <a:t>ortalama</a:t>
            </a:r>
            <a:r>
              <a:rPr lang="en-GB" sz="2000" dirty="0"/>
              <a:t> </a:t>
            </a:r>
            <a:r>
              <a:rPr lang="en-GB" sz="2000" dirty="0" err="1"/>
              <a:t>korpüsküler</a:t>
            </a:r>
            <a:r>
              <a:rPr lang="en-GB" sz="2000" dirty="0"/>
              <a:t> </a:t>
            </a:r>
            <a:r>
              <a:rPr lang="en-GB" sz="2000" dirty="0" err="1"/>
              <a:t>hemoglobin</a:t>
            </a:r>
            <a:r>
              <a:rPr lang="en-GB" sz="2000" dirty="0"/>
              <a:t> veya </a:t>
            </a:r>
            <a:r>
              <a:rPr lang="en-GB" sz="2000" dirty="0" err="1"/>
              <a:t>mch</a:t>
            </a:r>
            <a:r>
              <a:rPr lang="en-GB" sz="2000" dirty="0"/>
              <a:t>) </a:t>
            </a:r>
            <a:r>
              <a:rPr lang="en-GB" sz="2000" dirty="0" err="1"/>
              <a:t>içindeki</a:t>
            </a:r>
            <a:r>
              <a:rPr lang="en-GB" sz="2000" dirty="0"/>
              <a:t> </a:t>
            </a:r>
            <a:r>
              <a:rPr lang="en-GB" sz="2000" dirty="0" err="1"/>
              <a:t>ortalama</a:t>
            </a:r>
            <a:r>
              <a:rPr lang="en-GB" sz="2000" dirty="0"/>
              <a:t> </a:t>
            </a:r>
            <a:r>
              <a:rPr lang="en-GB" sz="2000" dirty="0" err="1"/>
              <a:t>hemoglobin</a:t>
            </a:r>
            <a:r>
              <a:rPr lang="en-GB" sz="2000" dirty="0"/>
              <a:t> </a:t>
            </a:r>
            <a:r>
              <a:rPr lang="en-GB" sz="2000" dirty="0" err="1"/>
              <a:t>miktarını</a:t>
            </a:r>
            <a:r>
              <a:rPr lang="en-GB" sz="2000" dirty="0"/>
              <a:t> (</a:t>
            </a:r>
            <a:r>
              <a:rPr lang="en-GB" sz="2000" dirty="0" err="1"/>
              <a:t>ortalama</a:t>
            </a:r>
            <a:r>
              <a:rPr lang="en-GB" sz="2000" dirty="0"/>
              <a:t> </a:t>
            </a:r>
            <a:r>
              <a:rPr lang="en-GB" sz="2000" dirty="0" err="1"/>
              <a:t>korpüsküler</a:t>
            </a:r>
            <a:r>
              <a:rPr lang="en-GB" sz="2000" dirty="0"/>
              <a:t> </a:t>
            </a:r>
            <a:r>
              <a:rPr lang="en-GB" sz="2000" dirty="0" err="1"/>
              <a:t>hemoglobin</a:t>
            </a:r>
            <a:r>
              <a:rPr lang="en-GB" sz="2000" dirty="0"/>
              <a:t> </a:t>
            </a:r>
            <a:r>
              <a:rPr lang="en-GB" sz="2000" dirty="0" err="1"/>
              <a:t>konsantrasyonu</a:t>
            </a:r>
            <a:r>
              <a:rPr lang="en-GB" sz="2000" dirty="0"/>
              <a:t>) </a:t>
            </a:r>
            <a:r>
              <a:rPr lang="en-GB" sz="2000" dirty="0" err="1"/>
              <a:t>ölçer</a:t>
            </a:r>
            <a:endParaRPr lang="en-GB" sz="2000" dirty="0"/>
          </a:p>
          <a:p>
            <a:pPr lvl="1">
              <a:lnSpc>
                <a:spcPct val="100000"/>
              </a:lnSpc>
            </a:pPr>
            <a:r>
              <a:rPr lang="en-GB" sz="2000" dirty="0"/>
              <a:t>Her </a:t>
            </a:r>
            <a:r>
              <a:rPr lang="en-GB" sz="2000" dirty="0" err="1"/>
              <a:t>kırmızı</a:t>
            </a:r>
            <a:r>
              <a:rPr lang="en-GB" sz="2000" dirty="0"/>
              <a:t> </a:t>
            </a:r>
            <a:r>
              <a:rPr lang="en-GB" sz="2000" dirty="0" err="1"/>
              <a:t>kan</a:t>
            </a:r>
            <a:r>
              <a:rPr lang="en-GB" sz="2000" dirty="0"/>
              <a:t> </a:t>
            </a:r>
            <a:r>
              <a:rPr lang="en-GB" sz="2000" dirty="0" err="1"/>
              <a:t>hücresi</a:t>
            </a:r>
            <a:r>
              <a:rPr lang="en-GB" sz="2000" dirty="0"/>
              <a:t> </a:t>
            </a:r>
            <a:r>
              <a:rPr lang="en-GB" sz="2000" dirty="0" err="1"/>
              <a:t>içindeki</a:t>
            </a:r>
            <a:r>
              <a:rPr lang="en-GB" sz="2000" dirty="0"/>
              <a:t> </a:t>
            </a:r>
            <a:r>
              <a:rPr lang="en-GB" sz="2000" dirty="0" err="1"/>
              <a:t>ortalama</a:t>
            </a:r>
            <a:r>
              <a:rPr lang="en-GB" sz="2000" dirty="0"/>
              <a:t> </a:t>
            </a:r>
            <a:r>
              <a:rPr lang="en-GB" sz="2000" dirty="0" err="1"/>
              <a:t>hemoglobin</a:t>
            </a:r>
            <a:r>
              <a:rPr lang="en-GB" sz="2000" dirty="0"/>
              <a:t> </a:t>
            </a:r>
            <a:r>
              <a:rPr lang="en-GB" sz="2000" dirty="0" err="1"/>
              <a:t>konsantrasyonunu</a:t>
            </a:r>
            <a:r>
              <a:rPr lang="en-GB" sz="2000" dirty="0"/>
              <a:t> (</a:t>
            </a:r>
            <a:r>
              <a:rPr lang="en-GB" sz="2000" dirty="0" err="1"/>
              <a:t>ortalama</a:t>
            </a:r>
            <a:r>
              <a:rPr lang="en-GB" sz="2000" dirty="0"/>
              <a:t> </a:t>
            </a:r>
            <a:r>
              <a:rPr lang="en-GB" sz="2000" dirty="0" err="1"/>
              <a:t>korpüsküler</a:t>
            </a:r>
            <a:r>
              <a:rPr lang="en-GB" sz="2000" dirty="0"/>
              <a:t> </a:t>
            </a:r>
            <a:r>
              <a:rPr lang="en-GB" sz="2000" dirty="0" err="1"/>
              <a:t>hemoglobin</a:t>
            </a:r>
            <a:r>
              <a:rPr lang="en-GB" sz="2000" dirty="0"/>
              <a:t> </a:t>
            </a:r>
            <a:r>
              <a:rPr lang="en-GB" sz="2000" dirty="0" err="1"/>
              <a:t>konsantrasyonu</a:t>
            </a:r>
            <a:r>
              <a:rPr lang="en-GB" sz="2000" dirty="0"/>
              <a:t>, veya MCHC) </a:t>
            </a:r>
            <a:r>
              <a:rPr lang="en-GB" sz="2000" dirty="0" err="1"/>
              <a:t>ölçer</a:t>
            </a:r>
            <a:endParaRPr lang="en-GB" sz="2000" dirty="0"/>
          </a:p>
          <a:p>
            <a:pPr lvl="1">
              <a:lnSpc>
                <a:spcPct val="100000"/>
              </a:lnSpc>
            </a:pPr>
            <a:r>
              <a:rPr lang="en-GB" sz="2000" dirty="0" err="1"/>
              <a:t>Kırmızı</a:t>
            </a:r>
            <a:r>
              <a:rPr lang="en-GB" sz="2000" dirty="0"/>
              <a:t> </a:t>
            </a:r>
            <a:r>
              <a:rPr lang="en-GB" sz="2000" dirty="0" err="1"/>
              <a:t>kan</a:t>
            </a:r>
            <a:r>
              <a:rPr lang="en-GB" sz="2000" dirty="0"/>
              <a:t> </a:t>
            </a:r>
            <a:r>
              <a:rPr lang="en-GB" sz="2000" dirty="0" err="1"/>
              <a:t>hücresi</a:t>
            </a:r>
            <a:r>
              <a:rPr lang="en-GB" sz="2000" dirty="0"/>
              <a:t> </a:t>
            </a:r>
            <a:r>
              <a:rPr lang="en-GB" sz="2000" dirty="0" err="1"/>
              <a:t>dağılım</a:t>
            </a:r>
            <a:r>
              <a:rPr lang="en-GB" sz="2000" dirty="0"/>
              <a:t> </a:t>
            </a:r>
            <a:r>
              <a:rPr lang="en-GB" sz="2000" dirty="0" err="1"/>
              <a:t>genişliği</a:t>
            </a:r>
            <a:r>
              <a:rPr lang="en-GB" sz="2000" dirty="0"/>
              <a:t> ( RDW) </a:t>
            </a:r>
            <a:r>
              <a:rPr lang="en-GB" sz="2000" dirty="0" err="1"/>
              <a:t>ölçülür</a:t>
            </a:r>
            <a:r>
              <a:rPr lang="en-GB" sz="2000" dirty="0"/>
              <a:t>. Bu da </a:t>
            </a:r>
            <a:r>
              <a:rPr lang="en-GB" sz="2000" dirty="0" err="1"/>
              <a:t>kırmızı</a:t>
            </a:r>
            <a:r>
              <a:rPr lang="en-GB" sz="2000" dirty="0"/>
              <a:t> </a:t>
            </a:r>
            <a:r>
              <a:rPr lang="en-GB" sz="2000" dirty="0" err="1"/>
              <a:t>kan</a:t>
            </a:r>
            <a:r>
              <a:rPr lang="en-GB" sz="2000" dirty="0"/>
              <a:t> </a:t>
            </a:r>
            <a:r>
              <a:rPr lang="en-GB" sz="2000" dirty="0" err="1"/>
              <a:t>hücrelerinin</a:t>
            </a:r>
            <a:r>
              <a:rPr lang="en-GB" sz="2000" dirty="0"/>
              <a:t> </a:t>
            </a:r>
            <a:r>
              <a:rPr lang="en-GB" sz="2000" dirty="0" err="1"/>
              <a:t>çoğunlukla</a:t>
            </a:r>
            <a:r>
              <a:rPr lang="en-GB" sz="2000" dirty="0"/>
              <a:t> </a:t>
            </a:r>
            <a:r>
              <a:rPr lang="en-GB" sz="2000" dirty="0" err="1"/>
              <a:t>aynı</a:t>
            </a:r>
            <a:r>
              <a:rPr lang="en-GB" sz="2000" dirty="0"/>
              <a:t> </a:t>
            </a:r>
            <a:r>
              <a:rPr lang="en-GB" sz="2000" dirty="0" err="1"/>
              <a:t>boyutta</a:t>
            </a:r>
            <a:r>
              <a:rPr lang="en-GB" sz="2000" dirty="0"/>
              <a:t> </a:t>
            </a:r>
            <a:r>
              <a:rPr lang="en-GB" sz="2000" dirty="0" err="1"/>
              <a:t>olup</a:t>
            </a:r>
            <a:r>
              <a:rPr lang="en-GB" sz="2000" dirty="0"/>
              <a:t> </a:t>
            </a:r>
            <a:r>
              <a:rPr lang="en-GB" sz="2000" dirty="0" err="1"/>
              <a:t>olmadığını</a:t>
            </a:r>
            <a:r>
              <a:rPr lang="en-GB" sz="2000" dirty="0"/>
              <a:t> veya </a:t>
            </a:r>
            <a:r>
              <a:rPr lang="en-GB" sz="2000" dirty="0" err="1"/>
              <a:t>boyutlarında</a:t>
            </a:r>
            <a:r>
              <a:rPr lang="en-GB" sz="2000" dirty="0"/>
              <a:t> fark </a:t>
            </a:r>
            <a:r>
              <a:rPr lang="en-GB" sz="2000" dirty="0" err="1"/>
              <a:t>edilebilir</a:t>
            </a:r>
            <a:r>
              <a:rPr lang="en-GB" sz="2000" dirty="0"/>
              <a:t> </a:t>
            </a:r>
            <a:r>
              <a:rPr lang="en-GB" sz="2000" dirty="0" err="1"/>
              <a:t>bir</a:t>
            </a:r>
            <a:r>
              <a:rPr lang="en-GB" sz="2000" dirty="0"/>
              <a:t> </a:t>
            </a:r>
            <a:r>
              <a:rPr lang="en-GB" sz="2000" dirty="0" err="1"/>
              <a:t>değişiklik</a:t>
            </a:r>
            <a:r>
              <a:rPr lang="en-GB" sz="2000" dirty="0"/>
              <a:t> </a:t>
            </a:r>
            <a:r>
              <a:rPr lang="en-GB" sz="2000" dirty="0" err="1"/>
              <a:t>olup</a:t>
            </a:r>
            <a:r>
              <a:rPr lang="en-GB" sz="2000" dirty="0"/>
              <a:t> </a:t>
            </a:r>
            <a:r>
              <a:rPr lang="en-GB" sz="2000" dirty="0" err="1"/>
              <a:t>olmadığını</a:t>
            </a:r>
            <a:r>
              <a:rPr lang="en-GB" sz="2000" dirty="0"/>
              <a:t> </a:t>
            </a:r>
            <a:r>
              <a:rPr lang="en-GB" sz="2000" dirty="0" err="1"/>
              <a:t>gösterir</a:t>
            </a:r>
            <a:r>
              <a:rPr lang="en-GB" sz="2000" dirty="0"/>
              <a:t>.</a:t>
            </a:r>
          </a:p>
          <a:p>
            <a:pPr lvl="1">
              <a:lnSpc>
                <a:spcPct val="100000"/>
              </a:lnSpc>
            </a:pPr>
            <a:r>
              <a:rPr lang="en-GB" sz="2000" dirty="0" err="1"/>
              <a:t>Beyaz</a:t>
            </a:r>
            <a:r>
              <a:rPr lang="en-GB" sz="2000" dirty="0"/>
              <a:t> </a:t>
            </a:r>
            <a:r>
              <a:rPr lang="en-GB" sz="2000" dirty="0" err="1"/>
              <a:t>kan</a:t>
            </a:r>
            <a:r>
              <a:rPr lang="en-GB" sz="2000" dirty="0"/>
              <a:t> </a:t>
            </a:r>
            <a:r>
              <a:rPr lang="en-GB" sz="2000" dirty="0" err="1"/>
              <a:t>hücreleri</a:t>
            </a:r>
            <a:r>
              <a:rPr lang="en-GB" sz="2000" dirty="0"/>
              <a:t>, </a:t>
            </a:r>
            <a:r>
              <a:rPr lang="en-GB" sz="2000" dirty="0" err="1"/>
              <a:t>hücre</a:t>
            </a:r>
            <a:r>
              <a:rPr lang="en-GB" sz="2000" dirty="0"/>
              <a:t> </a:t>
            </a:r>
            <a:r>
              <a:rPr lang="en-GB" sz="2000" dirty="0" err="1"/>
              <a:t>hacminin</a:t>
            </a:r>
            <a:r>
              <a:rPr lang="en-GB" sz="2000" dirty="0"/>
              <a:t> </a:t>
            </a:r>
            <a:r>
              <a:rPr lang="en-GB" sz="2000" dirty="0" err="1"/>
              <a:t>empedans</a:t>
            </a:r>
            <a:r>
              <a:rPr lang="en-GB" sz="2000" dirty="0"/>
              <a:t> </a:t>
            </a:r>
            <a:r>
              <a:rPr lang="en-GB" sz="2000" dirty="0" err="1"/>
              <a:t>ölçümlerine</a:t>
            </a:r>
            <a:r>
              <a:rPr lang="en-GB" sz="2000" dirty="0"/>
              <a:t> </a:t>
            </a:r>
            <a:r>
              <a:rPr lang="en-GB" sz="2000" dirty="0" err="1"/>
              <a:t>dayanarak</a:t>
            </a:r>
            <a:r>
              <a:rPr lang="en-GB" sz="2000" dirty="0"/>
              <a:t> </a:t>
            </a:r>
            <a:r>
              <a:rPr lang="en-GB" sz="2000" dirty="0" err="1"/>
              <a:t>üç</a:t>
            </a:r>
            <a:r>
              <a:rPr lang="en-GB" sz="2000" dirty="0"/>
              <a:t> </a:t>
            </a:r>
            <a:r>
              <a:rPr lang="en-GB" sz="2000" dirty="0" err="1"/>
              <a:t>tipte</a:t>
            </a:r>
            <a:r>
              <a:rPr lang="en-GB" sz="2000" dirty="0"/>
              <a:t> </a:t>
            </a:r>
            <a:r>
              <a:rPr lang="en-GB" sz="2000" dirty="0" err="1"/>
              <a:t>sınıflandırılabilir</a:t>
            </a:r>
            <a:r>
              <a:rPr lang="en-GB" sz="2000" dirty="0"/>
              <a:t>: </a:t>
            </a:r>
            <a:r>
              <a:rPr lang="en-GB" sz="2000" dirty="0" err="1"/>
              <a:t>granülositler</a:t>
            </a:r>
            <a:r>
              <a:rPr lang="en-GB" sz="2000" dirty="0"/>
              <a:t>, </a:t>
            </a:r>
            <a:r>
              <a:rPr lang="en-GB" sz="2000" dirty="0" err="1"/>
              <a:t>mononükleer</a:t>
            </a:r>
            <a:r>
              <a:rPr lang="en-GB" sz="2000" dirty="0"/>
              <a:t> </a:t>
            </a:r>
            <a:r>
              <a:rPr lang="en-GB" sz="2000" dirty="0" err="1"/>
              <a:t>hücreler</a:t>
            </a:r>
            <a:r>
              <a:rPr lang="en-GB" sz="2000" dirty="0"/>
              <a:t> </a:t>
            </a:r>
            <a:r>
              <a:rPr lang="en-GB" sz="2000" dirty="0" err="1"/>
              <a:t>ve</a:t>
            </a:r>
            <a:r>
              <a:rPr lang="en-GB" sz="2000" dirty="0"/>
              <a:t> </a:t>
            </a:r>
            <a:r>
              <a:rPr lang="en-GB" sz="2000" dirty="0" err="1"/>
              <a:t>lenfositler</a:t>
            </a:r>
            <a:r>
              <a:rPr lang="en-GB" sz="2000" dirty="0"/>
              <a:t>.</a:t>
            </a:r>
            <a:endParaRPr lang="en-US" sz="2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77F03D-B422-4F82-886B-70A09D672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503DD4-192C-4AD1-A24D-E83B2394B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5297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2C0758-5258-4739-A557-ED7E3DEC81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07773"/>
            <a:ext cx="6785919" cy="576919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err="1">
                <a:effectLst/>
                <a:latin typeface="Arial" panose="020B0604020202020204" pitchFamily="34" charset="0"/>
              </a:rPr>
              <a:t>Ortalama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eritrosit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hacmi</a:t>
            </a:r>
            <a:r>
              <a:rPr lang="en-US" dirty="0">
                <a:effectLst/>
                <a:latin typeface="Arial" panose="020B0604020202020204" pitchFamily="34" charset="0"/>
              </a:rPr>
              <a:t>: Mean Corpuscular Volume(MCV)</a:t>
            </a:r>
          </a:p>
          <a:p>
            <a:pPr lvl="1">
              <a:lnSpc>
                <a:spcPct val="120000"/>
              </a:lnSpc>
            </a:pPr>
            <a:r>
              <a:rPr lang="en-US" dirty="0" err="1">
                <a:effectLst/>
                <a:latin typeface="Arial" panose="020B0604020202020204" pitchFamily="34" charset="0"/>
              </a:rPr>
              <a:t>Direkt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olarak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ölçülen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parametre</a:t>
            </a:r>
            <a:r>
              <a:rPr lang="en-US" dirty="0" err="1">
                <a:latin typeface="Arial" panose="020B0604020202020204" pitchFamily="34" charset="0"/>
              </a:rPr>
              <a:t>dir</a:t>
            </a:r>
            <a:r>
              <a:rPr lang="en-US" dirty="0">
                <a:latin typeface="Arial" panose="020B0604020202020204" pitchFamily="34" charset="0"/>
              </a:rPr>
              <a:t>. </a:t>
            </a:r>
          </a:p>
          <a:p>
            <a:pPr>
              <a:lnSpc>
                <a:spcPct val="120000"/>
              </a:lnSpc>
            </a:pPr>
            <a:r>
              <a:rPr lang="en-US" dirty="0">
                <a:effectLst/>
                <a:latin typeface="Arial" panose="020B0604020202020204" pitchFamily="34" charset="0"/>
              </a:rPr>
              <a:t>Hemoglobin: Siyan hemoglobin </a:t>
            </a:r>
            <a:r>
              <a:rPr lang="en-US" dirty="0" err="1">
                <a:effectLst/>
                <a:latin typeface="Arial" panose="020B0604020202020204" pitchFamily="34" charset="0"/>
              </a:rPr>
              <a:t>yöntemi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ile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fotometrik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olarak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ölçülür</a:t>
            </a:r>
            <a:r>
              <a:rPr lang="en-US" dirty="0">
                <a:effectLst/>
                <a:latin typeface="Arial" panose="020B0604020202020204" pitchFamily="34" charset="0"/>
              </a:rPr>
              <a:t>. (540-550nm), g/dl </a:t>
            </a:r>
            <a:r>
              <a:rPr lang="en-US" dirty="0" err="1">
                <a:effectLst/>
                <a:latin typeface="Arial" panose="020B0604020202020204" pitchFamily="34" charset="0"/>
              </a:rPr>
              <a:t>olarak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rapor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edilir</a:t>
            </a:r>
            <a:r>
              <a:rPr lang="en-US" dirty="0">
                <a:effectLst/>
                <a:latin typeface="Arial" panose="020B0604020202020204" pitchFamily="34" charset="0"/>
              </a:rPr>
              <a:t>.</a:t>
            </a:r>
          </a:p>
          <a:p>
            <a:pPr lvl="1">
              <a:lnSpc>
                <a:spcPct val="120000"/>
              </a:lnSpc>
            </a:pPr>
            <a:r>
              <a:rPr lang="fi-FI" dirty="0">
                <a:effectLst/>
                <a:latin typeface="Arial" panose="020B0604020202020204" pitchFamily="34" charset="0"/>
              </a:rPr>
              <a:t>HCT= MCV* Eritrosit sayısı/10</a:t>
            </a:r>
            <a:endParaRPr lang="en-US" dirty="0"/>
          </a:p>
          <a:p>
            <a:pPr>
              <a:lnSpc>
                <a:spcPct val="120000"/>
              </a:lnSpc>
            </a:pPr>
            <a:r>
              <a:rPr lang="en-US" dirty="0">
                <a:effectLst/>
                <a:latin typeface="Arial" panose="020B0604020202020204" pitchFamily="34" charset="0"/>
              </a:rPr>
              <a:t>MCH (</a:t>
            </a:r>
            <a:r>
              <a:rPr lang="en-US" dirty="0" err="1">
                <a:effectLst/>
                <a:latin typeface="Arial" panose="020B0604020202020204" pitchFamily="34" charset="0"/>
              </a:rPr>
              <a:t>MeanCorpuscularHemoglobin</a:t>
            </a:r>
            <a:r>
              <a:rPr lang="en-US" dirty="0">
                <a:effectLst/>
                <a:latin typeface="Arial" panose="020B0604020202020204" pitchFamily="34" charset="0"/>
              </a:rPr>
              <a:t>): </a:t>
            </a:r>
            <a:r>
              <a:rPr lang="en-US" dirty="0" err="1">
                <a:effectLst/>
                <a:latin typeface="Arial" panose="020B0604020202020204" pitchFamily="34" charset="0"/>
              </a:rPr>
              <a:t>Eritrosit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içindeki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ortalama</a:t>
            </a:r>
            <a:r>
              <a:rPr lang="en-US" dirty="0">
                <a:effectLst/>
                <a:latin typeface="Arial" panose="020B0604020202020204" pitchFamily="34" charset="0"/>
              </a:rPr>
              <a:t> HGB </a:t>
            </a:r>
            <a:r>
              <a:rPr lang="en-US" dirty="0" err="1">
                <a:effectLst/>
                <a:latin typeface="Arial" panose="020B0604020202020204" pitchFamily="34" charset="0"/>
              </a:rPr>
              <a:t>miktarınıgösterir</a:t>
            </a:r>
            <a:r>
              <a:rPr lang="en-US" dirty="0">
                <a:effectLst/>
                <a:latin typeface="Arial" panose="020B0604020202020204" pitchFamily="34" charset="0"/>
              </a:rPr>
              <a:t>, 30-34 </a:t>
            </a:r>
            <a:r>
              <a:rPr lang="en-US" dirty="0" err="1">
                <a:effectLst/>
                <a:latin typeface="Arial" panose="020B0604020202020204" pitchFamily="34" charset="0"/>
              </a:rPr>
              <a:t>pg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arasındadır</a:t>
            </a:r>
            <a:r>
              <a:rPr lang="en-US" dirty="0">
                <a:effectLst/>
                <a:latin typeface="Arial" panose="020B0604020202020204" pitchFamily="34" charset="0"/>
              </a:rPr>
              <a:t>. </a:t>
            </a:r>
          </a:p>
          <a:p>
            <a:pPr>
              <a:lnSpc>
                <a:spcPct val="120000"/>
              </a:lnSpc>
            </a:pPr>
            <a:r>
              <a:rPr lang="en-US" dirty="0">
                <a:effectLst/>
                <a:latin typeface="Arial" panose="020B0604020202020204" pitchFamily="34" charset="0"/>
              </a:rPr>
              <a:t>MCHC (</a:t>
            </a:r>
            <a:r>
              <a:rPr lang="en-US" dirty="0" err="1">
                <a:effectLst/>
                <a:latin typeface="Arial" panose="020B0604020202020204" pitchFamily="34" charset="0"/>
              </a:rPr>
              <a:t>MeanCorpuscularHGB</a:t>
            </a:r>
            <a:r>
              <a:rPr lang="en-US" dirty="0">
                <a:effectLst/>
                <a:latin typeface="Arial" panose="020B0604020202020204" pitchFamily="34" charset="0"/>
              </a:rPr>
              <a:t> Concentration)</a:t>
            </a:r>
            <a:r>
              <a:rPr lang="en-US" dirty="0">
                <a:latin typeface="Arial" panose="020B0604020202020204" pitchFamily="34" charset="0"/>
              </a:rPr>
              <a:t>:</a:t>
            </a:r>
            <a:r>
              <a:rPr lang="en-US" dirty="0" err="1">
                <a:effectLst/>
                <a:latin typeface="Arial" panose="020B0604020202020204" pitchFamily="34" charset="0"/>
              </a:rPr>
              <a:t>Eritrositlerin</a:t>
            </a:r>
            <a:r>
              <a:rPr lang="en-US" dirty="0">
                <a:effectLst/>
                <a:latin typeface="Arial" panose="020B0604020202020204" pitchFamily="34" charset="0"/>
              </a:rPr>
              <a:t> HGB </a:t>
            </a:r>
            <a:r>
              <a:rPr lang="en-US" dirty="0" err="1">
                <a:effectLst/>
                <a:latin typeface="Arial" panose="020B0604020202020204" pitchFamily="34" charset="0"/>
              </a:rPr>
              <a:t>içeriğinin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yüzde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olarak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ifadesidir</a:t>
            </a:r>
            <a:r>
              <a:rPr lang="en-US" dirty="0">
                <a:latin typeface="Arial" panose="020B0604020202020204" pitchFamily="34" charset="0"/>
              </a:rPr>
              <a:t>. </a:t>
            </a:r>
            <a:r>
              <a:rPr lang="en-US" dirty="0">
                <a:effectLst/>
                <a:latin typeface="Arial" panose="020B0604020202020204" pitchFamily="34" charset="0"/>
              </a:rPr>
              <a:t>%30-36 g/dl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arasındadır</a:t>
            </a:r>
            <a:r>
              <a:rPr lang="en-US" dirty="0">
                <a:latin typeface="Arial" panose="020B0604020202020204" pitchFamily="34" charset="0"/>
              </a:rPr>
              <a:t>. </a:t>
            </a:r>
          </a:p>
          <a:p>
            <a:pPr lvl="1">
              <a:lnSpc>
                <a:spcPct val="120000"/>
              </a:lnSpc>
            </a:pPr>
            <a:r>
              <a:rPr lang="en-US" dirty="0">
                <a:effectLst/>
                <a:latin typeface="Arial" panose="020B0604020202020204" pitchFamily="34" charset="0"/>
              </a:rPr>
              <a:t>HGB, MCV ve RBC </a:t>
            </a:r>
            <a:r>
              <a:rPr lang="en-US" dirty="0" err="1">
                <a:effectLst/>
                <a:latin typeface="Arial" panose="020B0604020202020204" pitchFamily="34" charset="0"/>
              </a:rPr>
              <a:t>sayısından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hesaplanır</a:t>
            </a:r>
            <a:endParaRPr lang="en-US" dirty="0">
              <a:effectLst/>
              <a:latin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dirty="0">
                <a:effectLst/>
                <a:latin typeface="Arial" panose="020B0604020202020204" pitchFamily="34" charset="0"/>
              </a:rPr>
              <a:t>RDW (</a:t>
            </a:r>
            <a:r>
              <a:rPr lang="en-US" dirty="0" err="1">
                <a:effectLst/>
                <a:latin typeface="Arial" panose="020B0604020202020204" pitchFamily="34" charset="0"/>
              </a:rPr>
              <a:t>RedCellDistributionWidth</a:t>
            </a:r>
            <a:r>
              <a:rPr lang="en-US" dirty="0">
                <a:effectLst/>
                <a:latin typeface="Arial" panose="020B0604020202020204" pitchFamily="34" charset="0"/>
              </a:rPr>
              <a:t>): </a:t>
            </a:r>
            <a:r>
              <a:rPr lang="en-US" dirty="0" err="1">
                <a:effectLst/>
                <a:latin typeface="Arial" panose="020B0604020202020204" pitchFamily="34" charset="0"/>
              </a:rPr>
              <a:t>Eritrosit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histogramlarındanelde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edilen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istatikselbir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</a:rPr>
              <a:t>değerdir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6643A4-DFC2-4711-8F43-9A3B5C905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92641F-F434-43EF-9E80-78F79331F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12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FC05DAF-1836-4568-AE4A-DD5318CEF7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3873" y="4228585"/>
            <a:ext cx="4800600" cy="21907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69C79CB-E465-4E9A-9BB3-C76FAF1E14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0261" y="407773"/>
            <a:ext cx="33147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3775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D844A-4A47-4B36-ACF1-E63B6D75A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99848"/>
          </a:xfrm>
        </p:spPr>
        <p:txBody>
          <a:bodyPr>
            <a:normAutofit/>
          </a:bodyPr>
          <a:lstStyle/>
          <a:p>
            <a:r>
              <a:rPr lang="en-GB" sz="2800" dirty="0" err="1"/>
              <a:t>Özetle</a:t>
            </a:r>
            <a:r>
              <a:rPr lang="en-GB" sz="2800" dirty="0"/>
              <a:t> CBC </a:t>
            </a:r>
            <a:r>
              <a:rPr lang="en-GB" sz="2800" dirty="0" err="1"/>
              <a:t>için</a:t>
            </a:r>
            <a:r>
              <a:rPr lang="en-GB" sz="2800" dirty="0"/>
              <a:t> </a:t>
            </a:r>
            <a:r>
              <a:rPr lang="en-GB" sz="2800" dirty="0" err="1"/>
              <a:t>kullanılan</a:t>
            </a:r>
            <a:r>
              <a:rPr lang="en-GB" sz="2800" dirty="0"/>
              <a:t> </a:t>
            </a:r>
            <a:r>
              <a:rPr lang="en-GB" sz="2800" dirty="0" err="1"/>
              <a:t>yöntemlerle</a:t>
            </a:r>
            <a:r>
              <a:rPr lang="en-GB" sz="2800" dirty="0"/>
              <a:t> </a:t>
            </a:r>
            <a:r>
              <a:rPr lang="en-GB" sz="2800" dirty="0" err="1"/>
              <a:t>şu</a:t>
            </a:r>
            <a:r>
              <a:rPr lang="en-GB" sz="2800" dirty="0"/>
              <a:t> </a:t>
            </a:r>
            <a:r>
              <a:rPr lang="en-GB" sz="2800" dirty="0" err="1"/>
              <a:t>ölçümler</a:t>
            </a:r>
            <a:r>
              <a:rPr lang="en-GB" sz="2800" dirty="0"/>
              <a:t> </a:t>
            </a:r>
            <a:r>
              <a:rPr lang="en-GB" sz="2800" dirty="0" err="1"/>
              <a:t>yapılır</a:t>
            </a:r>
            <a:r>
              <a:rPr lang="en-GB" sz="2800" dirty="0"/>
              <a:t>: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2FB9-CC47-4941-9B0F-088E998320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50324"/>
            <a:ext cx="10515600" cy="5126639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GB" sz="2400" dirty="0" err="1"/>
              <a:t>Ölçüm</a:t>
            </a:r>
            <a:r>
              <a:rPr lang="en-GB" sz="2400" dirty="0"/>
              <a:t> </a:t>
            </a:r>
            <a:r>
              <a:rPr lang="en-GB" sz="2400" dirty="0" err="1"/>
              <a:t>için</a:t>
            </a:r>
            <a:r>
              <a:rPr lang="en-GB" sz="2400" dirty="0"/>
              <a:t> </a:t>
            </a:r>
            <a:r>
              <a:rPr lang="en-GB" sz="2400" dirty="0" err="1"/>
              <a:t>Kullanılan</a:t>
            </a:r>
            <a:r>
              <a:rPr lang="en-GB" sz="2400" dirty="0"/>
              <a:t> </a:t>
            </a:r>
            <a:r>
              <a:rPr lang="en-GB" sz="2400" dirty="0" err="1"/>
              <a:t>Yöntemler</a:t>
            </a:r>
            <a:r>
              <a:rPr lang="en-GB" sz="2400" dirty="0"/>
              <a:t>:</a:t>
            </a:r>
          </a:p>
          <a:p>
            <a:pPr marL="514350" indent="-514350">
              <a:lnSpc>
                <a:spcPct val="110000"/>
              </a:lnSpc>
              <a:buFont typeface="+mj-lt"/>
              <a:buAutoNum type="arabicPeriod"/>
            </a:pPr>
            <a:r>
              <a:rPr lang="en-GB" sz="2400" dirty="0" err="1"/>
              <a:t>İmpedans</a:t>
            </a:r>
            <a:r>
              <a:rPr lang="en-GB" sz="2400" dirty="0"/>
              <a:t> </a:t>
            </a:r>
            <a:r>
              <a:rPr lang="en-GB" sz="2400" dirty="0" err="1"/>
              <a:t>Yöntemi</a:t>
            </a:r>
            <a:r>
              <a:rPr lang="en-GB" sz="2400" dirty="0"/>
              <a:t>: Kan </a:t>
            </a:r>
            <a:r>
              <a:rPr lang="en-GB" sz="2400" dirty="0" err="1"/>
              <a:t>hücreleri</a:t>
            </a:r>
            <a:r>
              <a:rPr lang="en-GB" sz="2400" dirty="0"/>
              <a:t> </a:t>
            </a:r>
            <a:r>
              <a:rPr lang="en-GB" sz="2400" dirty="0" err="1"/>
              <a:t>ve</a:t>
            </a:r>
            <a:r>
              <a:rPr lang="en-GB" sz="2400" dirty="0"/>
              <a:t> </a:t>
            </a:r>
            <a:r>
              <a:rPr lang="en-GB" sz="2400" dirty="0" err="1"/>
              <a:t>kanın</a:t>
            </a:r>
            <a:r>
              <a:rPr lang="en-GB" sz="2400" dirty="0"/>
              <a:t> </a:t>
            </a:r>
            <a:r>
              <a:rPr lang="en-GB" sz="2400" dirty="0" err="1"/>
              <a:t>seyreltildiği</a:t>
            </a:r>
            <a:r>
              <a:rPr lang="en-GB" sz="2400" dirty="0"/>
              <a:t> </a:t>
            </a:r>
            <a:r>
              <a:rPr lang="en-GB" sz="2400" dirty="0" err="1"/>
              <a:t>çözeltinin</a:t>
            </a:r>
            <a:r>
              <a:rPr lang="en-GB" sz="2400" dirty="0"/>
              <a:t> </a:t>
            </a:r>
            <a:r>
              <a:rPr lang="en-GB" sz="2400" dirty="0" err="1"/>
              <a:t>iletkenlik</a:t>
            </a:r>
            <a:r>
              <a:rPr lang="en-GB" sz="2400" dirty="0"/>
              <a:t> </a:t>
            </a:r>
            <a:r>
              <a:rPr lang="en-GB" sz="2400" dirty="0" err="1"/>
              <a:t>özellikleri</a:t>
            </a:r>
            <a:r>
              <a:rPr lang="en-GB" sz="2400" dirty="0"/>
              <a:t> </a:t>
            </a:r>
            <a:r>
              <a:rPr lang="en-GB" sz="2400" dirty="0" err="1"/>
              <a:t>kullanılarak</a:t>
            </a:r>
            <a:r>
              <a:rPr lang="en-GB" sz="2400" dirty="0"/>
              <a:t> </a:t>
            </a:r>
            <a:r>
              <a:rPr lang="en-GB" sz="2400" dirty="0" err="1"/>
              <a:t>gerçekleştirilir</a:t>
            </a:r>
            <a:r>
              <a:rPr lang="en-GB" sz="2400" dirty="0"/>
              <a:t>. </a:t>
            </a:r>
            <a:r>
              <a:rPr lang="en-GB" sz="2400" dirty="0" err="1"/>
              <a:t>Lökosit</a:t>
            </a:r>
            <a:r>
              <a:rPr lang="en-GB" sz="2400" dirty="0"/>
              <a:t> </a:t>
            </a:r>
            <a:r>
              <a:rPr lang="en-GB" sz="2400" dirty="0" err="1"/>
              <a:t>sayımı</a:t>
            </a:r>
            <a:r>
              <a:rPr lang="en-GB" sz="2400" dirty="0"/>
              <a:t> </a:t>
            </a:r>
            <a:r>
              <a:rPr lang="en-GB" sz="2400" dirty="0" err="1"/>
              <a:t>ise</a:t>
            </a:r>
            <a:r>
              <a:rPr lang="en-GB" sz="2400" dirty="0"/>
              <a:t> </a:t>
            </a:r>
            <a:r>
              <a:rPr lang="en-GB" sz="2400" dirty="0" err="1"/>
              <a:t>eritrositlerin</a:t>
            </a:r>
            <a:r>
              <a:rPr lang="en-GB" sz="2400" dirty="0"/>
              <a:t> </a:t>
            </a:r>
            <a:r>
              <a:rPr lang="en-GB" sz="2400" dirty="0" err="1"/>
              <a:t>noniyonikdeterjanla</a:t>
            </a:r>
            <a:r>
              <a:rPr lang="en-GB" sz="2400" dirty="0"/>
              <a:t> </a:t>
            </a:r>
            <a:r>
              <a:rPr lang="en-GB" sz="2400" dirty="0" err="1"/>
              <a:t>parçalandığı</a:t>
            </a:r>
            <a:r>
              <a:rPr lang="en-GB" sz="2400" dirty="0"/>
              <a:t> </a:t>
            </a:r>
            <a:r>
              <a:rPr lang="en-GB" sz="2400" dirty="0" err="1"/>
              <a:t>ayrıbir</a:t>
            </a:r>
            <a:r>
              <a:rPr lang="en-GB" sz="2400" dirty="0"/>
              <a:t> </a:t>
            </a:r>
            <a:r>
              <a:rPr lang="en-GB" sz="2400" dirty="0" err="1"/>
              <a:t>bölmede</a:t>
            </a:r>
            <a:r>
              <a:rPr lang="en-GB" sz="2400" dirty="0"/>
              <a:t> </a:t>
            </a:r>
            <a:r>
              <a:rPr lang="en-GB" sz="2400" dirty="0" err="1"/>
              <a:t>yapılır</a:t>
            </a:r>
            <a:r>
              <a:rPr lang="en-GB" sz="2400" dirty="0"/>
              <a:t>.</a:t>
            </a:r>
          </a:p>
          <a:p>
            <a:pPr marL="514350" indent="-514350">
              <a:lnSpc>
                <a:spcPct val="110000"/>
              </a:lnSpc>
              <a:buFont typeface="+mj-lt"/>
              <a:buAutoNum type="arabicPeriod"/>
            </a:pPr>
            <a:r>
              <a:rPr lang="en-GB" sz="2400" dirty="0" err="1"/>
              <a:t>Radyo</a:t>
            </a:r>
            <a:r>
              <a:rPr lang="en-GB" sz="2400" dirty="0"/>
              <a:t> </a:t>
            </a:r>
            <a:r>
              <a:rPr lang="en-GB" sz="2400" dirty="0" err="1"/>
              <a:t>Dalgaları</a:t>
            </a:r>
            <a:r>
              <a:rPr lang="en-GB" sz="2400" dirty="0"/>
              <a:t>(VCS): </a:t>
            </a:r>
            <a:r>
              <a:rPr lang="en-GB" sz="2400" dirty="0" err="1"/>
              <a:t>impedans</a:t>
            </a:r>
            <a:r>
              <a:rPr lang="en-GB" sz="2400" dirty="0"/>
              <a:t> </a:t>
            </a:r>
            <a:r>
              <a:rPr lang="en-GB" sz="2400" dirty="0" err="1"/>
              <a:t>ile</a:t>
            </a:r>
            <a:r>
              <a:rPr lang="en-GB" sz="2400" dirty="0"/>
              <a:t> </a:t>
            </a:r>
            <a:r>
              <a:rPr lang="en-GB" sz="2400" dirty="0" err="1"/>
              <a:t>lökosit</a:t>
            </a:r>
            <a:r>
              <a:rPr lang="en-GB" sz="2400" dirty="0"/>
              <a:t> </a:t>
            </a:r>
            <a:r>
              <a:rPr lang="en-GB" sz="2400" dirty="0" err="1"/>
              <a:t>sayımı</a:t>
            </a:r>
            <a:r>
              <a:rPr lang="en-GB" sz="2400" dirty="0"/>
              <a:t> </a:t>
            </a:r>
            <a:r>
              <a:rPr lang="en-GB" sz="2400" dirty="0" err="1"/>
              <a:t>yapılırken</a:t>
            </a:r>
            <a:r>
              <a:rPr lang="en-GB" sz="2400" dirty="0"/>
              <a:t> </a:t>
            </a:r>
            <a:r>
              <a:rPr lang="en-GB" sz="2400" dirty="0" err="1"/>
              <a:t>aynı</a:t>
            </a:r>
            <a:r>
              <a:rPr lang="en-GB" sz="2400" dirty="0"/>
              <a:t> </a:t>
            </a:r>
            <a:r>
              <a:rPr lang="en-GB" sz="2400" dirty="0" err="1"/>
              <a:t>anda</a:t>
            </a:r>
            <a:r>
              <a:rPr lang="en-GB" sz="2400" dirty="0"/>
              <a:t> da </a:t>
            </a:r>
            <a:r>
              <a:rPr lang="en-GB" sz="2400" dirty="0" err="1"/>
              <a:t>radyo</a:t>
            </a:r>
            <a:r>
              <a:rPr lang="en-GB" sz="2400" dirty="0"/>
              <a:t> </a:t>
            </a:r>
            <a:r>
              <a:rPr lang="en-GB" sz="2400" dirty="0" err="1"/>
              <a:t>dalgaları</a:t>
            </a:r>
            <a:r>
              <a:rPr lang="en-GB" sz="2400" dirty="0"/>
              <a:t> </a:t>
            </a:r>
            <a:r>
              <a:rPr lang="en-GB" sz="2400" dirty="0" err="1"/>
              <a:t>ile</a:t>
            </a:r>
            <a:r>
              <a:rPr lang="en-GB" sz="2400" dirty="0"/>
              <a:t> </a:t>
            </a:r>
            <a:r>
              <a:rPr lang="en-GB" sz="2400" dirty="0" err="1"/>
              <a:t>lökositlerin</a:t>
            </a:r>
            <a:r>
              <a:rPr lang="en-GB" sz="2400" dirty="0"/>
              <a:t> </a:t>
            </a:r>
            <a:r>
              <a:rPr lang="en-GB" sz="2400" dirty="0" err="1"/>
              <a:t>çekirdekleri</a:t>
            </a:r>
            <a:r>
              <a:rPr lang="en-GB" sz="2400" dirty="0"/>
              <a:t>, </a:t>
            </a:r>
            <a:r>
              <a:rPr lang="en-GB" sz="2400" dirty="0" err="1"/>
              <a:t>yoğunlukları</a:t>
            </a:r>
            <a:r>
              <a:rPr lang="en-GB" sz="2400" dirty="0"/>
              <a:t> </a:t>
            </a:r>
            <a:r>
              <a:rPr lang="en-GB" sz="2400" dirty="0" err="1"/>
              <a:t>ve</a:t>
            </a:r>
            <a:r>
              <a:rPr lang="en-GB" sz="2400" dirty="0"/>
              <a:t> </a:t>
            </a:r>
            <a:r>
              <a:rPr lang="en-GB" sz="2400" dirty="0" err="1"/>
              <a:t>sitoplazma</a:t>
            </a:r>
            <a:r>
              <a:rPr lang="en-GB" sz="2400" dirty="0"/>
              <a:t> </a:t>
            </a:r>
            <a:r>
              <a:rPr lang="en-GB" sz="2400" dirty="0" err="1"/>
              <a:t>granülleri</a:t>
            </a:r>
            <a:r>
              <a:rPr lang="en-GB" sz="2400" dirty="0"/>
              <a:t> </a:t>
            </a:r>
            <a:r>
              <a:rPr lang="en-GB" sz="2400" dirty="0" err="1"/>
              <a:t>hakkında</a:t>
            </a:r>
            <a:r>
              <a:rPr lang="en-GB" sz="2400" dirty="0"/>
              <a:t> </a:t>
            </a:r>
            <a:r>
              <a:rPr lang="en-GB" sz="2400" dirty="0" err="1"/>
              <a:t>bilgi</a:t>
            </a:r>
            <a:r>
              <a:rPr lang="en-GB" sz="2400" dirty="0"/>
              <a:t> </a:t>
            </a:r>
            <a:r>
              <a:rPr lang="en-GB" sz="2400" dirty="0" err="1"/>
              <a:t>elde</a:t>
            </a:r>
            <a:r>
              <a:rPr lang="en-GB" sz="2400" dirty="0"/>
              <a:t> </a:t>
            </a:r>
            <a:r>
              <a:rPr lang="en-GB" sz="2400" dirty="0" err="1"/>
              <a:t>edilir</a:t>
            </a:r>
            <a:r>
              <a:rPr lang="en-GB" sz="2400" dirty="0"/>
              <a:t>. </a:t>
            </a:r>
          </a:p>
          <a:p>
            <a:pPr marL="514350" indent="-514350">
              <a:lnSpc>
                <a:spcPct val="110000"/>
              </a:lnSpc>
              <a:buFont typeface="+mj-lt"/>
              <a:buAutoNum type="arabicPeriod"/>
            </a:pPr>
            <a:r>
              <a:rPr lang="en-GB" sz="2400" dirty="0" err="1"/>
              <a:t>Optik</a:t>
            </a:r>
            <a:r>
              <a:rPr lang="en-GB" sz="2400" dirty="0"/>
              <a:t> </a:t>
            </a:r>
            <a:r>
              <a:rPr lang="en-GB" sz="2400" dirty="0" err="1"/>
              <a:t>LaserScatter</a:t>
            </a:r>
            <a:r>
              <a:rPr lang="en-GB" sz="2400" dirty="0"/>
              <a:t>( </a:t>
            </a:r>
            <a:r>
              <a:rPr lang="en-GB" sz="2400" dirty="0" err="1"/>
              <a:t>Optik</a:t>
            </a:r>
            <a:r>
              <a:rPr lang="en-GB" sz="2400" dirty="0"/>
              <a:t> </a:t>
            </a:r>
            <a:r>
              <a:rPr lang="en-GB" sz="2400" dirty="0" err="1"/>
              <a:t>Yöntem</a:t>
            </a:r>
            <a:r>
              <a:rPr lang="en-GB" sz="2400" dirty="0"/>
              <a:t>): </a:t>
            </a:r>
            <a:r>
              <a:rPr lang="en-GB" sz="2400" dirty="0" err="1"/>
              <a:t>Eritrosit</a:t>
            </a:r>
            <a:r>
              <a:rPr lang="en-GB" sz="2400" dirty="0"/>
              <a:t>, </a:t>
            </a:r>
            <a:r>
              <a:rPr lang="en-GB" sz="2400" dirty="0" err="1"/>
              <a:t>lökosit</a:t>
            </a:r>
            <a:r>
              <a:rPr lang="en-GB" sz="2400" dirty="0"/>
              <a:t> , </a:t>
            </a:r>
            <a:r>
              <a:rPr lang="en-GB" sz="2400" dirty="0" err="1"/>
              <a:t>trombositler</a:t>
            </a:r>
            <a:r>
              <a:rPr lang="en-GB" sz="2400" dirty="0"/>
              <a:t> </a:t>
            </a:r>
            <a:r>
              <a:rPr lang="en-GB" sz="2400" dirty="0" err="1"/>
              <a:t>sayılır</a:t>
            </a:r>
            <a:r>
              <a:rPr lang="en-GB" sz="2400" dirty="0"/>
              <a:t>; </a:t>
            </a:r>
            <a:r>
              <a:rPr lang="en-GB" sz="2400" dirty="0" err="1"/>
              <a:t>İmpedansla</a:t>
            </a:r>
            <a:r>
              <a:rPr lang="en-GB" sz="2400" dirty="0"/>
              <a:t> </a:t>
            </a:r>
            <a:r>
              <a:rPr lang="en-GB" sz="2400" dirty="0" err="1"/>
              <a:t>birlikte</a:t>
            </a:r>
            <a:r>
              <a:rPr lang="en-GB" sz="2400" dirty="0"/>
              <a:t> </a:t>
            </a:r>
            <a:r>
              <a:rPr lang="en-GB" sz="2400" dirty="0" err="1"/>
              <a:t>ya</a:t>
            </a:r>
            <a:r>
              <a:rPr lang="en-GB" sz="2400" dirty="0"/>
              <a:t> da </a:t>
            </a:r>
            <a:r>
              <a:rPr lang="en-GB" sz="2400" dirty="0" err="1"/>
              <a:t>tek</a:t>
            </a:r>
            <a:r>
              <a:rPr lang="en-GB" sz="2400" dirty="0"/>
              <a:t> </a:t>
            </a:r>
            <a:r>
              <a:rPr lang="en-GB" sz="2400" dirty="0" err="1"/>
              <a:t>başına</a:t>
            </a:r>
            <a:r>
              <a:rPr lang="en-GB" sz="2400" dirty="0"/>
              <a:t> </a:t>
            </a:r>
            <a:r>
              <a:rPr lang="en-GB" sz="2400" dirty="0" err="1"/>
              <a:t>kullanılabilir</a:t>
            </a:r>
            <a:r>
              <a:rPr lang="en-GB" sz="2400" dirty="0"/>
              <a:t>. Kan </a:t>
            </a:r>
            <a:r>
              <a:rPr lang="en-GB" sz="2400" dirty="0" err="1"/>
              <a:t>hücreleri</a:t>
            </a:r>
            <a:r>
              <a:rPr lang="en-GB" sz="2400" dirty="0"/>
              <a:t> flow-</a:t>
            </a:r>
            <a:r>
              <a:rPr lang="en-GB" sz="2400" dirty="0" err="1"/>
              <a:t>cellde</a:t>
            </a:r>
            <a:r>
              <a:rPr lang="en-GB" sz="2400" dirty="0"/>
              <a:t> </a:t>
            </a:r>
            <a:r>
              <a:rPr lang="en-GB" sz="2400" dirty="0" err="1"/>
              <a:t>lazer</a:t>
            </a:r>
            <a:r>
              <a:rPr lang="en-GB" sz="2400" dirty="0"/>
              <a:t> </a:t>
            </a:r>
            <a:r>
              <a:rPr lang="en-GB" sz="2400" dirty="0" err="1"/>
              <a:t>kaynağının</a:t>
            </a:r>
            <a:r>
              <a:rPr lang="en-GB" sz="2400" dirty="0"/>
              <a:t> </a:t>
            </a:r>
            <a:r>
              <a:rPr lang="en-GB" sz="2400" dirty="0" err="1"/>
              <a:t>önünden</a:t>
            </a:r>
            <a:r>
              <a:rPr lang="en-GB" sz="2400" dirty="0"/>
              <a:t> </a:t>
            </a:r>
            <a:r>
              <a:rPr lang="en-GB" sz="2400" dirty="0" err="1"/>
              <a:t>geçerken</a:t>
            </a:r>
            <a:r>
              <a:rPr lang="en-GB" sz="2400" dirty="0"/>
              <a:t> </a:t>
            </a:r>
            <a:r>
              <a:rPr lang="en-GB" sz="2400" dirty="0" err="1"/>
              <a:t>lazer</a:t>
            </a:r>
            <a:r>
              <a:rPr lang="en-GB" sz="2400" dirty="0"/>
              <a:t> </a:t>
            </a:r>
            <a:r>
              <a:rPr lang="en-GB" sz="2400" dirty="0" err="1"/>
              <a:t>ışığının</a:t>
            </a:r>
            <a:r>
              <a:rPr lang="en-GB" sz="2400" dirty="0"/>
              <a:t> </a:t>
            </a:r>
            <a:r>
              <a:rPr lang="en-GB" sz="2400" dirty="0" err="1"/>
              <a:t>saçılmasına</a:t>
            </a:r>
            <a:r>
              <a:rPr lang="en-GB" sz="2400" dirty="0"/>
              <a:t> </a:t>
            </a:r>
            <a:r>
              <a:rPr lang="en-GB" sz="2400" dirty="0" err="1"/>
              <a:t>neden</a:t>
            </a:r>
            <a:r>
              <a:rPr lang="en-GB" sz="2400" dirty="0"/>
              <a:t> </a:t>
            </a:r>
            <a:r>
              <a:rPr lang="en-GB" sz="2400" dirty="0" err="1"/>
              <a:t>olurlar</a:t>
            </a:r>
            <a:r>
              <a:rPr lang="en-GB" sz="2400" dirty="0"/>
              <a:t>. </a:t>
            </a:r>
          </a:p>
          <a:p>
            <a:pPr lvl="1">
              <a:lnSpc>
                <a:spcPct val="110000"/>
              </a:lnSpc>
            </a:pPr>
            <a:endParaRPr lang="en-US" sz="2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48FD6D-B74B-4A33-8422-873E1BABA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EAAFC8-1DDC-4B26-90BB-EFD1C9CC3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4683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A2F973-5591-4AA1-A138-67FE2627A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Sedimantasyon</a:t>
            </a:r>
            <a:r>
              <a:rPr lang="en-GB" dirty="0"/>
              <a:t> </a:t>
            </a:r>
            <a:r>
              <a:rPr lang="en-GB" dirty="0" err="1"/>
              <a:t>Ölçümü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Önemi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688CDF-EBF1-4D74-A3B2-2183E63F3C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772400" cy="4351338"/>
          </a:xfrm>
        </p:spPr>
        <p:txBody>
          <a:bodyPr>
            <a:normAutofit/>
          </a:bodyPr>
          <a:lstStyle/>
          <a:p>
            <a:r>
              <a:rPr lang="en-US" dirty="0" err="1"/>
              <a:t>Eritrosit</a:t>
            </a:r>
            <a:r>
              <a:rPr lang="en-US" dirty="0"/>
              <a:t> </a:t>
            </a:r>
            <a:r>
              <a:rPr lang="en-US" dirty="0" err="1"/>
              <a:t>sedimantasyon</a:t>
            </a:r>
            <a:r>
              <a:rPr lang="en-US" dirty="0"/>
              <a:t> </a:t>
            </a:r>
            <a:r>
              <a:rPr lang="en-US" dirty="0" err="1"/>
              <a:t>hızı</a:t>
            </a:r>
            <a:r>
              <a:rPr lang="en-US" dirty="0"/>
              <a:t> (ESR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sedimantasyon</a:t>
            </a:r>
            <a:r>
              <a:rPr lang="en-US" dirty="0"/>
              <a:t>) </a:t>
            </a:r>
            <a:r>
              <a:rPr lang="en-US" dirty="0" err="1"/>
              <a:t>antikoagüle</a:t>
            </a:r>
            <a:r>
              <a:rPr lang="en-US" dirty="0"/>
              <a:t> </a:t>
            </a:r>
            <a:r>
              <a:rPr lang="en-US" dirty="0" err="1"/>
              <a:t>edilmiş</a:t>
            </a:r>
            <a:r>
              <a:rPr lang="en-US" dirty="0"/>
              <a:t> tam </a:t>
            </a:r>
            <a:r>
              <a:rPr lang="en-US" dirty="0" err="1"/>
              <a:t>kandaki</a:t>
            </a:r>
            <a:r>
              <a:rPr lang="en-US" dirty="0"/>
              <a:t> </a:t>
            </a:r>
            <a:r>
              <a:rPr lang="en-US" dirty="0" err="1"/>
              <a:t>kırmızı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hücrelerinin</a:t>
            </a:r>
            <a:r>
              <a:rPr lang="en-US" dirty="0"/>
              <a:t> </a:t>
            </a:r>
            <a:r>
              <a:rPr lang="en-US" dirty="0" err="1"/>
              <a:t>standart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tüpte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saatlik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süre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inme</a:t>
            </a:r>
            <a:r>
              <a:rPr lang="en-US" dirty="0"/>
              <a:t> </a:t>
            </a:r>
            <a:r>
              <a:rPr lang="en-US" dirty="0" err="1"/>
              <a:t>hızıdır</a:t>
            </a:r>
            <a:r>
              <a:rPr lang="en-US" dirty="0"/>
              <a:t>. </a:t>
            </a:r>
          </a:p>
          <a:p>
            <a:r>
              <a:rPr lang="en-US" dirty="0" err="1"/>
              <a:t>Yaygın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hematoloji</a:t>
            </a:r>
            <a:r>
              <a:rPr lang="en-US" dirty="0"/>
              <a:t> </a:t>
            </a:r>
            <a:r>
              <a:rPr lang="en-US" dirty="0" err="1"/>
              <a:t>testidir</a:t>
            </a:r>
            <a:r>
              <a:rPr lang="en-US" dirty="0"/>
              <a:t> ve </a:t>
            </a:r>
            <a:r>
              <a:rPr lang="en-US" dirty="0" err="1"/>
              <a:t>spesifik</a:t>
            </a:r>
            <a:r>
              <a:rPr lang="en-US" dirty="0"/>
              <a:t> </a:t>
            </a:r>
            <a:r>
              <a:rPr lang="en-US" dirty="0" err="1"/>
              <a:t>olmayan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inflamasyon</a:t>
            </a:r>
            <a:r>
              <a:rPr lang="en-US" dirty="0"/>
              <a:t> </a:t>
            </a:r>
            <a:r>
              <a:rPr lang="en-US" dirty="0" err="1"/>
              <a:t>ölçüsüdür</a:t>
            </a:r>
            <a:r>
              <a:rPr lang="en-US" dirty="0"/>
              <a:t>.</a:t>
            </a:r>
          </a:p>
          <a:p>
            <a:pPr lvl="1"/>
            <a:r>
              <a:rPr lang="en-GB" dirty="0" err="1"/>
              <a:t>Testi</a:t>
            </a:r>
            <a:r>
              <a:rPr lang="en-GB" dirty="0"/>
              <a:t> </a:t>
            </a:r>
            <a:r>
              <a:rPr lang="en-GB" dirty="0" err="1"/>
              <a:t>gerçekleştirmek</a:t>
            </a:r>
            <a:r>
              <a:rPr lang="en-GB" dirty="0"/>
              <a:t> </a:t>
            </a:r>
            <a:r>
              <a:rPr lang="en-GB" dirty="0" err="1"/>
              <a:t>için</a:t>
            </a:r>
            <a:r>
              <a:rPr lang="en-GB" dirty="0"/>
              <a:t> </a:t>
            </a:r>
            <a:r>
              <a:rPr lang="en-GB" dirty="0" err="1"/>
              <a:t>antikoagüle</a:t>
            </a:r>
            <a:r>
              <a:rPr lang="en-GB" dirty="0"/>
              <a:t> </a:t>
            </a:r>
            <a:r>
              <a:rPr lang="en-GB" dirty="0" err="1"/>
              <a:t>kan</a:t>
            </a:r>
            <a:r>
              <a:rPr lang="en-GB" dirty="0"/>
              <a:t> </a:t>
            </a:r>
            <a:r>
              <a:rPr lang="en-GB" dirty="0" err="1"/>
              <a:t>geleneksel</a:t>
            </a:r>
            <a:r>
              <a:rPr lang="en-GB" dirty="0"/>
              <a:t> </a:t>
            </a:r>
            <a:r>
              <a:rPr lang="en-GB" dirty="0" err="1"/>
              <a:t>olarak</a:t>
            </a:r>
            <a:r>
              <a:rPr lang="en-GB" dirty="0"/>
              <a:t> Westergren </a:t>
            </a:r>
            <a:r>
              <a:rPr lang="en-GB" dirty="0" err="1"/>
              <a:t>tüpü</a:t>
            </a:r>
            <a:r>
              <a:rPr lang="en-GB" dirty="0"/>
              <a:t> </a:t>
            </a:r>
            <a:r>
              <a:rPr lang="en-GB" dirty="0" err="1"/>
              <a:t>olarak</a:t>
            </a:r>
            <a:r>
              <a:rPr lang="en-GB" dirty="0"/>
              <a:t> </a:t>
            </a:r>
            <a:r>
              <a:rPr lang="en-GB" dirty="0" err="1"/>
              <a:t>bilinen</a:t>
            </a:r>
            <a:r>
              <a:rPr lang="en-GB" dirty="0"/>
              <a:t> </a:t>
            </a:r>
            <a:r>
              <a:rPr lang="en-GB" dirty="0" err="1"/>
              <a:t>dik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tüpe</a:t>
            </a:r>
            <a:r>
              <a:rPr lang="en-GB" dirty="0"/>
              <a:t> </a:t>
            </a:r>
            <a:r>
              <a:rPr lang="en-GB" dirty="0" err="1"/>
              <a:t>yerleştirilir</a:t>
            </a:r>
            <a:r>
              <a:rPr lang="en-GB" dirty="0"/>
              <a:t> </a:t>
            </a:r>
          </a:p>
          <a:p>
            <a:pPr lvl="1"/>
            <a:r>
              <a:rPr lang="en-GB" dirty="0" err="1"/>
              <a:t>tüpteki</a:t>
            </a:r>
            <a:r>
              <a:rPr lang="en-GB" dirty="0"/>
              <a:t> </a:t>
            </a:r>
            <a:r>
              <a:rPr lang="en-GB" dirty="0" err="1"/>
              <a:t>kırmızı</a:t>
            </a:r>
            <a:r>
              <a:rPr lang="en-GB" dirty="0"/>
              <a:t> </a:t>
            </a:r>
            <a:r>
              <a:rPr lang="en-GB" dirty="0" err="1"/>
              <a:t>kan</a:t>
            </a:r>
            <a:r>
              <a:rPr lang="en-GB" dirty="0"/>
              <a:t> </a:t>
            </a:r>
            <a:r>
              <a:rPr lang="en-GB" dirty="0" err="1"/>
              <a:t>hücrelerinin</a:t>
            </a:r>
            <a:r>
              <a:rPr lang="en-GB" dirty="0"/>
              <a:t> </a:t>
            </a:r>
            <a:r>
              <a:rPr lang="en-GB" dirty="0" err="1"/>
              <a:t>düştüğü</a:t>
            </a:r>
            <a:r>
              <a:rPr lang="en-GB" dirty="0"/>
              <a:t> </a:t>
            </a:r>
            <a:r>
              <a:rPr lang="en-GB" dirty="0" err="1"/>
              <a:t>mesafe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saat</a:t>
            </a:r>
            <a:r>
              <a:rPr lang="en-GB" dirty="0"/>
              <a:t> </a:t>
            </a:r>
            <a:r>
              <a:rPr lang="en-GB" dirty="0" err="1"/>
              <a:t>sonunda</a:t>
            </a:r>
            <a:r>
              <a:rPr lang="en-GB" dirty="0"/>
              <a:t> mm </a:t>
            </a:r>
            <a:r>
              <a:rPr lang="en-GB" dirty="0" err="1"/>
              <a:t>olarak</a:t>
            </a:r>
            <a:r>
              <a:rPr lang="en-GB" dirty="0"/>
              <a:t> </a:t>
            </a:r>
            <a:r>
              <a:rPr lang="en-GB" dirty="0" err="1"/>
              <a:t>ölçülür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rapor</a:t>
            </a:r>
            <a:r>
              <a:rPr lang="en-GB" dirty="0"/>
              <a:t> </a:t>
            </a:r>
            <a:r>
              <a:rPr lang="en-GB" dirty="0" err="1"/>
              <a:t>edilir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10A32F-7C9A-49E5-99D4-A35B014BF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F37A5A-7A91-475E-A5A4-114ED5DC4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14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1428F1A-7592-4151-ABBD-9B89095CBF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6297" y="177007"/>
            <a:ext cx="2886075" cy="15811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5E99C71-9F03-49FC-9220-CF1DB03F25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6403" y="2133202"/>
            <a:ext cx="2895969" cy="2339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8033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31C6D8-6CE8-46BF-A9CD-EC3A0405C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Düşük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yüksek</a:t>
            </a:r>
            <a:r>
              <a:rPr lang="en-GB" dirty="0"/>
              <a:t> ESR (</a:t>
            </a:r>
            <a:r>
              <a:rPr lang="en-GB" dirty="0" err="1"/>
              <a:t>sedimantasyon</a:t>
            </a:r>
            <a:r>
              <a:rPr lang="en-GB" dirty="0"/>
              <a:t>)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F79E4DF-B712-4BED-9410-CAF8A683FA1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Artan </a:t>
                </a:r>
                <a:r>
                  <a:rPr lang="en-US" dirty="0" err="1"/>
                  <a:t>sayıda</a:t>
                </a:r>
                <a:r>
                  <a:rPr lang="en-US" dirty="0"/>
                  <a:t> </a:t>
                </a:r>
                <a:r>
                  <a:rPr lang="en-US" dirty="0" err="1"/>
                  <a:t>kırmızı</a:t>
                </a:r>
                <a:r>
                  <a:rPr lang="en-US" dirty="0"/>
                  <a:t> </a:t>
                </a:r>
                <a:r>
                  <a:rPr lang="en-US" dirty="0" err="1"/>
                  <a:t>kan</a:t>
                </a:r>
                <a:r>
                  <a:rPr lang="en-US" dirty="0"/>
                  <a:t> </a:t>
                </a:r>
                <a:r>
                  <a:rPr lang="en-US" dirty="0" err="1"/>
                  <a:t>hücresi</a:t>
                </a:r>
                <a:r>
                  <a:rPr lang="en-US" dirty="0"/>
                  <a:t> (</a:t>
                </a:r>
                <a:r>
                  <a:rPr lang="en-US" dirty="0" err="1"/>
                  <a:t>polisitemi</a:t>
                </a:r>
                <a:r>
                  <a:rPr lang="en-US" dirty="0"/>
                  <a:t>), </a:t>
                </a:r>
                <a:r>
                  <a:rPr lang="en-US" dirty="0" err="1"/>
                  <a:t>kan</a:t>
                </a:r>
                <a:r>
                  <a:rPr lang="en-US" dirty="0"/>
                  <a:t> </a:t>
                </a:r>
                <a:r>
                  <a:rPr lang="en-US" dirty="0" err="1"/>
                  <a:t>viskozitesi</a:t>
                </a:r>
                <a:r>
                  <a:rPr lang="en-US" dirty="0"/>
                  <a:t> </a:t>
                </a:r>
                <a:r>
                  <a:rPr lang="en-US" dirty="0" err="1"/>
                  <a:t>arttıkça</a:t>
                </a:r>
                <a:r>
                  <a:rPr lang="en-US" dirty="0"/>
                  <a:t> </a:t>
                </a:r>
                <a:r>
                  <a:rPr lang="en-US" dirty="0" err="1"/>
                  <a:t>azalmış</a:t>
                </a:r>
                <a:r>
                  <a:rPr lang="en-US" dirty="0"/>
                  <a:t> </a:t>
                </a:r>
                <a:r>
                  <a:rPr lang="en-US" dirty="0" err="1"/>
                  <a:t>ESR'ye</a:t>
                </a:r>
                <a:r>
                  <a:rPr lang="en-US" dirty="0"/>
                  <a:t> </a:t>
                </a:r>
                <a:r>
                  <a:rPr lang="en-US" dirty="0" err="1"/>
                  <a:t>neden</a:t>
                </a:r>
                <a:r>
                  <a:rPr lang="en-US" dirty="0"/>
                  <a:t> </a:t>
                </a:r>
                <a:r>
                  <a:rPr lang="en-US" dirty="0" err="1"/>
                  <a:t>olur</a:t>
                </a:r>
                <a:r>
                  <a:rPr lang="en-US" dirty="0"/>
                  <a:t>. </a:t>
                </a:r>
              </a:p>
              <a:p>
                <a:r>
                  <a:rPr lang="en-US" dirty="0" err="1"/>
                  <a:t>Orak</a:t>
                </a:r>
                <a:r>
                  <a:rPr lang="en-US" dirty="0"/>
                  <a:t> </a:t>
                </a:r>
                <a:r>
                  <a:rPr lang="en-US" dirty="0" err="1"/>
                  <a:t>hücre</a:t>
                </a:r>
                <a:r>
                  <a:rPr lang="en-US" dirty="0"/>
                  <a:t> </a:t>
                </a:r>
                <a:r>
                  <a:rPr lang="en-US" dirty="0" err="1"/>
                  <a:t>hastalığı</a:t>
                </a:r>
                <a:r>
                  <a:rPr lang="en-US" dirty="0"/>
                  <a:t> </a:t>
                </a:r>
                <a:r>
                  <a:rPr lang="en-US" dirty="0" err="1"/>
                  <a:t>gibi</a:t>
                </a:r>
                <a:r>
                  <a:rPr lang="en-US" dirty="0"/>
                  <a:t> </a:t>
                </a:r>
                <a:r>
                  <a:rPr lang="en-US" dirty="0" err="1"/>
                  <a:t>hemoglobinopatilerde</a:t>
                </a:r>
                <a:r>
                  <a:rPr lang="en-US" dirty="0"/>
                  <a:t> </a:t>
                </a:r>
                <a:r>
                  <a:rPr lang="en-US" dirty="0" err="1"/>
                  <a:t>kırmızı</a:t>
                </a:r>
                <a:r>
                  <a:rPr lang="en-US" dirty="0"/>
                  <a:t> </a:t>
                </a:r>
                <a:r>
                  <a:rPr lang="en-US" dirty="0" err="1"/>
                  <a:t>kan</a:t>
                </a:r>
                <a:r>
                  <a:rPr lang="en-US" dirty="0"/>
                  <a:t> </a:t>
                </a:r>
                <a:r>
                  <a:rPr lang="en-US" dirty="0" err="1"/>
                  <a:t>hücrelerinin</a:t>
                </a:r>
                <a:r>
                  <a:rPr lang="en-US" dirty="0"/>
                  <a:t> </a:t>
                </a:r>
                <a:r>
                  <a:rPr lang="en-US" dirty="0" err="1"/>
                  <a:t>yanlış</a:t>
                </a:r>
                <a:r>
                  <a:rPr lang="en-US" dirty="0"/>
                  <a:t> </a:t>
                </a:r>
                <a:r>
                  <a:rPr lang="en-US" dirty="0" err="1"/>
                  <a:t>şekli</a:t>
                </a:r>
                <a:r>
                  <a:rPr lang="en-US" dirty="0"/>
                  <a:t> </a:t>
                </a:r>
                <a:r>
                  <a:rPr lang="en-US" dirty="0" err="1"/>
                  <a:t>nedeniyle</a:t>
                </a:r>
                <a:r>
                  <a:rPr lang="en-US" dirty="0"/>
                  <a:t> </a:t>
                </a:r>
                <a:r>
                  <a:rPr lang="en-US" dirty="0" err="1"/>
                  <a:t>hücrelerin</a:t>
                </a:r>
                <a:r>
                  <a:rPr lang="en-US" dirty="0"/>
                  <a:t> </a:t>
                </a:r>
                <a:r>
                  <a:rPr lang="en-US" dirty="0" err="1"/>
                  <a:t>üst</a:t>
                </a:r>
                <a:r>
                  <a:rPr lang="en-US" dirty="0"/>
                  <a:t> </a:t>
                </a:r>
                <a:r>
                  <a:rPr lang="en-US" dirty="0" err="1"/>
                  <a:t>üste</a:t>
                </a:r>
                <a:r>
                  <a:rPr lang="en-US" dirty="0"/>
                  <a:t> </a:t>
                </a:r>
                <a:r>
                  <a:rPr lang="en-US" dirty="0" err="1"/>
                  <a:t>istiflenmesi</a:t>
                </a:r>
                <a:r>
                  <a:rPr lang="en-US" dirty="0"/>
                  <a:t> </a:t>
                </a:r>
                <a:r>
                  <a:rPr lang="en-US" dirty="0" err="1"/>
                  <a:t>bozulduğundan</a:t>
                </a:r>
                <a:r>
                  <a:rPr lang="en-US" dirty="0"/>
                  <a:t> </a:t>
                </a:r>
                <a:r>
                  <a:rPr lang="en-US" dirty="0" err="1"/>
                  <a:t>düşük</a:t>
                </a:r>
                <a:r>
                  <a:rPr lang="en-US" dirty="0"/>
                  <a:t> ESR </a:t>
                </a:r>
                <a:r>
                  <a:rPr lang="en-US" dirty="0" err="1"/>
                  <a:t>görülebilir</a:t>
                </a:r>
                <a:r>
                  <a:rPr lang="en-US" dirty="0"/>
                  <a:t>.</a:t>
                </a:r>
              </a:p>
              <a:p>
                <a:r>
                  <a:rPr lang="en-US" dirty="0" err="1"/>
                  <a:t>Yüksek</a:t>
                </a:r>
                <a:r>
                  <a:rPr lang="en-US" dirty="0"/>
                  <a:t> ESR </a:t>
                </a:r>
                <a:r>
                  <a:rPr lang="en-US" dirty="0" err="1"/>
                  <a:t>enflamasyonu</a:t>
                </a:r>
                <a:r>
                  <a:rPr lang="en-US" dirty="0"/>
                  <a:t> </a:t>
                </a:r>
                <a:r>
                  <a:rPr lang="en-US" dirty="0" err="1"/>
                  <a:t>çağrıştırır</a:t>
                </a:r>
                <a:r>
                  <a:rPr lang="en-US" dirty="0"/>
                  <a:t> </a:t>
                </a:r>
                <a:r>
                  <a:rPr lang="en-US" dirty="0" err="1"/>
                  <a:t>ancak</a:t>
                </a:r>
                <a:r>
                  <a:rPr lang="en-US" dirty="0"/>
                  <a:t> </a:t>
                </a:r>
                <a:r>
                  <a:rPr lang="en-US" dirty="0" err="1"/>
                  <a:t>doğru</a:t>
                </a:r>
                <a:r>
                  <a:rPr lang="en-US" dirty="0"/>
                  <a:t> </a:t>
                </a:r>
                <a:r>
                  <a:rPr lang="en-US" dirty="0" err="1"/>
                  <a:t>sonuç</a:t>
                </a:r>
                <a:r>
                  <a:rPr lang="en-US" dirty="0"/>
                  <a:t> </a:t>
                </a:r>
                <a:r>
                  <a:rPr lang="en-US" dirty="0" err="1"/>
                  <a:t>için</a:t>
                </a:r>
                <a:r>
                  <a:rPr lang="en-US" dirty="0"/>
                  <a:t> C-</a:t>
                </a:r>
                <a:r>
                  <a:rPr lang="en-US" dirty="0" err="1"/>
                  <a:t>reaktif</a:t>
                </a:r>
                <a:r>
                  <a:rPr lang="en-US" dirty="0"/>
                  <a:t> Protein </a:t>
                </a:r>
                <a:r>
                  <a:rPr lang="en-US" dirty="0" err="1"/>
                  <a:t>ölçümü</a:t>
                </a:r>
                <a:r>
                  <a:rPr lang="en-US" dirty="0"/>
                  <a:t> de </a:t>
                </a:r>
                <a:r>
                  <a:rPr lang="en-US" dirty="0" err="1"/>
                  <a:t>yapılmalıdır</a:t>
                </a:r>
                <a:r>
                  <a:rPr lang="en-US" dirty="0"/>
                  <a:t>.</a:t>
                </a:r>
              </a:p>
              <a:p>
                <a:r>
                  <a:rPr lang="en-US" dirty="0"/>
                  <a:t>Normal ESR </a:t>
                </a:r>
                <a:r>
                  <a:rPr lang="en-US" dirty="0" err="1"/>
                  <a:t>düzeyi</a:t>
                </a:r>
                <a:r>
                  <a:rPr lang="en-US" dirty="0"/>
                  <a:t> </a:t>
                </a:r>
                <a:r>
                  <a:rPr lang="en-US" dirty="0" err="1"/>
                  <a:t>şu</a:t>
                </a:r>
                <a:r>
                  <a:rPr lang="en-US" dirty="0"/>
                  <a:t> </a:t>
                </a:r>
                <a:r>
                  <a:rPr lang="en-US" dirty="0" err="1"/>
                  <a:t>olmalıdır</a:t>
                </a:r>
                <a:r>
                  <a:rPr lang="en-US" dirty="0"/>
                  <a:t>:</a:t>
                </a:r>
              </a:p>
              <a:p>
                <a:pPr marL="457200" lvl="1" indent="0">
                  <a:buNone/>
                </a:pPr>
                <a:r>
                  <a:rPr lang="en-US" dirty="0"/>
                  <a:t>ESR (mm/</a:t>
                </a:r>
                <a:r>
                  <a:rPr lang="en-US" dirty="0" err="1"/>
                  <a:t>saat</a:t>
                </a:r>
                <a:r>
                  <a:rPr lang="en-US" dirty="0"/>
                  <a:t>) ≤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𝑌𝑎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ş</m:t>
                        </m:r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𝑦𝚤𝑙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𝑜𝑙𝑎𝑟𝑎𝑘</m:t>
                            </m:r>
                          </m:e>
                        </m:d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+10 (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𝑘𝑎𝑑𝚤𝑛𝑙𝑎𝑟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ç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𝑖𝑛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F79E4DF-B712-4BED-9410-CAF8A683FA1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75F162-4A4B-433B-B2BE-E4F8447E1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858E19-5AAF-4217-8F9E-2757BDA86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8858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EDA05-79A9-4C04-AF67-5834F600E3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5628" y="1584325"/>
            <a:ext cx="5011057" cy="3452132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en-GB" dirty="0" err="1"/>
              <a:t>Öğrenme</a:t>
            </a:r>
            <a:r>
              <a:rPr lang="en-GB" dirty="0"/>
              <a:t> </a:t>
            </a:r>
            <a:r>
              <a:rPr lang="en-GB" dirty="0" err="1"/>
              <a:t>Hedefleriyle</a:t>
            </a:r>
            <a:r>
              <a:rPr lang="en-GB" dirty="0"/>
              <a:t> </a:t>
            </a:r>
            <a:r>
              <a:rPr lang="en-GB" dirty="0" err="1"/>
              <a:t>İlgili</a:t>
            </a:r>
            <a:r>
              <a:rPr lang="en-GB" dirty="0"/>
              <a:t> </a:t>
            </a:r>
            <a:r>
              <a:rPr lang="en-GB" dirty="0" err="1"/>
              <a:t>Sorular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B64D3D-B37A-4F0A-B879-0C7100602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B19E56-8CC8-49AF-8F66-E667DEF08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8648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260CD-EB59-4C43-BE3C-6CB0241C0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>
                <a:solidFill>
                  <a:srgbClr val="000000"/>
                </a:solidFill>
                <a:latin typeface="verdana" panose="020B0604030504040204" pitchFamily="34" charset="0"/>
              </a:rPr>
              <a:t>1. </a:t>
            </a:r>
            <a:r>
              <a:rPr lang="en-US" sz="2000" dirty="0" err="1">
                <a:solidFill>
                  <a:srgbClr val="000000"/>
                </a:solidFill>
                <a:latin typeface="verdana" panose="020B0604030504040204" pitchFamily="34" charset="0"/>
              </a:rPr>
              <a:t>Aşağıdakilerden</a:t>
            </a:r>
            <a:r>
              <a:rPr lang="en-US" sz="20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verdana" panose="020B0604030504040204" pitchFamily="34" charset="0"/>
              </a:rPr>
              <a:t>hangisi</a:t>
            </a:r>
            <a:r>
              <a:rPr lang="en-US" sz="20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verdana" panose="020B0604030504040204" pitchFamily="34" charset="0"/>
              </a:rPr>
              <a:t>doğrudur</a:t>
            </a:r>
            <a:r>
              <a:rPr lang="en-US" sz="2000" dirty="0">
                <a:solidFill>
                  <a:srgbClr val="000000"/>
                </a:solidFill>
                <a:latin typeface="verdana" panose="020B0604030504040204" pitchFamily="34" charset="0"/>
              </a:rPr>
              <a:t>?</a:t>
            </a:r>
            <a:endParaRPr lang="en-US" sz="2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276D2A-986A-4C6D-A7CC-D1464F884F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lphaUcPeriod"/>
            </a:pPr>
            <a:r>
              <a:rPr lang="en-US" sz="2400" dirty="0">
                <a:latin typeface="verdana" panose="020B0604030504040204" pitchFamily="34" charset="0"/>
              </a:rPr>
              <a:t>ESR </a:t>
            </a:r>
            <a:r>
              <a:rPr lang="en-US" sz="2400" dirty="0" err="1">
                <a:latin typeface="verdana" panose="020B0604030504040204" pitchFamily="34" charset="0"/>
              </a:rPr>
              <a:t>ölçümü</a:t>
            </a:r>
            <a:r>
              <a:rPr lang="en-US" sz="2400" dirty="0">
                <a:latin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</a:rPr>
              <a:t>düşükse</a:t>
            </a:r>
            <a:r>
              <a:rPr lang="en-US" sz="2400" dirty="0">
                <a:latin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</a:rPr>
              <a:t>enflamasyon</a:t>
            </a:r>
            <a:r>
              <a:rPr lang="en-US" sz="2400" dirty="0">
                <a:latin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</a:rPr>
              <a:t>vardır</a:t>
            </a:r>
            <a:r>
              <a:rPr lang="en-US" sz="2400" dirty="0">
                <a:latin typeface="verdana" panose="020B0604030504040204" pitchFamily="34" charset="0"/>
              </a:rPr>
              <a:t> 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2400" dirty="0">
                <a:latin typeface="verdana" panose="020B0604030504040204" pitchFamily="34" charset="0"/>
              </a:rPr>
              <a:t>ESR </a:t>
            </a:r>
            <a:r>
              <a:rPr lang="en-US" sz="2400" dirty="0" err="1">
                <a:latin typeface="verdana" panose="020B0604030504040204" pitchFamily="34" charset="0"/>
              </a:rPr>
              <a:t>ölçümü</a:t>
            </a:r>
            <a:r>
              <a:rPr lang="en-US" sz="2400" dirty="0">
                <a:latin typeface="verdana" panose="020B0604030504040204" pitchFamily="34" charset="0"/>
              </a:rPr>
              <a:t> 10 </a:t>
            </a:r>
            <a:r>
              <a:rPr lang="en-US" sz="2400" dirty="0" err="1">
                <a:latin typeface="verdana" panose="020B0604030504040204" pitchFamily="34" charset="0"/>
              </a:rPr>
              <a:t>dakikada</a:t>
            </a:r>
            <a:r>
              <a:rPr lang="en-US" sz="2400" dirty="0">
                <a:latin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</a:rPr>
              <a:t>ölçülen</a:t>
            </a:r>
            <a:r>
              <a:rPr lang="en-US" sz="2400" dirty="0">
                <a:latin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</a:rPr>
              <a:t>hücre</a:t>
            </a:r>
            <a:r>
              <a:rPr lang="en-US" sz="2400" dirty="0">
                <a:latin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</a:rPr>
              <a:t>çökme</a:t>
            </a:r>
            <a:r>
              <a:rPr lang="en-US" sz="2400" dirty="0">
                <a:latin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</a:rPr>
              <a:t>süresidir</a:t>
            </a:r>
            <a:endParaRPr lang="en-US" sz="2400" dirty="0">
              <a:latin typeface="verdana" panose="020B0604030504040204" pitchFamily="34" charset="0"/>
            </a:endParaRPr>
          </a:p>
          <a:p>
            <a:pPr marL="514350" indent="-514350">
              <a:buFont typeface="+mj-lt"/>
              <a:buAutoNum type="alphaUcPeriod"/>
            </a:pPr>
            <a:r>
              <a:rPr lang="en-US" sz="2400" dirty="0">
                <a:latin typeface="verdana" panose="020B0604030504040204" pitchFamily="34" charset="0"/>
              </a:rPr>
              <a:t>ESR </a:t>
            </a:r>
            <a:r>
              <a:rPr lang="en-US" sz="2400" dirty="0" err="1">
                <a:latin typeface="verdana" panose="020B0604030504040204" pitchFamily="34" charset="0"/>
              </a:rPr>
              <a:t>ile</a:t>
            </a:r>
            <a:r>
              <a:rPr lang="en-US" sz="2400" dirty="0">
                <a:latin typeface="verdana" panose="020B0604030504040204" pitchFamily="34" charset="0"/>
              </a:rPr>
              <a:t> CBC </a:t>
            </a:r>
            <a:r>
              <a:rPr lang="en-US" sz="2400" dirty="0" err="1">
                <a:latin typeface="verdana" panose="020B0604030504040204" pitchFamily="34" charset="0"/>
              </a:rPr>
              <a:t>beraber</a:t>
            </a:r>
            <a:r>
              <a:rPr lang="en-US" sz="2400" dirty="0">
                <a:latin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</a:rPr>
              <a:t>bakılmak</a:t>
            </a:r>
            <a:r>
              <a:rPr lang="en-US" sz="2400" dirty="0">
                <a:latin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</a:rPr>
              <a:t>zorundadır</a:t>
            </a:r>
            <a:endParaRPr lang="en-US" sz="2400" dirty="0">
              <a:effectLst/>
              <a:latin typeface="verdana" panose="020B0604030504040204" pitchFamily="34" charset="0"/>
            </a:endParaRPr>
          </a:p>
          <a:p>
            <a:pPr marL="514350" indent="-514350">
              <a:buFont typeface="+mj-lt"/>
              <a:buAutoNum type="alphaUcPeriod"/>
            </a:pPr>
            <a:r>
              <a:rPr lang="en-US" sz="2400" dirty="0">
                <a:effectLst/>
                <a:latin typeface="verdana" panose="020B0604030504040204" pitchFamily="34" charset="0"/>
              </a:rPr>
              <a:t>ESR </a:t>
            </a:r>
            <a:r>
              <a:rPr lang="en-US" sz="2400" dirty="0" err="1">
                <a:effectLst/>
                <a:latin typeface="verdana" panose="020B0604030504040204" pitchFamily="34" charset="0"/>
              </a:rPr>
              <a:t>ölçümü</a:t>
            </a:r>
            <a:r>
              <a:rPr lang="en-US" sz="2400" dirty="0">
                <a:effectLst/>
                <a:latin typeface="verdana" panose="020B0604030504040204" pitchFamily="34" charset="0"/>
              </a:rPr>
              <a:t> coulter </a:t>
            </a:r>
            <a:r>
              <a:rPr lang="en-US" sz="2400" dirty="0" err="1">
                <a:effectLst/>
                <a:latin typeface="verdana" panose="020B0604030504040204" pitchFamily="34" charset="0"/>
              </a:rPr>
              <a:t>cihazında</a:t>
            </a:r>
            <a:r>
              <a:rPr lang="en-US" sz="2400" dirty="0"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effectLst/>
                <a:latin typeface="verdana" panose="020B0604030504040204" pitchFamily="34" charset="0"/>
              </a:rPr>
              <a:t>yapılabilir</a:t>
            </a:r>
            <a:r>
              <a:rPr lang="en-US" sz="2400" dirty="0">
                <a:effectLst/>
                <a:latin typeface="verdana" panose="020B0604030504040204" pitchFamily="34" charset="0"/>
              </a:rPr>
              <a:t>.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2400" dirty="0">
                <a:effectLst/>
                <a:latin typeface="verdana" panose="020B0604030504040204" pitchFamily="34" charset="0"/>
              </a:rPr>
              <a:t>ESR </a:t>
            </a:r>
            <a:r>
              <a:rPr lang="en-US" sz="2400" dirty="0" err="1">
                <a:effectLst/>
                <a:latin typeface="verdana" panose="020B0604030504040204" pitchFamily="34" charset="0"/>
              </a:rPr>
              <a:t>ölçümü</a:t>
            </a:r>
            <a:r>
              <a:rPr lang="en-US" sz="2400" dirty="0"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effectLst/>
                <a:latin typeface="verdana" panose="020B0604030504040204" pitchFamily="34" charset="0"/>
              </a:rPr>
              <a:t>tek</a:t>
            </a:r>
            <a:r>
              <a:rPr lang="en-US" sz="2400" dirty="0"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effectLst/>
                <a:latin typeface="verdana" panose="020B0604030504040204" pitchFamily="34" charset="0"/>
              </a:rPr>
              <a:t>başına</a:t>
            </a:r>
            <a:r>
              <a:rPr lang="en-US" sz="2400" dirty="0"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effectLst/>
                <a:latin typeface="verdana" panose="020B0604030504040204" pitchFamily="34" charset="0"/>
              </a:rPr>
              <a:t>enflamasyon</a:t>
            </a:r>
            <a:r>
              <a:rPr lang="en-US" sz="2400" dirty="0"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effectLst/>
                <a:latin typeface="verdana" panose="020B0604030504040204" pitchFamily="34" charset="0"/>
              </a:rPr>
              <a:t>bilgisi</a:t>
            </a:r>
            <a:r>
              <a:rPr lang="en-US" sz="2400" dirty="0"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effectLst/>
                <a:latin typeface="verdana" panose="020B0604030504040204" pitchFamily="34" charset="0"/>
              </a:rPr>
              <a:t>verir</a:t>
            </a:r>
            <a:r>
              <a:rPr lang="en-US" sz="2400" dirty="0">
                <a:effectLst/>
                <a:latin typeface="verdana" panose="020B0604030504040204" pitchFamily="34" charset="0"/>
              </a:rPr>
              <a:t> </a:t>
            </a:r>
          </a:p>
          <a:p>
            <a:endParaRPr lang="en-US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B991AB-C560-4C79-B9DF-7C784FA4A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3F4019-EDE6-44F6-973A-B8226AB4C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4543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260CD-EB59-4C43-BE3C-6CB0241C0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>
                <a:solidFill>
                  <a:srgbClr val="000000"/>
                </a:solidFill>
                <a:latin typeface="verdana" panose="020B0604030504040204" pitchFamily="34" charset="0"/>
              </a:rPr>
              <a:t>1. </a:t>
            </a:r>
            <a:r>
              <a:rPr lang="en-US" sz="2000" dirty="0" err="1">
                <a:solidFill>
                  <a:srgbClr val="000000"/>
                </a:solidFill>
                <a:latin typeface="verdana" panose="020B0604030504040204" pitchFamily="34" charset="0"/>
              </a:rPr>
              <a:t>Aşağıdakilerden</a:t>
            </a:r>
            <a:r>
              <a:rPr lang="en-US" sz="20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verdana" panose="020B0604030504040204" pitchFamily="34" charset="0"/>
              </a:rPr>
              <a:t>hangisi</a:t>
            </a:r>
            <a:r>
              <a:rPr lang="en-US" sz="20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verdana" panose="020B0604030504040204" pitchFamily="34" charset="0"/>
              </a:rPr>
              <a:t>doğrudur</a:t>
            </a:r>
            <a:r>
              <a:rPr lang="en-US" sz="2000" dirty="0">
                <a:solidFill>
                  <a:srgbClr val="000000"/>
                </a:solidFill>
                <a:latin typeface="verdana" panose="020B0604030504040204" pitchFamily="34" charset="0"/>
              </a:rPr>
              <a:t>?</a:t>
            </a:r>
            <a:endParaRPr lang="en-US" sz="2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276D2A-986A-4C6D-A7CC-D1464F884F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lphaUcPeriod"/>
            </a:pPr>
            <a:r>
              <a:rPr lang="en-US" sz="2400" dirty="0">
                <a:solidFill>
                  <a:srgbClr val="000000"/>
                </a:solidFill>
                <a:latin typeface="verdana" panose="020B0604030504040204" pitchFamily="34" charset="0"/>
              </a:rPr>
              <a:t>ESR </a:t>
            </a:r>
            <a:r>
              <a:rPr lang="en-US" sz="2400" dirty="0" err="1">
                <a:solidFill>
                  <a:srgbClr val="000000"/>
                </a:solidFill>
                <a:latin typeface="verdana" panose="020B0604030504040204" pitchFamily="34" charset="0"/>
              </a:rPr>
              <a:t>ölçümü</a:t>
            </a:r>
            <a:r>
              <a:rPr lang="en-US" sz="24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verdana" panose="020B0604030504040204" pitchFamily="34" charset="0"/>
              </a:rPr>
              <a:t>düşükse</a:t>
            </a:r>
            <a:r>
              <a:rPr lang="en-US" sz="24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verdana" panose="020B0604030504040204" pitchFamily="34" charset="0"/>
              </a:rPr>
              <a:t>enflamasyon</a:t>
            </a:r>
            <a:r>
              <a:rPr lang="en-US" sz="24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verdana" panose="020B0604030504040204" pitchFamily="34" charset="0"/>
              </a:rPr>
              <a:t>vardır</a:t>
            </a:r>
            <a:r>
              <a:rPr lang="en-US" sz="24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2400" dirty="0">
                <a:solidFill>
                  <a:srgbClr val="000000"/>
                </a:solidFill>
                <a:latin typeface="verdana" panose="020B0604030504040204" pitchFamily="34" charset="0"/>
              </a:rPr>
              <a:t>ESR </a:t>
            </a:r>
            <a:r>
              <a:rPr lang="en-US" sz="2400" dirty="0" err="1">
                <a:solidFill>
                  <a:srgbClr val="000000"/>
                </a:solidFill>
                <a:latin typeface="verdana" panose="020B0604030504040204" pitchFamily="34" charset="0"/>
              </a:rPr>
              <a:t>ölçümü</a:t>
            </a:r>
            <a:r>
              <a:rPr lang="en-US" sz="2400" dirty="0">
                <a:solidFill>
                  <a:srgbClr val="000000"/>
                </a:solidFill>
                <a:latin typeface="verdana" panose="020B0604030504040204" pitchFamily="34" charset="0"/>
              </a:rPr>
              <a:t> 10 </a:t>
            </a:r>
            <a:r>
              <a:rPr lang="en-US" sz="2400" dirty="0" err="1">
                <a:solidFill>
                  <a:srgbClr val="000000"/>
                </a:solidFill>
                <a:latin typeface="verdana" panose="020B0604030504040204" pitchFamily="34" charset="0"/>
              </a:rPr>
              <a:t>dakikada</a:t>
            </a:r>
            <a:r>
              <a:rPr lang="en-US" sz="24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verdana" panose="020B0604030504040204" pitchFamily="34" charset="0"/>
              </a:rPr>
              <a:t>ölçülen</a:t>
            </a:r>
            <a:r>
              <a:rPr lang="en-US" sz="24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verdana" panose="020B0604030504040204" pitchFamily="34" charset="0"/>
              </a:rPr>
              <a:t>hücre</a:t>
            </a:r>
            <a:r>
              <a:rPr lang="en-US" sz="24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verdana" panose="020B0604030504040204" pitchFamily="34" charset="0"/>
              </a:rPr>
              <a:t>çökme</a:t>
            </a:r>
            <a:r>
              <a:rPr lang="en-US" sz="24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verdana" panose="020B0604030504040204" pitchFamily="34" charset="0"/>
              </a:rPr>
              <a:t>süresidir</a:t>
            </a:r>
            <a:endParaRPr lang="en-US" sz="240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marL="514350" indent="-514350">
              <a:buFont typeface="+mj-lt"/>
              <a:buAutoNum type="alphaUcPeriod"/>
            </a:pPr>
            <a:r>
              <a:rPr lang="en-US" sz="2400" dirty="0">
                <a:solidFill>
                  <a:srgbClr val="000000"/>
                </a:solidFill>
                <a:latin typeface="verdana" panose="020B0604030504040204" pitchFamily="34" charset="0"/>
              </a:rPr>
              <a:t>ESR </a:t>
            </a:r>
            <a:r>
              <a:rPr lang="en-US" sz="2400" dirty="0" err="1">
                <a:solidFill>
                  <a:srgbClr val="000000"/>
                </a:solidFill>
                <a:latin typeface="verdana" panose="020B0604030504040204" pitchFamily="34" charset="0"/>
              </a:rPr>
              <a:t>ile</a:t>
            </a:r>
            <a:r>
              <a:rPr lang="en-US" sz="2400" dirty="0">
                <a:solidFill>
                  <a:srgbClr val="000000"/>
                </a:solidFill>
                <a:latin typeface="verdana" panose="020B0604030504040204" pitchFamily="34" charset="0"/>
              </a:rPr>
              <a:t> CBC </a:t>
            </a:r>
            <a:r>
              <a:rPr lang="en-US" sz="2400" dirty="0" err="1">
                <a:solidFill>
                  <a:srgbClr val="000000"/>
                </a:solidFill>
                <a:latin typeface="verdana" panose="020B0604030504040204" pitchFamily="34" charset="0"/>
              </a:rPr>
              <a:t>beraber</a:t>
            </a:r>
            <a:r>
              <a:rPr lang="en-US" sz="24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verdana" panose="020B0604030504040204" pitchFamily="34" charset="0"/>
              </a:rPr>
              <a:t>bakılmak</a:t>
            </a:r>
            <a:r>
              <a:rPr lang="en-US" sz="24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verdana" panose="020B0604030504040204" pitchFamily="34" charset="0"/>
              </a:rPr>
              <a:t>zorundadır</a:t>
            </a:r>
            <a:endParaRPr lang="en-US" sz="240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pPr marL="514350" indent="-514350">
              <a:buFont typeface="+mj-lt"/>
              <a:buAutoNum type="alphaUcPeriod"/>
            </a:pP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ESR 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ölçümü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coulter 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cihazında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yapılabilir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.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240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ESR </a:t>
            </a:r>
            <a:r>
              <a:rPr lang="en-US" sz="2400" dirty="0" err="1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ölçümü</a:t>
            </a:r>
            <a:r>
              <a:rPr lang="en-US" sz="240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tek</a:t>
            </a:r>
            <a:r>
              <a:rPr lang="en-US" sz="240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başına</a:t>
            </a:r>
            <a:r>
              <a:rPr lang="en-US" sz="240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enflamasyon</a:t>
            </a:r>
            <a:r>
              <a:rPr lang="en-US" sz="240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bilgisi</a:t>
            </a:r>
            <a:r>
              <a:rPr lang="en-US" sz="240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verir</a:t>
            </a:r>
            <a:r>
              <a:rPr lang="en-US" sz="240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 </a:t>
            </a:r>
            <a:endParaRPr lang="en-US" sz="240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endParaRPr lang="en-US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B991AB-C560-4C79-B9DF-7C784FA4A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3F4019-EDE6-44F6-973A-B8226AB4C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2726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260CD-EB59-4C43-BE3C-6CB0241C0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>
                <a:solidFill>
                  <a:srgbClr val="000000"/>
                </a:solidFill>
                <a:latin typeface="verdana" panose="020B0604030504040204" pitchFamily="34" charset="0"/>
              </a:rPr>
              <a:t>2. Tam </a:t>
            </a:r>
            <a:r>
              <a:rPr lang="en-US" sz="2000" dirty="0" err="1">
                <a:solidFill>
                  <a:srgbClr val="000000"/>
                </a:solidFill>
                <a:latin typeface="verdana" panose="020B0604030504040204" pitchFamily="34" charset="0"/>
              </a:rPr>
              <a:t>kan</a:t>
            </a:r>
            <a:r>
              <a:rPr lang="en-US" sz="20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verdana" panose="020B0604030504040204" pitchFamily="34" charset="0"/>
              </a:rPr>
              <a:t>sayımı</a:t>
            </a:r>
            <a:r>
              <a:rPr lang="en-US" sz="2000" dirty="0">
                <a:solidFill>
                  <a:srgbClr val="000000"/>
                </a:solidFill>
                <a:latin typeface="verdana" panose="020B0604030504040204" pitchFamily="34" charset="0"/>
              </a:rPr>
              <a:t> (CBC) </a:t>
            </a:r>
            <a:r>
              <a:rPr lang="en-US" sz="2000" dirty="0" err="1">
                <a:solidFill>
                  <a:srgbClr val="000000"/>
                </a:solidFill>
                <a:latin typeface="verdana" panose="020B0604030504040204" pitchFamily="34" charset="0"/>
              </a:rPr>
              <a:t>ile</a:t>
            </a:r>
            <a:r>
              <a:rPr lang="en-US" sz="20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verdana" panose="020B0604030504040204" pitchFamily="34" charset="0"/>
              </a:rPr>
              <a:t>ilgili</a:t>
            </a:r>
            <a:r>
              <a:rPr lang="en-US" sz="20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verdana" panose="020B0604030504040204" pitchFamily="34" charset="0"/>
              </a:rPr>
              <a:t>hangisi</a:t>
            </a:r>
            <a:r>
              <a:rPr lang="en-US" sz="20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verdana" panose="020B0604030504040204" pitchFamily="34" charset="0"/>
              </a:rPr>
              <a:t>doğrudur</a:t>
            </a:r>
            <a:r>
              <a:rPr lang="en-US" sz="2000" dirty="0">
                <a:solidFill>
                  <a:srgbClr val="000000"/>
                </a:solidFill>
                <a:latin typeface="verdana" panose="020B0604030504040204" pitchFamily="34" charset="0"/>
              </a:rPr>
              <a:t>?</a:t>
            </a:r>
            <a:endParaRPr lang="en-US" sz="2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276D2A-986A-4C6D-A7CC-D1464F884F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lphaUcPeriod"/>
            </a:pPr>
            <a:r>
              <a:rPr lang="en-US" sz="2400" dirty="0">
                <a:latin typeface="verdana" panose="020B0604030504040204" pitchFamily="34" charset="0"/>
              </a:rPr>
              <a:t>CBC </a:t>
            </a:r>
            <a:r>
              <a:rPr lang="en-US" sz="2400" dirty="0" err="1">
                <a:latin typeface="verdana" panose="020B0604030504040204" pitchFamily="34" charset="0"/>
              </a:rPr>
              <a:t>ölçümü</a:t>
            </a:r>
            <a:r>
              <a:rPr lang="en-US" sz="2400" dirty="0">
                <a:latin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</a:rPr>
              <a:t>sadece</a:t>
            </a:r>
            <a:r>
              <a:rPr lang="en-US" sz="2400" dirty="0">
                <a:latin typeface="verdana" panose="020B0604030504040204" pitchFamily="34" charset="0"/>
              </a:rPr>
              <a:t> hemoglobin </a:t>
            </a:r>
            <a:r>
              <a:rPr lang="en-US" sz="2400" dirty="0" err="1">
                <a:latin typeface="verdana" panose="020B0604030504040204" pitchFamily="34" charset="0"/>
              </a:rPr>
              <a:t>konsantrasyonuna</a:t>
            </a:r>
            <a:r>
              <a:rPr lang="en-US" sz="2400" dirty="0">
                <a:latin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</a:rPr>
              <a:t>dayalıdır</a:t>
            </a:r>
            <a:r>
              <a:rPr lang="en-US" sz="2400" dirty="0">
                <a:latin typeface="verdana" panose="020B0604030504040204" pitchFamily="34" charset="0"/>
              </a:rPr>
              <a:t> 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2400" dirty="0">
                <a:latin typeface="verdana" panose="020B0604030504040204" pitchFamily="34" charset="0"/>
              </a:rPr>
              <a:t>CBC </a:t>
            </a:r>
            <a:r>
              <a:rPr lang="en-US" sz="2400" dirty="0" err="1">
                <a:latin typeface="verdana" panose="020B0604030504040204" pitchFamily="34" charset="0"/>
              </a:rPr>
              <a:t>ölçümü</a:t>
            </a:r>
            <a:r>
              <a:rPr lang="en-US" sz="2400" dirty="0">
                <a:latin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</a:rPr>
              <a:t>için</a:t>
            </a:r>
            <a:r>
              <a:rPr lang="en-US" sz="2400" dirty="0">
                <a:latin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</a:rPr>
              <a:t>impedans</a:t>
            </a:r>
            <a:r>
              <a:rPr lang="en-US" sz="2400" dirty="0">
                <a:latin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</a:rPr>
              <a:t>yöntemi</a:t>
            </a:r>
            <a:r>
              <a:rPr lang="en-US" sz="2400" dirty="0">
                <a:latin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</a:rPr>
              <a:t>tek</a:t>
            </a:r>
            <a:r>
              <a:rPr lang="en-US" sz="2400" dirty="0">
                <a:latin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</a:rPr>
              <a:t>başına</a:t>
            </a:r>
            <a:r>
              <a:rPr lang="en-US" sz="2400" dirty="0">
                <a:latin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</a:rPr>
              <a:t>yeterlidir</a:t>
            </a:r>
            <a:r>
              <a:rPr lang="en-US" sz="2400" dirty="0">
                <a:latin typeface="verdana" panose="020B0604030504040204" pitchFamily="34" charset="0"/>
              </a:rPr>
              <a:t>.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2400" dirty="0">
                <a:latin typeface="verdana" panose="020B0604030504040204" pitchFamily="34" charset="0"/>
              </a:rPr>
              <a:t>CBC </a:t>
            </a:r>
            <a:r>
              <a:rPr lang="en-US" sz="2400" dirty="0" err="1">
                <a:latin typeface="verdana" panose="020B0604030504040204" pitchFamily="34" charset="0"/>
              </a:rPr>
              <a:t>ölçümü</a:t>
            </a:r>
            <a:r>
              <a:rPr lang="en-US" sz="2400" dirty="0">
                <a:latin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</a:rPr>
              <a:t>en</a:t>
            </a:r>
            <a:r>
              <a:rPr lang="en-US" sz="2400" dirty="0">
                <a:latin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</a:rPr>
              <a:t>az</a:t>
            </a:r>
            <a:r>
              <a:rPr lang="en-US" sz="2400" dirty="0">
                <a:latin typeface="verdana" panose="020B0604030504040204" pitchFamily="34" charset="0"/>
              </a:rPr>
              <a:t> 2 </a:t>
            </a:r>
            <a:r>
              <a:rPr lang="en-US" sz="2400" dirty="0" err="1">
                <a:latin typeface="verdana" panose="020B0604030504040204" pitchFamily="34" charset="0"/>
              </a:rPr>
              <a:t>farklı</a:t>
            </a:r>
            <a:r>
              <a:rPr lang="en-US" sz="2400" dirty="0">
                <a:latin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</a:rPr>
              <a:t>yöntemle</a:t>
            </a:r>
            <a:r>
              <a:rPr lang="en-US" sz="2400" dirty="0">
                <a:latin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</a:rPr>
              <a:t>hücre</a:t>
            </a:r>
            <a:r>
              <a:rPr lang="en-US" sz="2400" dirty="0">
                <a:latin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</a:rPr>
              <a:t>sayısı</a:t>
            </a:r>
            <a:r>
              <a:rPr lang="en-US" sz="2400" dirty="0">
                <a:latin typeface="verdana" panose="020B0604030504040204" pitchFamily="34" charset="0"/>
              </a:rPr>
              <a:t>, </a:t>
            </a:r>
            <a:r>
              <a:rPr lang="en-US" sz="2400" dirty="0" err="1">
                <a:latin typeface="verdana" panose="020B0604030504040204" pitchFamily="34" charset="0"/>
              </a:rPr>
              <a:t>hacmi</a:t>
            </a:r>
            <a:r>
              <a:rPr lang="en-US" sz="2400" dirty="0">
                <a:latin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</a:rPr>
              <a:t>gibi</a:t>
            </a:r>
            <a:r>
              <a:rPr lang="en-US" sz="2400" dirty="0">
                <a:latin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</a:rPr>
              <a:t>değişkenlerle</a:t>
            </a:r>
            <a:r>
              <a:rPr lang="en-US" sz="2400" dirty="0">
                <a:latin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</a:rPr>
              <a:t>gerçekleşir</a:t>
            </a:r>
            <a:r>
              <a:rPr lang="en-US" sz="2400" dirty="0">
                <a:latin typeface="verdana" panose="020B0604030504040204" pitchFamily="34" charset="0"/>
              </a:rPr>
              <a:t>.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2400" dirty="0">
                <a:latin typeface="verdana" panose="020B0604030504040204" pitchFamily="34" charset="0"/>
              </a:rPr>
              <a:t>ESR </a:t>
            </a:r>
            <a:r>
              <a:rPr lang="en-US" sz="2400" dirty="0" err="1">
                <a:latin typeface="verdana" panose="020B0604030504040204" pitchFamily="34" charset="0"/>
              </a:rPr>
              <a:t>ile</a:t>
            </a:r>
            <a:r>
              <a:rPr lang="en-US" sz="2400" dirty="0">
                <a:latin typeface="verdana" panose="020B0604030504040204" pitchFamily="34" charset="0"/>
              </a:rPr>
              <a:t> CBC </a:t>
            </a:r>
            <a:r>
              <a:rPr lang="en-US" sz="2400" dirty="0" err="1">
                <a:latin typeface="verdana" panose="020B0604030504040204" pitchFamily="34" charset="0"/>
              </a:rPr>
              <a:t>beraber</a:t>
            </a:r>
            <a:r>
              <a:rPr lang="en-US" sz="2400" dirty="0">
                <a:latin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</a:rPr>
              <a:t>bakılmak</a:t>
            </a:r>
            <a:r>
              <a:rPr lang="en-US" sz="2400" dirty="0">
                <a:latin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</a:rPr>
              <a:t>zorundadır</a:t>
            </a:r>
            <a:endParaRPr lang="en-US" sz="2400" dirty="0">
              <a:effectLst/>
              <a:latin typeface="verdana" panose="020B0604030504040204" pitchFamily="34" charset="0"/>
            </a:endParaRPr>
          </a:p>
          <a:p>
            <a:pPr marL="514350" indent="-514350">
              <a:buFont typeface="+mj-lt"/>
              <a:buAutoNum type="alphaUcPeriod"/>
            </a:pPr>
            <a:r>
              <a:rPr lang="en-US" sz="2400" dirty="0">
                <a:effectLst/>
                <a:latin typeface="verdana" panose="020B0604030504040204" pitchFamily="34" charset="0"/>
              </a:rPr>
              <a:t>CBC </a:t>
            </a:r>
            <a:r>
              <a:rPr lang="en-US" sz="2400" dirty="0" err="1">
                <a:effectLst/>
                <a:latin typeface="verdana" panose="020B0604030504040204" pitchFamily="34" charset="0"/>
              </a:rPr>
              <a:t>ölçümü</a:t>
            </a:r>
            <a:r>
              <a:rPr lang="en-US" sz="2400" dirty="0"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effectLst/>
                <a:latin typeface="verdana" panose="020B0604030504040204" pitchFamily="34" charset="0"/>
              </a:rPr>
              <a:t>slaytlar</a:t>
            </a:r>
            <a:r>
              <a:rPr lang="en-US" sz="2400" dirty="0"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effectLst/>
                <a:latin typeface="verdana" panose="020B0604030504040204" pitchFamily="34" charset="0"/>
              </a:rPr>
              <a:t>kullanılarak</a:t>
            </a:r>
            <a:r>
              <a:rPr lang="en-US" sz="2400" dirty="0"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effectLst/>
                <a:latin typeface="verdana" panose="020B0604030504040204" pitchFamily="34" charset="0"/>
              </a:rPr>
              <a:t>manuel</a:t>
            </a:r>
            <a:r>
              <a:rPr lang="en-US" sz="2400" dirty="0"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effectLst/>
                <a:latin typeface="verdana" panose="020B0604030504040204" pitchFamily="34" charset="0"/>
              </a:rPr>
              <a:t>yapılabilir</a:t>
            </a:r>
            <a:r>
              <a:rPr lang="en-US" sz="2400" dirty="0">
                <a:effectLst/>
                <a:latin typeface="verdana" panose="020B0604030504040204" pitchFamily="34" charset="0"/>
              </a:rPr>
              <a:t>.</a:t>
            </a:r>
          </a:p>
          <a:p>
            <a:endParaRPr lang="en-US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B991AB-C560-4C79-B9DF-7C784FA4A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3F4019-EDE6-44F6-973A-B8226AB4C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146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955C0E-B8A7-4712-9907-8897750E2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4375"/>
          </a:xfrm>
          <a:ln w="57150">
            <a:solidFill>
              <a:srgbClr val="002060"/>
            </a:solidFill>
          </a:ln>
          <a:effectLst/>
        </p:spPr>
        <p:txBody>
          <a:bodyPr vert="horz" lIns="91440" tIns="45720" rIns="91440" bIns="45720" rtlCol="0" anchor="b">
            <a:normAutofit/>
          </a:bodyPr>
          <a:lstStyle/>
          <a:p>
            <a:pPr>
              <a:buFont typeface="Arial" panose="020B0604020202020204" pitchFamily="34" charset="0"/>
            </a:pPr>
            <a:r>
              <a:rPr lang="en-GB" sz="3600" dirty="0"/>
              <a:t>Bu </a:t>
            </a:r>
            <a:r>
              <a:rPr lang="en-GB" sz="3600" dirty="0" err="1"/>
              <a:t>dersin</a:t>
            </a:r>
            <a:r>
              <a:rPr lang="en-GB" sz="3600" dirty="0"/>
              <a:t> </a:t>
            </a:r>
            <a:r>
              <a:rPr lang="en-GB" sz="3600" dirty="0" err="1"/>
              <a:t>hedefleri</a:t>
            </a:r>
            <a:r>
              <a:rPr lang="en-GB" sz="3600" dirty="0"/>
              <a:t>: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4F5720-9719-47B6-9AD6-7A9C8C6313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8925"/>
            <a:ext cx="10515600" cy="4351338"/>
          </a:xfrm>
          <a:ln w="57150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pPr algn="just">
              <a:spcBef>
                <a:spcPct val="0"/>
              </a:spcBef>
            </a:pPr>
            <a:r>
              <a:rPr lang="sv-SE" dirty="0">
                <a:solidFill>
                  <a:schemeClr val="dk1"/>
                </a:solidFill>
              </a:rPr>
              <a:t>Laboratuvar Hizmet Kapsamına göre </a:t>
            </a:r>
          </a:p>
          <a:p>
            <a:pPr lvl="1" algn="just">
              <a:spcBef>
                <a:spcPct val="0"/>
              </a:spcBef>
            </a:pPr>
            <a:r>
              <a:rPr lang="en-GB" dirty="0">
                <a:solidFill>
                  <a:schemeClr val="dk1"/>
                </a:solidFill>
              </a:rPr>
              <a:t>CBC </a:t>
            </a:r>
            <a:r>
              <a:rPr lang="en-GB" dirty="0" err="1">
                <a:solidFill>
                  <a:schemeClr val="dk1"/>
                </a:solidFill>
              </a:rPr>
              <a:t>ve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sedimantasyonun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klinik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önemi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ve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ölçümünün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nasıl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olduğunu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n-GB" dirty="0" err="1">
                <a:solidFill>
                  <a:schemeClr val="dk1"/>
                </a:solidFill>
              </a:rPr>
              <a:t>öğrenmek</a:t>
            </a:r>
            <a:r>
              <a:rPr lang="en-GB" dirty="0">
                <a:solidFill>
                  <a:schemeClr val="dk1"/>
                </a:solidFill>
              </a:rPr>
              <a:t>,</a:t>
            </a:r>
          </a:p>
          <a:p>
            <a:pPr lvl="1"/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2FDAA6-C139-4A75-8D7F-860D81D5F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25DECC-9EF3-4FFE-B770-AAF27C29E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5142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260CD-EB59-4C43-BE3C-6CB0241C0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>
                <a:solidFill>
                  <a:srgbClr val="000000"/>
                </a:solidFill>
                <a:latin typeface="verdana" panose="020B0604030504040204" pitchFamily="34" charset="0"/>
              </a:rPr>
              <a:t>2. Tam </a:t>
            </a:r>
            <a:r>
              <a:rPr lang="en-US" sz="2000" dirty="0" err="1">
                <a:solidFill>
                  <a:srgbClr val="000000"/>
                </a:solidFill>
                <a:latin typeface="verdana" panose="020B0604030504040204" pitchFamily="34" charset="0"/>
              </a:rPr>
              <a:t>kan</a:t>
            </a:r>
            <a:r>
              <a:rPr lang="en-US" sz="20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verdana" panose="020B0604030504040204" pitchFamily="34" charset="0"/>
              </a:rPr>
              <a:t>sayımı</a:t>
            </a:r>
            <a:r>
              <a:rPr lang="en-US" sz="2000" dirty="0">
                <a:solidFill>
                  <a:srgbClr val="000000"/>
                </a:solidFill>
                <a:latin typeface="verdana" panose="020B0604030504040204" pitchFamily="34" charset="0"/>
              </a:rPr>
              <a:t> (CBC) </a:t>
            </a:r>
            <a:r>
              <a:rPr lang="en-US" sz="2000" dirty="0" err="1">
                <a:solidFill>
                  <a:srgbClr val="000000"/>
                </a:solidFill>
                <a:latin typeface="verdana" panose="020B0604030504040204" pitchFamily="34" charset="0"/>
              </a:rPr>
              <a:t>ile</a:t>
            </a:r>
            <a:r>
              <a:rPr lang="en-US" sz="20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verdana" panose="020B0604030504040204" pitchFamily="34" charset="0"/>
              </a:rPr>
              <a:t>ilgili</a:t>
            </a:r>
            <a:r>
              <a:rPr lang="en-US" sz="20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verdana" panose="020B0604030504040204" pitchFamily="34" charset="0"/>
              </a:rPr>
              <a:t>hangisi</a:t>
            </a:r>
            <a:r>
              <a:rPr lang="en-US" sz="20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verdana" panose="020B0604030504040204" pitchFamily="34" charset="0"/>
              </a:rPr>
              <a:t>doğrudur</a:t>
            </a:r>
            <a:r>
              <a:rPr lang="en-US" sz="2000" dirty="0">
                <a:solidFill>
                  <a:srgbClr val="000000"/>
                </a:solidFill>
                <a:latin typeface="verdana" panose="020B0604030504040204" pitchFamily="34" charset="0"/>
              </a:rPr>
              <a:t>?</a:t>
            </a:r>
            <a:endParaRPr lang="en-US" sz="2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276D2A-986A-4C6D-A7CC-D1464F884F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lphaUcPeriod"/>
            </a:pPr>
            <a:r>
              <a:rPr lang="en-US" sz="2400" dirty="0">
                <a:solidFill>
                  <a:srgbClr val="000000"/>
                </a:solidFill>
                <a:latin typeface="verdana" panose="020B0604030504040204" pitchFamily="34" charset="0"/>
              </a:rPr>
              <a:t>CBC </a:t>
            </a:r>
            <a:r>
              <a:rPr lang="en-US" sz="2400" dirty="0" err="1">
                <a:solidFill>
                  <a:srgbClr val="000000"/>
                </a:solidFill>
                <a:latin typeface="verdana" panose="020B0604030504040204" pitchFamily="34" charset="0"/>
              </a:rPr>
              <a:t>ölçümü</a:t>
            </a:r>
            <a:r>
              <a:rPr lang="en-US" sz="24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verdana" panose="020B0604030504040204" pitchFamily="34" charset="0"/>
              </a:rPr>
              <a:t>sadece</a:t>
            </a:r>
            <a:r>
              <a:rPr lang="en-US" sz="2400" dirty="0">
                <a:solidFill>
                  <a:srgbClr val="000000"/>
                </a:solidFill>
                <a:latin typeface="verdana" panose="020B0604030504040204" pitchFamily="34" charset="0"/>
              </a:rPr>
              <a:t> hemoglobin </a:t>
            </a:r>
            <a:r>
              <a:rPr lang="en-US" sz="2400" dirty="0" err="1">
                <a:solidFill>
                  <a:srgbClr val="000000"/>
                </a:solidFill>
                <a:latin typeface="verdana" panose="020B0604030504040204" pitchFamily="34" charset="0"/>
              </a:rPr>
              <a:t>konsantrasyonuna</a:t>
            </a:r>
            <a:r>
              <a:rPr lang="en-US" sz="24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verdana" panose="020B0604030504040204" pitchFamily="34" charset="0"/>
              </a:rPr>
              <a:t>dayalıdır</a:t>
            </a:r>
            <a:r>
              <a:rPr lang="en-US" sz="24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2400" dirty="0">
                <a:solidFill>
                  <a:srgbClr val="000000"/>
                </a:solidFill>
                <a:latin typeface="verdana" panose="020B0604030504040204" pitchFamily="34" charset="0"/>
              </a:rPr>
              <a:t>CBC </a:t>
            </a:r>
            <a:r>
              <a:rPr lang="en-US" sz="2400" dirty="0" err="1">
                <a:solidFill>
                  <a:srgbClr val="000000"/>
                </a:solidFill>
                <a:latin typeface="verdana" panose="020B0604030504040204" pitchFamily="34" charset="0"/>
              </a:rPr>
              <a:t>ölçümü</a:t>
            </a:r>
            <a:r>
              <a:rPr lang="en-US" sz="24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verdana" panose="020B0604030504040204" pitchFamily="34" charset="0"/>
              </a:rPr>
              <a:t>için</a:t>
            </a:r>
            <a:r>
              <a:rPr lang="en-US" sz="24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verdana" panose="020B0604030504040204" pitchFamily="34" charset="0"/>
              </a:rPr>
              <a:t>impedans</a:t>
            </a:r>
            <a:r>
              <a:rPr lang="en-US" sz="24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verdana" panose="020B0604030504040204" pitchFamily="34" charset="0"/>
              </a:rPr>
              <a:t>yöntemi</a:t>
            </a:r>
            <a:r>
              <a:rPr lang="en-US" sz="24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verdana" panose="020B0604030504040204" pitchFamily="34" charset="0"/>
              </a:rPr>
              <a:t>tek</a:t>
            </a:r>
            <a:r>
              <a:rPr lang="en-US" sz="24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verdana" panose="020B0604030504040204" pitchFamily="34" charset="0"/>
              </a:rPr>
              <a:t>başına</a:t>
            </a:r>
            <a:r>
              <a:rPr lang="en-US" sz="24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verdana" panose="020B0604030504040204" pitchFamily="34" charset="0"/>
              </a:rPr>
              <a:t>yeterlidir</a:t>
            </a:r>
            <a:r>
              <a:rPr lang="en-US" sz="2400" dirty="0">
                <a:solidFill>
                  <a:srgbClr val="000000"/>
                </a:solidFill>
                <a:latin typeface="verdana" panose="020B0604030504040204" pitchFamily="34" charset="0"/>
              </a:rPr>
              <a:t>.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2400" dirty="0">
                <a:solidFill>
                  <a:srgbClr val="FF0000"/>
                </a:solidFill>
                <a:latin typeface="verdana" panose="020B0604030504040204" pitchFamily="34" charset="0"/>
              </a:rPr>
              <a:t>CBC </a:t>
            </a:r>
            <a:r>
              <a:rPr lang="en-US" sz="2400" dirty="0" err="1">
                <a:solidFill>
                  <a:srgbClr val="FF0000"/>
                </a:solidFill>
                <a:latin typeface="verdana" panose="020B0604030504040204" pitchFamily="34" charset="0"/>
              </a:rPr>
              <a:t>ölçümü</a:t>
            </a:r>
            <a:r>
              <a:rPr lang="en-US" sz="2400" dirty="0">
                <a:solidFill>
                  <a:srgbClr val="FF0000"/>
                </a:solidFill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verdana" panose="020B0604030504040204" pitchFamily="34" charset="0"/>
              </a:rPr>
              <a:t>en</a:t>
            </a:r>
            <a:r>
              <a:rPr lang="en-US" sz="2400" dirty="0">
                <a:solidFill>
                  <a:srgbClr val="FF0000"/>
                </a:solidFill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verdana" panose="020B0604030504040204" pitchFamily="34" charset="0"/>
              </a:rPr>
              <a:t>az</a:t>
            </a:r>
            <a:r>
              <a:rPr lang="en-US" sz="2400" dirty="0">
                <a:solidFill>
                  <a:srgbClr val="FF0000"/>
                </a:solidFill>
                <a:latin typeface="verdana" panose="020B0604030504040204" pitchFamily="34" charset="0"/>
              </a:rPr>
              <a:t> 2 </a:t>
            </a:r>
            <a:r>
              <a:rPr lang="en-US" sz="2400" dirty="0" err="1">
                <a:solidFill>
                  <a:srgbClr val="FF0000"/>
                </a:solidFill>
                <a:latin typeface="verdana" panose="020B0604030504040204" pitchFamily="34" charset="0"/>
              </a:rPr>
              <a:t>farklı</a:t>
            </a:r>
            <a:r>
              <a:rPr lang="en-US" sz="2400" dirty="0">
                <a:solidFill>
                  <a:srgbClr val="FF0000"/>
                </a:solidFill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verdana" panose="020B0604030504040204" pitchFamily="34" charset="0"/>
              </a:rPr>
              <a:t>yöntemle</a:t>
            </a:r>
            <a:r>
              <a:rPr lang="en-US" sz="2400" dirty="0">
                <a:solidFill>
                  <a:srgbClr val="FF0000"/>
                </a:solidFill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verdana" panose="020B0604030504040204" pitchFamily="34" charset="0"/>
              </a:rPr>
              <a:t>hücre</a:t>
            </a:r>
            <a:r>
              <a:rPr lang="en-US" sz="2400" dirty="0">
                <a:solidFill>
                  <a:srgbClr val="FF0000"/>
                </a:solidFill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verdana" panose="020B0604030504040204" pitchFamily="34" charset="0"/>
              </a:rPr>
              <a:t>sayısı</a:t>
            </a:r>
            <a:r>
              <a:rPr lang="en-US" sz="2400" dirty="0">
                <a:solidFill>
                  <a:srgbClr val="FF0000"/>
                </a:solidFill>
                <a:latin typeface="verdana" panose="020B0604030504040204" pitchFamily="34" charset="0"/>
              </a:rPr>
              <a:t>, </a:t>
            </a:r>
            <a:r>
              <a:rPr lang="en-US" sz="2400" dirty="0" err="1">
                <a:solidFill>
                  <a:srgbClr val="FF0000"/>
                </a:solidFill>
                <a:latin typeface="verdana" panose="020B0604030504040204" pitchFamily="34" charset="0"/>
              </a:rPr>
              <a:t>hacmi</a:t>
            </a:r>
            <a:r>
              <a:rPr lang="en-US" sz="2400" dirty="0">
                <a:solidFill>
                  <a:srgbClr val="FF0000"/>
                </a:solidFill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verdana" panose="020B0604030504040204" pitchFamily="34" charset="0"/>
              </a:rPr>
              <a:t>gibi</a:t>
            </a:r>
            <a:r>
              <a:rPr lang="en-US" sz="2400" dirty="0">
                <a:solidFill>
                  <a:srgbClr val="FF0000"/>
                </a:solidFill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verdana" panose="020B0604030504040204" pitchFamily="34" charset="0"/>
              </a:rPr>
              <a:t>değişkenlerle</a:t>
            </a:r>
            <a:r>
              <a:rPr lang="en-US" sz="2400" dirty="0">
                <a:solidFill>
                  <a:srgbClr val="FF0000"/>
                </a:solidFill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verdana" panose="020B0604030504040204" pitchFamily="34" charset="0"/>
              </a:rPr>
              <a:t>gerçekleşir</a:t>
            </a:r>
            <a:r>
              <a:rPr lang="en-US" sz="2400" dirty="0">
                <a:solidFill>
                  <a:srgbClr val="FF0000"/>
                </a:solidFill>
                <a:latin typeface="verdana" panose="020B0604030504040204" pitchFamily="34" charset="0"/>
              </a:rPr>
              <a:t>.</a:t>
            </a:r>
            <a:endParaRPr lang="en-US" sz="240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marL="514350" indent="-514350">
              <a:buFont typeface="+mj-lt"/>
              <a:buAutoNum type="alphaUcPeriod"/>
            </a:pPr>
            <a:r>
              <a:rPr lang="en-US" sz="2400" dirty="0">
                <a:solidFill>
                  <a:srgbClr val="000000"/>
                </a:solidFill>
                <a:latin typeface="verdana" panose="020B0604030504040204" pitchFamily="34" charset="0"/>
              </a:rPr>
              <a:t>ESR </a:t>
            </a:r>
            <a:r>
              <a:rPr lang="en-US" sz="2400" dirty="0" err="1">
                <a:solidFill>
                  <a:srgbClr val="000000"/>
                </a:solidFill>
                <a:latin typeface="verdana" panose="020B0604030504040204" pitchFamily="34" charset="0"/>
              </a:rPr>
              <a:t>ile</a:t>
            </a:r>
            <a:r>
              <a:rPr lang="en-US" sz="2400" dirty="0">
                <a:solidFill>
                  <a:srgbClr val="000000"/>
                </a:solidFill>
                <a:latin typeface="verdana" panose="020B0604030504040204" pitchFamily="34" charset="0"/>
              </a:rPr>
              <a:t> CBC </a:t>
            </a:r>
            <a:r>
              <a:rPr lang="en-US" sz="2400" dirty="0" err="1">
                <a:solidFill>
                  <a:srgbClr val="000000"/>
                </a:solidFill>
                <a:latin typeface="verdana" panose="020B0604030504040204" pitchFamily="34" charset="0"/>
              </a:rPr>
              <a:t>beraber</a:t>
            </a:r>
            <a:r>
              <a:rPr lang="en-US" sz="24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verdana" panose="020B0604030504040204" pitchFamily="34" charset="0"/>
              </a:rPr>
              <a:t>bakılmak</a:t>
            </a:r>
            <a:r>
              <a:rPr lang="en-US" sz="24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verdana" panose="020B0604030504040204" pitchFamily="34" charset="0"/>
              </a:rPr>
              <a:t>zorundadır</a:t>
            </a:r>
            <a:endParaRPr lang="en-US" sz="240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pPr marL="514350" indent="-514350">
              <a:buFont typeface="+mj-lt"/>
              <a:buAutoNum type="alphaUcPeriod"/>
            </a:pP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CBC 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ölçümü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slaytlar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kullanılarak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manuel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yapılabilir</a:t>
            </a:r>
            <a:r>
              <a:rPr lang="en-US" sz="240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.</a:t>
            </a:r>
          </a:p>
          <a:p>
            <a:endParaRPr lang="en-US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B991AB-C560-4C79-B9DF-7C784FA4A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3F4019-EDE6-44F6-973A-B8226AB4C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295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98B223-F57B-466E-9565-96D494058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3. CBC </a:t>
            </a:r>
            <a:r>
              <a:rPr lang="en-GB" dirty="0" err="1"/>
              <a:t>ölçümünde</a:t>
            </a:r>
            <a:r>
              <a:rPr lang="en-GB" dirty="0"/>
              <a:t> </a:t>
            </a:r>
            <a:r>
              <a:rPr lang="en-GB" dirty="0" err="1"/>
              <a:t>temel</a:t>
            </a:r>
            <a:r>
              <a:rPr lang="en-GB" dirty="0"/>
              <a:t> </a:t>
            </a:r>
            <a:r>
              <a:rPr lang="en-GB" dirty="0" err="1"/>
              <a:t>kullanılan</a:t>
            </a:r>
            <a:r>
              <a:rPr lang="en-GB" dirty="0"/>
              <a:t> Teknik </a:t>
            </a:r>
            <a:r>
              <a:rPr lang="en-GB" dirty="0" err="1"/>
              <a:t>hangisidir</a:t>
            </a:r>
            <a:r>
              <a:rPr lang="en-GB" dirty="0"/>
              <a:t>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6F4E2D-8FDC-4279-BDCC-D93DD081A4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GB" dirty="0"/>
              <a:t>coulter</a:t>
            </a:r>
          </a:p>
          <a:p>
            <a:pPr marL="514350" indent="-514350">
              <a:buFont typeface="+mj-lt"/>
              <a:buAutoNum type="alphaUcPeriod"/>
            </a:pPr>
            <a:r>
              <a:rPr lang="en-GB" dirty="0" err="1"/>
              <a:t>Spekrsofotometri</a:t>
            </a:r>
            <a:endParaRPr lang="en-GB" dirty="0"/>
          </a:p>
          <a:p>
            <a:pPr marL="514350" indent="-514350">
              <a:buFont typeface="+mj-lt"/>
              <a:buAutoNum type="alphaUcPeriod"/>
            </a:pPr>
            <a:r>
              <a:rPr lang="en-GB" dirty="0" err="1"/>
              <a:t>Fluoresan</a:t>
            </a:r>
            <a:endParaRPr lang="en-GB" dirty="0"/>
          </a:p>
          <a:p>
            <a:pPr marL="514350" indent="-514350">
              <a:buFont typeface="+mj-lt"/>
              <a:buAutoNum type="alphaUcPeriod"/>
            </a:pPr>
            <a:r>
              <a:rPr lang="en-GB" dirty="0" err="1"/>
              <a:t>Saçılma</a:t>
            </a:r>
            <a:endParaRPr lang="en-GB" dirty="0"/>
          </a:p>
          <a:p>
            <a:pPr marL="514350" indent="-514350">
              <a:buFont typeface="+mj-lt"/>
              <a:buAutoNum type="alphaUcPeriod"/>
            </a:pPr>
            <a:r>
              <a:rPr lang="en-GB" dirty="0" err="1"/>
              <a:t>radyofrekans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B1B789-F509-4625-BF0F-D93D3CDAD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4B69F9-481D-4652-B581-C1C5F8B6A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7365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98B223-F57B-466E-9565-96D494058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3. CBC </a:t>
            </a:r>
            <a:r>
              <a:rPr lang="en-GB" dirty="0" err="1"/>
              <a:t>ölçümünde</a:t>
            </a:r>
            <a:r>
              <a:rPr lang="en-GB" dirty="0"/>
              <a:t> </a:t>
            </a:r>
            <a:r>
              <a:rPr lang="en-GB" dirty="0" err="1"/>
              <a:t>temel</a:t>
            </a:r>
            <a:r>
              <a:rPr lang="en-GB" dirty="0"/>
              <a:t> </a:t>
            </a:r>
            <a:r>
              <a:rPr lang="en-GB" dirty="0" err="1"/>
              <a:t>kullanılan</a:t>
            </a:r>
            <a:r>
              <a:rPr lang="en-GB" dirty="0"/>
              <a:t> Teknik </a:t>
            </a:r>
            <a:r>
              <a:rPr lang="en-GB" dirty="0" err="1"/>
              <a:t>hangisidir</a:t>
            </a:r>
            <a:r>
              <a:rPr lang="en-GB" dirty="0"/>
              <a:t>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6F4E2D-8FDC-4279-BDCC-D93DD081A4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GB" dirty="0">
                <a:solidFill>
                  <a:srgbClr val="FF0000"/>
                </a:solidFill>
              </a:rPr>
              <a:t>coulter</a:t>
            </a:r>
          </a:p>
          <a:p>
            <a:pPr marL="514350" indent="-514350">
              <a:buFont typeface="+mj-lt"/>
              <a:buAutoNum type="alphaUcPeriod"/>
            </a:pPr>
            <a:r>
              <a:rPr lang="en-GB" dirty="0" err="1"/>
              <a:t>Spekrsofotometri</a:t>
            </a:r>
            <a:endParaRPr lang="en-GB" dirty="0"/>
          </a:p>
          <a:p>
            <a:pPr marL="514350" indent="-514350">
              <a:buFont typeface="+mj-lt"/>
              <a:buAutoNum type="alphaUcPeriod"/>
            </a:pPr>
            <a:r>
              <a:rPr lang="en-GB" dirty="0" err="1"/>
              <a:t>Fluoresan</a:t>
            </a:r>
            <a:endParaRPr lang="en-GB" dirty="0"/>
          </a:p>
          <a:p>
            <a:pPr marL="514350" indent="-514350">
              <a:buFont typeface="+mj-lt"/>
              <a:buAutoNum type="alphaUcPeriod"/>
            </a:pPr>
            <a:r>
              <a:rPr lang="en-GB" dirty="0" err="1"/>
              <a:t>Saçılma</a:t>
            </a:r>
            <a:endParaRPr lang="en-GB" dirty="0"/>
          </a:p>
          <a:p>
            <a:pPr marL="514350" indent="-514350">
              <a:buFont typeface="+mj-lt"/>
              <a:buAutoNum type="alphaUcPeriod"/>
            </a:pPr>
            <a:r>
              <a:rPr lang="en-GB" dirty="0" err="1"/>
              <a:t>radyofrekans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B1B789-F509-4625-BF0F-D93D3CDAD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4B69F9-481D-4652-B581-C1C5F8B6A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2128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89BC17-89A8-4D00-82FD-48F0DC43B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4. </a:t>
            </a:r>
            <a:r>
              <a:rPr lang="en-GB" dirty="0" err="1"/>
              <a:t>Eritrositlerin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kimyasalla</a:t>
            </a:r>
            <a:r>
              <a:rPr lang="en-GB" dirty="0"/>
              <a:t> </a:t>
            </a:r>
            <a:r>
              <a:rPr lang="en-GB" dirty="0" err="1"/>
              <a:t>parçalanmasının</a:t>
            </a:r>
            <a:r>
              <a:rPr lang="en-GB" dirty="0"/>
              <a:t> </a:t>
            </a:r>
            <a:r>
              <a:rPr lang="en-GB" dirty="0" err="1"/>
              <a:t>sebebi</a:t>
            </a:r>
            <a:r>
              <a:rPr lang="en-GB" dirty="0"/>
              <a:t> </a:t>
            </a:r>
            <a:r>
              <a:rPr lang="en-GB" dirty="0" err="1"/>
              <a:t>nedir</a:t>
            </a:r>
            <a:r>
              <a:rPr lang="en-GB" dirty="0"/>
              <a:t> 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5831E2-2BC2-4A13-BB61-8A36CE5F65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GB" dirty="0" err="1"/>
              <a:t>Hemoglobin</a:t>
            </a:r>
            <a:r>
              <a:rPr lang="en-GB" dirty="0"/>
              <a:t> </a:t>
            </a:r>
            <a:r>
              <a:rPr lang="en-GB" dirty="0" err="1"/>
              <a:t>konsantrasyonunu</a:t>
            </a:r>
            <a:r>
              <a:rPr lang="en-GB" dirty="0"/>
              <a:t> </a:t>
            </a:r>
            <a:r>
              <a:rPr lang="en-GB" dirty="0" err="1"/>
              <a:t>ölçmek</a:t>
            </a:r>
            <a:endParaRPr lang="en-GB" dirty="0"/>
          </a:p>
          <a:p>
            <a:pPr marL="514350" indent="-514350">
              <a:buFont typeface="+mj-lt"/>
              <a:buAutoNum type="alphaUcPeriod"/>
            </a:pPr>
            <a:r>
              <a:rPr lang="en-GB" dirty="0" err="1"/>
              <a:t>Eritrosit</a:t>
            </a:r>
            <a:r>
              <a:rPr lang="en-GB" dirty="0"/>
              <a:t> </a:t>
            </a:r>
            <a:r>
              <a:rPr lang="en-GB" dirty="0" err="1"/>
              <a:t>sayısını</a:t>
            </a:r>
            <a:r>
              <a:rPr lang="en-GB" dirty="0"/>
              <a:t> </a:t>
            </a:r>
            <a:r>
              <a:rPr lang="en-GB" dirty="0" err="1"/>
              <a:t>bulmak</a:t>
            </a:r>
            <a:endParaRPr lang="en-GB" dirty="0"/>
          </a:p>
          <a:p>
            <a:pPr marL="514350" indent="-514350">
              <a:buFont typeface="+mj-lt"/>
              <a:buAutoNum type="alphaUcPeriod"/>
            </a:pPr>
            <a:r>
              <a:rPr lang="en-GB" dirty="0" err="1"/>
              <a:t>Eritrosit</a:t>
            </a:r>
            <a:r>
              <a:rPr lang="en-GB" dirty="0"/>
              <a:t> </a:t>
            </a:r>
            <a:r>
              <a:rPr lang="en-GB" dirty="0" err="1"/>
              <a:t>hacmini</a:t>
            </a:r>
            <a:r>
              <a:rPr lang="en-GB" dirty="0"/>
              <a:t> </a:t>
            </a:r>
            <a:r>
              <a:rPr lang="en-GB" dirty="0" err="1"/>
              <a:t>ölçmek</a:t>
            </a:r>
            <a:endParaRPr lang="en-GB" dirty="0"/>
          </a:p>
          <a:p>
            <a:pPr marL="514350" indent="-514350">
              <a:buFont typeface="+mj-lt"/>
              <a:buAutoNum type="alphaUcPeriod"/>
            </a:pPr>
            <a:r>
              <a:rPr lang="en-GB" dirty="0" err="1"/>
              <a:t>Lökosit</a:t>
            </a:r>
            <a:r>
              <a:rPr lang="en-GB" dirty="0"/>
              <a:t> </a:t>
            </a:r>
            <a:r>
              <a:rPr lang="en-GB" dirty="0" err="1"/>
              <a:t>hacmİni</a:t>
            </a:r>
            <a:r>
              <a:rPr lang="en-GB" dirty="0"/>
              <a:t> </a:t>
            </a:r>
            <a:r>
              <a:rPr lang="en-GB" dirty="0" err="1"/>
              <a:t>ölçmek</a:t>
            </a:r>
            <a:endParaRPr lang="en-GB" dirty="0"/>
          </a:p>
          <a:p>
            <a:pPr marL="514350" indent="-514350">
              <a:buFont typeface="+mj-lt"/>
              <a:buAutoNum type="alphaUcPeriod"/>
            </a:pPr>
            <a:r>
              <a:rPr lang="en-GB" dirty="0" err="1"/>
              <a:t>Ortalama</a:t>
            </a:r>
            <a:r>
              <a:rPr lang="en-GB" dirty="0"/>
              <a:t> </a:t>
            </a:r>
            <a:r>
              <a:rPr lang="en-GB" dirty="0" err="1"/>
              <a:t>hücre</a:t>
            </a:r>
            <a:r>
              <a:rPr lang="en-GB" dirty="0"/>
              <a:t> </a:t>
            </a:r>
            <a:r>
              <a:rPr lang="en-GB" dirty="0" err="1"/>
              <a:t>hacmini</a:t>
            </a:r>
            <a:r>
              <a:rPr lang="en-GB" dirty="0"/>
              <a:t> (MCV) </a:t>
            </a:r>
            <a:r>
              <a:rPr lang="en-GB" dirty="0" err="1"/>
              <a:t>belirlemek</a:t>
            </a:r>
            <a:endParaRPr lang="en-GB" dirty="0"/>
          </a:p>
          <a:p>
            <a:endParaRPr lang="en-GB" dirty="0"/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9286AF-B440-48BC-879B-337CBDA3D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AE4ADC-78B6-4463-A931-9B4450D3E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5079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89BC17-89A8-4D00-82FD-48F0DC43B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4. </a:t>
            </a:r>
            <a:r>
              <a:rPr lang="en-GB" dirty="0" err="1"/>
              <a:t>Eritrositlerin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kimyasalla</a:t>
            </a:r>
            <a:r>
              <a:rPr lang="en-GB" dirty="0"/>
              <a:t> </a:t>
            </a:r>
            <a:r>
              <a:rPr lang="en-GB" dirty="0" err="1"/>
              <a:t>parçalanmasının</a:t>
            </a:r>
            <a:r>
              <a:rPr lang="en-GB" dirty="0"/>
              <a:t> </a:t>
            </a:r>
            <a:r>
              <a:rPr lang="en-GB" dirty="0" err="1"/>
              <a:t>sebebi</a:t>
            </a:r>
            <a:r>
              <a:rPr lang="en-GB" dirty="0"/>
              <a:t> </a:t>
            </a:r>
            <a:r>
              <a:rPr lang="en-GB" dirty="0" err="1"/>
              <a:t>nedir</a:t>
            </a:r>
            <a:r>
              <a:rPr lang="en-GB" dirty="0"/>
              <a:t> 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5831E2-2BC2-4A13-BB61-8A36CE5F65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GB" dirty="0" err="1">
                <a:solidFill>
                  <a:srgbClr val="FF0000"/>
                </a:solidFill>
              </a:rPr>
              <a:t>Hemoglobin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 err="1">
                <a:solidFill>
                  <a:srgbClr val="FF0000"/>
                </a:solidFill>
              </a:rPr>
              <a:t>konsantrasyonunu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 err="1">
                <a:solidFill>
                  <a:srgbClr val="FF0000"/>
                </a:solidFill>
              </a:rPr>
              <a:t>ölçmek</a:t>
            </a:r>
            <a:endParaRPr lang="en-GB" dirty="0">
              <a:solidFill>
                <a:srgbClr val="FF0000"/>
              </a:solidFill>
            </a:endParaRPr>
          </a:p>
          <a:p>
            <a:pPr marL="514350" indent="-514350">
              <a:buFont typeface="+mj-lt"/>
              <a:buAutoNum type="alphaUcPeriod"/>
            </a:pPr>
            <a:r>
              <a:rPr lang="en-GB" dirty="0" err="1"/>
              <a:t>Eritrosit</a:t>
            </a:r>
            <a:r>
              <a:rPr lang="en-GB" dirty="0"/>
              <a:t> </a:t>
            </a:r>
            <a:r>
              <a:rPr lang="en-GB" dirty="0" err="1"/>
              <a:t>sayısını</a:t>
            </a:r>
            <a:r>
              <a:rPr lang="en-GB" dirty="0"/>
              <a:t> </a:t>
            </a:r>
            <a:r>
              <a:rPr lang="en-GB" dirty="0" err="1"/>
              <a:t>bulmak</a:t>
            </a:r>
            <a:endParaRPr lang="en-GB" dirty="0"/>
          </a:p>
          <a:p>
            <a:pPr marL="514350" indent="-514350">
              <a:buFont typeface="+mj-lt"/>
              <a:buAutoNum type="alphaUcPeriod"/>
            </a:pPr>
            <a:r>
              <a:rPr lang="en-GB" dirty="0" err="1"/>
              <a:t>Eritrosit</a:t>
            </a:r>
            <a:r>
              <a:rPr lang="en-GB" dirty="0"/>
              <a:t> </a:t>
            </a:r>
            <a:r>
              <a:rPr lang="en-GB" dirty="0" err="1"/>
              <a:t>hacmini</a:t>
            </a:r>
            <a:r>
              <a:rPr lang="en-GB" dirty="0"/>
              <a:t> </a:t>
            </a:r>
            <a:r>
              <a:rPr lang="en-GB" dirty="0" err="1"/>
              <a:t>ölçmek</a:t>
            </a:r>
            <a:endParaRPr lang="en-GB" dirty="0"/>
          </a:p>
          <a:p>
            <a:pPr marL="514350" indent="-514350">
              <a:buFont typeface="+mj-lt"/>
              <a:buAutoNum type="alphaUcPeriod"/>
            </a:pPr>
            <a:r>
              <a:rPr lang="en-GB" dirty="0" err="1"/>
              <a:t>Lökosit</a:t>
            </a:r>
            <a:r>
              <a:rPr lang="en-GB" dirty="0"/>
              <a:t> </a:t>
            </a:r>
            <a:r>
              <a:rPr lang="en-GB" dirty="0" err="1"/>
              <a:t>hacmİni</a:t>
            </a:r>
            <a:r>
              <a:rPr lang="en-GB" dirty="0"/>
              <a:t> </a:t>
            </a:r>
            <a:r>
              <a:rPr lang="en-GB" dirty="0" err="1"/>
              <a:t>ölçmek</a:t>
            </a:r>
            <a:endParaRPr lang="en-GB" dirty="0"/>
          </a:p>
          <a:p>
            <a:pPr marL="514350" indent="-514350">
              <a:buFont typeface="+mj-lt"/>
              <a:buAutoNum type="alphaUcPeriod"/>
            </a:pPr>
            <a:r>
              <a:rPr lang="en-GB" dirty="0" err="1"/>
              <a:t>Ortalama</a:t>
            </a:r>
            <a:r>
              <a:rPr lang="en-GB" dirty="0"/>
              <a:t> </a:t>
            </a:r>
            <a:r>
              <a:rPr lang="en-GB" dirty="0" err="1"/>
              <a:t>hücre</a:t>
            </a:r>
            <a:r>
              <a:rPr lang="en-GB" dirty="0"/>
              <a:t> </a:t>
            </a:r>
            <a:r>
              <a:rPr lang="en-GB" dirty="0" err="1"/>
              <a:t>hacmini</a:t>
            </a:r>
            <a:r>
              <a:rPr lang="en-GB" dirty="0"/>
              <a:t> (MCV) </a:t>
            </a:r>
            <a:r>
              <a:rPr lang="en-GB" dirty="0" err="1"/>
              <a:t>belirlemek</a:t>
            </a:r>
            <a:endParaRPr lang="en-GB" dirty="0"/>
          </a:p>
          <a:p>
            <a:endParaRPr lang="en-GB" dirty="0"/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9286AF-B440-48BC-879B-337CBDA3D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AE4ADC-78B6-4463-A931-9B4450D3E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7382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234BD-DC12-4A54-89D2-E262DB29A7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5. MCHC </a:t>
            </a:r>
            <a:r>
              <a:rPr lang="en-GB" dirty="0" err="1"/>
              <a:t>değeri</a:t>
            </a:r>
            <a:r>
              <a:rPr lang="en-GB" dirty="0"/>
              <a:t> </a:t>
            </a:r>
            <a:r>
              <a:rPr lang="en-GB" dirty="0" err="1"/>
              <a:t>neyi</a:t>
            </a:r>
            <a:r>
              <a:rPr lang="en-GB" dirty="0"/>
              <a:t> </a:t>
            </a:r>
            <a:r>
              <a:rPr lang="en-GB" dirty="0" err="1"/>
              <a:t>gösterir</a:t>
            </a:r>
            <a:r>
              <a:rPr lang="en-GB" dirty="0"/>
              <a:t>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365D67-E73E-40BE-A48B-11DBE830DA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GB" sz="2800" dirty="0" err="1"/>
              <a:t>Kırmızı</a:t>
            </a:r>
            <a:r>
              <a:rPr lang="en-GB" sz="2800" dirty="0"/>
              <a:t> </a:t>
            </a:r>
            <a:r>
              <a:rPr lang="en-GB" sz="2800" dirty="0" err="1"/>
              <a:t>kan</a:t>
            </a:r>
            <a:r>
              <a:rPr lang="en-GB" sz="2800" dirty="0"/>
              <a:t> </a:t>
            </a:r>
            <a:r>
              <a:rPr lang="en-GB" sz="2800" dirty="0" err="1"/>
              <a:t>hücresi</a:t>
            </a:r>
            <a:r>
              <a:rPr lang="en-GB" sz="2800" dirty="0"/>
              <a:t> </a:t>
            </a:r>
            <a:r>
              <a:rPr lang="en-GB" sz="2800" dirty="0" err="1"/>
              <a:t>içindeki</a:t>
            </a:r>
            <a:r>
              <a:rPr lang="en-GB" sz="2800" dirty="0"/>
              <a:t> </a:t>
            </a:r>
            <a:r>
              <a:rPr lang="en-GB" sz="2800" dirty="0" err="1"/>
              <a:t>ortalama</a:t>
            </a:r>
            <a:r>
              <a:rPr lang="en-GB" sz="2800" dirty="0"/>
              <a:t> </a:t>
            </a:r>
            <a:r>
              <a:rPr lang="en-GB" sz="2800" dirty="0" err="1"/>
              <a:t>hemoglobin</a:t>
            </a:r>
            <a:r>
              <a:rPr lang="en-GB" sz="2800" dirty="0"/>
              <a:t> </a:t>
            </a:r>
            <a:r>
              <a:rPr lang="en-GB" sz="2800" dirty="0" err="1"/>
              <a:t>konsantrasyonunu</a:t>
            </a:r>
            <a:endParaRPr lang="en-GB" sz="2800" dirty="0"/>
          </a:p>
          <a:p>
            <a:pPr marL="514350" indent="-514350">
              <a:buFont typeface="+mj-lt"/>
              <a:buAutoNum type="alphaUcPeriod"/>
            </a:pPr>
            <a:r>
              <a:rPr lang="en-GB" dirty="0" err="1"/>
              <a:t>Kırmızı</a:t>
            </a:r>
            <a:r>
              <a:rPr lang="en-GB" dirty="0"/>
              <a:t> </a:t>
            </a:r>
            <a:r>
              <a:rPr lang="en-GB" dirty="0" err="1"/>
              <a:t>kan</a:t>
            </a:r>
            <a:r>
              <a:rPr lang="en-GB" dirty="0"/>
              <a:t> </a:t>
            </a:r>
            <a:r>
              <a:rPr lang="en-GB" dirty="0" err="1"/>
              <a:t>hücresi</a:t>
            </a:r>
            <a:r>
              <a:rPr lang="en-GB" dirty="0"/>
              <a:t> </a:t>
            </a:r>
            <a:r>
              <a:rPr lang="en-GB" dirty="0" err="1"/>
              <a:t>hacmini</a:t>
            </a:r>
            <a:endParaRPr lang="en-GB" dirty="0"/>
          </a:p>
          <a:p>
            <a:pPr marL="514350" indent="-514350">
              <a:buFont typeface="+mj-lt"/>
              <a:buAutoNum type="alphaUcPeriod"/>
            </a:pPr>
            <a:r>
              <a:rPr lang="en-GB" sz="2800" dirty="0" err="1"/>
              <a:t>Beyaz</a:t>
            </a:r>
            <a:r>
              <a:rPr lang="en-GB" sz="2800" dirty="0"/>
              <a:t> </a:t>
            </a:r>
            <a:r>
              <a:rPr lang="en-GB" sz="2800" dirty="0" err="1"/>
              <a:t>kan</a:t>
            </a:r>
            <a:r>
              <a:rPr lang="en-GB" sz="2800" dirty="0"/>
              <a:t> </a:t>
            </a:r>
            <a:r>
              <a:rPr lang="en-GB" sz="2800" dirty="0" err="1"/>
              <a:t>hücresi</a:t>
            </a:r>
            <a:r>
              <a:rPr lang="en-GB" sz="2800" dirty="0"/>
              <a:t> </a:t>
            </a:r>
            <a:r>
              <a:rPr lang="en-GB" sz="2800" dirty="0" err="1"/>
              <a:t>hacmini</a:t>
            </a:r>
            <a:endParaRPr lang="en-GB" sz="2800" dirty="0"/>
          </a:p>
          <a:p>
            <a:pPr marL="514350" indent="-514350">
              <a:buFont typeface="+mj-lt"/>
              <a:buAutoNum type="alphaUcPeriod"/>
            </a:pPr>
            <a:r>
              <a:rPr lang="en-GB" sz="2800" dirty="0" err="1"/>
              <a:t>Beyaz</a:t>
            </a:r>
            <a:r>
              <a:rPr lang="en-GB" sz="2800" dirty="0"/>
              <a:t> </a:t>
            </a:r>
            <a:r>
              <a:rPr lang="en-GB" sz="2800" dirty="0" err="1"/>
              <a:t>kan</a:t>
            </a:r>
            <a:r>
              <a:rPr lang="en-GB" sz="2800" dirty="0"/>
              <a:t> </a:t>
            </a:r>
            <a:r>
              <a:rPr lang="en-GB" sz="2800" dirty="0" err="1"/>
              <a:t>hücresi</a:t>
            </a:r>
            <a:r>
              <a:rPr lang="en-GB" sz="2800" dirty="0"/>
              <a:t> </a:t>
            </a:r>
            <a:r>
              <a:rPr lang="en-GB" sz="2800" dirty="0" err="1"/>
              <a:t>sayısını</a:t>
            </a:r>
            <a:endParaRPr lang="en-GB" sz="2800" dirty="0"/>
          </a:p>
          <a:p>
            <a:pPr marL="514350" indent="-514350">
              <a:buFont typeface="+mj-lt"/>
              <a:buAutoNum type="alphaUcPeriod"/>
            </a:pPr>
            <a:r>
              <a:rPr lang="en-GB" sz="2800" dirty="0" err="1"/>
              <a:t>Beyaz</a:t>
            </a:r>
            <a:r>
              <a:rPr lang="en-GB" sz="2800" dirty="0"/>
              <a:t> </a:t>
            </a:r>
            <a:r>
              <a:rPr lang="en-GB" sz="2800" dirty="0" err="1"/>
              <a:t>kan</a:t>
            </a:r>
            <a:r>
              <a:rPr lang="en-GB" sz="2800" dirty="0"/>
              <a:t> </a:t>
            </a:r>
            <a:r>
              <a:rPr lang="en-GB" sz="2800" dirty="0" err="1"/>
              <a:t>hücresindeki</a:t>
            </a:r>
            <a:r>
              <a:rPr lang="en-GB" sz="2800" dirty="0"/>
              <a:t> </a:t>
            </a:r>
            <a:r>
              <a:rPr lang="en-GB" sz="2800" dirty="0" err="1"/>
              <a:t>ortalama</a:t>
            </a:r>
            <a:r>
              <a:rPr lang="en-GB" sz="2800" dirty="0"/>
              <a:t> </a:t>
            </a:r>
            <a:r>
              <a:rPr lang="en-GB" sz="2800" dirty="0" err="1"/>
              <a:t>hemoglobin</a:t>
            </a:r>
            <a:r>
              <a:rPr lang="en-GB" sz="2800" dirty="0"/>
              <a:t> </a:t>
            </a:r>
            <a:r>
              <a:rPr lang="en-GB" sz="2800" dirty="0" err="1"/>
              <a:t>konsantrasyonunu</a:t>
            </a:r>
            <a:endParaRPr lang="en-GB" sz="2800" dirty="0"/>
          </a:p>
          <a:p>
            <a:endParaRPr lang="en-GB" sz="2800" dirty="0"/>
          </a:p>
          <a:p>
            <a:endParaRPr lang="en-GB" sz="2800" dirty="0"/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80DF71-FA66-493B-8661-849F34536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290A8B-22D4-4463-9801-3B0CEBE66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187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234BD-DC12-4A54-89D2-E262DB29A7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5. MCHC </a:t>
            </a:r>
            <a:r>
              <a:rPr lang="en-GB" dirty="0" err="1"/>
              <a:t>değeri</a:t>
            </a:r>
            <a:r>
              <a:rPr lang="en-GB" dirty="0"/>
              <a:t> </a:t>
            </a:r>
            <a:r>
              <a:rPr lang="en-GB" dirty="0" err="1"/>
              <a:t>neyi</a:t>
            </a:r>
            <a:r>
              <a:rPr lang="en-GB" dirty="0"/>
              <a:t> </a:t>
            </a:r>
            <a:r>
              <a:rPr lang="en-GB" dirty="0" err="1"/>
              <a:t>gösterir</a:t>
            </a:r>
            <a:r>
              <a:rPr lang="en-GB" dirty="0"/>
              <a:t>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365D67-E73E-40BE-A48B-11DBE830DA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GB" sz="2800" dirty="0" err="1">
                <a:solidFill>
                  <a:srgbClr val="FF0000"/>
                </a:solidFill>
              </a:rPr>
              <a:t>Kırmızı</a:t>
            </a:r>
            <a:r>
              <a:rPr lang="en-GB" sz="2800" dirty="0">
                <a:solidFill>
                  <a:srgbClr val="FF0000"/>
                </a:solidFill>
              </a:rPr>
              <a:t> </a:t>
            </a:r>
            <a:r>
              <a:rPr lang="en-GB" sz="2800" dirty="0" err="1">
                <a:solidFill>
                  <a:srgbClr val="FF0000"/>
                </a:solidFill>
              </a:rPr>
              <a:t>kan</a:t>
            </a:r>
            <a:r>
              <a:rPr lang="en-GB" sz="2800" dirty="0">
                <a:solidFill>
                  <a:srgbClr val="FF0000"/>
                </a:solidFill>
              </a:rPr>
              <a:t> </a:t>
            </a:r>
            <a:r>
              <a:rPr lang="en-GB" sz="2800" dirty="0" err="1">
                <a:solidFill>
                  <a:srgbClr val="FF0000"/>
                </a:solidFill>
              </a:rPr>
              <a:t>hücresi</a:t>
            </a:r>
            <a:r>
              <a:rPr lang="en-GB" sz="2800" dirty="0">
                <a:solidFill>
                  <a:srgbClr val="FF0000"/>
                </a:solidFill>
              </a:rPr>
              <a:t> </a:t>
            </a:r>
            <a:r>
              <a:rPr lang="en-GB" sz="2800" dirty="0" err="1">
                <a:solidFill>
                  <a:srgbClr val="FF0000"/>
                </a:solidFill>
              </a:rPr>
              <a:t>içindeki</a:t>
            </a:r>
            <a:r>
              <a:rPr lang="en-GB" sz="2800" dirty="0">
                <a:solidFill>
                  <a:srgbClr val="FF0000"/>
                </a:solidFill>
              </a:rPr>
              <a:t> </a:t>
            </a:r>
            <a:r>
              <a:rPr lang="en-GB" sz="2800" dirty="0" err="1">
                <a:solidFill>
                  <a:srgbClr val="FF0000"/>
                </a:solidFill>
              </a:rPr>
              <a:t>ortalama</a:t>
            </a:r>
            <a:r>
              <a:rPr lang="en-GB" sz="2800" dirty="0">
                <a:solidFill>
                  <a:srgbClr val="FF0000"/>
                </a:solidFill>
              </a:rPr>
              <a:t> </a:t>
            </a:r>
            <a:r>
              <a:rPr lang="en-GB" sz="2800" dirty="0" err="1">
                <a:solidFill>
                  <a:srgbClr val="FF0000"/>
                </a:solidFill>
              </a:rPr>
              <a:t>hemoglobin</a:t>
            </a:r>
            <a:r>
              <a:rPr lang="en-GB" sz="2800" dirty="0">
                <a:solidFill>
                  <a:srgbClr val="FF0000"/>
                </a:solidFill>
              </a:rPr>
              <a:t> </a:t>
            </a:r>
            <a:r>
              <a:rPr lang="en-GB" sz="2800" dirty="0" err="1">
                <a:solidFill>
                  <a:srgbClr val="FF0000"/>
                </a:solidFill>
              </a:rPr>
              <a:t>konsantrasyonunu</a:t>
            </a:r>
            <a:endParaRPr lang="en-GB" sz="2800" dirty="0">
              <a:solidFill>
                <a:srgbClr val="FF0000"/>
              </a:solidFill>
            </a:endParaRPr>
          </a:p>
          <a:p>
            <a:pPr marL="514350" indent="-514350">
              <a:buFont typeface="+mj-lt"/>
              <a:buAutoNum type="alphaUcPeriod"/>
            </a:pPr>
            <a:r>
              <a:rPr lang="en-GB" dirty="0" err="1"/>
              <a:t>Kırmızı</a:t>
            </a:r>
            <a:r>
              <a:rPr lang="en-GB" dirty="0"/>
              <a:t> </a:t>
            </a:r>
            <a:r>
              <a:rPr lang="en-GB" dirty="0" err="1"/>
              <a:t>kan</a:t>
            </a:r>
            <a:r>
              <a:rPr lang="en-GB" dirty="0"/>
              <a:t> </a:t>
            </a:r>
            <a:r>
              <a:rPr lang="en-GB" dirty="0" err="1"/>
              <a:t>hücresi</a:t>
            </a:r>
            <a:r>
              <a:rPr lang="en-GB" dirty="0"/>
              <a:t> </a:t>
            </a:r>
            <a:r>
              <a:rPr lang="en-GB" dirty="0" err="1"/>
              <a:t>hacmini</a:t>
            </a:r>
            <a:endParaRPr lang="en-GB" dirty="0"/>
          </a:p>
          <a:p>
            <a:pPr marL="514350" indent="-514350">
              <a:buFont typeface="+mj-lt"/>
              <a:buAutoNum type="alphaUcPeriod"/>
            </a:pPr>
            <a:r>
              <a:rPr lang="en-GB" sz="2800" dirty="0" err="1"/>
              <a:t>Beyaz</a:t>
            </a:r>
            <a:r>
              <a:rPr lang="en-GB" sz="2800" dirty="0"/>
              <a:t> </a:t>
            </a:r>
            <a:r>
              <a:rPr lang="en-GB" sz="2800" dirty="0" err="1"/>
              <a:t>kan</a:t>
            </a:r>
            <a:r>
              <a:rPr lang="en-GB" sz="2800" dirty="0"/>
              <a:t> </a:t>
            </a:r>
            <a:r>
              <a:rPr lang="en-GB" sz="2800" dirty="0" err="1"/>
              <a:t>hücresi</a:t>
            </a:r>
            <a:r>
              <a:rPr lang="en-GB" sz="2800" dirty="0"/>
              <a:t> </a:t>
            </a:r>
            <a:r>
              <a:rPr lang="en-GB" sz="2800" dirty="0" err="1"/>
              <a:t>hacmini</a:t>
            </a:r>
            <a:endParaRPr lang="en-GB" sz="2800" dirty="0"/>
          </a:p>
          <a:p>
            <a:pPr marL="514350" indent="-514350">
              <a:buFont typeface="+mj-lt"/>
              <a:buAutoNum type="alphaUcPeriod"/>
            </a:pPr>
            <a:r>
              <a:rPr lang="en-GB" sz="2800" dirty="0" err="1"/>
              <a:t>Beyaz</a:t>
            </a:r>
            <a:r>
              <a:rPr lang="en-GB" sz="2800" dirty="0"/>
              <a:t> </a:t>
            </a:r>
            <a:r>
              <a:rPr lang="en-GB" sz="2800" dirty="0" err="1"/>
              <a:t>kan</a:t>
            </a:r>
            <a:r>
              <a:rPr lang="en-GB" sz="2800" dirty="0"/>
              <a:t> </a:t>
            </a:r>
            <a:r>
              <a:rPr lang="en-GB" sz="2800" dirty="0" err="1"/>
              <a:t>hücresi</a:t>
            </a:r>
            <a:r>
              <a:rPr lang="en-GB" sz="2800" dirty="0"/>
              <a:t> </a:t>
            </a:r>
            <a:r>
              <a:rPr lang="en-GB" sz="2800" dirty="0" err="1"/>
              <a:t>sayısını</a:t>
            </a:r>
            <a:endParaRPr lang="en-GB" sz="2800" dirty="0"/>
          </a:p>
          <a:p>
            <a:pPr marL="514350" indent="-514350">
              <a:buFont typeface="+mj-lt"/>
              <a:buAutoNum type="alphaUcPeriod"/>
            </a:pPr>
            <a:r>
              <a:rPr lang="en-GB" sz="2800" dirty="0" err="1"/>
              <a:t>Beyaz</a:t>
            </a:r>
            <a:r>
              <a:rPr lang="en-GB" sz="2800" dirty="0"/>
              <a:t> </a:t>
            </a:r>
            <a:r>
              <a:rPr lang="en-GB" sz="2800" dirty="0" err="1"/>
              <a:t>kan</a:t>
            </a:r>
            <a:r>
              <a:rPr lang="en-GB" sz="2800" dirty="0"/>
              <a:t> </a:t>
            </a:r>
            <a:r>
              <a:rPr lang="en-GB" sz="2800" dirty="0" err="1"/>
              <a:t>hücresindeki</a:t>
            </a:r>
            <a:r>
              <a:rPr lang="en-GB" sz="2800" dirty="0"/>
              <a:t> </a:t>
            </a:r>
            <a:r>
              <a:rPr lang="en-GB" sz="2800" dirty="0" err="1"/>
              <a:t>ortalama</a:t>
            </a:r>
            <a:r>
              <a:rPr lang="en-GB" sz="2800" dirty="0"/>
              <a:t> </a:t>
            </a:r>
            <a:r>
              <a:rPr lang="en-GB" sz="2800" dirty="0" err="1"/>
              <a:t>hemoglobin</a:t>
            </a:r>
            <a:r>
              <a:rPr lang="en-GB" sz="2800" dirty="0"/>
              <a:t> </a:t>
            </a:r>
            <a:r>
              <a:rPr lang="en-GB" sz="2800" dirty="0" err="1"/>
              <a:t>konsantrasyonunu</a:t>
            </a:r>
            <a:endParaRPr lang="en-GB" sz="2800" dirty="0"/>
          </a:p>
          <a:p>
            <a:endParaRPr lang="en-GB" sz="2800" dirty="0"/>
          </a:p>
          <a:p>
            <a:endParaRPr lang="en-GB" sz="2800" dirty="0"/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80DF71-FA66-493B-8661-849F34536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290A8B-22D4-4463-9801-3B0CEBE66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2813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2F7FD7-1B30-4600-8A4E-5F582AE71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Tam Kan </a:t>
            </a:r>
            <a:r>
              <a:rPr lang="en-GB" dirty="0" err="1"/>
              <a:t>sayımı</a:t>
            </a:r>
            <a:r>
              <a:rPr lang="en-GB" dirty="0"/>
              <a:t> (CBC, TBC)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7759E9-DF40-44BE-9E9C-B29D47EA9A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9881"/>
            <a:ext cx="10515600" cy="4657082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Tam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sayımı</a:t>
            </a:r>
            <a:r>
              <a:rPr lang="en-US" dirty="0"/>
              <a:t> (CBC),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kişinin</a:t>
            </a:r>
            <a:r>
              <a:rPr lang="en-US" dirty="0"/>
              <a:t> </a:t>
            </a:r>
            <a:r>
              <a:rPr lang="en-US" dirty="0" err="1"/>
              <a:t>kanındaki</a:t>
            </a:r>
            <a:r>
              <a:rPr lang="en-US" dirty="0"/>
              <a:t> </a:t>
            </a:r>
            <a:r>
              <a:rPr lang="en-US" dirty="0" err="1"/>
              <a:t>hücreler</a:t>
            </a:r>
            <a:r>
              <a:rPr lang="en-US" dirty="0"/>
              <a:t> </a:t>
            </a:r>
            <a:r>
              <a:rPr lang="en-US" dirty="0" err="1"/>
              <a:t>hakkında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veren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dizi </a:t>
            </a:r>
            <a:r>
              <a:rPr lang="en-US" dirty="0" err="1"/>
              <a:t>tıbbi</a:t>
            </a:r>
            <a:r>
              <a:rPr lang="en-US" dirty="0"/>
              <a:t> </a:t>
            </a:r>
            <a:r>
              <a:rPr lang="en-US" dirty="0" err="1"/>
              <a:t>laboratuvar</a:t>
            </a:r>
            <a:r>
              <a:rPr lang="en-US" dirty="0"/>
              <a:t> </a:t>
            </a:r>
            <a:r>
              <a:rPr lang="en-US" dirty="0" err="1"/>
              <a:t>testidir</a:t>
            </a:r>
            <a:r>
              <a:rPr lang="en-US" dirty="0"/>
              <a:t>. </a:t>
            </a:r>
          </a:p>
          <a:p>
            <a:r>
              <a:rPr lang="en-US" dirty="0"/>
              <a:t>CBC, </a:t>
            </a:r>
          </a:p>
          <a:p>
            <a:pPr lvl="1"/>
            <a:r>
              <a:rPr lang="en-US" dirty="0" err="1"/>
              <a:t>beyaz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hücrelerinin</a:t>
            </a:r>
            <a:r>
              <a:rPr lang="en-US" dirty="0"/>
              <a:t>, </a:t>
            </a:r>
            <a:r>
              <a:rPr lang="en-US" dirty="0" err="1"/>
              <a:t>kırmızı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hücrelerinin</a:t>
            </a:r>
            <a:r>
              <a:rPr lang="en-US" dirty="0"/>
              <a:t> ve </a:t>
            </a:r>
            <a:r>
              <a:rPr lang="en-US" dirty="0" err="1"/>
              <a:t>trombositlerin</a:t>
            </a:r>
            <a:r>
              <a:rPr lang="en-US" dirty="0"/>
              <a:t> </a:t>
            </a:r>
            <a:r>
              <a:rPr lang="en-US" dirty="0" err="1"/>
              <a:t>miktarlarını</a:t>
            </a:r>
            <a:r>
              <a:rPr lang="en-US" dirty="0"/>
              <a:t>,</a:t>
            </a:r>
          </a:p>
          <a:p>
            <a:pPr lvl="1"/>
            <a:r>
              <a:rPr lang="en-US" dirty="0"/>
              <a:t> </a:t>
            </a:r>
            <a:r>
              <a:rPr lang="en-US" dirty="0" err="1"/>
              <a:t>kandaki</a:t>
            </a:r>
            <a:r>
              <a:rPr lang="en-US" dirty="0"/>
              <a:t> hemoglobin </a:t>
            </a:r>
            <a:r>
              <a:rPr lang="en-US" dirty="0" err="1"/>
              <a:t>konsantrasyonunu</a:t>
            </a:r>
            <a:r>
              <a:rPr lang="en-US" dirty="0"/>
              <a:t> ve </a:t>
            </a:r>
          </a:p>
          <a:p>
            <a:pPr lvl="1"/>
            <a:r>
              <a:rPr lang="en-US" dirty="0" err="1"/>
              <a:t>kırmızı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hücrelerinden</a:t>
            </a:r>
            <a:r>
              <a:rPr lang="en-US" dirty="0"/>
              <a:t> </a:t>
            </a:r>
            <a:r>
              <a:rPr lang="en-US" dirty="0" err="1"/>
              <a:t>oluşan</a:t>
            </a:r>
            <a:r>
              <a:rPr lang="en-US" dirty="0"/>
              <a:t> </a:t>
            </a:r>
            <a:r>
              <a:rPr lang="en-US" dirty="0" err="1"/>
              <a:t>kanın</a:t>
            </a:r>
            <a:r>
              <a:rPr lang="en-US" dirty="0"/>
              <a:t> </a:t>
            </a:r>
            <a:r>
              <a:rPr lang="en-US" dirty="0" err="1"/>
              <a:t>yüzdesi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hematokriti</a:t>
            </a:r>
            <a:r>
              <a:rPr lang="en-US" dirty="0"/>
              <a:t> </a:t>
            </a:r>
            <a:r>
              <a:rPr lang="en-US" dirty="0" err="1"/>
              <a:t>bildirir</a:t>
            </a:r>
            <a:r>
              <a:rPr lang="en-US" dirty="0"/>
              <a:t>.</a:t>
            </a:r>
          </a:p>
          <a:p>
            <a:r>
              <a:rPr lang="en-US" dirty="0"/>
              <a:t> </a:t>
            </a:r>
            <a:r>
              <a:rPr lang="en-US" dirty="0" err="1"/>
              <a:t>Kırmızı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hücrelerinin</a:t>
            </a:r>
            <a:r>
              <a:rPr lang="en-US" dirty="0"/>
              <a:t> </a:t>
            </a:r>
            <a:r>
              <a:rPr lang="en-US" dirty="0" err="1"/>
              <a:t>ortalama</a:t>
            </a:r>
            <a:r>
              <a:rPr lang="en-US" dirty="0"/>
              <a:t> </a:t>
            </a:r>
            <a:r>
              <a:rPr lang="en-US" dirty="0" err="1"/>
              <a:t>boyutunu</a:t>
            </a:r>
            <a:r>
              <a:rPr lang="en-US" dirty="0"/>
              <a:t> ve hemoglobin </a:t>
            </a:r>
            <a:r>
              <a:rPr lang="en-US" dirty="0" err="1"/>
              <a:t>içeriğini</a:t>
            </a:r>
            <a:r>
              <a:rPr lang="en-US" dirty="0"/>
              <a:t> </a:t>
            </a:r>
            <a:r>
              <a:rPr lang="en-US" dirty="0" err="1"/>
              <a:t>hesaplayan</a:t>
            </a:r>
            <a:r>
              <a:rPr lang="en-US" dirty="0"/>
              <a:t> </a:t>
            </a:r>
            <a:r>
              <a:rPr lang="en-US" dirty="0" err="1"/>
              <a:t>kırmızı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hücresi</a:t>
            </a:r>
            <a:r>
              <a:rPr lang="en-US" dirty="0"/>
              <a:t> </a:t>
            </a:r>
            <a:r>
              <a:rPr lang="en-US" dirty="0" err="1"/>
              <a:t>indeksleri</a:t>
            </a:r>
            <a:r>
              <a:rPr lang="en-US" dirty="0"/>
              <a:t> de </a:t>
            </a:r>
            <a:r>
              <a:rPr lang="en-US" dirty="0" err="1"/>
              <a:t>rapor</a:t>
            </a:r>
            <a:r>
              <a:rPr lang="en-US" dirty="0"/>
              <a:t> </a:t>
            </a:r>
            <a:r>
              <a:rPr lang="en-US" dirty="0" err="1"/>
              <a:t>edilir</a:t>
            </a:r>
            <a:r>
              <a:rPr lang="en-US" dirty="0"/>
              <a:t> </a:t>
            </a:r>
          </a:p>
          <a:p>
            <a:r>
              <a:rPr lang="en-US" dirty="0"/>
              <a:t>Bu </a:t>
            </a:r>
            <a:r>
              <a:rPr lang="en-US" dirty="0" err="1"/>
              <a:t>ölçüme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beyaz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hücresi</a:t>
            </a:r>
            <a:r>
              <a:rPr lang="en-US" dirty="0"/>
              <a:t> </a:t>
            </a:r>
            <a:r>
              <a:rPr lang="en-US" dirty="0" err="1"/>
              <a:t>türlerini</a:t>
            </a:r>
            <a:r>
              <a:rPr lang="en-US" dirty="0"/>
              <a:t> </a:t>
            </a:r>
            <a:r>
              <a:rPr lang="en-US" dirty="0" err="1"/>
              <a:t>sayan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beyaz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hücresi</a:t>
            </a:r>
            <a:r>
              <a:rPr lang="en-US" dirty="0"/>
              <a:t> </a:t>
            </a:r>
            <a:r>
              <a:rPr lang="en-US" dirty="0" err="1"/>
              <a:t>diferansiyeli</a:t>
            </a:r>
            <a:r>
              <a:rPr lang="en-US" dirty="0"/>
              <a:t> </a:t>
            </a:r>
            <a:r>
              <a:rPr lang="en-US" dirty="0" err="1"/>
              <a:t>dahil</a:t>
            </a:r>
            <a:r>
              <a:rPr lang="en-US" dirty="0"/>
              <a:t> </a:t>
            </a:r>
            <a:r>
              <a:rPr lang="en-US" dirty="0" err="1"/>
              <a:t>edilebilir</a:t>
            </a:r>
            <a:r>
              <a:rPr lang="en-US" dirty="0"/>
              <a:t>.</a:t>
            </a:r>
          </a:p>
          <a:p>
            <a:r>
              <a:rPr lang="en-US" dirty="0"/>
              <a:t>Tam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sayımı</a:t>
            </a:r>
            <a:r>
              <a:rPr lang="en-US" dirty="0"/>
              <a:t> </a:t>
            </a:r>
            <a:r>
              <a:rPr lang="en-US" dirty="0" err="1"/>
              <a:t>örneklerinin</a:t>
            </a:r>
            <a:r>
              <a:rPr lang="en-US" dirty="0"/>
              <a:t> </a:t>
            </a:r>
            <a:r>
              <a:rPr lang="en-US" dirty="0" err="1"/>
              <a:t>yaklaşık</a:t>
            </a:r>
            <a:r>
              <a:rPr lang="en-US" dirty="0"/>
              <a:t> % 10-25’sinin </a:t>
            </a:r>
            <a:r>
              <a:rPr lang="en-US" dirty="0" err="1"/>
              <a:t>manuel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yayması</a:t>
            </a:r>
            <a:r>
              <a:rPr lang="en-US" dirty="0"/>
              <a:t> </a:t>
            </a:r>
            <a:r>
              <a:rPr lang="en-US" dirty="0" err="1"/>
              <a:t>incelemesine</a:t>
            </a:r>
            <a:r>
              <a:rPr lang="en-US" dirty="0"/>
              <a:t> (</a:t>
            </a:r>
            <a:r>
              <a:rPr lang="en-US" dirty="0" err="1"/>
              <a:t>periferik</a:t>
            </a:r>
            <a:r>
              <a:rPr lang="en-US" dirty="0"/>
              <a:t> </a:t>
            </a:r>
            <a:r>
              <a:rPr lang="en-US" dirty="0" err="1"/>
              <a:t>yayma</a:t>
            </a:r>
            <a:r>
              <a:rPr lang="en-US" dirty="0"/>
              <a:t>)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incelenmesi</a:t>
            </a:r>
            <a:r>
              <a:rPr lang="en-US" dirty="0"/>
              <a:t> </a:t>
            </a:r>
            <a:r>
              <a:rPr lang="en-US" dirty="0" err="1"/>
              <a:t>gerekebilir</a:t>
            </a:r>
            <a:r>
              <a:rPr lang="en-US" dirty="0"/>
              <a:t>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469F0F-558E-46BD-AFA5-1BFDF49A1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A9994F-02C1-42DF-A583-F5599C638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03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71E9F4-44C2-4A90-AD5D-2F0429148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/>
                <a:latin typeface="Arial" panose="020B0604020202020204" pitchFamily="34" charset="0"/>
              </a:rPr>
              <a:t>OTOMATİK KAN SAYIMI CİHAZLARI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9AFB53-2239-45DB-B2DB-DF80ADA18D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>
                <a:effectLst/>
                <a:latin typeface="Arial" panose="020B0604020202020204" pitchFamily="34" charset="0"/>
              </a:rPr>
              <a:t>Dünyadaki</a:t>
            </a:r>
            <a:r>
              <a:rPr lang="en-US" sz="2400" dirty="0">
                <a:effectLst/>
                <a:latin typeface="Arial" panose="020B0604020202020204" pitchFamily="34" charset="0"/>
              </a:rPr>
              <a:t> belli </a:t>
            </a:r>
            <a:r>
              <a:rPr lang="en-US" sz="2400" dirty="0" err="1">
                <a:effectLst/>
                <a:latin typeface="Arial" panose="020B0604020202020204" pitchFamily="34" charset="0"/>
              </a:rPr>
              <a:t>başlı</a:t>
            </a:r>
            <a:r>
              <a:rPr lang="en-US" sz="2400" dirty="0">
                <a:effectLst/>
                <a:latin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</a:rPr>
              <a:t>kan</a:t>
            </a:r>
            <a:r>
              <a:rPr lang="en-US" sz="2400" dirty="0">
                <a:effectLst/>
                <a:latin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</a:rPr>
              <a:t>sayımı</a:t>
            </a:r>
            <a:r>
              <a:rPr lang="en-US" sz="2400" dirty="0">
                <a:effectLst/>
                <a:latin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</a:rPr>
              <a:t>cihazı</a:t>
            </a:r>
            <a:r>
              <a:rPr lang="en-US" sz="2400" dirty="0">
                <a:effectLst/>
                <a:latin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</a:rPr>
              <a:t>üreticileri</a:t>
            </a:r>
            <a:r>
              <a:rPr lang="en-US" sz="2400" dirty="0">
                <a:effectLst/>
                <a:latin typeface="Arial" panose="020B0604020202020204" pitchFamily="34" charset="0"/>
              </a:rPr>
              <a:t> “Sysmex”, “Beckman Coulter”, “Abbott Cell-dyne” ve “Siemens (Bayer) </a:t>
            </a:r>
            <a:r>
              <a:rPr lang="en-US" sz="2400" dirty="0" err="1">
                <a:effectLst/>
                <a:latin typeface="Arial" panose="020B0604020202020204" pitchFamily="34" charset="0"/>
              </a:rPr>
              <a:t>Advia”dır</a:t>
            </a:r>
            <a:r>
              <a:rPr lang="en-US" sz="2400" dirty="0">
                <a:effectLst/>
                <a:latin typeface="Arial" panose="020B0604020202020204" pitchFamily="34" charset="0"/>
              </a:rPr>
              <a:t>.</a:t>
            </a:r>
          </a:p>
          <a:p>
            <a:r>
              <a:rPr lang="en-US" sz="2400" dirty="0">
                <a:effectLst/>
                <a:latin typeface="Arial" panose="020B0604020202020204" pitchFamily="34" charset="0"/>
              </a:rPr>
              <a:t>Kan </a:t>
            </a:r>
            <a:r>
              <a:rPr lang="en-US" sz="2400" dirty="0" err="1">
                <a:effectLst/>
                <a:latin typeface="Arial" panose="020B0604020202020204" pitchFamily="34" charset="0"/>
              </a:rPr>
              <a:t>sayımı</a:t>
            </a:r>
            <a:r>
              <a:rPr lang="en-US" sz="2400" dirty="0">
                <a:effectLst/>
                <a:latin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</a:rPr>
              <a:t>cihazlarında</a:t>
            </a:r>
            <a:r>
              <a:rPr lang="en-US" sz="2400" dirty="0">
                <a:effectLst/>
                <a:latin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</a:rPr>
              <a:t>İmpedans</a:t>
            </a:r>
            <a:r>
              <a:rPr lang="en-US" sz="2400" dirty="0">
                <a:effectLst/>
                <a:latin typeface="Arial" panose="020B0604020202020204" pitchFamily="34" charset="0"/>
              </a:rPr>
              <a:t>, </a:t>
            </a:r>
            <a:r>
              <a:rPr lang="en-US" sz="2400" dirty="0" err="1">
                <a:effectLst/>
                <a:latin typeface="Arial" panose="020B0604020202020204" pitchFamily="34" charset="0"/>
              </a:rPr>
              <a:t>Radyo</a:t>
            </a:r>
            <a:r>
              <a:rPr lang="en-US" sz="2400" dirty="0">
                <a:effectLst/>
                <a:latin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</a:rPr>
              <a:t>dalgaları</a:t>
            </a:r>
            <a:r>
              <a:rPr lang="en-US" sz="2400" dirty="0">
                <a:effectLst/>
                <a:latin typeface="Arial" panose="020B0604020202020204" pitchFamily="34" charset="0"/>
              </a:rPr>
              <a:t> ve </a:t>
            </a:r>
            <a:r>
              <a:rPr lang="en-US" sz="2400" dirty="0" err="1">
                <a:effectLst/>
                <a:latin typeface="Arial" panose="020B0604020202020204" pitchFamily="34" charset="0"/>
              </a:rPr>
              <a:t>Optik</a:t>
            </a:r>
            <a:r>
              <a:rPr lang="en-US" sz="2400" dirty="0">
                <a:effectLst/>
                <a:latin typeface="Arial" panose="020B0604020202020204" pitchFamily="34" charset="0"/>
              </a:rPr>
              <a:t> laser scatter </a:t>
            </a:r>
            <a:r>
              <a:rPr lang="en-US" sz="2400" dirty="0" err="1">
                <a:effectLst/>
                <a:latin typeface="Arial" panose="020B0604020202020204" pitchFamily="34" charset="0"/>
              </a:rPr>
              <a:t>olmak</a:t>
            </a:r>
            <a:r>
              <a:rPr lang="en-US" sz="2400" dirty="0">
                <a:effectLst/>
                <a:latin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</a:rPr>
              <a:t>üzere</a:t>
            </a:r>
            <a:r>
              <a:rPr lang="en-US" sz="2400" dirty="0">
                <a:effectLst/>
                <a:latin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</a:rPr>
              <a:t>üç</a:t>
            </a:r>
            <a:r>
              <a:rPr lang="en-US" sz="2400" dirty="0">
                <a:effectLst/>
                <a:latin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</a:rPr>
              <a:t>temel</a:t>
            </a:r>
            <a:r>
              <a:rPr lang="en-US" sz="2400" dirty="0">
                <a:effectLst/>
                <a:latin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</a:rPr>
              <a:t>teknoloji</a:t>
            </a:r>
            <a:r>
              <a:rPr lang="en-US" sz="2400" dirty="0">
                <a:effectLst/>
                <a:latin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</a:rPr>
              <a:t>kullanılmaktadır</a:t>
            </a:r>
            <a:r>
              <a:rPr lang="en-US" sz="2400" dirty="0">
                <a:effectLst/>
                <a:latin typeface="Arial" panose="020B0604020202020204" pitchFamily="34" charset="0"/>
              </a:rPr>
              <a:t>. </a:t>
            </a:r>
            <a:endParaRPr lang="en-US" sz="2400" dirty="0">
              <a:latin typeface="Arial" panose="020B0604020202020204" pitchFamily="34" charset="0"/>
            </a:endParaRPr>
          </a:p>
          <a:p>
            <a:r>
              <a:rPr lang="en-US" sz="2400" dirty="0" err="1">
                <a:effectLst/>
                <a:latin typeface="Arial" panose="020B0604020202020204" pitchFamily="34" charset="0"/>
              </a:rPr>
              <a:t>Lökosit</a:t>
            </a:r>
            <a:r>
              <a:rPr lang="en-US" sz="2400" dirty="0">
                <a:effectLst/>
                <a:latin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</a:rPr>
              <a:t>formülü</a:t>
            </a:r>
            <a:r>
              <a:rPr lang="en-US" sz="2400" dirty="0">
                <a:effectLst/>
                <a:latin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</a:rPr>
              <a:t>yapan</a:t>
            </a:r>
            <a:r>
              <a:rPr lang="en-US" sz="2400" dirty="0">
                <a:effectLst/>
                <a:latin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</a:rPr>
              <a:t>cihazlarda</a:t>
            </a:r>
            <a:r>
              <a:rPr lang="en-US" sz="2400" dirty="0">
                <a:effectLst/>
                <a:latin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</a:rPr>
              <a:t>floresan</a:t>
            </a:r>
            <a:r>
              <a:rPr lang="en-US" sz="2400" dirty="0">
                <a:effectLst/>
                <a:latin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</a:rPr>
              <a:t>boyalar</a:t>
            </a:r>
            <a:r>
              <a:rPr lang="en-US" sz="2400" dirty="0">
                <a:effectLst/>
                <a:latin typeface="Arial" panose="020B0604020202020204" pitchFamily="34" charset="0"/>
              </a:rPr>
              <a:t> ve </a:t>
            </a:r>
            <a:r>
              <a:rPr lang="en-US" sz="2400" dirty="0" err="1">
                <a:effectLst/>
                <a:latin typeface="Arial" panose="020B0604020202020204" pitchFamily="34" charset="0"/>
              </a:rPr>
              <a:t>sitokimyasal</a:t>
            </a:r>
            <a:r>
              <a:rPr lang="en-US" sz="2400" dirty="0">
                <a:effectLst/>
                <a:latin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</a:rPr>
              <a:t>boyalar</a:t>
            </a:r>
            <a:r>
              <a:rPr lang="en-US" sz="2400" dirty="0">
                <a:effectLst/>
                <a:latin typeface="Arial" panose="020B0604020202020204" pitchFamily="34" charset="0"/>
              </a:rPr>
              <a:t> (</a:t>
            </a:r>
            <a:r>
              <a:rPr lang="en-US" sz="2400" dirty="0" err="1">
                <a:effectLst/>
                <a:latin typeface="Arial" panose="020B0604020202020204" pitchFamily="34" charset="0"/>
              </a:rPr>
              <a:t>peroksidaz</a:t>
            </a:r>
            <a:r>
              <a:rPr lang="en-US" sz="2400" dirty="0">
                <a:effectLst/>
                <a:latin typeface="Arial" panose="020B0604020202020204" pitchFamily="34" charset="0"/>
              </a:rPr>
              <a:t>) </a:t>
            </a:r>
            <a:r>
              <a:rPr lang="en-US" sz="2400" dirty="0" err="1">
                <a:effectLst/>
                <a:latin typeface="Arial" panose="020B0604020202020204" pitchFamily="34" charset="0"/>
              </a:rPr>
              <a:t>bu</a:t>
            </a:r>
            <a:r>
              <a:rPr lang="en-US" sz="2400" dirty="0">
                <a:effectLst/>
                <a:latin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</a:rPr>
              <a:t>üç</a:t>
            </a:r>
            <a:r>
              <a:rPr lang="en-US" sz="2400" dirty="0">
                <a:effectLst/>
                <a:latin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</a:rPr>
              <a:t>teknoloji</a:t>
            </a:r>
            <a:r>
              <a:rPr lang="en-US" sz="2400" dirty="0">
                <a:effectLst/>
                <a:latin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</a:rPr>
              <a:t>ile</a:t>
            </a:r>
            <a:r>
              <a:rPr lang="en-US" sz="2400" dirty="0">
                <a:effectLst/>
                <a:latin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</a:rPr>
              <a:t>beraber</a:t>
            </a:r>
            <a:r>
              <a:rPr lang="en-US" sz="2400" dirty="0">
                <a:effectLst/>
                <a:latin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</a:rPr>
              <a:t>kullanılmaktadır</a:t>
            </a:r>
            <a:r>
              <a:rPr lang="en-US" sz="2400" dirty="0">
                <a:effectLst/>
                <a:latin typeface="Arial" panose="020B0604020202020204" pitchFamily="34" charset="0"/>
              </a:rPr>
              <a:t>. </a:t>
            </a:r>
          </a:p>
          <a:p>
            <a:endParaRPr lang="en-US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280BA4-198E-47E0-9910-D9BCAD439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F878B9-1D25-4678-89DA-F3A0D89AA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889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0363D85-AEC7-4013-82D3-905EB3DD26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2310"/>
          <a:stretch/>
        </p:blipFill>
        <p:spPr>
          <a:xfrm>
            <a:off x="5584224" y="777873"/>
            <a:ext cx="5715000" cy="501154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C413370-7E5F-4FC3-A698-B37E37DBA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22270"/>
          </a:xfrm>
        </p:spPr>
        <p:txBody>
          <a:bodyPr/>
          <a:lstStyle/>
          <a:p>
            <a:r>
              <a:rPr lang="en-GB" dirty="0" err="1"/>
              <a:t>Analizörde</a:t>
            </a:r>
            <a:r>
              <a:rPr lang="en-GB" dirty="0"/>
              <a:t> tam </a:t>
            </a:r>
            <a:r>
              <a:rPr lang="en-GB" dirty="0" err="1"/>
              <a:t>kan</a:t>
            </a:r>
            <a:r>
              <a:rPr lang="en-GB" dirty="0"/>
              <a:t> </a:t>
            </a:r>
            <a:r>
              <a:rPr lang="en-GB" dirty="0" err="1"/>
              <a:t>sayımı</a:t>
            </a:r>
            <a:r>
              <a:rPr lang="en-GB" dirty="0"/>
              <a:t> </a:t>
            </a:r>
            <a:r>
              <a:rPr lang="en-GB" dirty="0" err="1"/>
              <a:t>nasıl</a:t>
            </a:r>
            <a:r>
              <a:rPr lang="en-GB" dirty="0"/>
              <a:t> </a:t>
            </a:r>
            <a:r>
              <a:rPr lang="en-GB" dirty="0" err="1"/>
              <a:t>gerçekleşir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D5CF09-B233-4356-ACEA-C555756DB5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9481" y="1253330"/>
            <a:ext cx="5327049" cy="5011545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en-US" dirty="0" err="1"/>
              <a:t>Analizöre</a:t>
            </a:r>
            <a:r>
              <a:rPr lang="en-US" dirty="0"/>
              <a:t> </a:t>
            </a:r>
            <a:r>
              <a:rPr lang="en-US" dirty="0" err="1"/>
              <a:t>yüklenmeden</a:t>
            </a:r>
            <a:r>
              <a:rPr lang="en-US" dirty="0"/>
              <a:t> </a:t>
            </a:r>
            <a:r>
              <a:rPr lang="en-US" dirty="0" err="1"/>
              <a:t>önce</a:t>
            </a:r>
            <a:r>
              <a:rPr lang="en-US" dirty="0"/>
              <a:t> ve </a:t>
            </a:r>
            <a:r>
              <a:rPr lang="en-US" dirty="0" err="1"/>
              <a:t>analizör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,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örneği</a:t>
            </a:r>
            <a:r>
              <a:rPr lang="en-US" dirty="0"/>
              <a:t> </a:t>
            </a:r>
            <a:r>
              <a:rPr lang="en-US" dirty="0" err="1"/>
              <a:t>hücreleri</a:t>
            </a:r>
            <a:r>
              <a:rPr lang="en-US" dirty="0"/>
              <a:t> </a:t>
            </a:r>
            <a:r>
              <a:rPr lang="en-US" dirty="0" err="1"/>
              <a:t>eşit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dağıtmak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çalkalanır</a:t>
            </a:r>
            <a:r>
              <a:rPr lang="en-US" dirty="0"/>
              <a:t>, </a:t>
            </a:r>
            <a:r>
              <a:rPr lang="en-US" dirty="0" err="1"/>
              <a:t>seyreltilir</a:t>
            </a:r>
            <a:endParaRPr lang="en-US" dirty="0"/>
          </a:p>
          <a:p>
            <a:pPr algn="just">
              <a:lnSpc>
                <a:spcPct val="120000"/>
              </a:lnSpc>
            </a:pPr>
            <a:endParaRPr lang="en-US" dirty="0"/>
          </a:p>
          <a:p>
            <a:pPr algn="just">
              <a:lnSpc>
                <a:spcPct val="120000"/>
              </a:lnSpc>
            </a:pPr>
            <a:r>
              <a:rPr lang="en-US" dirty="0"/>
              <a:t>Kan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kanala</a:t>
            </a:r>
            <a:r>
              <a:rPr lang="en-US" dirty="0"/>
              <a:t> </a:t>
            </a:r>
            <a:r>
              <a:rPr lang="en-US" dirty="0" err="1"/>
              <a:t>bölünür</a:t>
            </a:r>
            <a:r>
              <a:rPr lang="en-US" dirty="0"/>
              <a:t>:</a:t>
            </a:r>
          </a:p>
          <a:p>
            <a:pPr lvl="1" algn="just">
              <a:lnSpc>
                <a:spcPct val="120000"/>
              </a:lnSpc>
            </a:pPr>
            <a:r>
              <a:rPr lang="en-US" dirty="0" err="1"/>
              <a:t>biri</a:t>
            </a:r>
            <a:r>
              <a:rPr lang="en-US" dirty="0"/>
              <a:t> </a:t>
            </a:r>
            <a:r>
              <a:rPr lang="en-US" dirty="0" err="1"/>
              <a:t>kırmızı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hücrelerini</a:t>
            </a:r>
            <a:r>
              <a:rPr lang="en-US" dirty="0"/>
              <a:t> ve </a:t>
            </a:r>
            <a:r>
              <a:rPr lang="en-US" dirty="0" err="1"/>
              <a:t>trombositleri</a:t>
            </a:r>
            <a:r>
              <a:rPr lang="en-US" dirty="0"/>
              <a:t> </a:t>
            </a:r>
            <a:r>
              <a:rPr lang="en-US" dirty="0" err="1"/>
              <a:t>saymak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kullanılır</a:t>
            </a:r>
            <a:r>
              <a:rPr lang="en-US" dirty="0"/>
              <a:t>, </a:t>
            </a:r>
          </a:p>
          <a:p>
            <a:pPr lvl="1" algn="just">
              <a:lnSpc>
                <a:spcPct val="120000"/>
              </a:lnSpc>
            </a:pPr>
            <a:r>
              <a:rPr lang="en-US" dirty="0" err="1"/>
              <a:t>diğeri</a:t>
            </a:r>
            <a:r>
              <a:rPr lang="en-US" dirty="0"/>
              <a:t> </a:t>
            </a:r>
            <a:r>
              <a:rPr lang="en-US" dirty="0" err="1"/>
              <a:t>beyaz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hücrelerini</a:t>
            </a:r>
            <a:r>
              <a:rPr lang="en-US" dirty="0"/>
              <a:t> </a:t>
            </a:r>
            <a:r>
              <a:rPr lang="en-US" dirty="0" err="1"/>
              <a:t>saymak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kullanılır</a:t>
            </a:r>
            <a:r>
              <a:rPr lang="en-US" dirty="0"/>
              <a:t>. </a:t>
            </a:r>
          </a:p>
          <a:p>
            <a:pPr lvl="1" algn="just">
              <a:lnSpc>
                <a:spcPct val="120000"/>
              </a:lnSpc>
            </a:pPr>
            <a:r>
              <a:rPr lang="en-US" dirty="0" err="1"/>
              <a:t>Bazı</a:t>
            </a:r>
            <a:r>
              <a:rPr lang="en-US" dirty="0"/>
              <a:t> </a:t>
            </a:r>
            <a:r>
              <a:rPr lang="en-US" dirty="0" err="1"/>
              <a:t>enstrümanlar</a:t>
            </a:r>
            <a:r>
              <a:rPr lang="en-US" dirty="0"/>
              <a:t> </a:t>
            </a:r>
            <a:r>
              <a:rPr lang="en-US" dirty="0" err="1"/>
              <a:t>hemoglobini</a:t>
            </a:r>
            <a:r>
              <a:rPr lang="en-US" dirty="0"/>
              <a:t> </a:t>
            </a:r>
            <a:r>
              <a:rPr lang="en-US" dirty="0" err="1"/>
              <a:t>ayrı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kanalda</a:t>
            </a:r>
            <a:r>
              <a:rPr lang="en-US" dirty="0"/>
              <a:t> </a:t>
            </a:r>
            <a:r>
              <a:rPr lang="en-US" dirty="0" err="1"/>
              <a:t>ölçer</a:t>
            </a:r>
            <a:r>
              <a:rPr lang="en-US" dirty="0"/>
              <a:t> </a:t>
            </a:r>
          </a:p>
          <a:p>
            <a:pPr lvl="1" algn="just">
              <a:lnSpc>
                <a:spcPct val="120000"/>
              </a:lnSpc>
            </a:pPr>
            <a:r>
              <a:rPr lang="en-US" dirty="0" err="1"/>
              <a:t>diferansiyel</a:t>
            </a:r>
            <a:r>
              <a:rPr lang="en-US" dirty="0"/>
              <a:t> </a:t>
            </a:r>
            <a:r>
              <a:rPr lang="en-US" dirty="0" err="1"/>
              <a:t>beyaz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hücresi</a:t>
            </a:r>
            <a:r>
              <a:rPr lang="en-US" dirty="0"/>
              <a:t> </a:t>
            </a:r>
            <a:r>
              <a:rPr lang="en-US" dirty="0" err="1"/>
              <a:t>sayıları</a:t>
            </a:r>
            <a:r>
              <a:rPr lang="en-US" dirty="0"/>
              <a:t> ve </a:t>
            </a:r>
            <a:r>
              <a:rPr lang="en-US" dirty="0" err="1"/>
              <a:t>trombositlerin</a:t>
            </a:r>
            <a:r>
              <a:rPr lang="en-US" dirty="0"/>
              <a:t> </a:t>
            </a:r>
            <a:r>
              <a:rPr lang="en-US" dirty="0" err="1"/>
              <a:t>özel</a:t>
            </a:r>
            <a:r>
              <a:rPr lang="en-US" dirty="0"/>
              <a:t> </a:t>
            </a:r>
            <a:r>
              <a:rPr lang="en-US" dirty="0" err="1"/>
              <a:t>ölçümleri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ek</a:t>
            </a:r>
            <a:r>
              <a:rPr lang="en-US" dirty="0"/>
              <a:t> </a:t>
            </a:r>
            <a:r>
              <a:rPr lang="en-US" dirty="0" err="1"/>
              <a:t>kanallar</a:t>
            </a:r>
            <a:r>
              <a:rPr lang="en-US" dirty="0"/>
              <a:t> </a:t>
            </a:r>
            <a:r>
              <a:rPr lang="en-US" dirty="0" err="1"/>
              <a:t>kullanılabilir</a:t>
            </a:r>
            <a:endParaRPr lang="en-US" dirty="0"/>
          </a:p>
          <a:p>
            <a:pPr>
              <a:lnSpc>
                <a:spcPct val="120000"/>
              </a:lnSpc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5D254F-C836-4918-A00C-02E4981DD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775011-0676-4BBF-B165-BFB61938D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5</a:t>
            </a:fld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4106F9A-4950-4ADC-8E05-CD4921E6F606}"/>
              </a:ext>
            </a:extLst>
          </p:cNvPr>
          <p:cNvSpPr txBox="1"/>
          <p:nvPr/>
        </p:nvSpPr>
        <p:spPr>
          <a:xfrm>
            <a:off x="579480" y="5756961"/>
            <a:ext cx="105155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Kaynak</a:t>
            </a:r>
            <a:r>
              <a:rPr lang="en-US" dirty="0"/>
              <a:t>: https://www.beckman.com/resources/fundamentals/history-of-flow-cytometry/the-coulter-principle</a:t>
            </a:r>
          </a:p>
        </p:txBody>
      </p:sp>
    </p:spTree>
    <p:extLst>
      <p:ext uri="{BB962C8B-B14F-4D97-AF65-F5344CB8AC3E}">
        <p14:creationId xmlns:p14="http://schemas.microsoft.com/office/powerpoint/2010/main" val="13377259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95536A-EED7-4351-B002-1C555C56EF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492" y="543697"/>
            <a:ext cx="6252519" cy="5633266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en-US" b="1" dirty="0"/>
              <a:t>HIDRODINAMIK ODAKLAMA </a:t>
            </a:r>
            <a:r>
              <a:rPr lang="en-US" dirty="0" err="1"/>
              <a:t>adı</a:t>
            </a:r>
            <a:r>
              <a:rPr lang="en-US" dirty="0"/>
              <a:t> </a:t>
            </a:r>
            <a:r>
              <a:rPr lang="en-US" dirty="0" err="1"/>
              <a:t>verilen</a:t>
            </a:r>
            <a:r>
              <a:rPr lang="en-US" dirty="0"/>
              <a:t> </a:t>
            </a:r>
            <a:r>
              <a:rPr lang="en-US" dirty="0" err="1"/>
              <a:t>işlemde</a:t>
            </a:r>
            <a:r>
              <a:rPr lang="en-US" dirty="0"/>
              <a:t> </a:t>
            </a:r>
            <a:r>
              <a:rPr lang="en-US" dirty="0" err="1"/>
              <a:t>tek</a:t>
            </a:r>
            <a:r>
              <a:rPr lang="en-US" dirty="0"/>
              <a:t> </a:t>
            </a:r>
            <a:r>
              <a:rPr lang="en-US" dirty="0" err="1"/>
              <a:t>tek</a:t>
            </a:r>
            <a:r>
              <a:rPr lang="en-US" dirty="0"/>
              <a:t> </a:t>
            </a:r>
            <a:r>
              <a:rPr lang="en-US" dirty="0" err="1"/>
              <a:t>hücreleri</a:t>
            </a:r>
            <a:r>
              <a:rPr lang="en-US" dirty="0"/>
              <a:t> </a:t>
            </a:r>
            <a:r>
              <a:rPr lang="en-US" dirty="0" err="1"/>
              <a:t>izole</a:t>
            </a:r>
            <a:r>
              <a:rPr lang="en-US" dirty="0"/>
              <a:t> </a:t>
            </a:r>
            <a:r>
              <a:rPr lang="en-US" dirty="0" err="1"/>
              <a:t>ederek</a:t>
            </a:r>
            <a:r>
              <a:rPr lang="en-US" dirty="0"/>
              <a:t> </a:t>
            </a:r>
            <a:r>
              <a:rPr lang="en-US" dirty="0" err="1"/>
              <a:t>özelliklerinin</a:t>
            </a:r>
            <a:r>
              <a:rPr lang="en-US" dirty="0"/>
              <a:t> </a:t>
            </a:r>
            <a:r>
              <a:rPr lang="en-US" dirty="0" err="1"/>
              <a:t>ölçülebilmesi</a:t>
            </a:r>
            <a:r>
              <a:rPr lang="en-US" dirty="0"/>
              <a:t> </a:t>
            </a:r>
            <a:r>
              <a:rPr lang="en-US" dirty="0" err="1"/>
              <a:t>gerçekleştirilir</a:t>
            </a:r>
            <a:r>
              <a:rPr lang="en-US" dirty="0"/>
              <a:t>.</a:t>
            </a:r>
          </a:p>
          <a:p>
            <a:pPr algn="just">
              <a:lnSpc>
                <a:spcPct val="120000"/>
              </a:lnSpc>
            </a:pPr>
            <a:r>
              <a:rPr lang="en-US" dirty="0" err="1"/>
              <a:t>Seyreltilmiş</a:t>
            </a:r>
            <a:r>
              <a:rPr lang="en-US" dirty="0"/>
              <a:t> </a:t>
            </a:r>
            <a:r>
              <a:rPr lang="en-US" dirty="0" err="1"/>
              <a:t>örnek</a:t>
            </a:r>
            <a:r>
              <a:rPr lang="en-US" dirty="0"/>
              <a:t>, </a:t>
            </a:r>
            <a:r>
              <a:rPr lang="en-US" dirty="0" err="1"/>
              <a:t>düşük</a:t>
            </a:r>
            <a:r>
              <a:rPr lang="en-US" dirty="0"/>
              <a:t> </a:t>
            </a:r>
            <a:r>
              <a:rPr lang="en-US" dirty="0" err="1"/>
              <a:t>basınçlı</a:t>
            </a:r>
            <a:r>
              <a:rPr lang="en-US" dirty="0"/>
              <a:t> </a:t>
            </a:r>
            <a:r>
              <a:rPr lang="en-US" dirty="0" err="1"/>
              <a:t>sıvı</a:t>
            </a:r>
            <a:r>
              <a:rPr lang="en-US" dirty="0"/>
              <a:t> </a:t>
            </a:r>
            <a:r>
              <a:rPr lang="en-US" dirty="0" err="1"/>
              <a:t>akışına</a:t>
            </a:r>
            <a:r>
              <a:rPr lang="en-US" dirty="0"/>
              <a:t> </a:t>
            </a:r>
            <a:r>
              <a:rPr lang="en-US" dirty="0" err="1"/>
              <a:t>enjekte</a:t>
            </a:r>
            <a:r>
              <a:rPr lang="en-US" dirty="0"/>
              <a:t> </a:t>
            </a:r>
            <a:r>
              <a:rPr lang="en-US" dirty="0" err="1"/>
              <a:t>edilir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da </a:t>
            </a:r>
            <a:r>
              <a:rPr lang="en-US" dirty="0" err="1"/>
              <a:t>örnekteki</a:t>
            </a:r>
            <a:r>
              <a:rPr lang="en-US" dirty="0"/>
              <a:t> </a:t>
            </a:r>
            <a:r>
              <a:rPr lang="en-US" dirty="0" err="1"/>
              <a:t>hücrelerin</a:t>
            </a:r>
            <a:r>
              <a:rPr lang="en-US" dirty="0"/>
              <a:t> </a:t>
            </a:r>
            <a:r>
              <a:rPr lang="en-US" dirty="0" err="1"/>
              <a:t>laminer</a:t>
            </a:r>
            <a:r>
              <a:rPr lang="en-US" dirty="0"/>
              <a:t> </a:t>
            </a:r>
            <a:r>
              <a:rPr lang="en-US" dirty="0" err="1"/>
              <a:t>akış</a:t>
            </a:r>
            <a:r>
              <a:rPr lang="en-US" dirty="0"/>
              <a:t> </a:t>
            </a:r>
            <a:r>
              <a:rPr lang="en-US" dirty="0" err="1"/>
              <a:t>yoluyla</a:t>
            </a:r>
            <a:r>
              <a:rPr lang="en-US" dirty="0"/>
              <a:t> </a:t>
            </a:r>
            <a:r>
              <a:rPr lang="en-US" dirty="0" err="1"/>
              <a:t>tek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dosyada</a:t>
            </a:r>
            <a:r>
              <a:rPr lang="en-US" dirty="0"/>
              <a:t> </a:t>
            </a:r>
            <a:r>
              <a:rPr lang="en-US" dirty="0" err="1"/>
              <a:t>sıralanmasına</a:t>
            </a:r>
            <a:r>
              <a:rPr lang="en-US" dirty="0"/>
              <a:t> </a:t>
            </a:r>
            <a:r>
              <a:rPr lang="en-US" dirty="0" err="1"/>
              <a:t>neden</a:t>
            </a:r>
            <a:r>
              <a:rPr lang="en-US" dirty="0"/>
              <a:t> </a:t>
            </a:r>
            <a:r>
              <a:rPr lang="en-US" dirty="0" err="1"/>
              <a:t>olur</a:t>
            </a:r>
            <a:r>
              <a:rPr lang="en-US" dirty="0"/>
              <a:t>. </a:t>
            </a:r>
          </a:p>
          <a:p>
            <a:pPr algn="just">
              <a:lnSpc>
                <a:spcPct val="120000"/>
              </a:lnSpc>
            </a:pPr>
            <a:r>
              <a:rPr lang="en-US" dirty="0"/>
              <a:t>Bir </a:t>
            </a:r>
            <a:r>
              <a:rPr lang="en-US" dirty="0" err="1"/>
              <a:t>sıvı</a:t>
            </a:r>
            <a:r>
              <a:rPr lang="en-US" dirty="0"/>
              <a:t> </a:t>
            </a:r>
            <a:r>
              <a:rPr lang="en-US" dirty="0" err="1"/>
              <a:t>akışında</a:t>
            </a:r>
            <a:r>
              <a:rPr lang="en-US" dirty="0"/>
              <a:t> </a:t>
            </a:r>
            <a:r>
              <a:rPr lang="en-US" dirty="0" err="1"/>
              <a:t>asılı</a:t>
            </a:r>
            <a:r>
              <a:rPr lang="en-US" dirty="0"/>
              <a:t> </a:t>
            </a:r>
            <a:r>
              <a:rPr lang="en-US" dirty="0" err="1"/>
              <a:t>kalan</a:t>
            </a:r>
            <a:r>
              <a:rPr lang="en-US" dirty="0"/>
              <a:t> </a:t>
            </a:r>
            <a:r>
              <a:rPr lang="en-US" dirty="0" err="1"/>
              <a:t>tek</a:t>
            </a:r>
            <a:r>
              <a:rPr lang="en-US" dirty="0"/>
              <a:t> </a:t>
            </a:r>
            <a:r>
              <a:rPr lang="en-US" dirty="0" err="1"/>
              <a:t>hücreleri</a:t>
            </a:r>
            <a:r>
              <a:rPr lang="en-US" dirty="0"/>
              <a:t> </a:t>
            </a:r>
            <a:r>
              <a:rPr lang="en-US" dirty="0" err="1"/>
              <a:t>analiz</a:t>
            </a:r>
            <a:r>
              <a:rPr lang="en-US" dirty="0"/>
              <a:t> </a:t>
            </a:r>
            <a:r>
              <a:rPr lang="en-US" dirty="0" err="1"/>
              <a:t>etme</a:t>
            </a:r>
            <a:r>
              <a:rPr lang="en-US" dirty="0"/>
              <a:t> </a:t>
            </a:r>
            <a:r>
              <a:rPr lang="en-US" dirty="0" err="1"/>
              <a:t>yöntemini</a:t>
            </a:r>
            <a:r>
              <a:rPr lang="en-US" dirty="0"/>
              <a:t> </a:t>
            </a:r>
            <a:r>
              <a:rPr lang="en-US" b="1" dirty="0"/>
              <a:t>AKIŞ SITOMETRESI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adlandırılır</a:t>
            </a:r>
            <a:r>
              <a:rPr lang="en-US" dirty="0"/>
              <a:t>.</a:t>
            </a:r>
          </a:p>
          <a:p>
            <a:pPr algn="just">
              <a:lnSpc>
                <a:spcPct val="120000"/>
              </a:lnSpc>
            </a:pPr>
            <a:r>
              <a:rPr lang="en-US" dirty="0" err="1"/>
              <a:t>Kırmızı</a:t>
            </a:r>
            <a:r>
              <a:rPr lang="en-US" dirty="0"/>
              <a:t> </a:t>
            </a:r>
            <a:r>
              <a:rPr lang="en-US" dirty="0" err="1"/>
              <a:t>hücreleri</a:t>
            </a:r>
            <a:r>
              <a:rPr lang="en-US" dirty="0"/>
              <a:t> </a:t>
            </a:r>
            <a:r>
              <a:rPr lang="en-US" dirty="0" err="1"/>
              <a:t>parçalamak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numuneye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reaktif</a:t>
            </a:r>
            <a:r>
              <a:rPr lang="en-US" dirty="0"/>
              <a:t> </a:t>
            </a:r>
            <a:r>
              <a:rPr lang="en-US" dirty="0" err="1"/>
              <a:t>kimyasal</a:t>
            </a:r>
            <a:r>
              <a:rPr lang="en-US" dirty="0"/>
              <a:t> </a:t>
            </a:r>
            <a:r>
              <a:rPr lang="en-US" dirty="0" err="1"/>
              <a:t>eklenir</a:t>
            </a:r>
            <a:r>
              <a:rPr lang="en-US" dirty="0"/>
              <a:t>. </a:t>
            </a:r>
          </a:p>
          <a:p>
            <a:pPr algn="just">
              <a:lnSpc>
                <a:spcPct val="120000"/>
              </a:lnSpc>
            </a:pPr>
            <a:r>
              <a:rPr lang="en-US" dirty="0"/>
              <a:t>Bu </a:t>
            </a:r>
            <a:r>
              <a:rPr lang="en-US" dirty="0" err="1"/>
              <a:t>kimyasal</a:t>
            </a:r>
            <a:r>
              <a:rPr lang="en-US" dirty="0"/>
              <a:t> (</a:t>
            </a:r>
            <a:r>
              <a:rPr lang="en-US" dirty="0" err="1"/>
              <a:t>reajan</a:t>
            </a:r>
            <a:r>
              <a:rPr lang="en-US" dirty="0"/>
              <a:t>), </a:t>
            </a:r>
            <a:r>
              <a:rPr lang="en-US" dirty="0" err="1"/>
              <a:t>hemoglobini</a:t>
            </a:r>
            <a:r>
              <a:rPr lang="en-US" dirty="0"/>
              <a:t> </a:t>
            </a:r>
            <a:r>
              <a:rPr lang="en-US" dirty="0" err="1"/>
              <a:t>hücrelerden</a:t>
            </a:r>
            <a:r>
              <a:rPr lang="en-US" dirty="0"/>
              <a:t> </a:t>
            </a:r>
            <a:r>
              <a:rPr lang="en-US" dirty="0" err="1"/>
              <a:t>serbest</a:t>
            </a:r>
            <a:r>
              <a:rPr lang="en-US" dirty="0"/>
              <a:t> </a:t>
            </a:r>
            <a:r>
              <a:rPr lang="en-US" dirty="0" err="1"/>
              <a:t>bırakarak</a:t>
            </a:r>
            <a:r>
              <a:rPr lang="en-US" dirty="0"/>
              <a:t> </a:t>
            </a:r>
            <a:r>
              <a:rPr lang="en-US" dirty="0" err="1"/>
              <a:t>konsantrasyonunun</a:t>
            </a:r>
            <a:r>
              <a:rPr lang="en-US" dirty="0"/>
              <a:t> </a:t>
            </a:r>
            <a:r>
              <a:rPr lang="en-US" dirty="0" err="1"/>
              <a:t>ölçülmesine</a:t>
            </a:r>
            <a:r>
              <a:rPr lang="en-US" dirty="0"/>
              <a:t> </a:t>
            </a:r>
            <a:r>
              <a:rPr lang="en-US" dirty="0" err="1"/>
              <a:t>izin</a:t>
            </a:r>
            <a:r>
              <a:rPr lang="en-US" dirty="0"/>
              <a:t> </a:t>
            </a:r>
            <a:r>
              <a:rPr lang="en-US" dirty="0" err="1"/>
              <a:t>verir</a:t>
            </a:r>
            <a:endParaRPr lang="en-US" dirty="0"/>
          </a:p>
          <a:p>
            <a:pPr algn="just">
              <a:lnSpc>
                <a:spcPct val="120000"/>
              </a:lnSpc>
            </a:pPr>
            <a:r>
              <a:rPr lang="en-US" dirty="0" err="1"/>
              <a:t>Serbest</a:t>
            </a:r>
            <a:r>
              <a:rPr lang="en-US" dirty="0"/>
              <a:t> </a:t>
            </a:r>
            <a:r>
              <a:rPr lang="en-US" dirty="0" err="1"/>
              <a:t>kalan</a:t>
            </a:r>
            <a:r>
              <a:rPr lang="en-US" dirty="0"/>
              <a:t> hemoglobin </a:t>
            </a:r>
            <a:r>
              <a:rPr lang="en-US" dirty="0" err="1"/>
              <a:t>konsantrasyonu</a:t>
            </a:r>
            <a:r>
              <a:rPr lang="en-US" dirty="0"/>
              <a:t> ve </a:t>
            </a:r>
            <a:r>
              <a:rPr lang="en-US" dirty="0" err="1"/>
              <a:t>parçalanmamış</a:t>
            </a:r>
            <a:r>
              <a:rPr lang="en-US" dirty="0"/>
              <a:t> </a:t>
            </a:r>
            <a:r>
              <a:rPr lang="en-US" dirty="0" err="1"/>
              <a:t>beyaz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hücresi</a:t>
            </a:r>
            <a:r>
              <a:rPr lang="en-US" dirty="0"/>
              <a:t> </a:t>
            </a:r>
            <a:r>
              <a:rPr lang="en-US" dirty="0" err="1"/>
              <a:t>sayısı</a:t>
            </a:r>
            <a:r>
              <a:rPr lang="en-US" dirty="0"/>
              <a:t>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akış</a:t>
            </a:r>
            <a:r>
              <a:rPr lang="en-US" dirty="0"/>
              <a:t> </a:t>
            </a:r>
            <a:r>
              <a:rPr lang="en-US" dirty="0" err="1"/>
              <a:t>kanalındayken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yolla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kolay</a:t>
            </a:r>
            <a:r>
              <a:rPr lang="en-US" dirty="0"/>
              <a:t> </a:t>
            </a:r>
            <a:r>
              <a:rPr lang="en-US" dirty="0" err="1"/>
              <a:t>tespit</a:t>
            </a:r>
            <a:r>
              <a:rPr lang="en-US" dirty="0"/>
              <a:t> </a:t>
            </a:r>
            <a:r>
              <a:rPr lang="en-US" dirty="0" err="1"/>
              <a:t>edilir</a:t>
            </a:r>
            <a:r>
              <a:rPr lang="en-US" dirty="0"/>
              <a:t>.</a:t>
            </a:r>
          </a:p>
          <a:p>
            <a:pPr>
              <a:lnSpc>
                <a:spcPct val="120000"/>
              </a:lnSpc>
            </a:pPr>
            <a:endParaRPr lang="en-US" dirty="0"/>
          </a:p>
          <a:p>
            <a:pPr>
              <a:lnSpc>
                <a:spcPct val="120000"/>
              </a:lnSpc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8DCB11-2826-4B62-9D66-82E3C31D04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E328BC-FB2A-4380-9447-016F5B7F3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A81977E-F81F-498E-A36C-96910BCA82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1059" y="406035"/>
            <a:ext cx="4543168" cy="567896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3EC3263-7ADB-49B8-B8EA-D55384B530E9}"/>
              </a:ext>
            </a:extLst>
          </p:cNvPr>
          <p:cNvSpPr txBox="1"/>
          <p:nvPr/>
        </p:nvSpPr>
        <p:spPr>
          <a:xfrm>
            <a:off x="7879772" y="6082633"/>
            <a:ext cx="34740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/>
              <a:t>Akış</a:t>
            </a:r>
            <a:r>
              <a:rPr lang="en-GB" dirty="0"/>
              <a:t> </a:t>
            </a:r>
            <a:r>
              <a:rPr lang="en-GB" dirty="0" err="1"/>
              <a:t>sitometresinin</a:t>
            </a:r>
            <a:r>
              <a:rPr lang="en-GB" dirty="0"/>
              <a:t> </a:t>
            </a:r>
            <a:r>
              <a:rPr lang="en-GB" dirty="0" err="1"/>
              <a:t>genel</a:t>
            </a:r>
            <a:r>
              <a:rPr lang="en-GB" dirty="0"/>
              <a:t> </a:t>
            </a:r>
            <a:r>
              <a:rPr lang="en-GB" dirty="0" err="1"/>
              <a:t>gösterimi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87417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6106C1-A00B-46C5-AD52-B443DBFDC6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6873" y="605481"/>
            <a:ext cx="10515600" cy="5593707"/>
          </a:xfrm>
        </p:spPr>
        <p:txBody>
          <a:bodyPr>
            <a:normAutofit/>
          </a:bodyPr>
          <a:lstStyle/>
          <a:p>
            <a:pPr algn="just">
              <a:lnSpc>
                <a:spcPct val="110000"/>
              </a:lnSpc>
            </a:pPr>
            <a:r>
              <a:rPr lang="en-US" dirty="0" err="1"/>
              <a:t>Hematoloji</a:t>
            </a:r>
            <a:r>
              <a:rPr lang="en-US" dirty="0"/>
              <a:t> </a:t>
            </a:r>
            <a:r>
              <a:rPr lang="en-US" dirty="0" err="1"/>
              <a:t>analizörleri</a:t>
            </a:r>
            <a:r>
              <a:rPr lang="en-US" dirty="0"/>
              <a:t> </a:t>
            </a:r>
            <a:r>
              <a:rPr lang="en-US" dirty="0" err="1"/>
              <a:t>spektrofotometri</a:t>
            </a:r>
            <a:r>
              <a:rPr lang="en-US" dirty="0"/>
              <a:t> </a:t>
            </a:r>
            <a:r>
              <a:rPr lang="en-US" dirty="0" err="1"/>
              <a:t>kullanarak</a:t>
            </a:r>
            <a:r>
              <a:rPr lang="en-US" dirty="0"/>
              <a:t> </a:t>
            </a:r>
            <a:r>
              <a:rPr lang="en-US" dirty="0" err="1"/>
              <a:t>hemoglobini</a:t>
            </a:r>
            <a:r>
              <a:rPr lang="en-US" dirty="0"/>
              <a:t> </a:t>
            </a:r>
            <a:r>
              <a:rPr lang="en-US" dirty="0" err="1"/>
              <a:t>ölçer</a:t>
            </a:r>
            <a:r>
              <a:rPr lang="en-US" dirty="0"/>
              <a:t> ve </a:t>
            </a:r>
            <a:r>
              <a:rPr lang="en-US" dirty="0" err="1"/>
              <a:t>ışığın</a:t>
            </a:r>
            <a:r>
              <a:rPr lang="en-US" dirty="0"/>
              <a:t> </a:t>
            </a:r>
            <a:r>
              <a:rPr lang="en-US" dirty="0" err="1"/>
              <a:t>absorbansı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mevcut</a:t>
            </a:r>
            <a:r>
              <a:rPr lang="en-US" dirty="0"/>
              <a:t> hemoglobin </a:t>
            </a:r>
            <a:r>
              <a:rPr lang="en-US" dirty="0" err="1"/>
              <a:t>miktarı</a:t>
            </a:r>
            <a:r>
              <a:rPr lang="en-US" dirty="0"/>
              <a:t> </a:t>
            </a:r>
            <a:r>
              <a:rPr lang="en-US" dirty="0" err="1"/>
              <a:t>arasındaki</a:t>
            </a:r>
            <a:r>
              <a:rPr lang="en-US" dirty="0"/>
              <a:t> </a:t>
            </a:r>
            <a:r>
              <a:rPr lang="en-US" dirty="0" err="1"/>
              <a:t>doğrusal</a:t>
            </a:r>
            <a:r>
              <a:rPr lang="en-US" dirty="0"/>
              <a:t> </a:t>
            </a:r>
            <a:r>
              <a:rPr lang="en-US" dirty="0" err="1"/>
              <a:t>ilişkiye</a:t>
            </a:r>
            <a:r>
              <a:rPr lang="en-US" dirty="0"/>
              <a:t> </a:t>
            </a:r>
            <a:r>
              <a:rPr lang="en-US" dirty="0" err="1"/>
              <a:t>dayanır</a:t>
            </a:r>
            <a:r>
              <a:rPr lang="en-US" dirty="0"/>
              <a:t>.</a:t>
            </a:r>
          </a:p>
          <a:p>
            <a:pPr algn="just">
              <a:lnSpc>
                <a:spcPct val="110000"/>
              </a:lnSpc>
            </a:pPr>
            <a:r>
              <a:rPr lang="en-US" dirty="0" err="1"/>
              <a:t>Kimyasallar</a:t>
            </a:r>
            <a:r>
              <a:rPr lang="en-US" dirty="0"/>
              <a:t>, </a:t>
            </a:r>
            <a:r>
              <a:rPr lang="en-US" dirty="0" err="1"/>
              <a:t>oksihemoglobin</a:t>
            </a:r>
            <a:r>
              <a:rPr lang="en-US" dirty="0"/>
              <a:t> ve </a:t>
            </a:r>
            <a:r>
              <a:rPr lang="en-US" dirty="0" err="1"/>
              <a:t>karboksihemoglobin</a:t>
            </a:r>
            <a:r>
              <a:rPr lang="en-US" dirty="0"/>
              <a:t> </a:t>
            </a:r>
            <a:r>
              <a:rPr lang="en-US" b="1" dirty="0" err="1"/>
              <a:t>siyanodemoglobine</a:t>
            </a:r>
            <a:r>
              <a:rPr lang="en-US" dirty="0"/>
              <a:t> </a:t>
            </a:r>
            <a:r>
              <a:rPr lang="en-US" dirty="0" err="1"/>
              <a:t>dönüştürmek</a:t>
            </a:r>
            <a:r>
              <a:rPr lang="en-US" dirty="0"/>
              <a:t> ve </a:t>
            </a:r>
            <a:r>
              <a:rPr lang="en-US" dirty="0" err="1"/>
              <a:t>kalıcı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renk</a:t>
            </a:r>
            <a:r>
              <a:rPr lang="en-US" dirty="0"/>
              <a:t> </a:t>
            </a:r>
            <a:r>
              <a:rPr lang="en-US" dirty="0" err="1"/>
              <a:t>değişimi</a:t>
            </a:r>
            <a:r>
              <a:rPr lang="en-US" dirty="0"/>
              <a:t> </a:t>
            </a:r>
            <a:r>
              <a:rPr lang="en-US" dirty="0" err="1"/>
              <a:t>oluşturmak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kullanılır</a:t>
            </a:r>
            <a:r>
              <a:rPr lang="en-US" dirty="0"/>
              <a:t>. </a:t>
            </a:r>
          </a:p>
          <a:p>
            <a:pPr algn="just">
              <a:lnSpc>
                <a:spcPct val="110000"/>
              </a:lnSpc>
            </a:pPr>
            <a:r>
              <a:rPr lang="en-US" dirty="0"/>
              <a:t>Belli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dalga</a:t>
            </a:r>
            <a:r>
              <a:rPr lang="en-US" dirty="0"/>
              <a:t> </a:t>
            </a:r>
            <a:r>
              <a:rPr lang="en-US" dirty="0" err="1"/>
              <a:t>boyunda</a:t>
            </a:r>
            <a:r>
              <a:rPr lang="en-US" dirty="0"/>
              <a:t> (</a:t>
            </a:r>
            <a:r>
              <a:rPr lang="en-US" dirty="0" err="1"/>
              <a:t>genellikle</a:t>
            </a:r>
            <a:r>
              <a:rPr lang="en-US" dirty="0"/>
              <a:t> </a:t>
            </a:r>
            <a:r>
              <a:rPr lang="en-US" b="1" dirty="0"/>
              <a:t>540</a:t>
            </a:r>
            <a:r>
              <a:rPr lang="en-US" dirty="0"/>
              <a:t> </a:t>
            </a:r>
            <a:r>
              <a:rPr lang="en-US" dirty="0" err="1"/>
              <a:t>nanometre</a:t>
            </a:r>
            <a:r>
              <a:rPr lang="en-US" dirty="0"/>
              <a:t>) </a:t>
            </a:r>
            <a:r>
              <a:rPr lang="en-US" dirty="0" err="1"/>
              <a:t>ölçüldüğünde</a:t>
            </a:r>
            <a:r>
              <a:rPr lang="en-US" dirty="0"/>
              <a:t>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çıkan</a:t>
            </a:r>
            <a:r>
              <a:rPr lang="en-US" dirty="0"/>
              <a:t> </a:t>
            </a:r>
            <a:r>
              <a:rPr lang="en-US" dirty="0" err="1"/>
              <a:t>rengin</a:t>
            </a:r>
            <a:r>
              <a:rPr lang="en-US" dirty="0"/>
              <a:t> </a:t>
            </a:r>
            <a:r>
              <a:rPr lang="en-US" dirty="0" err="1"/>
              <a:t>emilimi</a:t>
            </a:r>
            <a:r>
              <a:rPr lang="en-US" dirty="0"/>
              <a:t>, </a:t>
            </a:r>
            <a:r>
              <a:rPr lang="en-US" dirty="0" err="1"/>
              <a:t>kandaki</a:t>
            </a:r>
            <a:r>
              <a:rPr lang="en-US" dirty="0"/>
              <a:t> hemoglobin </a:t>
            </a:r>
            <a:r>
              <a:rPr lang="en-US" dirty="0" err="1"/>
              <a:t>konsantrasyonuna</a:t>
            </a:r>
            <a:r>
              <a:rPr lang="en-US" dirty="0"/>
              <a:t> </a:t>
            </a:r>
            <a:r>
              <a:rPr lang="en-US" dirty="0" err="1"/>
              <a:t>karşılık</a:t>
            </a:r>
            <a:r>
              <a:rPr lang="en-US" dirty="0"/>
              <a:t> </a:t>
            </a:r>
            <a:r>
              <a:rPr lang="en-US" dirty="0" err="1"/>
              <a:t>gelir</a:t>
            </a:r>
            <a:r>
              <a:rPr lang="en-US" dirty="0"/>
              <a:t>.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18B2323-69B3-4BD2-8018-52EEFE0B3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047C8A-AF76-4B1A-8261-1FF0D8A15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578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FDC3B7-E229-4B38-93DE-90922CA5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38559" y="493113"/>
            <a:ext cx="8882641" cy="4184684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00000"/>
              </a:lnSpc>
            </a:pPr>
            <a:r>
              <a:rPr lang="en-GB" dirty="0" err="1"/>
              <a:t>Sensörler</a:t>
            </a:r>
            <a:r>
              <a:rPr lang="en-GB" dirty="0"/>
              <a:t> </a:t>
            </a:r>
            <a:r>
              <a:rPr lang="en-GB" dirty="0" err="1"/>
              <a:t>iki</a:t>
            </a:r>
            <a:r>
              <a:rPr lang="en-GB" dirty="0"/>
              <a:t> ana </a:t>
            </a:r>
            <a:r>
              <a:rPr lang="en-GB" dirty="0" err="1"/>
              <a:t>prensip</a:t>
            </a:r>
            <a:r>
              <a:rPr lang="en-GB" dirty="0"/>
              <a:t> </a:t>
            </a:r>
            <a:r>
              <a:rPr lang="en-GB" dirty="0" err="1"/>
              <a:t>kullanarak</a:t>
            </a:r>
            <a:r>
              <a:rPr lang="en-GB" dirty="0"/>
              <a:t> </a:t>
            </a:r>
            <a:r>
              <a:rPr lang="en-GB" dirty="0" err="1"/>
              <a:t>numunedeki</a:t>
            </a:r>
            <a:r>
              <a:rPr lang="en-GB" dirty="0"/>
              <a:t> </a:t>
            </a:r>
            <a:r>
              <a:rPr lang="en-GB" dirty="0" err="1"/>
              <a:t>hücreleri</a:t>
            </a:r>
            <a:r>
              <a:rPr lang="en-GB" dirty="0"/>
              <a:t> </a:t>
            </a:r>
            <a:r>
              <a:rPr lang="en-GB" dirty="0" err="1"/>
              <a:t>sayar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tanımlar</a:t>
            </a:r>
            <a:r>
              <a:rPr lang="en-GB" dirty="0"/>
              <a:t>: </a:t>
            </a:r>
          </a:p>
          <a:p>
            <a:pPr marL="914400" lvl="1" indent="-457200" algn="just">
              <a:lnSpc>
                <a:spcPct val="100000"/>
              </a:lnSpc>
              <a:buFont typeface="+mj-lt"/>
              <a:buAutoNum type="arabicPeriod"/>
            </a:pPr>
            <a:r>
              <a:rPr lang="en-GB" dirty="0" err="1"/>
              <a:t>elektrik</a:t>
            </a:r>
            <a:r>
              <a:rPr lang="en-GB" dirty="0"/>
              <a:t> </a:t>
            </a:r>
            <a:r>
              <a:rPr lang="en-GB" dirty="0" err="1"/>
              <a:t>empedansı</a:t>
            </a:r>
            <a:r>
              <a:rPr lang="en-GB" dirty="0"/>
              <a:t> </a:t>
            </a:r>
          </a:p>
          <a:p>
            <a:pPr marL="914400" lvl="1" indent="-457200" algn="just">
              <a:lnSpc>
                <a:spcPct val="100000"/>
              </a:lnSpc>
              <a:buFont typeface="+mj-lt"/>
              <a:buAutoNum type="arabicPeriod"/>
            </a:pPr>
            <a:r>
              <a:rPr lang="en-GB" dirty="0" err="1"/>
              <a:t>ışık</a:t>
            </a:r>
            <a:r>
              <a:rPr lang="en-GB" dirty="0"/>
              <a:t> </a:t>
            </a:r>
            <a:r>
              <a:rPr lang="en-GB" dirty="0" err="1"/>
              <a:t>saçılması</a:t>
            </a:r>
            <a:r>
              <a:rPr lang="en-GB" dirty="0"/>
              <a:t>. </a:t>
            </a:r>
          </a:p>
          <a:p>
            <a:pPr algn="just">
              <a:lnSpc>
                <a:spcPct val="100000"/>
              </a:lnSpc>
            </a:pPr>
            <a:r>
              <a:rPr lang="en-GB" dirty="0" err="1"/>
              <a:t>Empedans</a:t>
            </a:r>
            <a:r>
              <a:rPr lang="en-GB" dirty="0"/>
              <a:t> </a:t>
            </a:r>
            <a:r>
              <a:rPr lang="en-GB" dirty="0" err="1"/>
              <a:t>esaslı</a:t>
            </a:r>
            <a:r>
              <a:rPr lang="en-GB" dirty="0"/>
              <a:t> </a:t>
            </a:r>
            <a:r>
              <a:rPr lang="en-GB" dirty="0" err="1"/>
              <a:t>hücre</a:t>
            </a:r>
            <a:r>
              <a:rPr lang="en-GB" dirty="0"/>
              <a:t> </a:t>
            </a:r>
            <a:r>
              <a:rPr lang="en-GB" dirty="0" err="1"/>
              <a:t>sayımı</a:t>
            </a:r>
            <a:r>
              <a:rPr lang="en-GB" dirty="0"/>
              <a:t>:</a:t>
            </a:r>
          </a:p>
          <a:p>
            <a:pPr lvl="1" algn="just">
              <a:lnSpc>
                <a:spcPct val="100000"/>
              </a:lnSpc>
            </a:pPr>
            <a:r>
              <a:rPr lang="en-GB" dirty="0" err="1"/>
              <a:t>hücreler</a:t>
            </a:r>
            <a:r>
              <a:rPr lang="en-GB" dirty="0"/>
              <a:t> </a:t>
            </a:r>
            <a:r>
              <a:rPr lang="en-GB" dirty="0" err="1"/>
              <a:t>elektrik</a:t>
            </a:r>
            <a:r>
              <a:rPr lang="en-GB" dirty="0"/>
              <a:t> </a:t>
            </a:r>
            <a:r>
              <a:rPr lang="en-GB" dirty="0" err="1"/>
              <a:t>akımı</a:t>
            </a:r>
            <a:r>
              <a:rPr lang="en-GB" dirty="0"/>
              <a:t> </a:t>
            </a:r>
            <a:r>
              <a:rPr lang="en-GB" dirty="0" err="1"/>
              <a:t>taşıyan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sıvı</a:t>
            </a:r>
            <a:r>
              <a:rPr lang="en-GB" dirty="0"/>
              <a:t> </a:t>
            </a:r>
            <a:r>
              <a:rPr lang="en-GB" dirty="0" err="1"/>
              <a:t>içinde</a:t>
            </a:r>
            <a:r>
              <a:rPr lang="en-GB" dirty="0"/>
              <a:t> </a:t>
            </a:r>
            <a:r>
              <a:rPr lang="en-GB" dirty="0" err="1"/>
              <a:t>süspanse</a:t>
            </a:r>
            <a:r>
              <a:rPr lang="en-GB" dirty="0"/>
              <a:t> </a:t>
            </a:r>
            <a:r>
              <a:rPr lang="en-GB" dirty="0" err="1"/>
              <a:t>edilir</a:t>
            </a:r>
            <a:endParaRPr lang="en-GB" dirty="0"/>
          </a:p>
          <a:p>
            <a:pPr lvl="1" algn="just">
              <a:lnSpc>
                <a:spcPct val="100000"/>
              </a:lnSpc>
            </a:pP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açıklıktan</a:t>
            </a:r>
            <a:r>
              <a:rPr lang="en-GB" dirty="0"/>
              <a:t> </a:t>
            </a:r>
            <a:r>
              <a:rPr lang="en-GB" dirty="0" err="1"/>
              <a:t>geçtiğinde</a:t>
            </a:r>
            <a:r>
              <a:rPr lang="en-GB" dirty="0"/>
              <a:t> </a:t>
            </a:r>
            <a:r>
              <a:rPr lang="en-GB" dirty="0" err="1"/>
              <a:t>zayıf</a:t>
            </a:r>
            <a:r>
              <a:rPr lang="en-GB" dirty="0"/>
              <a:t> </a:t>
            </a:r>
            <a:r>
              <a:rPr lang="en-GB" dirty="0" err="1"/>
              <a:t>elektrik</a:t>
            </a:r>
            <a:r>
              <a:rPr lang="en-GB" dirty="0"/>
              <a:t> </a:t>
            </a:r>
            <a:r>
              <a:rPr lang="en-GB" dirty="0" err="1"/>
              <a:t>iletkenlikleri</a:t>
            </a:r>
            <a:r>
              <a:rPr lang="en-GB" dirty="0"/>
              <a:t> </a:t>
            </a:r>
            <a:r>
              <a:rPr lang="en-GB" dirty="0" err="1"/>
              <a:t>oluşur</a:t>
            </a:r>
            <a:endParaRPr lang="en-GB" dirty="0"/>
          </a:p>
          <a:p>
            <a:pPr lvl="1" algn="just">
              <a:lnSpc>
                <a:spcPct val="100000"/>
              </a:lnSpc>
            </a:pPr>
            <a:r>
              <a:rPr lang="en-GB" dirty="0" err="1"/>
              <a:t>Düşük</a:t>
            </a:r>
            <a:r>
              <a:rPr lang="en-GB" dirty="0"/>
              <a:t> </a:t>
            </a:r>
            <a:r>
              <a:rPr lang="en-GB" dirty="0" err="1"/>
              <a:t>iletkenlik</a:t>
            </a:r>
            <a:r>
              <a:rPr lang="en-GB" dirty="0"/>
              <a:t> </a:t>
            </a:r>
            <a:r>
              <a:rPr lang="en-GB" dirty="0" err="1"/>
              <a:t>ile</a:t>
            </a:r>
            <a:r>
              <a:rPr lang="en-GB" dirty="0"/>
              <a:t> </a:t>
            </a:r>
            <a:r>
              <a:rPr lang="en-GB" dirty="0" err="1"/>
              <a:t>süspansiyondaki</a:t>
            </a:r>
            <a:r>
              <a:rPr lang="en-GB" dirty="0"/>
              <a:t> </a:t>
            </a:r>
            <a:r>
              <a:rPr lang="en-GB" dirty="0" err="1"/>
              <a:t>akımda</a:t>
            </a:r>
            <a:r>
              <a:rPr lang="en-GB" dirty="0"/>
              <a:t> </a:t>
            </a:r>
            <a:r>
              <a:rPr lang="en-GB" dirty="0" err="1"/>
              <a:t>azalma</a:t>
            </a:r>
            <a:r>
              <a:rPr lang="en-GB" dirty="0"/>
              <a:t> </a:t>
            </a:r>
            <a:r>
              <a:rPr lang="en-GB" dirty="0" err="1"/>
              <a:t>olur</a:t>
            </a:r>
            <a:r>
              <a:rPr lang="en-GB" dirty="0"/>
              <a:t> (</a:t>
            </a:r>
            <a:r>
              <a:rPr lang="en-GB" b="1" dirty="0"/>
              <a:t>Coulter </a:t>
            </a:r>
            <a:r>
              <a:rPr lang="en-GB" b="1" dirty="0" err="1"/>
              <a:t>prensibi</a:t>
            </a:r>
            <a:r>
              <a:rPr lang="en-GB" b="1" dirty="0"/>
              <a:t> </a:t>
            </a:r>
            <a:r>
              <a:rPr lang="en-GB" dirty="0"/>
              <a:t>). Bu </a:t>
            </a:r>
            <a:r>
              <a:rPr lang="en-GB" dirty="0" err="1"/>
              <a:t>veri</a:t>
            </a:r>
            <a:r>
              <a:rPr lang="en-GB" dirty="0"/>
              <a:t> </a:t>
            </a:r>
            <a:r>
              <a:rPr lang="en-GB" dirty="0" err="1"/>
              <a:t>ile</a:t>
            </a:r>
            <a:r>
              <a:rPr lang="en-GB" dirty="0"/>
              <a:t> </a:t>
            </a:r>
            <a:r>
              <a:rPr lang="en-GB" dirty="0" err="1"/>
              <a:t>hücre</a:t>
            </a:r>
            <a:r>
              <a:rPr lang="en-GB" dirty="0"/>
              <a:t> </a:t>
            </a:r>
            <a:r>
              <a:rPr lang="en-GB" dirty="0" err="1"/>
              <a:t>boyutları</a:t>
            </a:r>
            <a:r>
              <a:rPr lang="en-GB" dirty="0"/>
              <a:t> </a:t>
            </a:r>
            <a:r>
              <a:rPr lang="en-GB" dirty="0" err="1"/>
              <a:t>tespit</a:t>
            </a:r>
            <a:r>
              <a:rPr lang="en-GB" dirty="0"/>
              <a:t> </a:t>
            </a:r>
            <a:r>
              <a:rPr lang="en-GB" dirty="0" err="1"/>
              <a:t>edilir</a:t>
            </a:r>
            <a:r>
              <a:rPr lang="en-GB" dirty="0"/>
              <a:t>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Hücre hacimlerinin dağılımı bir </a:t>
            </a:r>
            <a:r>
              <a:rPr lang="tr-TR" dirty="0" err="1"/>
              <a:t>histogram</a:t>
            </a:r>
            <a:r>
              <a:rPr lang="tr-TR" dirty="0"/>
              <a:t> üzerinde çizilir </a:t>
            </a:r>
            <a:endParaRPr lang="en-GB" dirty="0"/>
          </a:p>
          <a:p>
            <a:pPr lvl="1" algn="just">
              <a:lnSpc>
                <a:spcPct val="100000"/>
              </a:lnSpc>
            </a:pPr>
            <a:r>
              <a:rPr lang="en-GB" dirty="0"/>
              <a:t>H</a:t>
            </a:r>
            <a:r>
              <a:rPr lang="tr-TR" dirty="0"/>
              <a:t>er bir hücre tipinin tipik boyutlarına göre hacim eşikleri ayarlan</a:t>
            </a:r>
            <a:r>
              <a:rPr lang="en-GB" dirty="0" err="1"/>
              <a:t>ır</a:t>
            </a:r>
            <a:r>
              <a:rPr lang="tr-TR" dirty="0"/>
              <a:t>, </a:t>
            </a:r>
            <a:r>
              <a:rPr lang="en-GB" dirty="0" err="1"/>
              <a:t>böylece</a:t>
            </a:r>
            <a:r>
              <a:rPr lang="en-GB" dirty="0"/>
              <a:t> </a:t>
            </a:r>
            <a:r>
              <a:rPr lang="tr-TR" dirty="0"/>
              <a:t>farklı hücre popülasyonları tanımlanabilir ve sayılabilir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E63851-BF79-4F61-9FBA-DE4B05971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F6A970-5E97-4FF7-B8F4-FC698A12F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8</a:t>
            </a:fld>
            <a:endParaRPr lang="en-US" dirty="0"/>
          </a:p>
        </p:txBody>
      </p:sp>
      <p:pic>
        <p:nvPicPr>
          <p:cNvPr id="1026" name="Picture 2" descr="Schematic of the Coulter principle. A particle suspended in a conductive medium passes through an aperture, causing an increase in impedance">
            <a:extLst>
              <a:ext uri="{FF2B5EF4-FFF2-40B4-BE49-F238E27FC236}">
                <a16:creationId xmlns:a16="http://schemas.microsoft.com/office/drawing/2014/main" id="{DFAB7CA0-F0C0-424C-A379-BF723586A0B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50" y="4731261"/>
            <a:ext cx="2095500" cy="157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A7C280A-0F4A-4FF4-8942-36CEFB44B8C0}"/>
              </a:ext>
            </a:extLst>
          </p:cNvPr>
          <p:cNvSpPr txBox="1"/>
          <p:nvPr/>
        </p:nvSpPr>
        <p:spPr>
          <a:xfrm>
            <a:off x="3882017" y="5330304"/>
            <a:ext cx="13252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 err="1"/>
              <a:t>empedans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8862DE4-5181-4BC7-BA22-CBEBC86A11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1220" y="4677797"/>
            <a:ext cx="2919541" cy="204367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CD0140D-3B04-4B95-AA27-D553178218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638" y="493113"/>
            <a:ext cx="2417934" cy="326698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CDED90C-B0B5-47A0-8466-65F5DF6AEDAB}"/>
              </a:ext>
            </a:extLst>
          </p:cNvPr>
          <p:cNvSpPr txBox="1"/>
          <p:nvPr/>
        </p:nvSpPr>
        <p:spPr>
          <a:xfrm>
            <a:off x="442632" y="3970848"/>
            <a:ext cx="24179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/>
              <a:t>Coulter </a:t>
            </a:r>
            <a:r>
              <a:rPr lang="en-GB" b="1" dirty="0" err="1"/>
              <a:t>prensibi</a:t>
            </a:r>
            <a:r>
              <a:rPr lang="en-GB" b="1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063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E83212-AC6B-4E04-8740-BB58539F4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DC46E5-6CAC-4793-8413-B4314DE31A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b="1" dirty="0" err="1"/>
              <a:t>Işık</a:t>
            </a:r>
            <a:r>
              <a:rPr lang="en-US" b="1" dirty="0"/>
              <a:t> </a:t>
            </a:r>
            <a:r>
              <a:rPr lang="en-US" b="1" dirty="0" err="1"/>
              <a:t>saçılma</a:t>
            </a:r>
            <a:r>
              <a:rPr lang="en-US" b="1" dirty="0"/>
              <a:t> </a:t>
            </a:r>
            <a:r>
              <a:rPr lang="en-US" b="1" dirty="0" err="1"/>
              <a:t>tekniklerinde</a:t>
            </a:r>
            <a:r>
              <a:rPr lang="en-US" dirty="0"/>
              <a:t>,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lazer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tungsten </a:t>
            </a:r>
            <a:r>
              <a:rPr lang="en-US" dirty="0" err="1"/>
              <a:t>halojen</a:t>
            </a:r>
            <a:r>
              <a:rPr lang="en-US" dirty="0"/>
              <a:t> </a:t>
            </a:r>
            <a:r>
              <a:rPr lang="en-US" dirty="0" err="1"/>
              <a:t>lambadan</a:t>
            </a:r>
            <a:r>
              <a:rPr lang="en-US" dirty="0"/>
              <a:t> </a:t>
            </a:r>
            <a:r>
              <a:rPr lang="en-US" dirty="0" err="1"/>
              <a:t>gelen</a:t>
            </a:r>
            <a:r>
              <a:rPr lang="en-US" dirty="0"/>
              <a:t> </a:t>
            </a:r>
            <a:r>
              <a:rPr lang="en-US" dirty="0" err="1"/>
              <a:t>ışık</a:t>
            </a:r>
            <a:r>
              <a:rPr lang="en-US" dirty="0"/>
              <a:t>, </a:t>
            </a:r>
            <a:r>
              <a:rPr lang="en-US" dirty="0" err="1"/>
              <a:t>boyutları</a:t>
            </a:r>
            <a:r>
              <a:rPr lang="en-US" dirty="0"/>
              <a:t> ve </a:t>
            </a:r>
            <a:r>
              <a:rPr lang="en-US" dirty="0" err="1"/>
              <a:t>yapıları</a:t>
            </a:r>
            <a:r>
              <a:rPr lang="en-US" dirty="0"/>
              <a:t> </a:t>
            </a:r>
            <a:r>
              <a:rPr lang="en-US" dirty="0" err="1"/>
              <a:t>hakkında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toplamak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hücre</a:t>
            </a:r>
            <a:r>
              <a:rPr lang="en-US" dirty="0"/>
              <a:t> </a:t>
            </a:r>
            <a:r>
              <a:rPr lang="en-US" dirty="0" err="1"/>
              <a:t>akışına</a:t>
            </a:r>
            <a:r>
              <a:rPr lang="en-US" dirty="0"/>
              <a:t> </a:t>
            </a:r>
            <a:r>
              <a:rPr lang="en-US" dirty="0" err="1"/>
              <a:t>yönlendirilir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Hücreler</a:t>
            </a:r>
            <a:r>
              <a:rPr lang="en-US" dirty="0"/>
              <a:t>, </a:t>
            </a:r>
            <a:r>
              <a:rPr lang="en-US" dirty="0" err="1"/>
              <a:t>fotometreler</a:t>
            </a:r>
            <a:r>
              <a:rPr lang="en-US" dirty="0"/>
              <a:t> </a:t>
            </a:r>
            <a:r>
              <a:rPr lang="en-US" dirty="0" err="1"/>
              <a:t>kullanılarak</a:t>
            </a:r>
            <a:r>
              <a:rPr lang="en-US" dirty="0"/>
              <a:t> </a:t>
            </a:r>
            <a:r>
              <a:rPr lang="en-US" dirty="0" err="1"/>
              <a:t>tespit</a:t>
            </a:r>
            <a:r>
              <a:rPr lang="en-US" dirty="0"/>
              <a:t> </a:t>
            </a:r>
            <a:r>
              <a:rPr lang="en-US" dirty="0" err="1"/>
              <a:t>edilen</a:t>
            </a:r>
            <a:r>
              <a:rPr lang="en-US" dirty="0"/>
              <a:t> </a:t>
            </a:r>
            <a:r>
              <a:rPr lang="en-US" dirty="0" err="1"/>
              <a:t>ışından</a:t>
            </a:r>
            <a:r>
              <a:rPr lang="en-US" dirty="0"/>
              <a:t> </a:t>
            </a:r>
            <a:r>
              <a:rPr lang="en-US" dirty="0" err="1"/>
              <a:t>geçerken</a:t>
            </a:r>
            <a:r>
              <a:rPr lang="en-US" dirty="0"/>
              <a:t> </a:t>
            </a:r>
            <a:r>
              <a:rPr lang="en-US" dirty="0" err="1"/>
              <a:t>ışığı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açılarda</a:t>
            </a:r>
            <a:r>
              <a:rPr lang="en-US" dirty="0"/>
              <a:t> </a:t>
            </a:r>
            <a:r>
              <a:rPr lang="en-US" dirty="0" err="1"/>
              <a:t>saçar</a:t>
            </a:r>
            <a:r>
              <a:rPr lang="en-US" dirty="0"/>
              <a:t> (</a:t>
            </a:r>
            <a:r>
              <a:rPr lang="en-US" dirty="0" err="1"/>
              <a:t>dağıtır</a:t>
            </a:r>
            <a:r>
              <a:rPr lang="en-US" dirty="0"/>
              <a:t>). </a:t>
            </a:r>
          </a:p>
          <a:p>
            <a:pPr algn="just"/>
            <a:r>
              <a:rPr lang="en-US" dirty="0" err="1"/>
              <a:t>Beyaz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hücreleri</a:t>
            </a:r>
            <a:r>
              <a:rPr lang="en-US" dirty="0"/>
              <a:t>, </a:t>
            </a:r>
            <a:r>
              <a:rPr lang="en-US" dirty="0" err="1"/>
              <a:t>kırmızı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hücreleri</a:t>
            </a:r>
            <a:r>
              <a:rPr lang="en-US" dirty="0"/>
              <a:t> ve </a:t>
            </a:r>
            <a:r>
              <a:rPr lang="en-US" dirty="0" err="1"/>
              <a:t>trombositlerin</a:t>
            </a:r>
            <a:r>
              <a:rPr lang="en-US" dirty="0"/>
              <a:t> </a:t>
            </a:r>
            <a:r>
              <a:rPr lang="en-US" dirty="0" err="1"/>
              <a:t>yanı</a:t>
            </a:r>
            <a:r>
              <a:rPr lang="en-US" dirty="0"/>
              <a:t> </a:t>
            </a:r>
            <a:r>
              <a:rPr lang="en-US" dirty="0" err="1"/>
              <a:t>sıra</a:t>
            </a:r>
            <a:r>
              <a:rPr lang="en-US" dirty="0"/>
              <a:t> </a:t>
            </a:r>
            <a:r>
              <a:rPr lang="en-US" dirty="0" err="1"/>
              <a:t>beyaz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hücrelerinin</a:t>
            </a:r>
            <a:r>
              <a:rPr lang="en-US" dirty="0"/>
              <a:t> </a:t>
            </a:r>
            <a:r>
              <a:rPr lang="en-US" dirty="0" err="1"/>
              <a:t>bireysel</a:t>
            </a:r>
            <a:r>
              <a:rPr lang="en-US" dirty="0"/>
              <a:t> </a:t>
            </a:r>
            <a:r>
              <a:rPr lang="en-US" dirty="0" err="1"/>
              <a:t>tipleri</a:t>
            </a:r>
            <a:r>
              <a:rPr lang="en-US" dirty="0"/>
              <a:t>, </a:t>
            </a:r>
            <a:r>
              <a:rPr lang="en-US" dirty="0" err="1"/>
              <a:t>ışık</a:t>
            </a:r>
            <a:r>
              <a:rPr lang="en-US" dirty="0"/>
              <a:t> </a:t>
            </a:r>
            <a:r>
              <a:rPr lang="en-US" dirty="0" err="1"/>
              <a:t>saçılma</a:t>
            </a:r>
            <a:r>
              <a:rPr lang="en-US" dirty="0"/>
              <a:t> </a:t>
            </a:r>
            <a:r>
              <a:rPr lang="en-US" dirty="0" err="1"/>
              <a:t>özelliklerine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ayırt</a:t>
            </a:r>
            <a:r>
              <a:rPr lang="en-US" dirty="0"/>
              <a:t> </a:t>
            </a:r>
            <a:r>
              <a:rPr lang="en-US" dirty="0" err="1"/>
              <a:t>edilebilir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4A3626-ECE6-4854-AFB6-D26917663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Yasemin G. İŞGÖR/Modül-1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5EA05E-D8F1-4D2B-A407-432D4564E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881EB-61AD-4D4A-AF51-4429187E4BF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9593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8244</TotalTime>
  <Words>1740</Words>
  <Application>Microsoft Office PowerPoint</Application>
  <PresentationFormat>Widescreen</PresentationFormat>
  <Paragraphs>204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Calibri</vt:lpstr>
      <vt:lpstr>Calibri Light</vt:lpstr>
      <vt:lpstr>Cambria Math</vt:lpstr>
      <vt:lpstr>verdana</vt:lpstr>
      <vt:lpstr>Office Theme</vt:lpstr>
      <vt:lpstr>MODÜL 10 CBC ve Sedimantasyon</vt:lpstr>
      <vt:lpstr>Bu dersin hedefleri:</vt:lpstr>
      <vt:lpstr>Tam Kan sayımı (CBC, TBC)</vt:lpstr>
      <vt:lpstr>OTOMATİK KAN SAYIMI CİHAZLARI</vt:lpstr>
      <vt:lpstr>Analizörde tam kan sayımı nasıl gerçekleşir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Coulter Counter’da ne ölçümlüyoruz?</vt:lpstr>
      <vt:lpstr>PowerPoint Presentation</vt:lpstr>
      <vt:lpstr>Özetle CBC için kullanılan yöntemlerle şu ölçümler yapılır:</vt:lpstr>
      <vt:lpstr>Sedimantasyon Ölçümü ve Önemi</vt:lpstr>
      <vt:lpstr>Düşük ve yüksek ESR (sedimantasyon)</vt:lpstr>
      <vt:lpstr>Öğrenme Hedefleriyle İlgili Sorular</vt:lpstr>
      <vt:lpstr>1. Aşağıdakilerden hangisi doğrudur?</vt:lpstr>
      <vt:lpstr>1. Aşağıdakilerden hangisi doğrudur?</vt:lpstr>
      <vt:lpstr>2. Tam kan sayımı (CBC) ile ilgili hangisi doğrudur?</vt:lpstr>
      <vt:lpstr>2. Tam kan sayımı (CBC) ile ilgili hangisi doğrudur?</vt:lpstr>
      <vt:lpstr>3. CBC ölçümünde temel kullanılan Teknik hangisidir?</vt:lpstr>
      <vt:lpstr>3. CBC ölçümünde temel kullanılan Teknik hangisidir?</vt:lpstr>
      <vt:lpstr>4. Eritrositlerin bir kimyasalla parçalanmasının sebebi nedir ?</vt:lpstr>
      <vt:lpstr>4. Eritrositlerin bir kimyasalla parçalanmasının sebebi nedir ?</vt:lpstr>
      <vt:lpstr>5. MCHC değeri neyi gösterir?</vt:lpstr>
      <vt:lpstr>5. MCHC değeri neyi gösterir?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Laboratuvar Malzeme Ve Cihazları</dc:title>
  <dc:creator>yasemin isgor</dc:creator>
  <cp:lastModifiedBy>yasemin isgor</cp:lastModifiedBy>
  <cp:revision>143</cp:revision>
  <dcterms:created xsi:type="dcterms:W3CDTF">2020-07-11T14:52:51Z</dcterms:created>
  <dcterms:modified xsi:type="dcterms:W3CDTF">2021-05-25T23:08:37Z</dcterms:modified>
</cp:coreProperties>
</file>