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2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8" r:id="rId3"/>
  </p:sldMasterIdLst>
  <p:notesMasterIdLst>
    <p:notesMasterId r:id="rId14"/>
  </p:notesMasterIdLst>
  <p:sldIdLst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F2DAA6-E54E-4291-81D7-B3DAE489A7AA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3E84D-21BB-4DB1-89B3-A7663C4EEBB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89181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438394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67561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945116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9449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764695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2975928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4506061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305687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2472324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27703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759167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025719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00409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58818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9552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59364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9902869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853140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0727040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08678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3444581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906970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9538357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173669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5256429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46165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137867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35813952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903391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4698375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298996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61837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05026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94885255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40235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119996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lıntı 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defTabSz="457200"/>
            <a:r>
              <a:rPr lang="en-US" sz="8000" dirty="0">
                <a:solidFill>
                  <a:prstClr val="black"/>
                </a:solidFill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algn="r" defTabSz="457200"/>
            <a:r>
              <a:rPr lang="en-US" sz="8000" dirty="0">
                <a:solidFill>
                  <a:prstClr val="black"/>
                </a:solidFill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1633584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oğru veya Yanlı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0402974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7339510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>
                <a:solidFill>
                  <a:prstClr val="black"/>
                </a:solidFill>
              </a:rPr>
              <a:pPr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12130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710854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352635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09174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890710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1305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17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3.xml"/><Relationship Id="rId16" Type="http://schemas.openxmlformats.org/officeDocument/2006/relationships/slideLayout" Target="../slideLayouts/slideLayout27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slideLayout" Target="../slideLayouts/slideLayout26.xml"/><Relationship Id="rId10" Type="http://schemas.openxmlformats.org/officeDocument/2006/relationships/slideLayout" Target="../slideLayouts/slideLayout21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6.xml"/><Relationship Id="rId13" Type="http://schemas.openxmlformats.org/officeDocument/2006/relationships/slideLayout" Target="../slideLayouts/slideLayout41.xml"/><Relationship Id="rId18" Type="http://schemas.openxmlformats.org/officeDocument/2006/relationships/theme" Target="../theme/theme3.xml"/><Relationship Id="rId3" Type="http://schemas.openxmlformats.org/officeDocument/2006/relationships/slideLayout" Target="../slideLayouts/slideLayout31.xml"/><Relationship Id="rId7" Type="http://schemas.openxmlformats.org/officeDocument/2006/relationships/slideLayout" Target="../slideLayouts/slideLayout35.xml"/><Relationship Id="rId12" Type="http://schemas.openxmlformats.org/officeDocument/2006/relationships/slideLayout" Target="../slideLayouts/slideLayout40.xml"/><Relationship Id="rId17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0.xml"/><Relationship Id="rId16" Type="http://schemas.openxmlformats.org/officeDocument/2006/relationships/slideLayout" Target="../slideLayouts/slideLayout44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29.xml"/><Relationship Id="rId6" Type="http://schemas.openxmlformats.org/officeDocument/2006/relationships/slideLayout" Target="../slideLayouts/slideLayout34.xml"/><Relationship Id="rId11" Type="http://schemas.openxmlformats.org/officeDocument/2006/relationships/slideLayout" Target="../slideLayouts/slideLayout39.xml"/><Relationship Id="rId5" Type="http://schemas.openxmlformats.org/officeDocument/2006/relationships/slideLayout" Target="../slideLayouts/slideLayout33.xml"/><Relationship Id="rId15" Type="http://schemas.openxmlformats.org/officeDocument/2006/relationships/slideLayout" Target="../slideLayouts/slideLayout43.xml"/><Relationship Id="rId10" Type="http://schemas.openxmlformats.org/officeDocument/2006/relationships/slideLayout" Target="../slideLayouts/slideLayout38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32.xml"/><Relationship Id="rId9" Type="http://schemas.openxmlformats.org/officeDocument/2006/relationships/slideLayout" Target="../slideLayouts/slideLayout37.xml"/><Relationship Id="rId14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2B09FF-7FC4-4F72-9063-800944E85BC5}" type="datetimeFigureOut">
              <a:rPr lang="tr-TR" smtClean="0"/>
              <a:t>29.10.2017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D35C30-C004-4F69-8CC9-60E3B372C746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51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7842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B61BEF0D-F0BB-DE4B-95CE-6DB70DBA9567}" type="datetimeFigureOut">
              <a:rPr lang="en-US" dirty="0">
                <a:solidFill>
                  <a:prstClr val="black"/>
                </a:solidFill>
              </a:rPr>
              <a:pPr defTabSz="457200"/>
              <a:t>10/29/2017</a:t>
            </a:fld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endParaRPr lang="en-US" dirty="0">
              <a:solidFill>
                <a:prstClr val="black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pPr defTabSz="457200"/>
            <a:fld id="{D57F1E4F-1CFF-5643-939E-217C01CDF565}" type="slidenum">
              <a:rPr lang="en-US" dirty="0">
                <a:solidFill>
                  <a:prstClr val="black"/>
                </a:solidFill>
              </a:rPr>
              <a:pPr defTabSz="457200"/>
              <a:t>‹#›</a:t>
            </a:fld>
            <a:endParaRPr lang="en-US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73786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just"/>
            <a:r>
              <a:rPr lang="tr-TR" sz="3200">
                <a:latin typeface="Arial" panose="020B0604020202020204" pitchFamily="34" charset="0"/>
              </a:rPr>
              <a:t>Mutfak Hizmetleri </a:t>
            </a:r>
            <a:r>
              <a:rPr lang="tr-TR" sz="3200" smtClean="0">
                <a:latin typeface="Arial" panose="020B0604020202020204" pitchFamily="34" charset="0"/>
              </a:rPr>
              <a:t>Yönetimi</a:t>
            </a:r>
            <a:endParaRPr lang="tr-TR" sz="3200" dirty="0">
              <a:latin typeface="+mn-lt"/>
            </a:endParaRP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81259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sz="4000" dirty="0">
                <a:solidFill>
                  <a:prstClr val="black">
                    <a:lumMod val="85000"/>
                    <a:lumOff val="15000"/>
                  </a:prstClr>
                </a:solidFill>
              </a:rPr>
              <a:t>Kesikleri Engellemek İçin Alınması Gereken Önlemler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Geniş boğazlı eski sistem kıyma makinesi, mutfağa asla sokulmamalıdır.</a:t>
            </a:r>
          </a:p>
          <a:p>
            <a:pPr lvl="0">
              <a:buClr>
                <a:srgbClr val="B15E28"/>
              </a:buClr>
            </a:pPr>
            <a:r>
              <a:rPr lang="tr-TR" sz="3200" dirty="0">
                <a:solidFill>
                  <a:prstClr val="black">
                    <a:lumMod val="85000"/>
                    <a:lumOff val="15000"/>
                  </a:prstClr>
                </a:solidFill>
              </a:rPr>
              <a:t>Aşçıların mutfaktaki makinelerin güvenli bir şekilde kullanımını iyi bilmeleri gerekmektedir.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3237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Yiyecek İçecek İşletmelerinde İş Güvenliği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600" dirty="0"/>
              <a:t>Yiyecek ve içecek endüstrisi, kazaların çok sık oluştuğu bir iş koludur. </a:t>
            </a:r>
            <a:endParaRPr lang="tr-TR" sz="3600" dirty="0" smtClean="0"/>
          </a:p>
          <a:p>
            <a:pPr algn="just"/>
            <a:r>
              <a:rPr lang="tr-TR" sz="3600" dirty="0" smtClean="0"/>
              <a:t>Yapılan </a:t>
            </a:r>
            <a:r>
              <a:rPr lang="tr-TR" sz="3600" dirty="0"/>
              <a:t>araştırmalara göre kazaların %90’ı çalışanın işini bir an önce bitirmek için acele etmesinden kaynaklanmaktadır</a:t>
            </a:r>
          </a:p>
        </p:txBody>
      </p:sp>
    </p:spTree>
    <p:extLst>
      <p:ext uri="{BB962C8B-B14F-4D97-AF65-F5344CB8AC3E}">
        <p14:creationId xmlns:p14="http://schemas.microsoft.com/office/powerpoint/2010/main" val="360055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Yiyecek İçecek İşletmelerinde İş Güvenliği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655093" y="2352212"/>
            <a:ext cx="10241504" cy="3318936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tr-TR" sz="3600" dirty="0" smtClean="0"/>
              <a:t>	Yiyecek </a:t>
            </a:r>
            <a:r>
              <a:rPr lang="tr-TR" sz="3600" dirty="0"/>
              <a:t>ve içecek işletmelerinde kazaların; </a:t>
            </a:r>
            <a:endParaRPr lang="tr-TR" sz="3600" dirty="0" smtClean="0"/>
          </a:p>
          <a:p>
            <a:r>
              <a:rPr lang="tr-TR" sz="3600" dirty="0" smtClean="0"/>
              <a:t>%</a:t>
            </a:r>
            <a:r>
              <a:rPr lang="tr-TR" sz="3600" dirty="0"/>
              <a:t>34’ü yiyecek servisi</a:t>
            </a:r>
            <a:r>
              <a:rPr lang="tr-TR" sz="3600" dirty="0" smtClean="0"/>
              <a:t>,</a:t>
            </a:r>
          </a:p>
          <a:p>
            <a:r>
              <a:rPr lang="tr-TR" sz="3600" dirty="0" smtClean="0"/>
              <a:t> </a:t>
            </a:r>
            <a:r>
              <a:rPr lang="tr-TR" sz="3600" dirty="0"/>
              <a:t>%21’i yiyeceğin pişirilmeye hazırlanması</a:t>
            </a:r>
            <a:r>
              <a:rPr lang="tr-TR" sz="3600" dirty="0" smtClean="0"/>
              <a:t>,</a:t>
            </a:r>
          </a:p>
          <a:p>
            <a:r>
              <a:rPr lang="tr-TR" sz="3600" dirty="0" smtClean="0"/>
              <a:t> </a:t>
            </a:r>
            <a:r>
              <a:rPr lang="tr-TR" sz="3600" dirty="0"/>
              <a:t>%16’sı mutfak ve servis araçlarının kullanılması ve %12’si yiyeceğin pişirilmesi sırasında gerçekleşmektedir. </a:t>
            </a:r>
          </a:p>
        </p:txBody>
      </p:sp>
    </p:spTree>
    <p:extLst>
      <p:ext uri="{BB962C8B-B14F-4D97-AF65-F5344CB8AC3E}">
        <p14:creationId xmlns:p14="http://schemas.microsoft.com/office/powerpoint/2010/main" val="2335141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Yiyecek İçecek İşletmelerinde İş Güvenliği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08798" y="2570580"/>
            <a:ext cx="9601196" cy="3318936"/>
          </a:xfrm>
        </p:spPr>
        <p:txBody>
          <a:bodyPr>
            <a:normAutofit/>
          </a:bodyPr>
          <a:lstStyle/>
          <a:p>
            <a:pPr algn="just"/>
            <a:r>
              <a:rPr lang="tr-TR" sz="3200" dirty="0"/>
              <a:t>Bu kazalar, hem çalışana hem de işletmeye zarar vermektedir. </a:t>
            </a:r>
            <a:endParaRPr lang="tr-TR" sz="3200" dirty="0" smtClean="0"/>
          </a:p>
          <a:p>
            <a:pPr algn="just"/>
            <a:r>
              <a:rPr lang="tr-TR" sz="3200" dirty="0" smtClean="0"/>
              <a:t>Çalışan </a:t>
            </a:r>
            <a:r>
              <a:rPr lang="tr-TR" sz="3200" dirty="0"/>
              <a:t>fiziki ve manevi olarak (konuk ve iş arkadaşlarının yanında küçük düşme) zarar görürken, işletme de verim düşüklüğü, hasar, sigorta, onarım vb. gibi konularda zarar görmektedir.</a:t>
            </a:r>
          </a:p>
        </p:txBody>
      </p:sp>
    </p:spTree>
    <p:extLst>
      <p:ext uri="{BB962C8B-B14F-4D97-AF65-F5344CB8AC3E}">
        <p14:creationId xmlns:p14="http://schemas.microsoft.com/office/powerpoint/2010/main" val="1067929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Güvenli Bir </a:t>
            </a:r>
            <a:r>
              <a:rPr lang="tr-TR" dirty="0" smtClean="0"/>
              <a:t>İş Ortamı </a:t>
            </a:r>
            <a:r>
              <a:rPr lang="tr-TR" dirty="0"/>
              <a:t>İçin Uyulması Gereken </a:t>
            </a:r>
            <a:r>
              <a:rPr lang="tr-TR" dirty="0" smtClean="0"/>
              <a:t>Genel Kurallar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928048" y="2556932"/>
            <a:ext cx="9968549" cy="3318936"/>
          </a:xfrm>
        </p:spPr>
        <p:txBody>
          <a:bodyPr/>
          <a:lstStyle/>
          <a:p>
            <a:pPr algn="just"/>
            <a:r>
              <a:rPr lang="tr-TR" sz="3200" dirty="0" smtClean="0"/>
              <a:t>Kazalara </a:t>
            </a:r>
            <a:r>
              <a:rPr lang="tr-TR" sz="3200" dirty="0"/>
              <a:t>neden olmamak için, bütün işler tam olarak bilinmeli ve prosedürler tam olarak uygulanmalıdır. </a:t>
            </a:r>
            <a:endParaRPr lang="tr-TR" sz="3200" dirty="0" smtClean="0"/>
          </a:p>
          <a:p>
            <a:pPr algn="just"/>
            <a:r>
              <a:rPr lang="tr-TR" sz="3200" dirty="0"/>
              <a:t>Çalışma alanlarında güvenliği etkileyecek, güvenliği ortadan kaldıracak konularda dikkatli olunmalıdır (kirli tabak ve takımları üst üste yığmak yerine hemen bulaşık birimine götürmek gibi</a:t>
            </a:r>
            <a:r>
              <a:rPr lang="tr-TR" sz="3200" dirty="0" smtClean="0"/>
              <a:t>).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3318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>
                <a:solidFill>
                  <a:srgbClr val="000000"/>
                </a:solidFill>
              </a:rPr>
              <a:t>Güvenli Bir İş Ortamı İçin Uyulması Gereken Genel Kurallar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dirty="0" smtClean="0"/>
              <a:t>Onarım </a:t>
            </a:r>
            <a:r>
              <a:rPr lang="tr-TR" sz="3200" dirty="0"/>
              <a:t>gerektiren bir yer görüldüğünde (örneğin, halıda yırtık veya döşemede gevşemiş karo, yıpranmış elektrik kablosu vb.) en kısa sürede ilgili yerlere rapor edilmelidir. </a:t>
            </a:r>
            <a:endParaRPr lang="tr-TR" sz="3200" dirty="0" smtClean="0"/>
          </a:p>
          <a:p>
            <a:pPr algn="just"/>
            <a:r>
              <a:rPr lang="tr-TR" sz="3200" dirty="0"/>
              <a:t>Önemsiz gibi görülse bile, herhangi bir kaza yöneticilere rapor edilmelidir.</a:t>
            </a:r>
          </a:p>
        </p:txBody>
      </p:sp>
    </p:spTree>
    <p:extLst>
      <p:ext uri="{BB962C8B-B14F-4D97-AF65-F5344CB8AC3E}">
        <p14:creationId xmlns:p14="http://schemas.microsoft.com/office/powerpoint/2010/main" val="123405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Kesikleri Engellemek İçin Alınması Gereken Önlemler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295401" y="2556932"/>
            <a:ext cx="9601196" cy="3816572"/>
          </a:xfrm>
        </p:spPr>
        <p:txBody>
          <a:bodyPr>
            <a:noAutofit/>
          </a:bodyPr>
          <a:lstStyle/>
          <a:p>
            <a:r>
              <a:rPr lang="tr-TR" sz="3600" dirty="0"/>
              <a:t>Bıçağın ucunu öne doğru tutarak yürünmemelidir. </a:t>
            </a:r>
          </a:p>
          <a:p>
            <a:r>
              <a:rPr lang="tr-TR" sz="3600" dirty="0" smtClean="0"/>
              <a:t>Aşçı </a:t>
            </a:r>
            <a:r>
              <a:rPr lang="tr-TR" sz="3600" dirty="0"/>
              <a:t>adaylarına, bıçağın nasıl tutularak çalışılacağı, pratik yaparak mutlaka öğretilmelidir. (Genelde, tecrübesiz aşçılarda kesikler daha fazla olmaktadır</a:t>
            </a:r>
            <a:r>
              <a:rPr lang="tr-TR" sz="3600" dirty="0" smtClean="0"/>
              <a:t>).</a:t>
            </a:r>
          </a:p>
          <a:p>
            <a:r>
              <a:rPr lang="tr-TR" sz="3600" dirty="0" smtClean="0"/>
              <a:t>Et </a:t>
            </a:r>
            <a:r>
              <a:rPr lang="tr-TR" sz="3600" dirty="0"/>
              <a:t>hazırlarken, metalik önlük ve eldiven takılmalıdır. </a:t>
            </a:r>
            <a:endParaRPr lang="tr-TR" sz="3600" dirty="0" smtClean="0"/>
          </a:p>
        </p:txBody>
      </p:sp>
    </p:spTree>
    <p:extLst>
      <p:ext uri="{BB962C8B-B14F-4D97-AF65-F5344CB8AC3E}">
        <p14:creationId xmlns:p14="http://schemas.microsoft.com/office/powerpoint/2010/main" val="897489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Kesikleri Engellemek İçin Alınması Gereken Önlemler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lr>
                <a:srgbClr val="B15E28"/>
              </a:buClr>
            </a:pPr>
            <a:r>
              <a:rPr lang="tr-TR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Dilimleme makinesini temizlerken, mutlaka fişinin çekilmesi gerekir.</a:t>
            </a:r>
          </a:p>
          <a:p>
            <a:pPr lvl="0">
              <a:buClr>
                <a:srgbClr val="B15E28"/>
              </a:buClr>
            </a:pPr>
            <a:r>
              <a:rPr lang="tr-TR" sz="3600" dirty="0">
                <a:solidFill>
                  <a:prstClr val="black">
                    <a:lumMod val="85000"/>
                    <a:lumOff val="15000"/>
                  </a:prstClr>
                </a:solidFill>
              </a:rPr>
              <a:t>Dilimleme makinesini kullanırken, emniyet kolu dilimlenecek maddenin üzerinde tutulu olarak çalışılmalıdır.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523305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>Kesikleri Engellemek İçin Alınması Gereken Önlemler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/>
              <a:t>Su dolu evyelere asla kesici alet konulmamalıdır. •	</a:t>
            </a:r>
            <a:endParaRPr lang="tr-TR" sz="3200" dirty="0" smtClean="0"/>
          </a:p>
          <a:p>
            <a:r>
              <a:rPr lang="tr-TR" sz="3200" dirty="0" smtClean="0"/>
              <a:t>Bıçaklar </a:t>
            </a:r>
            <a:r>
              <a:rPr lang="tr-TR" sz="3200" dirty="0"/>
              <a:t>yerlerinde düzenli olarak tutulmalıdır. •	</a:t>
            </a:r>
            <a:endParaRPr lang="tr-TR" sz="3200" dirty="0" smtClean="0"/>
          </a:p>
          <a:p>
            <a:r>
              <a:rPr lang="tr-TR" sz="3200" dirty="0" smtClean="0"/>
              <a:t>Et </a:t>
            </a:r>
            <a:r>
              <a:rPr lang="tr-TR" sz="3200" dirty="0"/>
              <a:t>kıyma makinesi, emniyet kuralına kesinlikle uygun olmalıdır. Yani etin girdiği deliğe hiçbir şekilde parmak ulaşmamalıdır.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val="1896031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1_Organik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4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308</Words>
  <Application>Microsoft Office PowerPoint</Application>
  <PresentationFormat>Geniş ekran</PresentationFormat>
  <Paragraphs>32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3</vt:i4>
      </vt:variant>
      <vt:variant>
        <vt:lpstr>Slayt Başlıkları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Garamond</vt:lpstr>
      <vt:lpstr>Office Teması</vt:lpstr>
      <vt:lpstr>Organik</vt:lpstr>
      <vt:lpstr>1_Organik</vt:lpstr>
      <vt:lpstr>Mutfak Hizmetleri Yönetimi</vt:lpstr>
      <vt:lpstr>Yiyecek İçecek İşletmelerinde İş Güvenliği</vt:lpstr>
      <vt:lpstr>Yiyecek İçecek İşletmelerinde İş Güvenliği</vt:lpstr>
      <vt:lpstr>Yiyecek İçecek İşletmelerinde İş Güvenliği</vt:lpstr>
      <vt:lpstr>Güvenli Bir İş Ortamı İçin Uyulması Gereken Genel Kurallar</vt:lpstr>
      <vt:lpstr>Güvenli Bir İş Ortamı İçin Uyulması Gereken Genel Kurallar</vt:lpstr>
      <vt:lpstr>Kesikleri Engellemek İçin Alınması Gereken Önlemler</vt:lpstr>
      <vt:lpstr>Kesikleri Engellemek İçin Alınması Gereken Önlemler</vt:lpstr>
      <vt:lpstr>Kesikleri Engellemek İçin Alınması Gereken Önlemler</vt:lpstr>
      <vt:lpstr>Kesikleri Engellemek İçin Alınması Gereken Önlemler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Mutfak Hizmetleri Yönetimi</dc:title>
  <dc:creator>emir üner</dc:creator>
  <cp:lastModifiedBy>emir üner</cp:lastModifiedBy>
  <cp:revision>12</cp:revision>
  <dcterms:created xsi:type="dcterms:W3CDTF">2017-10-29T15:18:22Z</dcterms:created>
  <dcterms:modified xsi:type="dcterms:W3CDTF">2017-10-29T15:28:02Z</dcterms:modified>
</cp:coreProperties>
</file>