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2"/>
  </p:sldMasterIdLst>
  <p:notesMasterIdLst>
    <p:notesMasterId r:id="rId18"/>
  </p:notesMasterIdLst>
  <p:handoutMasterIdLst>
    <p:handoutMasterId r:id="rId19"/>
  </p:handoutMasterIdLst>
  <p:sldIdLst>
    <p:sldId id="280" r:id="rId3"/>
    <p:sldId id="269" r:id="rId4"/>
    <p:sldId id="321" r:id="rId5"/>
    <p:sldId id="307" r:id="rId6"/>
    <p:sldId id="313" r:id="rId7"/>
    <p:sldId id="286" r:id="rId8"/>
    <p:sldId id="314" r:id="rId9"/>
    <p:sldId id="312" r:id="rId10"/>
    <p:sldId id="316" r:id="rId11"/>
    <p:sldId id="317" r:id="rId12"/>
    <p:sldId id="319" r:id="rId13"/>
    <p:sldId id="318" r:id="rId14"/>
    <p:sldId id="326" r:id="rId15"/>
    <p:sldId id="327" r:id="rId16"/>
    <p:sldId id="32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EFD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44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B2E47-6F41-409B-AD22-834AE1EFF186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0BE5A-9D85-4716-9443-9D9E66ACB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82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6744A-403D-42A1-BFE7-61DA46EE7C6C}" type="datetimeFigureOut">
              <a:rPr lang="en-US" smtClean="0"/>
              <a:t>25-Apr-18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05635-4EFD-4447-A451-86C57984F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02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006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2077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92358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31643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290822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6584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91127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16130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7115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 userDrawn="1"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56626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219199" y="6210300"/>
            <a:ext cx="8766629" cy="4191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</p:spTree>
    <p:extLst>
      <p:ext uri="{BB962C8B-B14F-4D97-AF65-F5344CB8AC3E}">
        <p14:creationId xmlns:p14="http://schemas.microsoft.com/office/powerpoint/2010/main" val="372657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6C2313B-6160-4D67-83D4-D43B360575DC}" type="datetime1">
              <a:rPr lang="en-US" smtClean="0"/>
              <a:t>25-Apr-18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3097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Genel </a:t>
            </a:r>
            <a:r>
              <a:rPr lang="tr-TR" dirty="0"/>
              <a:t>Özellikleri </a:t>
            </a:r>
          </a:p>
          <a:p>
            <a:r>
              <a:rPr lang="tr-TR" dirty="0" smtClean="0"/>
              <a:t>sınıflandırılmaları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57943" y="1520445"/>
            <a:ext cx="10972800" cy="1470025"/>
          </a:xfrm>
        </p:spPr>
        <p:txBody>
          <a:bodyPr/>
          <a:lstStyle/>
          <a:p>
            <a:r>
              <a:rPr lang="tr-TR" dirty="0" smtClean="0"/>
              <a:t>NÜKLEOTİTLER ve NÜKLEİK ASİTLER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14087" y="5274617"/>
            <a:ext cx="4160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Doç. Dr. Yasemin G. İŞGÖR</a:t>
            </a:r>
          </a:p>
        </p:txBody>
      </p:sp>
    </p:spTree>
    <p:extLst>
      <p:ext uri="{BB962C8B-B14F-4D97-AF65-F5344CB8AC3E}">
        <p14:creationId xmlns:p14="http://schemas.microsoft.com/office/powerpoint/2010/main" val="156607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25" y="543730"/>
            <a:ext cx="11377013" cy="537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1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638" y="274638"/>
            <a:ext cx="4333875" cy="5400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066" y="138401"/>
            <a:ext cx="3642880" cy="567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1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8677" t="10489" r="5339"/>
          <a:stretch/>
        </p:blipFill>
        <p:spPr>
          <a:xfrm>
            <a:off x="499871" y="306820"/>
            <a:ext cx="10852789" cy="422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2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589" y="732389"/>
            <a:ext cx="925830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119" y="274638"/>
            <a:ext cx="11309281" cy="675827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Pürin</a:t>
            </a:r>
            <a:r>
              <a:rPr lang="en-US" sz="2400" dirty="0" smtClean="0"/>
              <a:t> </a:t>
            </a:r>
            <a:r>
              <a:rPr lang="en-US" sz="2400" dirty="0" err="1" smtClean="0"/>
              <a:t>bazının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oluşumunda</a:t>
            </a:r>
            <a:r>
              <a:rPr lang="en-US" sz="2400" dirty="0" smtClean="0"/>
              <a:t> </a:t>
            </a:r>
            <a:r>
              <a:rPr lang="en-US" sz="2400" dirty="0" err="1" smtClean="0"/>
              <a:t>rolü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amino </a:t>
            </a:r>
            <a:r>
              <a:rPr lang="en-US" sz="2400" dirty="0" err="1" smtClean="0"/>
              <a:t>asitler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err="1" smtClean="0"/>
              <a:t>Aspartat</a:t>
            </a:r>
            <a:r>
              <a:rPr lang="en-US" sz="2400" dirty="0" smtClean="0"/>
              <a:t>, </a:t>
            </a:r>
            <a:r>
              <a:rPr lang="en-US" sz="2400" dirty="0" err="1" smtClean="0"/>
              <a:t>glisin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Glutamin’dir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2" y="950465"/>
            <a:ext cx="5913633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49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3119" y="274638"/>
            <a:ext cx="11309281" cy="675827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Pirimidin</a:t>
            </a:r>
            <a:r>
              <a:rPr lang="en-US" sz="2400" dirty="0" smtClean="0"/>
              <a:t> </a:t>
            </a:r>
            <a:r>
              <a:rPr lang="en-US" sz="2400" dirty="0" err="1" smtClean="0"/>
              <a:t>bazının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oluşumunda</a:t>
            </a:r>
            <a:r>
              <a:rPr lang="en-US" sz="2400" dirty="0" smtClean="0"/>
              <a:t> </a:t>
            </a:r>
            <a:r>
              <a:rPr lang="en-US" sz="2400" dirty="0" err="1" smtClean="0"/>
              <a:t>rolü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amino </a:t>
            </a:r>
            <a:r>
              <a:rPr lang="en-US" sz="2400" dirty="0" err="1" smtClean="0"/>
              <a:t>asitler</a:t>
            </a:r>
            <a:r>
              <a:rPr lang="en-US" sz="2400" dirty="0" smtClean="0"/>
              <a:t>:</a:t>
            </a:r>
            <a:br>
              <a:rPr lang="en-US" sz="2400" dirty="0" smtClean="0"/>
            </a:br>
            <a:r>
              <a:rPr lang="en-US" sz="2400" dirty="0" err="1" smtClean="0"/>
              <a:t>Aspartat</a:t>
            </a:r>
            <a:r>
              <a:rPr lang="en-US" sz="2400" dirty="0" smtClean="0"/>
              <a:t>, </a:t>
            </a:r>
            <a:r>
              <a:rPr lang="en-US" sz="2400" dirty="0" err="1" smtClean="0"/>
              <a:t>glisin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Glutamin’dir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312" y="1428750"/>
            <a:ext cx="5667375" cy="40005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5804452" y="1722783"/>
            <a:ext cx="675861" cy="2650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60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19314" y="957943"/>
            <a:ext cx="11263086" cy="5061857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Nükleotitler</a:t>
            </a:r>
            <a:r>
              <a:rPr lang="tr-TR" b="1" dirty="0" smtClean="0"/>
              <a:t>in genel </a:t>
            </a:r>
            <a:r>
              <a:rPr lang="tr-TR" b="1" dirty="0" smtClean="0"/>
              <a:t>yapısında</a:t>
            </a:r>
            <a:endParaRPr lang="tr-TR" b="1" dirty="0" smtClean="0"/>
          </a:p>
          <a:p>
            <a:pPr lvl="1"/>
            <a:r>
              <a:rPr lang="en-US" dirty="0" err="1" smtClean="0"/>
              <a:t>azot</a:t>
            </a:r>
            <a:r>
              <a:rPr lang="en-US" dirty="0" smtClean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tr-TR" dirty="0" smtClean="0"/>
              <a:t>bir </a:t>
            </a:r>
            <a:r>
              <a:rPr lang="en-US" dirty="0" err="1" smtClean="0"/>
              <a:t>baz</a:t>
            </a:r>
            <a:r>
              <a:rPr lang="en-US" dirty="0"/>
              <a:t>, </a:t>
            </a:r>
            <a:endParaRPr lang="tr-TR" dirty="0" smtClean="0"/>
          </a:p>
          <a:p>
            <a:pPr lvl="1"/>
            <a:r>
              <a:rPr lang="en-US" dirty="0" err="1" smtClean="0"/>
              <a:t>pentoz</a:t>
            </a:r>
            <a:r>
              <a:rPr lang="en-US" dirty="0" smtClean="0"/>
              <a:t> </a:t>
            </a:r>
            <a:r>
              <a:rPr lang="tr-TR" dirty="0" smtClean="0"/>
              <a:t>(şeker) </a:t>
            </a:r>
            <a:r>
              <a:rPr lang="tr-TR" dirty="0" smtClean="0"/>
              <a:t>kalıntısı</a:t>
            </a:r>
            <a:endParaRPr lang="tr-TR" dirty="0" smtClean="0"/>
          </a:p>
          <a:p>
            <a:pPr lvl="1"/>
            <a:r>
              <a:rPr lang="en-US" dirty="0" err="1" smtClean="0"/>
              <a:t>fosfat</a:t>
            </a:r>
            <a:r>
              <a:rPr lang="en-US" dirty="0" smtClean="0"/>
              <a:t> </a:t>
            </a:r>
            <a:r>
              <a:rPr lang="tr-TR" dirty="0" smtClean="0"/>
              <a:t>grubu</a:t>
            </a:r>
            <a:endParaRPr lang="tr-TR" dirty="0" smtClean="0"/>
          </a:p>
          <a:p>
            <a:endParaRPr lang="tr-TR" b="1" dirty="0" smtClean="0"/>
          </a:p>
          <a:p>
            <a:r>
              <a:rPr lang="tr-TR" b="1" dirty="0" err="1" smtClean="0"/>
              <a:t>Nükleozitler</a:t>
            </a:r>
            <a:r>
              <a:rPr lang="tr-TR" b="1" dirty="0" smtClean="0"/>
              <a:t> (</a:t>
            </a:r>
            <a:r>
              <a:rPr lang="tr-TR" b="1" dirty="0" err="1" smtClean="0"/>
              <a:t>nükleositler</a:t>
            </a:r>
            <a:r>
              <a:rPr lang="tr-TR" b="1" dirty="0" smtClean="0"/>
              <a:t>)</a:t>
            </a:r>
            <a:r>
              <a:rPr lang="tr-TR" dirty="0" smtClean="0"/>
              <a:t>: </a:t>
            </a:r>
            <a:r>
              <a:rPr lang="en-US" dirty="0" err="1" smtClean="0"/>
              <a:t>nükleozit</a:t>
            </a:r>
            <a:r>
              <a:rPr lang="tr-TR" dirty="0" err="1" smtClean="0"/>
              <a:t>lerin</a:t>
            </a:r>
            <a:r>
              <a:rPr lang="tr-TR" b="1" dirty="0" smtClean="0"/>
              <a:t> </a:t>
            </a:r>
            <a:r>
              <a:rPr lang="tr-TR" dirty="0" smtClean="0"/>
              <a:t>f</a:t>
            </a:r>
            <a:r>
              <a:rPr lang="en-US" dirty="0" err="1" smtClean="0"/>
              <a:t>osfat</a:t>
            </a:r>
            <a:r>
              <a:rPr lang="en-US" dirty="0" smtClean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tr-TR" dirty="0" smtClean="0"/>
              <a:t>çıkarıldığında oluşan yapıdır.</a:t>
            </a:r>
          </a:p>
          <a:p>
            <a:r>
              <a:rPr lang="en-US" b="1" dirty="0" err="1" smtClean="0"/>
              <a:t>Azot</a:t>
            </a:r>
            <a:r>
              <a:rPr lang="en-US" b="1" dirty="0" smtClean="0"/>
              <a:t> </a:t>
            </a:r>
            <a:r>
              <a:rPr lang="en-US" b="1" dirty="0" err="1"/>
              <a:t>içeren</a:t>
            </a:r>
            <a:r>
              <a:rPr lang="en-US" b="1" dirty="0"/>
              <a:t> </a:t>
            </a:r>
            <a:r>
              <a:rPr lang="en-US" b="1" dirty="0" err="1"/>
              <a:t>bazlar</a:t>
            </a:r>
            <a:r>
              <a:rPr lang="en-US" dirty="0"/>
              <a:t> </a:t>
            </a:r>
            <a:r>
              <a:rPr lang="en-US" dirty="0" err="1" smtClean="0"/>
              <a:t>pirimidin</a:t>
            </a:r>
            <a:r>
              <a:rPr lang="en-US" b="1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pürin</a:t>
            </a:r>
            <a:r>
              <a:rPr lang="tr-TR" dirty="0" smtClean="0"/>
              <a:t> </a:t>
            </a:r>
            <a:r>
              <a:rPr lang="en-US" b="1" dirty="0" smtClean="0"/>
              <a:t> </a:t>
            </a:r>
            <a:r>
              <a:rPr lang="en-US" dirty="0" err="1"/>
              <a:t>türevleridir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Riboz</a:t>
            </a:r>
            <a:r>
              <a:rPr lang="tr-TR" dirty="0" smtClean="0"/>
              <a:t> </a:t>
            </a:r>
            <a:r>
              <a:rPr lang="tr-TR" dirty="0" smtClean="0"/>
              <a:t>ve </a:t>
            </a:r>
            <a:r>
              <a:rPr lang="tr-TR" dirty="0" smtClean="0"/>
              <a:t>azotlu bazlar </a:t>
            </a:r>
            <a:r>
              <a:rPr lang="tr-TR" b="1" dirty="0" smtClean="0"/>
              <a:t>halkalı </a:t>
            </a:r>
            <a:r>
              <a:rPr lang="tr-TR" b="1" dirty="0" err="1" smtClean="0"/>
              <a:t>heteroatom</a:t>
            </a:r>
            <a:r>
              <a:rPr lang="tr-TR" b="1" dirty="0" smtClean="0"/>
              <a:t> </a:t>
            </a:r>
            <a:r>
              <a:rPr lang="tr-TR" dirty="0" smtClean="0"/>
              <a:t>bileşikleridir (</a:t>
            </a:r>
            <a:r>
              <a:rPr lang="tr-TR" dirty="0" err="1" smtClean="0"/>
              <a:t>heterosiklik</a:t>
            </a:r>
            <a:r>
              <a:rPr lang="tr-TR" dirty="0" smtClean="0"/>
              <a:t> </a:t>
            </a:r>
            <a:r>
              <a:rPr lang="tr-TR" dirty="0" err="1" smtClean="0"/>
              <a:t>bleşikler</a:t>
            </a:r>
            <a:r>
              <a:rPr lang="tr-TR" dirty="0" smtClean="0"/>
              <a:t>).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9314" y="274638"/>
            <a:ext cx="11263086" cy="683305"/>
          </a:xfrm>
        </p:spPr>
        <p:txBody>
          <a:bodyPr>
            <a:normAutofit/>
          </a:bodyPr>
          <a:lstStyle/>
          <a:p>
            <a:r>
              <a:rPr lang="tr-TR" sz="3200" dirty="0" err="1" smtClean="0">
                <a:latin typeface="Comic Sans MS" panose="030F0702030302020204" pitchFamily="66" charset="0"/>
              </a:rPr>
              <a:t>Nükleotitler</a:t>
            </a:r>
            <a:r>
              <a:rPr lang="tr-TR" sz="3200" dirty="0" smtClean="0">
                <a:latin typeface="Comic Sans MS" panose="030F0702030302020204" pitchFamily="66" charset="0"/>
              </a:rPr>
              <a:t>, </a:t>
            </a:r>
            <a:r>
              <a:rPr lang="tr-TR" sz="3200" dirty="0" err="1" smtClean="0">
                <a:latin typeface="Comic Sans MS" panose="030F0702030302020204" pitchFamily="66" charset="0"/>
              </a:rPr>
              <a:t>Nükleozitler</a:t>
            </a:r>
            <a:r>
              <a:rPr lang="tr-TR" sz="3200" dirty="0" smtClean="0">
                <a:latin typeface="Comic Sans MS" panose="030F0702030302020204" pitchFamily="66" charset="0"/>
              </a:rPr>
              <a:t> ve Nükleik Asitler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379632"/>
            <a:ext cx="10363200" cy="57350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Pürin Bazları: </a:t>
            </a:r>
            <a:r>
              <a:rPr lang="tr-TR" sz="2400" dirty="0" err="1" smtClean="0"/>
              <a:t>Adenin</a:t>
            </a:r>
            <a:r>
              <a:rPr lang="tr-TR" sz="2400" dirty="0" smtClean="0"/>
              <a:t> ve </a:t>
            </a:r>
            <a:r>
              <a:rPr lang="tr-TR" sz="2400" dirty="0" err="1" smtClean="0"/>
              <a:t>Guanin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95072" y="3307688"/>
            <a:ext cx="10363200" cy="470855"/>
          </a:xfrm>
          <a:prstGeom prst="rect">
            <a:avLst/>
          </a:prstGeom>
        </p:spPr>
        <p:txBody>
          <a:bodyPr bIns="91440" anchor="b" anchorCtr="0">
            <a:normAutofit fontScale="6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Pirimidin</a:t>
            </a:r>
            <a:r>
              <a:rPr lang="tr-TR" dirty="0" smtClean="0"/>
              <a:t> Bazları: </a:t>
            </a:r>
            <a:r>
              <a:rPr lang="tr-TR" dirty="0" err="1" smtClean="0"/>
              <a:t>Sitozin</a:t>
            </a:r>
            <a:r>
              <a:rPr lang="tr-TR" dirty="0" smtClean="0"/>
              <a:t> , Timin ve </a:t>
            </a:r>
            <a:r>
              <a:rPr lang="tr-TR" dirty="0" err="1" smtClean="0"/>
              <a:t>Urasil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1" y="4196880"/>
            <a:ext cx="5103767" cy="15950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63670" y="5864118"/>
            <a:ext cx="802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Sitozin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91194" y="5948432"/>
            <a:ext cx="708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Timin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245652" y="5948432"/>
            <a:ext cx="71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Urasil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90" y="915960"/>
            <a:ext cx="4510223" cy="162362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55830" y="2521279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Adenin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125693" y="2537961"/>
            <a:ext cx="85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 smtClean="0"/>
              <a:t>Guanin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098" y="811154"/>
            <a:ext cx="11837902" cy="4572000"/>
          </a:xfrm>
        </p:spPr>
        <p:txBody>
          <a:bodyPr>
            <a:normAutofit/>
          </a:bodyPr>
          <a:lstStyle/>
          <a:p>
            <a:r>
              <a:rPr lang="tr-TR" sz="2000" dirty="0" err="1" smtClean="0"/>
              <a:t>Ribonükleotit</a:t>
            </a:r>
            <a:r>
              <a:rPr lang="tr-TR" sz="2000" dirty="0" smtClean="0"/>
              <a:t> </a:t>
            </a:r>
            <a:r>
              <a:rPr lang="tr-TR" sz="2000" dirty="0" smtClean="0"/>
              <a:t>ve </a:t>
            </a:r>
            <a:r>
              <a:rPr lang="tr-TR" sz="2000" dirty="0" err="1" smtClean="0"/>
              <a:t>deoksiribonükleotit</a:t>
            </a:r>
            <a:r>
              <a:rPr lang="tr-TR" sz="2000" dirty="0" smtClean="0"/>
              <a:t> arasında  temel fark </a:t>
            </a:r>
            <a:r>
              <a:rPr lang="tr-TR" sz="2000" dirty="0" err="1" smtClean="0"/>
              <a:t>riboz</a:t>
            </a:r>
            <a:r>
              <a:rPr lang="tr-TR" sz="2000" dirty="0" smtClean="0"/>
              <a:t> şekeri halka yapısında 2.. Pozisyondaki OH grubudur: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4199981" y="110028"/>
            <a:ext cx="3322869" cy="683305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dirty="0" err="1" smtClean="0">
                <a:latin typeface="Comic Sans MS" panose="030F0702030302020204" pitchFamily="66" charset="0"/>
              </a:rPr>
              <a:t>Ribozlar</a:t>
            </a:r>
            <a:r>
              <a:rPr lang="tr-TR" sz="3200" dirty="0" smtClean="0">
                <a:latin typeface="Comic Sans MS" panose="030F0702030302020204" pitchFamily="66" charset="0"/>
              </a:rPr>
              <a:t>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3147693" y="4989179"/>
            <a:ext cx="4151641" cy="646331"/>
          </a:xfrm>
          <a:prstGeom prst="rect">
            <a:avLst/>
          </a:prstGeom>
          <a:ln w="28575">
            <a:solidFill>
              <a:srgbClr val="FF0066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Deoksiribonükleotitlerde</a:t>
            </a:r>
            <a:r>
              <a:rPr lang="en-US" dirty="0"/>
              <a:t> 2' </a:t>
            </a:r>
            <a:r>
              <a:rPr lang="en-US" dirty="0" err="1"/>
              <a:t>karbondaki</a:t>
            </a:r>
            <a:r>
              <a:rPr lang="en-US" dirty="0"/>
              <a:t> </a:t>
            </a:r>
            <a:r>
              <a:rPr lang="en-US" dirty="0" smtClean="0"/>
              <a:t>-</a:t>
            </a:r>
            <a:r>
              <a:rPr lang="en-US" dirty="0"/>
              <a:t>OH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tr-TR" dirty="0" smtClean="0"/>
              <a:t>yerine </a:t>
            </a:r>
            <a:r>
              <a:rPr lang="en-US" dirty="0" smtClean="0"/>
              <a:t>-H </a:t>
            </a:r>
            <a:r>
              <a:rPr lang="tr-TR" dirty="0"/>
              <a:t> </a:t>
            </a:r>
            <a:r>
              <a:rPr lang="tr-TR" dirty="0" smtClean="0"/>
              <a:t>gelir</a:t>
            </a:r>
            <a:endParaRPr lang="en-US" dirty="0"/>
          </a:p>
        </p:txBody>
      </p:sp>
      <p:sp>
        <p:nvSpPr>
          <p:cNvPr id="11" name="Arc 10"/>
          <p:cNvSpPr/>
          <p:nvPr/>
        </p:nvSpPr>
        <p:spPr>
          <a:xfrm rot="17345838" flipH="1" flipV="1">
            <a:off x="5340032" y="3478945"/>
            <a:ext cx="2086532" cy="682748"/>
          </a:xfrm>
          <a:prstGeom prst="arc">
            <a:avLst>
              <a:gd name="adj1" fmla="val 16448787"/>
              <a:gd name="adj2" fmla="val 21259117"/>
            </a:avLst>
          </a:prstGeom>
          <a:ln w="38100">
            <a:solidFill>
              <a:srgbClr val="FF0066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87" y="1493449"/>
            <a:ext cx="3923284" cy="24130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657" y="1493449"/>
            <a:ext cx="3923285" cy="2413030"/>
          </a:xfrm>
          <a:prstGeom prst="rect">
            <a:avLst/>
          </a:prstGeom>
        </p:spPr>
      </p:pic>
      <p:sp>
        <p:nvSpPr>
          <p:cNvPr id="17" name="Arc 16"/>
          <p:cNvSpPr/>
          <p:nvPr/>
        </p:nvSpPr>
        <p:spPr>
          <a:xfrm rot="7982695" flipV="1">
            <a:off x="2899488" y="3653847"/>
            <a:ext cx="597545" cy="1841383"/>
          </a:xfrm>
          <a:prstGeom prst="arc">
            <a:avLst/>
          </a:prstGeom>
          <a:ln w="38100">
            <a:solidFill>
              <a:srgbClr val="FF006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/>
          <a:srcRect l="-7559" t="-12166" r="-15489" b="-21071"/>
          <a:stretch/>
        </p:blipFill>
        <p:spPr>
          <a:xfrm>
            <a:off x="8229600" y="2849217"/>
            <a:ext cx="3525078" cy="25444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14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5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99872" y="539681"/>
            <a:ext cx="6380150" cy="546230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351" y="771256"/>
            <a:ext cx="4669941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1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5071" y="715241"/>
            <a:ext cx="6593655" cy="544743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000" dirty="0" smtClean="0"/>
              <a:t>DNA </a:t>
            </a:r>
            <a:r>
              <a:rPr lang="en-US" sz="2000" dirty="0" err="1"/>
              <a:t>ve</a:t>
            </a:r>
            <a:r>
              <a:rPr lang="en-US" sz="2000" dirty="0"/>
              <a:t> RNA </a:t>
            </a:r>
            <a:r>
              <a:rPr lang="en-US" sz="2000" dirty="0" err="1"/>
              <a:t>moleküllerinin</a:t>
            </a:r>
            <a:r>
              <a:rPr lang="en-US" sz="2000" dirty="0"/>
              <a:t> </a:t>
            </a:r>
            <a:r>
              <a:rPr lang="en-US" sz="2000" dirty="0" err="1"/>
              <a:t>yapısını</a:t>
            </a:r>
            <a:r>
              <a:rPr lang="en-US" sz="2000" dirty="0"/>
              <a:t> </a:t>
            </a:r>
            <a:r>
              <a:rPr lang="en-US" sz="2000" dirty="0" err="1"/>
              <a:t>oluşturan</a:t>
            </a:r>
            <a:r>
              <a:rPr lang="en-US" sz="2000" dirty="0"/>
              <a:t> </a:t>
            </a:r>
            <a:r>
              <a:rPr lang="en-US" sz="2000" dirty="0" err="1"/>
              <a:t>ardarda</a:t>
            </a:r>
            <a:r>
              <a:rPr lang="en-US" sz="2000" dirty="0"/>
              <a:t> </a:t>
            </a:r>
            <a:r>
              <a:rPr lang="en-US" sz="2000" dirty="0" err="1"/>
              <a:t>dizilmiş</a:t>
            </a:r>
            <a:r>
              <a:rPr lang="en-US" sz="2000" dirty="0"/>
              <a:t> </a:t>
            </a:r>
            <a:r>
              <a:rPr lang="en-US" sz="2000" dirty="0" err="1"/>
              <a:t>nükleotitler</a:t>
            </a:r>
            <a:r>
              <a:rPr lang="en-US" sz="2000" dirty="0"/>
              <a:t> </a:t>
            </a:r>
            <a:r>
              <a:rPr lang="en-US" sz="2000" dirty="0" err="1"/>
              <a:t>birbirine</a:t>
            </a:r>
            <a:r>
              <a:rPr lang="en-US" sz="2000" dirty="0"/>
              <a:t> </a:t>
            </a:r>
            <a:r>
              <a:rPr lang="en-US" sz="2000" dirty="0" err="1"/>
              <a:t>fosfat</a:t>
            </a:r>
            <a:r>
              <a:rPr lang="en-US" sz="2000" dirty="0"/>
              <a:t> </a:t>
            </a:r>
            <a:r>
              <a:rPr lang="en-US" sz="2000" dirty="0" err="1"/>
              <a:t>grubu</a:t>
            </a:r>
            <a:r>
              <a:rPr lang="en-US" sz="2000" dirty="0"/>
              <a:t> </a:t>
            </a:r>
            <a:r>
              <a:rPr lang="en-US" sz="2000" dirty="0" err="1"/>
              <a:t>köprüleriyle</a:t>
            </a:r>
            <a:r>
              <a:rPr lang="en-US" sz="2000" dirty="0"/>
              <a:t> </a:t>
            </a:r>
            <a:r>
              <a:rPr lang="tr-TR" sz="2000" dirty="0" smtClean="0"/>
              <a:t>(</a:t>
            </a:r>
            <a:r>
              <a:rPr lang="en-US" sz="2000" b="1" dirty="0" err="1"/>
              <a:t>fosfodiester</a:t>
            </a:r>
            <a:r>
              <a:rPr lang="en-US" sz="2000" b="1" dirty="0"/>
              <a:t> </a:t>
            </a:r>
            <a:r>
              <a:rPr lang="en-US" sz="2000" b="1" dirty="0" err="1" smtClean="0"/>
              <a:t>bağı</a:t>
            </a:r>
            <a:r>
              <a:rPr lang="tr-TR" sz="2000" b="1" dirty="0" smtClean="0"/>
              <a:t>) </a:t>
            </a:r>
            <a:r>
              <a:rPr lang="en-US" sz="2000" dirty="0" err="1" smtClean="0"/>
              <a:t>kovalent</a:t>
            </a:r>
            <a:r>
              <a:rPr lang="en-US" sz="2000" dirty="0" smtClean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bağlanırlar</a:t>
            </a:r>
            <a:r>
              <a:rPr lang="en-US" sz="2000" dirty="0"/>
              <a:t>. </a:t>
            </a:r>
            <a:endParaRPr lang="tr-TR" sz="2000" dirty="0" smtClean="0"/>
          </a:p>
          <a:p>
            <a:pPr algn="just"/>
            <a:r>
              <a:rPr lang="en-US" sz="2000" b="1" dirty="0" err="1"/>
              <a:t>fosfodiester</a:t>
            </a:r>
            <a:r>
              <a:rPr lang="en-US" sz="2000" b="1" dirty="0"/>
              <a:t> </a:t>
            </a:r>
            <a:r>
              <a:rPr lang="en-US" sz="2000" b="1" dirty="0" err="1" smtClean="0"/>
              <a:t>bağı</a:t>
            </a:r>
            <a:r>
              <a:rPr lang="tr-TR" sz="2000" b="1" dirty="0" err="1" smtClean="0"/>
              <a:t>nda</a:t>
            </a:r>
            <a:r>
              <a:rPr lang="tr-TR" sz="2000" b="1" dirty="0" smtClean="0"/>
              <a:t> </a:t>
            </a:r>
            <a:r>
              <a:rPr lang="en-US" sz="2000" dirty="0" err="1" smtClean="0"/>
              <a:t>fosfat</a:t>
            </a:r>
            <a:r>
              <a:rPr lang="en-US" sz="2000" dirty="0" smtClean="0"/>
              <a:t> </a:t>
            </a:r>
            <a:r>
              <a:rPr lang="en-US" sz="2000" dirty="0" err="1"/>
              <a:t>grubu</a:t>
            </a:r>
            <a:r>
              <a:rPr lang="en-US" sz="2000" dirty="0"/>
              <a:t>, </a:t>
            </a:r>
            <a:r>
              <a:rPr lang="en-US" sz="2000" dirty="0" err="1"/>
              <a:t>nükleotitlerden</a:t>
            </a:r>
            <a:r>
              <a:rPr lang="en-US" sz="2000" dirty="0"/>
              <a:t> </a:t>
            </a:r>
            <a:r>
              <a:rPr lang="en-US" sz="2000" dirty="0" err="1"/>
              <a:t>birinin</a:t>
            </a:r>
            <a:r>
              <a:rPr lang="en-US" sz="2000" dirty="0"/>
              <a:t> </a:t>
            </a:r>
            <a:r>
              <a:rPr lang="tr-TR" sz="2000" dirty="0" smtClean="0"/>
              <a:t>5</a:t>
            </a:r>
            <a:r>
              <a:rPr lang="en-US" sz="2000" dirty="0" smtClean="0"/>
              <a:t>'-</a:t>
            </a:r>
            <a:r>
              <a:rPr lang="en-US" sz="2000" dirty="0" err="1"/>
              <a:t>hidroksil</a:t>
            </a:r>
            <a:r>
              <a:rPr lang="en-US" sz="2000" dirty="0"/>
              <a:t> </a:t>
            </a:r>
            <a:r>
              <a:rPr lang="en-US" sz="2000" dirty="0" err="1"/>
              <a:t>grubuyla</a:t>
            </a:r>
            <a:r>
              <a:rPr lang="en-US" sz="2000" dirty="0"/>
              <a:t> </a:t>
            </a:r>
            <a:r>
              <a:rPr lang="en-US" sz="2000" dirty="0" err="1"/>
              <a:t>bunu</a:t>
            </a:r>
            <a:r>
              <a:rPr lang="en-US" sz="2000" dirty="0"/>
              <a:t> </a:t>
            </a:r>
            <a:r>
              <a:rPr lang="en-US" sz="2000" dirty="0" err="1"/>
              <a:t>izleyen</a:t>
            </a:r>
            <a:r>
              <a:rPr lang="en-US" sz="2000" dirty="0"/>
              <a:t> </a:t>
            </a:r>
            <a:r>
              <a:rPr lang="en-US" sz="2000" dirty="0" err="1"/>
              <a:t>nükleotidin</a:t>
            </a:r>
            <a:r>
              <a:rPr lang="en-US" sz="2000" dirty="0"/>
              <a:t> 3'-hidroksil </a:t>
            </a:r>
            <a:r>
              <a:rPr lang="en-US" sz="2000" dirty="0" err="1"/>
              <a:t>grubu</a:t>
            </a:r>
            <a:r>
              <a:rPr lang="en-US" sz="2000" dirty="0"/>
              <a:t> </a:t>
            </a:r>
            <a:r>
              <a:rPr lang="en-US" sz="2000" dirty="0" err="1" smtClean="0"/>
              <a:t>aras</a:t>
            </a:r>
            <a:r>
              <a:rPr lang="tr-TR" sz="2000" dirty="0" err="1" smtClean="0"/>
              <a:t>ın</a:t>
            </a:r>
            <a:r>
              <a:rPr lang="en-US" sz="2000" dirty="0" smtClean="0"/>
              <a:t>da </a:t>
            </a:r>
            <a:r>
              <a:rPr lang="en-US" sz="2000" dirty="0" err="1" smtClean="0"/>
              <a:t>oluşturur</a:t>
            </a:r>
            <a:r>
              <a:rPr lang="tr-TR" sz="2000" dirty="0" smtClean="0"/>
              <a:t>.</a:t>
            </a:r>
            <a:endParaRPr lang="en-US" sz="2000" dirty="0"/>
          </a:p>
          <a:p>
            <a:pPr algn="just"/>
            <a:r>
              <a:rPr lang="en-US" sz="2000" dirty="0" err="1"/>
              <a:t>Genel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sembolik</a:t>
            </a:r>
            <a:r>
              <a:rPr lang="en-US" sz="2000" dirty="0"/>
              <a:t> </a:t>
            </a:r>
            <a:r>
              <a:rPr lang="en-US" sz="2000" dirty="0" err="1"/>
              <a:t>gösterimde</a:t>
            </a:r>
            <a:r>
              <a:rPr lang="en-US" sz="2000" dirty="0"/>
              <a:t> </a:t>
            </a:r>
            <a:r>
              <a:rPr lang="en-US" sz="2000" dirty="0" err="1"/>
              <a:t>nüldeüc</a:t>
            </a:r>
            <a:r>
              <a:rPr lang="en-US" sz="2000" dirty="0"/>
              <a:t> </a:t>
            </a:r>
            <a:r>
              <a:rPr lang="en-US" sz="2000" dirty="0" err="1"/>
              <a:t>asitlerin</a:t>
            </a:r>
            <a:r>
              <a:rPr lang="en-US" sz="2000" dirty="0"/>
              <a:t> 5' </a:t>
            </a:r>
            <a:r>
              <a:rPr lang="en-US" sz="2000" dirty="0" err="1"/>
              <a:t>ucu</a:t>
            </a:r>
            <a:r>
              <a:rPr lang="en-US" sz="2000" dirty="0"/>
              <a:t> </a:t>
            </a:r>
            <a:r>
              <a:rPr lang="en-US" sz="2000" dirty="0" err="1"/>
              <a:t>solda</a:t>
            </a:r>
            <a:r>
              <a:rPr lang="en-US" sz="2000" dirty="0"/>
              <a:t>, 3' </a:t>
            </a:r>
            <a:r>
              <a:rPr lang="en-US" sz="2000" dirty="0" err="1"/>
              <a:t>ucu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sağda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alır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sonuçta</a:t>
            </a:r>
            <a:r>
              <a:rPr lang="en-US" sz="2000" dirty="0"/>
              <a:t> </a:t>
            </a:r>
            <a:r>
              <a:rPr lang="en-US" sz="2000" dirty="0" err="1"/>
              <a:t>nükleik</a:t>
            </a:r>
            <a:r>
              <a:rPr lang="en-US" sz="2000" dirty="0"/>
              <a:t> </a:t>
            </a:r>
            <a:r>
              <a:rPr lang="en-US" sz="2000" dirty="0" err="1"/>
              <a:t>asit</a:t>
            </a:r>
            <a:r>
              <a:rPr lang="en-US" sz="2000" dirty="0"/>
              <a:t> 5' 3' </a:t>
            </a:r>
            <a:r>
              <a:rPr lang="en-US" sz="2000" dirty="0" err="1" smtClean="0"/>
              <a:t>doğrultusunda</a:t>
            </a:r>
            <a:r>
              <a:rPr lang="en-US" sz="2000" dirty="0" smtClean="0"/>
              <a:t> </a:t>
            </a:r>
            <a:r>
              <a:rPr lang="en-US" sz="2000" dirty="0" err="1"/>
              <a:t>sembolleştirilmiş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tr-TR" sz="2000" b="1" dirty="0"/>
          </a:p>
          <a:p>
            <a:pPr algn="just"/>
            <a:endParaRPr lang="tr-TR" sz="2000" b="1" dirty="0" smtClean="0"/>
          </a:p>
          <a:p>
            <a:pPr algn="just"/>
            <a:endParaRPr lang="tr-TR" sz="2000" b="1" dirty="0"/>
          </a:p>
          <a:p>
            <a:pPr algn="just"/>
            <a:endParaRPr lang="tr-TR" sz="2000" b="1" dirty="0" smtClean="0"/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nükleotit</a:t>
            </a:r>
            <a:r>
              <a:rPr lang="en-US" sz="2000" dirty="0"/>
              <a:t> </a:t>
            </a:r>
            <a:r>
              <a:rPr lang="en-US" sz="2000" dirty="0" err="1"/>
              <a:t>dizisinin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basit</a:t>
            </a:r>
            <a:r>
              <a:rPr lang="en-US" sz="2000" dirty="0"/>
              <a:t> </a:t>
            </a:r>
            <a:r>
              <a:rPr lang="en-US" sz="2000" dirty="0" err="1"/>
              <a:t>gösterimleri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endParaRPr lang="tr-TR" sz="20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800" dirty="0" smtClean="0"/>
              <a:t>pA-C-G-T-A0H,</a:t>
            </a:r>
            <a:endParaRPr lang="tr-TR" sz="18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800" dirty="0" err="1" smtClean="0"/>
              <a:t>pApCpGpTpA</a:t>
            </a:r>
            <a:r>
              <a:rPr lang="en-US" sz="1800" dirty="0" smtClean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endParaRPr lang="tr-TR" sz="1800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1800" dirty="0" err="1" smtClean="0"/>
              <a:t>pACGTA</a:t>
            </a:r>
            <a:r>
              <a:rPr lang="en-US" sz="1800" dirty="0" smtClean="0"/>
              <a:t> </a:t>
            </a:r>
            <a:r>
              <a:rPr lang="en-US" sz="1800" dirty="0" err="1"/>
              <a:t>şeklindedir</a:t>
            </a:r>
            <a:endParaRPr lang="en-US" sz="18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5072" y="230332"/>
            <a:ext cx="7591183" cy="484909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DNA ve RNA zincir oluşumu: </a:t>
            </a:r>
            <a:r>
              <a:rPr lang="tr-TR" sz="2800" dirty="0" err="1" smtClean="0"/>
              <a:t>Fosfodiester</a:t>
            </a:r>
            <a:r>
              <a:rPr lang="tr-TR" sz="2800" dirty="0" smtClean="0"/>
              <a:t> bağı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grpSp>
        <p:nvGrpSpPr>
          <p:cNvPr id="18" name="Group 17"/>
          <p:cNvGrpSpPr/>
          <p:nvPr/>
        </p:nvGrpSpPr>
        <p:grpSpPr>
          <a:xfrm>
            <a:off x="6660691" y="118630"/>
            <a:ext cx="5108745" cy="6044045"/>
            <a:chOff x="6051091" y="166255"/>
            <a:chExt cx="5108745" cy="604404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r="-2137" b="9019"/>
            <a:stretch/>
          </p:blipFill>
          <p:spPr>
            <a:xfrm>
              <a:off x="6051091" y="171303"/>
              <a:ext cx="5087964" cy="6038997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10400355" y="166255"/>
              <a:ext cx="759481" cy="15794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1" t="21799" r="-5380" b="12152"/>
          <a:stretch/>
        </p:blipFill>
        <p:spPr>
          <a:xfrm>
            <a:off x="486017" y="3288722"/>
            <a:ext cx="4376304" cy="1233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10432" t="20915" r="11872" b="9019"/>
          <a:stretch/>
        </p:blipFill>
        <p:spPr>
          <a:xfrm>
            <a:off x="4862321" y="3230120"/>
            <a:ext cx="1954853" cy="675130"/>
          </a:xfrm>
          <a:prstGeom prst="rect">
            <a:avLst/>
          </a:prstGeom>
          <a:ln>
            <a:solidFill>
              <a:srgbClr val="FF0066"/>
            </a:solidFill>
          </a:ln>
        </p:spPr>
      </p:pic>
    </p:spTree>
    <p:extLst>
      <p:ext uri="{BB962C8B-B14F-4D97-AF65-F5344CB8AC3E}">
        <p14:creationId xmlns:p14="http://schemas.microsoft.com/office/powerpoint/2010/main" val="335363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447"/>
          <a:stretch/>
        </p:blipFill>
        <p:spPr>
          <a:xfrm>
            <a:off x="195072" y="253981"/>
            <a:ext cx="5163789" cy="6065598"/>
          </a:xfrm>
          <a:prstGeom prst="rect">
            <a:avLst/>
          </a:prstGeom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5172" r="3751"/>
          <a:stretch/>
        </p:blipFill>
        <p:spPr>
          <a:xfrm>
            <a:off x="8398412" y="364446"/>
            <a:ext cx="3643533" cy="507682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332" y="1364566"/>
            <a:ext cx="2886609" cy="3293609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08314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72" y="846138"/>
            <a:ext cx="6204619" cy="23542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6322" y="389602"/>
            <a:ext cx="3263719" cy="5219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231" t="14701" r="4773"/>
          <a:stretch/>
        </p:blipFill>
        <p:spPr>
          <a:xfrm>
            <a:off x="469948" y="846138"/>
            <a:ext cx="11112452" cy="509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99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siness plan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plan presentation" id="{3E9F0E27-4B3B-4D32-ACE0-136FB2759A95}" vid="{A4BCEBB7-3AD0-460E-BECB-303D18741B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656D85F-F071-4918-8CFE-64DCC814D4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plan presentation</Template>
  <TotalTime>0</TotalTime>
  <Words>498</Words>
  <Application>Microsoft Office PowerPoint</Application>
  <PresentationFormat>Widescreen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</vt:lpstr>
      <vt:lpstr>Comic Sans MS</vt:lpstr>
      <vt:lpstr>Wingdings</vt:lpstr>
      <vt:lpstr>Wingdings 2</vt:lpstr>
      <vt:lpstr>Business plan presentation</vt:lpstr>
      <vt:lpstr>NÜKLEOTİTLER ve NÜKLEİK ASİTLER</vt:lpstr>
      <vt:lpstr>Nükleotitler, Nükleozitler ve Nükleik Asitler</vt:lpstr>
      <vt:lpstr>Pürin Bazları: Adenin ve Guanin</vt:lpstr>
      <vt:lpstr>PowerPoint Presentation</vt:lpstr>
      <vt:lpstr>PowerPoint Presentation</vt:lpstr>
      <vt:lpstr>DNA ve RNA zincir oluşumu: Fosfodiester bağı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Pürin bazının oluşumunda rolü olan amino asitler: Aspartat, glisin ve Glutamin’dir</vt:lpstr>
      <vt:lpstr>Pirimidin bazının oluşumunda rolü olan amino asitler: Aspartat, glisin ve Glutamin’dir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2017-03-10T21:32:53Z</dcterms:created>
  <dcterms:modified xsi:type="dcterms:W3CDTF">2018-04-25T18:44:58Z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TC034606629991</vt:lpwstr>
  </property>
</Properties>
</file>