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8"/>
  </p:notesMasterIdLst>
  <p:handoutMasterIdLst>
    <p:handoutMasterId r:id="rId19"/>
  </p:handoutMasterIdLst>
  <p:sldIdLst>
    <p:sldId id="280" r:id="rId3"/>
    <p:sldId id="269" r:id="rId4"/>
    <p:sldId id="321" r:id="rId5"/>
    <p:sldId id="307" r:id="rId6"/>
    <p:sldId id="313" r:id="rId7"/>
    <p:sldId id="286" r:id="rId8"/>
    <p:sldId id="314" r:id="rId9"/>
    <p:sldId id="312" r:id="rId10"/>
    <p:sldId id="316" r:id="rId11"/>
    <p:sldId id="317" r:id="rId12"/>
    <p:sldId id="319" r:id="rId13"/>
    <p:sldId id="318" r:id="rId14"/>
    <p:sldId id="326" r:id="rId15"/>
    <p:sldId id="327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FD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25-Apr-18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25-Apr-18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 userDrawn="1"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C2313B-6160-4D67-83D4-D43B360575DC}" type="datetime1">
              <a:rPr lang="en-US" smtClean="0"/>
              <a:t>25-Apr-18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Genel </a:t>
            </a:r>
            <a:r>
              <a:rPr lang="tr-TR" dirty="0"/>
              <a:t>Özellikleri </a:t>
            </a:r>
          </a:p>
          <a:p>
            <a:r>
              <a:rPr lang="tr-TR" dirty="0" smtClean="0"/>
              <a:t>sınıflandırılmaları</a:t>
            </a: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57943" y="1520445"/>
            <a:ext cx="10972800" cy="1470025"/>
          </a:xfrm>
        </p:spPr>
        <p:txBody>
          <a:bodyPr/>
          <a:lstStyle/>
          <a:p>
            <a:r>
              <a:rPr lang="tr-TR" dirty="0" smtClean="0"/>
              <a:t>NÜKLEOTİTLER ve NÜKLEİK ASİTLER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4087" y="5274617"/>
            <a:ext cx="4160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Doç. Dr. Yasemin G. İŞGÖR</a:t>
            </a:r>
          </a:p>
        </p:txBody>
      </p:sp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25" y="543730"/>
            <a:ext cx="11377013" cy="53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38" y="274638"/>
            <a:ext cx="4333875" cy="540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066" y="138401"/>
            <a:ext cx="3642880" cy="56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677" t="10489" r="5339"/>
          <a:stretch/>
        </p:blipFill>
        <p:spPr>
          <a:xfrm>
            <a:off x="499871" y="306820"/>
            <a:ext cx="10852789" cy="422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89" y="732389"/>
            <a:ext cx="92583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119" y="274638"/>
            <a:ext cx="11309281" cy="675827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/>
              <a:t>Pürin</a:t>
            </a:r>
            <a:r>
              <a:rPr lang="en-US" sz="2400" dirty="0" smtClean="0"/>
              <a:t> </a:t>
            </a:r>
            <a:r>
              <a:rPr lang="en-US" sz="2400" dirty="0" err="1" smtClean="0"/>
              <a:t>bazının</a:t>
            </a:r>
            <a:r>
              <a:rPr lang="en-US" sz="2400" dirty="0" smtClean="0"/>
              <a:t> </a:t>
            </a:r>
            <a:r>
              <a:rPr lang="en-US" sz="2400" dirty="0" err="1" smtClean="0"/>
              <a:t>oluşumunda</a:t>
            </a:r>
            <a:r>
              <a:rPr lang="en-US" sz="2400" dirty="0" smtClean="0"/>
              <a:t> </a:t>
            </a:r>
            <a:r>
              <a:rPr lang="en-US" sz="2400" dirty="0" err="1" smtClean="0"/>
              <a:t>rolü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amino </a:t>
            </a:r>
            <a:r>
              <a:rPr lang="en-US" sz="2400" dirty="0" err="1" smtClean="0"/>
              <a:t>asitler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err="1" smtClean="0"/>
              <a:t>Aspartat</a:t>
            </a:r>
            <a:r>
              <a:rPr lang="en-US" sz="2400" dirty="0" smtClean="0"/>
              <a:t>, </a:t>
            </a:r>
            <a:r>
              <a:rPr lang="en-US" sz="2400" dirty="0" err="1" smtClean="0"/>
              <a:t>glisin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Glutamin’dir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" y="950465"/>
            <a:ext cx="591363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119" y="274638"/>
            <a:ext cx="11309281" cy="675827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/>
              <a:t>Pirimidin</a:t>
            </a:r>
            <a:r>
              <a:rPr lang="en-US" sz="2400" dirty="0" smtClean="0"/>
              <a:t> </a:t>
            </a:r>
            <a:r>
              <a:rPr lang="en-US" sz="2400" dirty="0" err="1" smtClean="0"/>
              <a:t>bazının</a:t>
            </a:r>
            <a:r>
              <a:rPr lang="en-US" sz="2400" dirty="0" smtClean="0"/>
              <a:t> </a:t>
            </a:r>
            <a:r>
              <a:rPr lang="en-US" sz="2400" dirty="0" err="1" smtClean="0"/>
              <a:t>oluşumunda</a:t>
            </a:r>
            <a:r>
              <a:rPr lang="en-US" sz="2400" dirty="0" smtClean="0"/>
              <a:t> </a:t>
            </a:r>
            <a:r>
              <a:rPr lang="en-US" sz="2400" dirty="0" err="1" smtClean="0"/>
              <a:t>rolü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amino </a:t>
            </a:r>
            <a:r>
              <a:rPr lang="en-US" sz="2400" dirty="0" err="1" smtClean="0"/>
              <a:t>asitler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err="1" smtClean="0"/>
              <a:t>Aspartat</a:t>
            </a:r>
            <a:r>
              <a:rPr lang="en-US" sz="2400" dirty="0" smtClean="0"/>
              <a:t>, </a:t>
            </a:r>
            <a:r>
              <a:rPr lang="en-US" sz="2400" dirty="0" err="1" smtClean="0"/>
              <a:t>glisin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Glutamin’dir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1428750"/>
            <a:ext cx="5667375" cy="400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804452" y="1722783"/>
            <a:ext cx="675861" cy="265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6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9314" y="957943"/>
            <a:ext cx="11263086" cy="506185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Nükleotitler</a:t>
            </a:r>
            <a:r>
              <a:rPr lang="tr-TR" b="1" dirty="0" smtClean="0"/>
              <a:t>in genel </a:t>
            </a:r>
            <a:r>
              <a:rPr lang="tr-TR" b="1" dirty="0" smtClean="0"/>
              <a:t>yapısında</a:t>
            </a:r>
            <a:endParaRPr lang="tr-TR" b="1" dirty="0" smtClean="0"/>
          </a:p>
          <a:p>
            <a:pPr lvl="1"/>
            <a:r>
              <a:rPr lang="en-US" dirty="0" err="1" smtClean="0"/>
              <a:t>azot</a:t>
            </a:r>
            <a:r>
              <a:rPr lang="en-US" dirty="0" smtClean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tr-TR" dirty="0" smtClean="0"/>
              <a:t>bir </a:t>
            </a:r>
            <a:r>
              <a:rPr lang="en-US" dirty="0" err="1" smtClean="0"/>
              <a:t>baz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err="1" smtClean="0"/>
              <a:t>pentoz</a:t>
            </a:r>
            <a:r>
              <a:rPr lang="en-US" dirty="0" smtClean="0"/>
              <a:t> </a:t>
            </a:r>
            <a:r>
              <a:rPr lang="tr-TR" dirty="0" smtClean="0"/>
              <a:t>(şeker) </a:t>
            </a:r>
            <a:r>
              <a:rPr lang="tr-TR" dirty="0" smtClean="0"/>
              <a:t>kalıntısı</a:t>
            </a:r>
            <a:endParaRPr lang="tr-TR" dirty="0" smtClean="0"/>
          </a:p>
          <a:p>
            <a:pPr lvl="1"/>
            <a:r>
              <a:rPr lang="en-US" dirty="0" err="1" smtClean="0"/>
              <a:t>fosfat</a:t>
            </a:r>
            <a:r>
              <a:rPr lang="en-US" dirty="0" smtClean="0"/>
              <a:t> </a:t>
            </a:r>
            <a:r>
              <a:rPr lang="tr-TR" dirty="0" smtClean="0"/>
              <a:t>grubu</a:t>
            </a:r>
            <a:endParaRPr lang="tr-TR" dirty="0" smtClean="0"/>
          </a:p>
          <a:p>
            <a:endParaRPr lang="tr-TR" b="1" dirty="0" smtClean="0"/>
          </a:p>
          <a:p>
            <a:r>
              <a:rPr lang="tr-TR" b="1" dirty="0" err="1" smtClean="0"/>
              <a:t>Nükleozitler</a:t>
            </a:r>
            <a:r>
              <a:rPr lang="tr-TR" b="1" dirty="0" smtClean="0"/>
              <a:t> (</a:t>
            </a:r>
            <a:r>
              <a:rPr lang="tr-TR" b="1" dirty="0" err="1" smtClean="0"/>
              <a:t>nükleositler</a:t>
            </a:r>
            <a:r>
              <a:rPr lang="tr-TR" b="1" dirty="0" smtClean="0"/>
              <a:t>)</a:t>
            </a:r>
            <a:r>
              <a:rPr lang="tr-TR" dirty="0" smtClean="0"/>
              <a:t>: </a:t>
            </a:r>
            <a:r>
              <a:rPr lang="en-US" dirty="0" err="1" smtClean="0"/>
              <a:t>nükleozit</a:t>
            </a:r>
            <a:r>
              <a:rPr lang="tr-TR" dirty="0" err="1" smtClean="0"/>
              <a:t>lerin</a:t>
            </a:r>
            <a:r>
              <a:rPr lang="tr-TR" b="1" dirty="0" smtClean="0"/>
              <a:t> </a:t>
            </a:r>
            <a:r>
              <a:rPr lang="tr-TR" dirty="0" smtClean="0"/>
              <a:t>f</a:t>
            </a:r>
            <a:r>
              <a:rPr lang="en-US" dirty="0" err="1" smtClean="0"/>
              <a:t>osfat</a:t>
            </a:r>
            <a:r>
              <a:rPr lang="en-US" dirty="0" smtClean="0"/>
              <a:t> </a:t>
            </a:r>
            <a:r>
              <a:rPr lang="en-US" dirty="0" err="1"/>
              <a:t>grubu</a:t>
            </a:r>
            <a:r>
              <a:rPr lang="en-US" dirty="0"/>
              <a:t> </a:t>
            </a:r>
            <a:r>
              <a:rPr lang="tr-TR" dirty="0" smtClean="0"/>
              <a:t>çıkarıldığında oluşan yapıdır.</a:t>
            </a:r>
          </a:p>
          <a:p>
            <a:r>
              <a:rPr lang="en-US" b="1" dirty="0" err="1" smtClean="0"/>
              <a:t>Azot</a:t>
            </a:r>
            <a:r>
              <a:rPr lang="en-US" b="1" dirty="0" smtClean="0"/>
              <a:t> </a:t>
            </a:r>
            <a:r>
              <a:rPr lang="en-US" b="1" dirty="0" err="1"/>
              <a:t>içeren</a:t>
            </a:r>
            <a:r>
              <a:rPr lang="en-US" b="1" dirty="0"/>
              <a:t> </a:t>
            </a:r>
            <a:r>
              <a:rPr lang="en-US" b="1" dirty="0" err="1"/>
              <a:t>bazlar</a:t>
            </a:r>
            <a:r>
              <a:rPr lang="en-US" dirty="0"/>
              <a:t> </a:t>
            </a:r>
            <a:r>
              <a:rPr lang="en-US" dirty="0" err="1" smtClean="0"/>
              <a:t>pirimidin</a:t>
            </a:r>
            <a:r>
              <a:rPr lang="en-US" b="1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pürin</a:t>
            </a:r>
            <a:r>
              <a:rPr lang="tr-TR" dirty="0" smtClean="0"/>
              <a:t> </a:t>
            </a:r>
            <a:r>
              <a:rPr lang="en-US" b="1" dirty="0" smtClean="0"/>
              <a:t> </a:t>
            </a:r>
            <a:r>
              <a:rPr lang="en-US" dirty="0" err="1"/>
              <a:t>türevleridir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err="1" smtClean="0"/>
              <a:t>Riboz</a:t>
            </a:r>
            <a:r>
              <a:rPr lang="tr-TR" dirty="0" smtClean="0"/>
              <a:t> </a:t>
            </a:r>
            <a:r>
              <a:rPr lang="tr-TR" dirty="0" smtClean="0"/>
              <a:t>ve </a:t>
            </a:r>
            <a:r>
              <a:rPr lang="tr-TR" dirty="0" smtClean="0"/>
              <a:t>azotlu bazlar </a:t>
            </a:r>
            <a:r>
              <a:rPr lang="tr-TR" b="1" dirty="0" smtClean="0"/>
              <a:t>halkalı </a:t>
            </a:r>
            <a:r>
              <a:rPr lang="tr-TR" b="1" dirty="0" err="1" smtClean="0"/>
              <a:t>heteroatom</a:t>
            </a:r>
            <a:r>
              <a:rPr lang="tr-TR" b="1" dirty="0" smtClean="0"/>
              <a:t> </a:t>
            </a:r>
            <a:r>
              <a:rPr lang="tr-TR" dirty="0" smtClean="0"/>
              <a:t>bileşikleridir (</a:t>
            </a:r>
            <a:r>
              <a:rPr lang="tr-TR" dirty="0" err="1" smtClean="0"/>
              <a:t>heterosiklik</a:t>
            </a:r>
            <a:r>
              <a:rPr lang="tr-TR" dirty="0" smtClean="0"/>
              <a:t> </a:t>
            </a:r>
            <a:r>
              <a:rPr lang="tr-TR" dirty="0" err="1" smtClean="0"/>
              <a:t>bleşikler</a:t>
            </a:r>
            <a:r>
              <a:rPr lang="tr-TR" dirty="0" smtClean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314" y="274638"/>
            <a:ext cx="11263086" cy="683305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latin typeface="Comic Sans MS" panose="030F0702030302020204" pitchFamily="66" charset="0"/>
              </a:rPr>
              <a:t>Nükleotitler</a:t>
            </a:r>
            <a:r>
              <a:rPr 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sz="3200" dirty="0" err="1" smtClean="0">
                <a:latin typeface="Comic Sans MS" panose="030F0702030302020204" pitchFamily="66" charset="0"/>
              </a:rPr>
              <a:t>Nükleozitler</a:t>
            </a:r>
            <a:r>
              <a:rPr lang="tr-TR" sz="3200" dirty="0" smtClean="0">
                <a:latin typeface="Comic Sans MS" panose="030F0702030302020204" pitchFamily="66" charset="0"/>
              </a:rPr>
              <a:t> ve Nükleik Asitler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072" y="379632"/>
            <a:ext cx="10363200" cy="57350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Pürin Bazları: </a:t>
            </a:r>
            <a:r>
              <a:rPr lang="tr-TR" sz="2400" dirty="0" err="1" smtClean="0"/>
              <a:t>Adenin</a:t>
            </a:r>
            <a:r>
              <a:rPr lang="tr-TR" sz="2400" dirty="0" smtClean="0"/>
              <a:t> ve </a:t>
            </a:r>
            <a:r>
              <a:rPr lang="tr-TR" sz="2400" dirty="0" err="1" smtClean="0"/>
              <a:t>Guanin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5072" y="3307688"/>
            <a:ext cx="10363200" cy="470855"/>
          </a:xfrm>
          <a:prstGeom prst="rect">
            <a:avLst/>
          </a:prstGeom>
        </p:spPr>
        <p:txBody>
          <a:bodyPr bIns="91440" anchor="b" anchorCtr="0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Pirimidin</a:t>
            </a:r>
            <a:r>
              <a:rPr lang="tr-TR" dirty="0" smtClean="0"/>
              <a:t> Bazları: </a:t>
            </a:r>
            <a:r>
              <a:rPr lang="tr-TR" dirty="0" err="1" smtClean="0"/>
              <a:t>Sitozin</a:t>
            </a:r>
            <a:r>
              <a:rPr lang="tr-TR" dirty="0" smtClean="0"/>
              <a:t> , Timin ve </a:t>
            </a:r>
            <a:r>
              <a:rPr lang="tr-TR" dirty="0" err="1" smtClean="0"/>
              <a:t>Urasil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71" y="4196880"/>
            <a:ext cx="5103767" cy="1595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3670" y="5864118"/>
            <a:ext cx="80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Sitozin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91194" y="5948432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Timin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45652" y="5948432"/>
            <a:ext cx="71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Urasil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90" y="915960"/>
            <a:ext cx="4510223" cy="16236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55830" y="2521279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Adenin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25693" y="2537961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Guanin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098" y="811154"/>
            <a:ext cx="11837902" cy="4572000"/>
          </a:xfrm>
        </p:spPr>
        <p:txBody>
          <a:bodyPr>
            <a:normAutofit/>
          </a:bodyPr>
          <a:lstStyle/>
          <a:p>
            <a:r>
              <a:rPr lang="tr-TR" sz="2000" dirty="0" err="1" smtClean="0"/>
              <a:t>Ribonükleotit</a:t>
            </a:r>
            <a:r>
              <a:rPr lang="tr-TR" sz="2000" dirty="0" smtClean="0"/>
              <a:t> </a:t>
            </a:r>
            <a:r>
              <a:rPr lang="tr-TR" sz="2000" dirty="0" smtClean="0"/>
              <a:t>ve </a:t>
            </a:r>
            <a:r>
              <a:rPr lang="tr-TR" sz="2000" dirty="0" err="1" smtClean="0"/>
              <a:t>deoksiribonükleotit</a:t>
            </a:r>
            <a:r>
              <a:rPr lang="tr-TR" sz="2000" dirty="0" smtClean="0"/>
              <a:t> arasında  temel fark </a:t>
            </a:r>
            <a:r>
              <a:rPr lang="tr-TR" sz="2000" dirty="0" err="1" smtClean="0"/>
              <a:t>riboz</a:t>
            </a:r>
            <a:r>
              <a:rPr lang="tr-TR" sz="2000" dirty="0" smtClean="0"/>
              <a:t> şekeri halka yapısında 2.. Pozisyondaki OH grubudur: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199981" y="110028"/>
            <a:ext cx="3322869" cy="683305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 smtClean="0">
                <a:latin typeface="Comic Sans MS" panose="030F0702030302020204" pitchFamily="66" charset="0"/>
              </a:rPr>
              <a:t>Ribozlar</a:t>
            </a:r>
            <a:r>
              <a:rPr lang="tr-TR" sz="3200" dirty="0" smtClean="0">
                <a:latin typeface="Comic Sans MS" panose="030F0702030302020204" pitchFamily="66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147693" y="4989179"/>
            <a:ext cx="4151641" cy="646331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Deoksiribonükleotitlerde</a:t>
            </a:r>
            <a:r>
              <a:rPr lang="en-US" dirty="0"/>
              <a:t> 2' </a:t>
            </a:r>
            <a:r>
              <a:rPr lang="en-US" dirty="0" err="1"/>
              <a:t>karbondaki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OH </a:t>
            </a:r>
            <a:r>
              <a:rPr lang="en-US" dirty="0" err="1"/>
              <a:t>grubu</a:t>
            </a:r>
            <a:r>
              <a:rPr lang="en-US" dirty="0"/>
              <a:t> </a:t>
            </a:r>
            <a:r>
              <a:rPr lang="tr-TR" dirty="0" smtClean="0"/>
              <a:t>yerine </a:t>
            </a:r>
            <a:r>
              <a:rPr lang="en-US" dirty="0" smtClean="0"/>
              <a:t>-H </a:t>
            </a:r>
            <a:r>
              <a:rPr lang="tr-TR" dirty="0"/>
              <a:t> </a:t>
            </a:r>
            <a:r>
              <a:rPr lang="tr-TR" dirty="0" smtClean="0"/>
              <a:t>gelir</a:t>
            </a: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7345838" flipH="1" flipV="1">
            <a:off x="5340032" y="3478945"/>
            <a:ext cx="2086532" cy="682748"/>
          </a:xfrm>
          <a:prstGeom prst="arc">
            <a:avLst>
              <a:gd name="adj1" fmla="val 16448787"/>
              <a:gd name="adj2" fmla="val 21259117"/>
            </a:avLst>
          </a:prstGeom>
          <a:ln w="38100">
            <a:solidFill>
              <a:srgbClr val="FF00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87" y="1493449"/>
            <a:ext cx="3923284" cy="2413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657" y="1493449"/>
            <a:ext cx="3923285" cy="2413030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7982695" flipV="1">
            <a:off x="2899488" y="3653847"/>
            <a:ext cx="597545" cy="1841383"/>
          </a:xfrm>
          <a:prstGeom prst="arc">
            <a:avLst/>
          </a:prstGeom>
          <a:ln w="38100"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-7559" t="-12166" r="-15489" b="-21071"/>
          <a:stretch/>
        </p:blipFill>
        <p:spPr>
          <a:xfrm>
            <a:off x="8229600" y="2849217"/>
            <a:ext cx="3525078" cy="2544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1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872" y="539681"/>
            <a:ext cx="6380150" cy="546230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51" y="771256"/>
            <a:ext cx="4669941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071" y="715241"/>
            <a:ext cx="6593655" cy="54474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dirty="0" smtClean="0"/>
              <a:t>DNA </a:t>
            </a:r>
            <a:r>
              <a:rPr lang="en-US" sz="2000" dirty="0" err="1"/>
              <a:t>ve</a:t>
            </a:r>
            <a:r>
              <a:rPr lang="en-US" sz="2000" dirty="0"/>
              <a:t> RNA </a:t>
            </a:r>
            <a:r>
              <a:rPr lang="en-US" sz="2000" dirty="0" err="1"/>
              <a:t>moleküllerinin</a:t>
            </a:r>
            <a:r>
              <a:rPr lang="en-US" sz="2000" dirty="0"/>
              <a:t> </a:t>
            </a:r>
            <a:r>
              <a:rPr lang="en-US" sz="2000" dirty="0" err="1"/>
              <a:t>yapısını</a:t>
            </a:r>
            <a:r>
              <a:rPr lang="en-US" sz="2000" dirty="0"/>
              <a:t> </a:t>
            </a:r>
            <a:r>
              <a:rPr lang="en-US" sz="2000" dirty="0" err="1"/>
              <a:t>oluşturan</a:t>
            </a:r>
            <a:r>
              <a:rPr lang="en-US" sz="2000" dirty="0"/>
              <a:t> </a:t>
            </a:r>
            <a:r>
              <a:rPr lang="en-US" sz="2000" dirty="0" err="1"/>
              <a:t>ardarda</a:t>
            </a:r>
            <a:r>
              <a:rPr lang="en-US" sz="2000" dirty="0"/>
              <a:t> </a:t>
            </a:r>
            <a:r>
              <a:rPr lang="en-US" sz="2000" dirty="0" err="1"/>
              <a:t>dizilmiş</a:t>
            </a:r>
            <a:r>
              <a:rPr lang="en-US" sz="2000" dirty="0"/>
              <a:t> </a:t>
            </a:r>
            <a:r>
              <a:rPr lang="en-US" sz="2000" dirty="0" err="1"/>
              <a:t>nükleotitler</a:t>
            </a:r>
            <a:r>
              <a:rPr lang="en-US" sz="2000" dirty="0"/>
              <a:t> </a:t>
            </a:r>
            <a:r>
              <a:rPr lang="en-US" sz="2000" dirty="0" err="1"/>
              <a:t>birbirine</a:t>
            </a:r>
            <a:r>
              <a:rPr lang="en-US" sz="2000" dirty="0"/>
              <a:t> </a:t>
            </a:r>
            <a:r>
              <a:rPr lang="en-US" sz="2000" dirty="0" err="1"/>
              <a:t>fosfat</a:t>
            </a:r>
            <a:r>
              <a:rPr lang="en-US" sz="2000" dirty="0"/>
              <a:t> </a:t>
            </a:r>
            <a:r>
              <a:rPr lang="en-US" sz="2000" dirty="0" err="1"/>
              <a:t>grubu</a:t>
            </a:r>
            <a:r>
              <a:rPr lang="en-US" sz="2000" dirty="0"/>
              <a:t> </a:t>
            </a:r>
            <a:r>
              <a:rPr lang="en-US" sz="2000" dirty="0" err="1"/>
              <a:t>köprüleriyle</a:t>
            </a:r>
            <a:r>
              <a:rPr lang="en-US" sz="2000" dirty="0"/>
              <a:t> </a:t>
            </a:r>
            <a:r>
              <a:rPr lang="tr-TR" sz="2000" dirty="0" smtClean="0"/>
              <a:t>(</a:t>
            </a:r>
            <a:r>
              <a:rPr lang="en-US" sz="2000" b="1" dirty="0" err="1"/>
              <a:t>fosfodiester</a:t>
            </a:r>
            <a:r>
              <a:rPr lang="en-US" sz="2000" b="1" dirty="0"/>
              <a:t> </a:t>
            </a:r>
            <a:r>
              <a:rPr lang="en-US" sz="2000" b="1" dirty="0" err="1" smtClean="0"/>
              <a:t>bağı</a:t>
            </a:r>
            <a:r>
              <a:rPr lang="tr-TR" sz="2000" b="1" dirty="0" smtClean="0"/>
              <a:t>) </a:t>
            </a:r>
            <a:r>
              <a:rPr lang="en-US" sz="2000" dirty="0" err="1" smtClean="0"/>
              <a:t>kovalent</a:t>
            </a:r>
            <a:r>
              <a:rPr lang="en-US" sz="2000" dirty="0" smtClean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bağlanırlar</a:t>
            </a:r>
            <a:r>
              <a:rPr lang="en-US" sz="2000" dirty="0"/>
              <a:t>. </a:t>
            </a:r>
            <a:endParaRPr lang="tr-TR" sz="2000" dirty="0" smtClean="0"/>
          </a:p>
          <a:p>
            <a:pPr algn="just"/>
            <a:r>
              <a:rPr lang="en-US" sz="2000" b="1" dirty="0" err="1"/>
              <a:t>fosfodiester</a:t>
            </a:r>
            <a:r>
              <a:rPr lang="en-US" sz="2000" b="1" dirty="0"/>
              <a:t> </a:t>
            </a:r>
            <a:r>
              <a:rPr lang="en-US" sz="2000" b="1" dirty="0" err="1" smtClean="0"/>
              <a:t>bağı</a:t>
            </a:r>
            <a:r>
              <a:rPr lang="tr-TR" sz="2000" b="1" dirty="0" err="1" smtClean="0"/>
              <a:t>nda</a:t>
            </a:r>
            <a:r>
              <a:rPr lang="tr-TR" sz="2000" b="1" dirty="0" smtClean="0"/>
              <a:t> </a:t>
            </a:r>
            <a:r>
              <a:rPr lang="en-US" sz="2000" dirty="0" err="1" smtClean="0"/>
              <a:t>fosfat</a:t>
            </a:r>
            <a:r>
              <a:rPr lang="en-US" sz="2000" dirty="0" smtClean="0"/>
              <a:t> </a:t>
            </a:r>
            <a:r>
              <a:rPr lang="en-US" sz="2000" dirty="0" err="1"/>
              <a:t>grubu</a:t>
            </a:r>
            <a:r>
              <a:rPr lang="en-US" sz="2000" dirty="0"/>
              <a:t>, </a:t>
            </a:r>
            <a:r>
              <a:rPr lang="en-US" sz="2000" dirty="0" err="1"/>
              <a:t>nükleotitlerden</a:t>
            </a:r>
            <a:r>
              <a:rPr lang="en-US" sz="2000" dirty="0"/>
              <a:t> </a:t>
            </a:r>
            <a:r>
              <a:rPr lang="en-US" sz="2000" dirty="0" err="1"/>
              <a:t>birinin</a:t>
            </a:r>
            <a:r>
              <a:rPr lang="en-US" sz="2000" dirty="0"/>
              <a:t> </a:t>
            </a:r>
            <a:r>
              <a:rPr lang="tr-TR" sz="2000" dirty="0" smtClean="0"/>
              <a:t>5</a:t>
            </a:r>
            <a:r>
              <a:rPr lang="en-US" sz="2000" dirty="0" smtClean="0"/>
              <a:t>'-</a:t>
            </a:r>
            <a:r>
              <a:rPr lang="en-US" sz="2000" dirty="0" err="1"/>
              <a:t>hidroksil</a:t>
            </a:r>
            <a:r>
              <a:rPr lang="en-US" sz="2000" dirty="0"/>
              <a:t> </a:t>
            </a:r>
            <a:r>
              <a:rPr lang="en-US" sz="2000" dirty="0" err="1"/>
              <a:t>grubuyla</a:t>
            </a:r>
            <a:r>
              <a:rPr lang="en-US" sz="2000" dirty="0"/>
              <a:t> </a:t>
            </a:r>
            <a:r>
              <a:rPr lang="en-US" sz="2000" dirty="0" err="1"/>
              <a:t>bunu</a:t>
            </a:r>
            <a:r>
              <a:rPr lang="en-US" sz="2000" dirty="0"/>
              <a:t> </a:t>
            </a:r>
            <a:r>
              <a:rPr lang="en-US" sz="2000" dirty="0" err="1"/>
              <a:t>izleyen</a:t>
            </a:r>
            <a:r>
              <a:rPr lang="en-US" sz="2000" dirty="0"/>
              <a:t> </a:t>
            </a:r>
            <a:r>
              <a:rPr lang="en-US" sz="2000" dirty="0" err="1"/>
              <a:t>nükleotidin</a:t>
            </a:r>
            <a:r>
              <a:rPr lang="en-US" sz="2000" dirty="0"/>
              <a:t> 3'-hidroksil </a:t>
            </a:r>
            <a:r>
              <a:rPr lang="en-US" sz="2000" dirty="0" err="1"/>
              <a:t>grubu</a:t>
            </a:r>
            <a:r>
              <a:rPr lang="en-US" sz="2000" dirty="0"/>
              <a:t> </a:t>
            </a:r>
            <a:r>
              <a:rPr lang="en-US" sz="2000" dirty="0" err="1" smtClean="0"/>
              <a:t>aras</a:t>
            </a:r>
            <a:r>
              <a:rPr lang="tr-TR" sz="2000" dirty="0" err="1" smtClean="0"/>
              <a:t>ın</a:t>
            </a:r>
            <a:r>
              <a:rPr lang="en-US" sz="2000" dirty="0" smtClean="0"/>
              <a:t>da </a:t>
            </a:r>
            <a:r>
              <a:rPr lang="en-US" sz="2000" dirty="0" err="1" smtClean="0"/>
              <a:t>oluşturur</a:t>
            </a:r>
            <a:r>
              <a:rPr lang="tr-TR" sz="2000" dirty="0" smtClean="0"/>
              <a:t>.</a:t>
            </a:r>
            <a:endParaRPr lang="en-US" sz="2000" dirty="0"/>
          </a:p>
          <a:p>
            <a:pPr algn="just"/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sembolik</a:t>
            </a:r>
            <a:r>
              <a:rPr lang="en-US" sz="2000" dirty="0"/>
              <a:t> </a:t>
            </a:r>
            <a:r>
              <a:rPr lang="en-US" sz="2000" dirty="0" err="1"/>
              <a:t>gösterimde</a:t>
            </a:r>
            <a:r>
              <a:rPr lang="en-US" sz="2000" dirty="0"/>
              <a:t> </a:t>
            </a:r>
            <a:r>
              <a:rPr lang="en-US" sz="2000" dirty="0" err="1"/>
              <a:t>nüldeüc</a:t>
            </a:r>
            <a:r>
              <a:rPr lang="en-US" sz="2000" dirty="0"/>
              <a:t> </a:t>
            </a:r>
            <a:r>
              <a:rPr lang="en-US" sz="2000" dirty="0" err="1"/>
              <a:t>asitlerin</a:t>
            </a:r>
            <a:r>
              <a:rPr lang="en-US" sz="2000" dirty="0"/>
              <a:t> 5' </a:t>
            </a:r>
            <a:r>
              <a:rPr lang="en-US" sz="2000" dirty="0" err="1"/>
              <a:t>ucu</a:t>
            </a:r>
            <a:r>
              <a:rPr lang="en-US" sz="2000" dirty="0"/>
              <a:t> </a:t>
            </a:r>
            <a:r>
              <a:rPr lang="en-US" sz="2000" dirty="0" err="1"/>
              <a:t>solda</a:t>
            </a:r>
            <a:r>
              <a:rPr lang="en-US" sz="2000" dirty="0"/>
              <a:t>, 3' </a:t>
            </a:r>
            <a:r>
              <a:rPr lang="en-US" sz="2000" dirty="0" err="1"/>
              <a:t>ucu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dirty="0" err="1"/>
              <a:t>sağda</a:t>
            </a:r>
            <a:r>
              <a:rPr lang="en-US" sz="2000" dirty="0"/>
              <a:t> </a:t>
            </a:r>
            <a:r>
              <a:rPr lang="en-US" sz="2000" dirty="0" err="1"/>
              <a:t>yer</a:t>
            </a:r>
            <a:r>
              <a:rPr lang="en-US" sz="2000" dirty="0"/>
              <a:t> </a:t>
            </a:r>
            <a:r>
              <a:rPr lang="en-US" sz="2000" dirty="0" err="1"/>
              <a:t>alır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sonuçta</a:t>
            </a:r>
            <a:r>
              <a:rPr lang="en-US" sz="2000" dirty="0"/>
              <a:t> </a:t>
            </a:r>
            <a:r>
              <a:rPr lang="en-US" sz="2000" dirty="0" err="1"/>
              <a:t>nükleik</a:t>
            </a:r>
            <a:r>
              <a:rPr lang="en-US" sz="2000" dirty="0"/>
              <a:t> </a:t>
            </a:r>
            <a:r>
              <a:rPr lang="en-US" sz="2000" dirty="0" err="1"/>
              <a:t>asit</a:t>
            </a:r>
            <a:r>
              <a:rPr lang="en-US" sz="2000" dirty="0"/>
              <a:t> 5' 3' </a:t>
            </a:r>
            <a:r>
              <a:rPr lang="en-US" sz="2000" dirty="0" err="1" smtClean="0"/>
              <a:t>doğrultusunda</a:t>
            </a:r>
            <a:r>
              <a:rPr lang="en-US" sz="2000" dirty="0" smtClean="0"/>
              <a:t> </a:t>
            </a:r>
            <a:r>
              <a:rPr lang="en-US" sz="2000" dirty="0" err="1"/>
              <a:t>sembolleştirilmiş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/>
            <a:endParaRPr lang="tr-TR" sz="2000" b="1" dirty="0"/>
          </a:p>
          <a:p>
            <a:pPr algn="just"/>
            <a:endParaRPr lang="tr-TR" sz="2000" b="1" dirty="0" smtClean="0"/>
          </a:p>
          <a:p>
            <a:pPr algn="just"/>
            <a:endParaRPr lang="tr-TR" sz="2000" b="1" dirty="0"/>
          </a:p>
          <a:p>
            <a:pPr algn="just"/>
            <a:endParaRPr lang="tr-TR" sz="2000" b="1" dirty="0" smtClean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nükleotit</a:t>
            </a:r>
            <a:r>
              <a:rPr lang="en-US" sz="2000" dirty="0"/>
              <a:t> </a:t>
            </a:r>
            <a:r>
              <a:rPr lang="en-US" sz="2000" dirty="0" err="1"/>
              <a:t>dizisinin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basit</a:t>
            </a:r>
            <a:r>
              <a:rPr lang="en-US" sz="2000" dirty="0"/>
              <a:t> </a:t>
            </a:r>
            <a:r>
              <a:rPr lang="en-US" sz="2000" dirty="0" err="1"/>
              <a:t>gösterimleri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endParaRPr lang="tr-TR" sz="20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pA-C-G-T-A0H,</a:t>
            </a:r>
            <a:endParaRPr lang="tr-TR" sz="18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 err="1" smtClean="0"/>
              <a:t>pApCpGpTpA</a:t>
            </a:r>
            <a:r>
              <a:rPr lang="en-US" sz="1800" dirty="0" smtClean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endParaRPr lang="tr-TR" sz="18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 err="1" smtClean="0"/>
              <a:t>pACGTA</a:t>
            </a:r>
            <a:r>
              <a:rPr lang="en-US" sz="1800" dirty="0" smtClean="0"/>
              <a:t> </a:t>
            </a:r>
            <a:r>
              <a:rPr lang="en-US" sz="1800" dirty="0" err="1"/>
              <a:t>şeklindedir</a:t>
            </a:r>
            <a:endParaRPr lang="en-US" sz="1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072" y="230332"/>
            <a:ext cx="7591183" cy="484909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DNA ve RNA zincir oluşumu: </a:t>
            </a:r>
            <a:r>
              <a:rPr lang="tr-TR" sz="2800" dirty="0" err="1" smtClean="0"/>
              <a:t>Fosfodiester</a:t>
            </a:r>
            <a:r>
              <a:rPr lang="tr-TR" sz="2800" dirty="0" smtClean="0"/>
              <a:t> bağı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6660691" y="118630"/>
            <a:ext cx="5108745" cy="6044045"/>
            <a:chOff x="6051091" y="166255"/>
            <a:chExt cx="5108745" cy="60440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-2137" b="9019"/>
            <a:stretch/>
          </p:blipFill>
          <p:spPr>
            <a:xfrm>
              <a:off x="6051091" y="171303"/>
              <a:ext cx="5087964" cy="603899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0400355" y="166255"/>
              <a:ext cx="759481" cy="15794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t="21799" r="-5380" b="12152"/>
          <a:stretch/>
        </p:blipFill>
        <p:spPr>
          <a:xfrm>
            <a:off x="486017" y="3288722"/>
            <a:ext cx="4376304" cy="1233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0432" t="20915" r="11872" b="9019"/>
          <a:stretch/>
        </p:blipFill>
        <p:spPr>
          <a:xfrm>
            <a:off x="4862321" y="3230120"/>
            <a:ext cx="1954853" cy="675130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3536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"/>
          <a:stretch/>
        </p:blipFill>
        <p:spPr>
          <a:xfrm>
            <a:off x="195072" y="253981"/>
            <a:ext cx="5163789" cy="6065598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172" r="3751"/>
          <a:stretch/>
        </p:blipFill>
        <p:spPr>
          <a:xfrm>
            <a:off x="8398412" y="364446"/>
            <a:ext cx="3643533" cy="50768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332" y="1364566"/>
            <a:ext cx="2886609" cy="329360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831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" y="846138"/>
            <a:ext cx="6204619" cy="2354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322" y="389602"/>
            <a:ext cx="3263719" cy="52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31" t="14701" r="4773"/>
          <a:stretch/>
        </p:blipFill>
        <p:spPr>
          <a:xfrm>
            <a:off x="469948" y="846138"/>
            <a:ext cx="11112452" cy="50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lan presentation" id="{3E9F0E27-4B3B-4D32-ACE0-136FB2759A95}" vid="{A4BCEBB7-3AD0-460E-BECB-303D18741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56D85F-F071-4918-8CFE-64DCC814D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498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Comic Sans MS</vt:lpstr>
      <vt:lpstr>Wingdings</vt:lpstr>
      <vt:lpstr>Wingdings 2</vt:lpstr>
      <vt:lpstr>Business plan presentation</vt:lpstr>
      <vt:lpstr>NÜKLEOTİTLER ve NÜKLEİK ASİTLER</vt:lpstr>
      <vt:lpstr>Nükleotitler, Nükleozitler ve Nükleik Asitler</vt:lpstr>
      <vt:lpstr>Pürin Bazları: Adenin ve Guanin</vt:lpstr>
      <vt:lpstr>PowerPoint Presentation</vt:lpstr>
      <vt:lpstr>PowerPoint Presentation</vt:lpstr>
      <vt:lpstr>DNA ve RNA zincir oluşumu: Fosfodiester bağı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Pürin bazının oluşumunda rolü olan amino asitler: Aspartat, glisin ve Glutamin’dir</vt:lpstr>
      <vt:lpstr>Pirimidin bazının oluşumunda rolü olan amino asitler: Aspartat, glisin ve Glutamin’dir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2017-03-10T21:32:53Z</dcterms:created>
  <dcterms:modified xsi:type="dcterms:W3CDTF">2018-04-25T18:44:58Z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</Properties>
</file>