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
  </p:notesMasterIdLst>
  <p:sldIdLst>
    <p:sldId id="256" r:id="rId3"/>
    <p:sldId id="260" r:id="rId4"/>
    <p:sldId id="259" r:id="rId5"/>
    <p:sldId id="257" r:id="rId6"/>
    <p:sldId id="258" r:id="rId7"/>
    <p:sldId id="261" r:id="rId8"/>
    <p:sldId id="262" r:id="rId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369" autoAdjust="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137DA1-A55E-4783-98D5-B6C26C6882E7}" type="datetimeFigureOut">
              <a:rPr lang="tr-TR" smtClean="0"/>
              <a:pPr/>
              <a:t>25.12.2019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357F54-524C-4CB1-91CC-93F89134ED1D}" type="slidenum">
              <a:rPr lang="tr-TR" smtClean="0"/>
              <a:pPr/>
              <a:t>‹#›</a:t>
            </a:fld>
            <a:endParaRPr lang="tr-TR"/>
          </a:p>
        </p:txBody>
      </p:sp>
    </p:spTree>
    <p:extLst>
      <p:ext uri="{BB962C8B-B14F-4D97-AF65-F5344CB8AC3E}">
        <p14:creationId xmlns:p14="http://schemas.microsoft.com/office/powerpoint/2010/main" xmlns="" val="1937767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Shape 431"/>
          <p:cNvSpPr>
            <a:spLocks noGrp="1" noRot="1" noChangeAspect="1"/>
          </p:cNvSpPr>
          <p:nvPr>
            <p:ph type="sldImg"/>
          </p:nvPr>
        </p:nvSpPr>
        <p:spPr>
          <a:prstGeom prst="rect">
            <a:avLst/>
          </a:prstGeom>
        </p:spPr>
        <p:txBody>
          <a:bodyPr/>
          <a:lstStyle/>
          <a:p>
            <a:endParaRPr/>
          </a:p>
        </p:txBody>
      </p:sp>
      <p:sp>
        <p:nvSpPr>
          <p:cNvPr id="432" name="Shape 432"/>
          <p:cNvSpPr>
            <a:spLocks noGrp="1"/>
          </p:cNvSpPr>
          <p:nvPr>
            <p:ph type="body" sz="quarter" idx="1"/>
          </p:nvPr>
        </p:nvSpPr>
        <p:spPr>
          <a:prstGeom prst="rect">
            <a:avLst/>
          </a:prstGeom>
        </p:spPr>
        <p:txBody>
          <a:bodyPr/>
          <a:lstStyle/>
          <a:p>
            <a:pPr>
              <a:defRPr sz="1200" b="1"/>
            </a:pPr>
            <a:r>
              <a:t>20	USG</a:t>
            </a:r>
          </a:p>
          <a:p>
            <a:pPr>
              <a:defRPr sz="1200"/>
            </a:pPr>
            <a:r>
              <a:t>Ultrasonography is a simple, reliable, non-invasive imaging technique without side effects. </a:t>
            </a:r>
          </a:p>
          <a:p>
            <a:pPr>
              <a:defRPr sz="1200"/>
            </a:pPr>
            <a:r>
              <a:t>Thus, applications of ultrasonography in veterinary practice has developed first;</a:t>
            </a:r>
          </a:p>
          <a:p>
            <a:pPr marL="228600" indent="-228600">
              <a:buSzPct val="50000"/>
              <a:buBlip>
                <a:blip r:embed="rId3"/>
              </a:buBlip>
              <a:defRPr sz="1200"/>
            </a:pPr>
            <a:r>
              <a:t>from a limited use for pregnancy diagnosis </a:t>
            </a:r>
          </a:p>
          <a:p>
            <a:pPr marL="228600" indent="-228600">
              <a:buSzPct val="50000"/>
              <a:buBlip>
                <a:blip r:embed="rId3"/>
              </a:buBlip>
              <a:defRPr sz="1200"/>
            </a:pPr>
            <a:r>
              <a:t>Detection of some pathological conditions like; hydrometra, pyometra, fetal resorption, mumification or metritis, </a:t>
            </a:r>
          </a:p>
          <a:p>
            <a:pPr marL="228600" indent="-228600">
              <a:buSzPct val="50000"/>
              <a:buBlip>
                <a:blip r:embed="rId3"/>
              </a:buBlip>
              <a:defRPr sz="1200"/>
            </a:pPr>
            <a:r>
              <a:t>Checking the reproductive health of both males and females </a:t>
            </a:r>
          </a:p>
          <a:p>
            <a:pPr marL="228600" indent="-228600">
              <a:buSzPct val="50000"/>
              <a:buBlip>
                <a:blip r:embed="rId3"/>
              </a:buBlip>
              <a:defRPr sz="1200"/>
            </a:pPr>
            <a:r>
              <a:t>Assisted reproduction techniques have the implementation of transrectal ultrasonographic techniques. </a:t>
            </a:r>
          </a:p>
          <a:p>
            <a:pPr marL="228600" indent="-228600">
              <a:buSzPct val="50000"/>
              <a:buBlip>
                <a:blip r:embed="rId3"/>
              </a:buBlip>
              <a:defRPr sz="1200"/>
            </a:pPr>
            <a:r>
              <a:t>Determination of the limiting factors and for the adjustment of the protocols in artificial insemination and embryo production and transfer. Screening of follicular dynamics represented a key step in the determination of the ovarian response to administration of hormones used in ARTs.</a:t>
            </a:r>
          </a:p>
          <a:p>
            <a:pPr>
              <a:defRPr sz="1200"/>
            </a:pPr>
            <a:r>
              <a:t>Second, in practice, ultrasonography is a useful tool for clinical evaluation of </a:t>
            </a:r>
          </a:p>
          <a:p>
            <a:pPr>
              <a:defRPr sz="1200"/>
            </a:pPr>
            <a:r>
              <a:t>selected males and </a:t>
            </a:r>
          </a:p>
          <a:p>
            <a:pPr>
              <a:defRPr sz="1200"/>
            </a:pPr>
            <a:r>
              <a:t>diagnosis of pregnancies and </a:t>
            </a:r>
          </a:p>
          <a:p>
            <a:pPr>
              <a:defRPr sz="1200"/>
            </a:pPr>
            <a:r>
              <a:t>possible pathological conditions in the females, for the election and management of both donors and recipients. </a:t>
            </a:r>
          </a:p>
          <a:p>
            <a:pPr>
              <a:defRPr sz="1200"/>
            </a:pPr>
            <a:r>
              <a:t>On the other hand, the most restrictive factors of ultrasonography are that its efficiency is always dependent on the expertise of the operator, and that the learning-time is slow.</a:t>
            </a:r>
          </a:p>
        </p:txBody>
      </p:sp>
    </p:spTree>
    <p:extLst>
      <p:ext uri="{BB962C8B-B14F-4D97-AF65-F5344CB8AC3E}">
        <p14:creationId xmlns:p14="http://schemas.microsoft.com/office/powerpoint/2010/main" xmlns="" val="1078591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Shape 431"/>
          <p:cNvSpPr>
            <a:spLocks noGrp="1" noRot="1" noChangeAspect="1"/>
          </p:cNvSpPr>
          <p:nvPr>
            <p:ph type="sldImg"/>
          </p:nvPr>
        </p:nvSpPr>
        <p:spPr>
          <a:prstGeom prst="rect">
            <a:avLst/>
          </a:prstGeom>
        </p:spPr>
        <p:txBody>
          <a:bodyPr/>
          <a:lstStyle/>
          <a:p>
            <a:endParaRPr/>
          </a:p>
        </p:txBody>
      </p:sp>
      <p:sp>
        <p:nvSpPr>
          <p:cNvPr id="432" name="Shape 432"/>
          <p:cNvSpPr>
            <a:spLocks noGrp="1"/>
          </p:cNvSpPr>
          <p:nvPr>
            <p:ph type="body" sz="quarter" idx="1"/>
          </p:nvPr>
        </p:nvSpPr>
        <p:spPr>
          <a:prstGeom prst="rect">
            <a:avLst/>
          </a:prstGeom>
        </p:spPr>
        <p:txBody>
          <a:bodyPr/>
          <a:lstStyle/>
          <a:p>
            <a:pPr>
              <a:defRPr sz="1200" b="1"/>
            </a:pPr>
            <a:r>
              <a:t>20	USG</a:t>
            </a:r>
          </a:p>
          <a:p>
            <a:pPr>
              <a:defRPr sz="1200"/>
            </a:pPr>
            <a:r>
              <a:t>Ultrasonography is a simple, reliable, non-invasive imaging technique without side effects. </a:t>
            </a:r>
          </a:p>
          <a:p>
            <a:pPr>
              <a:defRPr sz="1200"/>
            </a:pPr>
            <a:r>
              <a:t>Thus, applications of ultrasonography in veterinary practice has developed first;</a:t>
            </a:r>
          </a:p>
          <a:p>
            <a:pPr marL="228600" indent="-228600">
              <a:buSzPct val="50000"/>
              <a:buBlip>
                <a:blip r:embed="rId3"/>
              </a:buBlip>
              <a:defRPr sz="1200"/>
            </a:pPr>
            <a:r>
              <a:t>from a limited use for pregnancy diagnosis </a:t>
            </a:r>
          </a:p>
          <a:p>
            <a:pPr marL="228600" indent="-228600">
              <a:buSzPct val="50000"/>
              <a:buBlip>
                <a:blip r:embed="rId3"/>
              </a:buBlip>
              <a:defRPr sz="1200"/>
            </a:pPr>
            <a:r>
              <a:t>Detection of some pathological conditions like; hydrometra, pyometra, fetal resorption, mumification or metritis, </a:t>
            </a:r>
          </a:p>
          <a:p>
            <a:pPr marL="228600" indent="-228600">
              <a:buSzPct val="50000"/>
              <a:buBlip>
                <a:blip r:embed="rId3"/>
              </a:buBlip>
              <a:defRPr sz="1200"/>
            </a:pPr>
            <a:r>
              <a:t>Checking the reproductive health of both males and females </a:t>
            </a:r>
          </a:p>
          <a:p>
            <a:pPr marL="228600" indent="-228600">
              <a:buSzPct val="50000"/>
              <a:buBlip>
                <a:blip r:embed="rId3"/>
              </a:buBlip>
              <a:defRPr sz="1200"/>
            </a:pPr>
            <a:r>
              <a:t>Assisted reproduction techniques have the implementation of transrectal ultrasonographic techniques. </a:t>
            </a:r>
          </a:p>
          <a:p>
            <a:pPr marL="228600" indent="-228600">
              <a:buSzPct val="50000"/>
              <a:buBlip>
                <a:blip r:embed="rId3"/>
              </a:buBlip>
              <a:defRPr sz="1200"/>
            </a:pPr>
            <a:r>
              <a:t>Determination of the limiting factors and for the adjustment of the protocols in artificial insemination and embryo production and transfer. Screening of follicular dynamics represented a key step in the determination of the ovarian response to administration of hormones used in ARTs.</a:t>
            </a:r>
          </a:p>
          <a:p>
            <a:pPr>
              <a:defRPr sz="1200"/>
            </a:pPr>
            <a:r>
              <a:t>Second, in practice, ultrasonography is a useful tool for clinical evaluation of </a:t>
            </a:r>
          </a:p>
          <a:p>
            <a:pPr>
              <a:defRPr sz="1200"/>
            </a:pPr>
            <a:r>
              <a:t>selected males and </a:t>
            </a:r>
          </a:p>
          <a:p>
            <a:pPr>
              <a:defRPr sz="1200"/>
            </a:pPr>
            <a:r>
              <a:t>diagnosis of pregnancies and </a:t>
            </a:r>
          </a:p>
          <a:p>
            <a:pPr>
              <a:defRPr sz="1200"/>
            </a:pPr>
            <a:r>
              <a:t>possible pathological conditions in the females, for the election and management of both donors and recipients. </a:t>
            </a:r>
          </a:p>
          <a:p>
            <a:pPr>
              <a:defRPr sz="1200"/>
            </a:pPr>
            <a:r>
              <a:t>On the other hand, the most restrictive factors of ultrasonography are that its efficiency is always dependent on the expertise of the operator, and that the learning-time is slow.</a:t>
            </a:r>
          </a:p>
        </p:txBody>
      </p:sp>
    </p:spTree>
    <p:extLst>
      <p:ext uri="{BB962C8B-B14F-4D97-AF65-F5344CB8AC3E}">
        <p14:creationId xmlns:p14="http://schemas.microsoft.com/office/powerpoint/2010/main" xmlns="" val="1078591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Shape 431"/>
          <p:cNvSpPr>
            <a:spLocks noGrp="1" noRot="1" noChangeAspect="1"/>
          </p:cNvSpPr>
          <p:nvPr>
            <p:ph type="sldImg"/>
          </p:nvPr>
        </p:nvSpPr>
        <p:spPr>
          <a:prstGeom prst="rect">
            <a:avLst/>
          </a:prstGeom>
        </p:spPr>
        <p:txBody>
          <a:bodyPr/>
          <a:lstStyle/>
          <a:p>
            <a:endParaRPr/>
          </a:p>
        </p:txBody>
      </p:sp>
      <p:sp>
        <p:nvSpPr>
          <p:cNvPr id="432" name="Shape 432"/>
          <p:cNvSpPr>
            <a:spLocks noGrp="1"/>
          </p:cNvSpPr>
          <p:nvPr>
            <p:ph type="body" sz="quarter" idx="1"/>
          </p:nvPr>
        </p:nvSpPr>
        <p:spPr>
          <a:prstGeom prst="rect">
            <a:avLst/>
          </a:prstGeom>
        </p:spPr>
        <p:txBody>
          <a:bodyPr/>
          <a:lstStyle/>
          <a:p>
            <a:pPr>
              <a:defRPr sz="1200" b="1"/>
            </a:pPr>
            <a:r>
              <a:t>20	USG</a:t>
            </a:r>
          </a:p>
          <a:p>
            <a:pPr>
              <a:defRPr sz="1200"/>
            </a:pPr>
            <a:r>
              <a:t>Ultrasonography is a simple, reliable, non-invasive imaging technique without side effects. </a:t>
            </a:r>
          </a:p>
          <a:p>
            <a:pPr>
              <a:defRPr sz="1200"/>
            </a:pPr>
            <a:r>
              <a:t>Thus, applications of ultrasonography in veterinary practice has developed first;</a:t>
            </a:r>
          </a:p>
          <a:p>
            <a:pPr marL="228600" indent="-228600">
              <a:buSzPct val="50000"/>
              <a:buBlip>
                <a:blip r:embed="rId3"/>
              </a:buBlip>
              <a:defRPr sz="1200"/>
            </a:pPr>
            <a:r>
              <a:t>from a limited use for pregnancy diagnosis </a:t>
            </a:r>
          </a:p>
          <a:p>
            <a:pPr marL="228600" indent="-228600">
              <a:buSzPct val="50000"/>
              <a:buBlip>
                <a:blip r:embed="rId3"/>
              </a:buBlip>
              <a:defRPr sz="1200"/>
            </a:pPr>
            <a:r>
              <a:t>Detection of some pathological conditions like; hydrometra, pyometra, fetal resorption, mumification or metritis, </a:t>
            </a:r>
          </a:p>
          <a:p>
            <a:pPr marL="228600" indent="-228600">
              <a:buSzPct val="50000"/>
              <a:buBlip>
                <a:blip r:embed="rId3"/>
              </a:buBlip>
              <a:defRPr sz="1200"/>
            </a:pPr>
            <a:r>
              <a:t>Checking the reproductive health of both males and females </a:t>
            </a:r>
          </a:p>
          <a:p>
            <a:pPr marL="228600" indent="-228600">
              <a:buSzPct val="50000"/>
              <a:buBlip>
                <a:blip r:embed="rId3"/>
              </a:buBlip>
              <a:defRPr sz="1200"/>
            </a:pPr>
            <a:r>
              <a:t>Assisted reproduction techniques have the implementation of transrectal ultrasonographic techniques. </a:t>
            </a:r>
          </a:p>
          <a:p>
            <a:pPr marL="228600" indent="-228600">
              <a:buSzPct val="50000"/>
              <a:buBlip>
                <a:blip r:embed="rId3"/>
              </a:buBlip>
              <a:defRPr sz="1200"/>
            </a:pPr>
            <a:r>
              <a:t>Determination of the limiting factors and for the adjustment of the protocols in artificial insemination and embryo production and transfer. Screening of follicular dynamics represented a key step in the determination of the ovarian response to administration of hormones used in ARTs.</a:t>
            </a:r>
          </a:p>
          <a:p>
            <a:pPr>
              <a:defRPr sz="1200"/>
            </a:pPr>
            <a:r>
              <a:t>Second, in practice, ultrasonography is a useful tool for clinical evaluation of </a:t>
            </a:r>
          </a:p>
          <a:p>
            <a:pPr>
              <a:defRPr sz="1200"/>
            </a:pPr>
            <a:r>
              <a:t>selected males and </a:t>
            </a:r>
          </a:p>
          <a:p>
            <a:pPr>
              <a:defRPr sz="1200"/>
            </a:pPr>
            <a:r>
              <a:t>diagnosis of pregnancies and </a:t>
            </a:r>
          </a:p>
          <a:p>
            <a:pPr>
              <a:defRPr sz="1200"/>
            </a:pPr>
            <a:r>
              <a:t>possible pathological conditions in the females, for the election and management of both donors and recipients. </a:t>
            </a:r>
          </a:p>
          <a:p>
            <a:pPr>
              <a:defRPr sz="1200"/>
            </a:pPr>
            <a:r>
              <a:t>On the other hand, the most restrictive factors of ultrasonography are that its efficiency is always dependent on the expertise of the operator, and that the learning-time is slow.</a:t>
            </a:r>
          </a:p>
        </p:txBody>
      </p:sp>
    </p:spTree>
    <p:extLst>
      <p:ext uri="{BB962C8B-B14F-4D97-AF65-F5344CB8AC3E}">
        <p14:creationId xmlns:p14="http://schemas.microsoft.com/office/powerpoint/2010/main" xmlns="" val="1078591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Shape 431"/>
          <p:cNvSpPr>
            <a:spLocks noGrp="1" noRot="1" noChangeAspect="1"/>
          </p:cNvSpPr>
          <p:nvPr>
            <p:ph type="sldImg"/>
          </p:nvPr>
        </p:nvSpPr>
        <p:spPr>
          <a:prstGeom prst="rect">
            <a:avLst/>
          </a:prstGeom>
        </p:spPr>
        <p:txBody>
          <a:bodyPr/>
          <a:lstStyle/>
          <a:p>
            <a:endParaRPr/>
          </a:p>
        </p:txBody>
      </p:sp>
      <p:sp>
        <p:nvSpPr>
          <p:cNvPr id="432" name="Shape 432"/>
          <p:cNvSpPr>
            <a:spLocks noGrp="1"/>
          </p:cNvSpPr>
          <p:nvPr>
            <p:ph type="body" sz="quarter" idx="1"/>
          </p:nvPr>
        </p:nvSpPr>
        <p:spPr>
          <a:prstGeom prst="rect">
            <a:avLst/>
          </a:prstGeom>
        </p:spPr>
        <p:txBody>
          <a:bodyPr/>
          <a:lstStyle/>
          <a:p>
            <a:pPr>
              <a:defRPr sz="1200" b="1"/>
            </a:pPr>
            <a:r>
              <a:t>20	USG</a:t>
            </a:r>
          </a:p>
          <a:p>
            <a:pPr>
              <a:defRPr sz="1200"/>
            </a:pPr>
            <a:r>
              <a:t>Ultrasonography is a simple, reliable, non-invasive imaging technique without side effects. </a:t>
            </a:r>
          </a:p>
          <a:p>
            <a:pPr>
              <a:defRPr sz="1200"/>
            </a:pPr>
            <a:r>
              <a:t>Thus, applications of ultrasonography in veterinary practice has developed first;</a:t>
            </a:r>
          </a:p>
          <a:p>
            <a:pPr marL="228600" indent="-228600">
              <a:buSzPct val="50000"/>
              <a:buBlip>
                <a:blip r:embed="rId3"/>
              </a:buBlip>
              <a:defRPr sz="1200"/>
            </a:pPr>
            <a:r>
              <a:t>from a limited use for pregnancy diagnosis </a:t>
            </a:r>
          </a:p>
          <a:p>
            <a:pPr marL="228600" indent="-228600">
              <a:buSzPct val="50000"/>
              <a:buBlip>
                <a:blip r:embed="rId3"/>
              </a:buBlip>
              <a:defRPr sz="1200"/>
            </a:pPr>
            <a:r>
              <a:t>Detection of some pathological conditions like; hydrometra, pyometra, fetal resorption, mumification or metritis, </a:t>
            </a:r>
          </a:p>
          <a:p>
            <a:pPr marL="228600" indent="-228600">
              <a:buSzPct val="50000"/>
              <a:buBlip>
                <a:blip r:embed="rId3"/>
              </a:buBlip>
              <a:defRPr sz="1200"/>
            </a:pPr>
            <a:r>
              <a:t>Checking the reproductive health of both males and females </a:t>
            </a:r>
          </a:p>
          <a:p>
            <a:pPr marL="228600" indent="-228600">
              <a:buSzPct val="50000"/>
              <a:buBlip>
                <a:blip r:embed="rId3"/>
              </a:buBlip>
              <a:defRPr sz="1200"/>
            </a:pPr>
            <a:r>
              <a:t>Assisted reproduction techniques have the implementation of transrectal ultrasonographic techniques. </a:t>
            </a:r>
          </a:p>
          <a:p>
            <a:pPr marL="228600" indent="-228600">
              <a:buSzPct val="50000"/>
              <a:buBlip>
                <a:blip r:embed="rId3"/>
              </a:buBlip>
              <a:defRPr sz="1200"/>
            </a:pPr>
            <a:r>
              <a:t>Determination of the limiting factors and for the adjustment of the protocols in artificial insemination and embryo production and transfer. Screening of follicular dynamics represented a key step in the determination of the ovarian response to administration of hormones used in ARTs.</a:t>
            </a:r>
          </a:p>
          <a:p>
            <a:pPr>
              <a:defRPr sz="1200"/>
            </a:pPr>
            <a:r>
              <a:t>Second, in practice, ultrasonography is a useful tool for clinical evaluation of </a:t>
            </a:r>
          </a:p>
          <a:p>
            <a:pPr>
              <a:defRPr sz="1200"/>
            </a:pPr>
            <a:r>
              <a:t>selected males and </a:t>
            </a:r>
          </a:p>
          <a:p>
            <a:pPr>
              <a:defRPr sz="1200"/>
            </a:pPr>
            <a:r>
              <a:t>diagnosis of pregnancies and </a:t>
            </a:r>
          </a:p>
          <a:p>
            <a:pPr>
              <a:defRPr sz="1200"/>
            </a:pPr>
            <a:r>
              <a:t>possible pathological conditions in the females, for the election and management of both donors and recipients. </a:t>
            </a:r>
          </a:p>
          <a:p>
            <a:pPr>
              <a:defRPr sz="1200"/>
            </a:pPr>
            <a:r>
              <a:t>On the other hand, the most restrictive factors of ultrasonography are that its efficiency is always dependent on the expertise of the operator, and that the learning-time is slow.</a:t>
            </a:r>
          </a:p>
        </p:txBody>
      </p:sp>
    </p:spTree>
    <p:extLst>
      <p:ext uri="{BB962C8B-B14F-4D97-AF65-F5344CB8AC3E}">
        <p14:creationId xmlns:p14="http://schemas.microsoft.com/office/powerpoint/2010/main" xmlns="" val="2160356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 name="Shape 440"/>
          <p:cNvSpPr>
            <a:spLocks noGrp="1" noRot="1" noChangeAspect="1"/>
          </p:cNvSpPr>
          <p:nvPr>
            <p:ph type="sldImg"/>
          </p:nvPr>
        </p:nvSpPr>
        <p:spPr>
          <a:prstGeom prst="rect">
            <a:avLst/>
          </a:prstGeom>
        </p:spPr>
        <p:txBody>
          <a:bodyPr/>
          <a:lstStyle/>
          <a:p>
            <a:endParaRPr/>
          </a:p>
        </p:txBody>
      </p:sp>
      <p:sp>
        <p:nvSpPr>
          <p:cNvPr id="441" name="Shape 441"/>
          <p:cNvSpPr>
            <a:spLocks noGrp="1"/>
          </p:cNvSpPr>
          <p:nvPr>
            <p:ph type="body" sz="quarter" idx="1"/>
          </p:nvPr>
        </p:nvSpPr>
        <p:spPr>
          <a:prstGeom prst="rect">
            <a:avLst/>
          </a:prstGeom>
        </p:spPr>
        <p:txBody>
          <a:bodyPr/>
          <a:lstStyle/>
          <a:p>
            <a:pPr>
              <a:defRPr sz="1200" b="1"/>
            </a:pPr>
            <a:r>
              <a:t>21	Thermographie</a:t>
            </a:r>
          </a:p>
          <a:p>
            <a:pPr>
              <a:defRPr sz="1200"/>
            </a:pPr>
            <a:r>
              <a:t>As a consequence of the use in human andrology, there was an increasing interest of animal andrologist on infrared thermography and the first studies had came out in the eighties. </a:t>
            </a:r>
          </a:p>
          <a:p>
            <a:pPr>
              <a:defRPr sz="1200"/>
            </a:pPr>
            <a:r>
              <a:rPr b="1"/>
              <a:t>Thermography could be applied to the monitoring of scrotal surface temperature</a:t>
            </a:r>
            <a:r>
              <a:t>. An extensive literature about thermography application in diagnosis, and follow-up monitoring in case of </a:t>
            </a:r>
            <a:r>
              <a:rPr b="1"/>
              <a:t>varicocele</a:t>
            </a:r>
            <a:r>
              <a:t> is available today. The authors concluded that thermography has potential for use as a complementary examination technique in andrological evaluations. There are few reported studies from other species.</a:t>
            </a:r>
          </a:p>
          <a:p>
            <a:pPr>
              <a:defRPr sz="1200"/>
            </a:pPr>
            <a:r>
              <a:rPr b="1">
                <a:solidFill>
                  <a:srgbClr val="FF2600"/>
                </a:solidFill>
              </a:rPr>
              <a:t>Cutaneous temperature </a:t>
            </a:r>
            <a:r>
              <a:rPr b="1"/>
              <a:t>of vulvar and peri-vulvar areas may be useful for increase the identification about the ovulation time.</a:t>
            </a:r>
            <a:r>
              <a:t> In these areas, the thermal radiation is related to the cutaneous or sub-cutaneous blood flux variations. During the estrous time an increase of blood efflux is usually depending by the level of secreted estrogens by the growing ovarian follicles. Because of its no-invasivity and the high sensitivity in measure temperature differences across the skin surface </a:t>
            </a:r>
          </a:p>
        </p:txBody>
      </p:sp>
    </p:spTree>
    <p:extLst>
      <p:ext uri="{BB962C8B-B14F-4D97-AF65-F5344CB8AC3E}">
        <p14:creationId xmlns:p14="http://schemas.microsoft.com/office/powerpoint/2010/main" xmlns="" val="4032570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 name="Shape 440"/>
          <p:cNvSpPr>
            <a:spLocks noGrp="1" noRot="1" noChangeAspect="1"/>
          </p:cNvSpPr>
          <p:nvPr>
            <p:ph type="sldImg"/>
          </p:nvPr>
        </p:nvSpPr>
        <p:spPr>
          <a:prstGeom prst="rect">
            <a:avLst/>
          </a:prstGeom>
        </p:spPr>
        <p:txBody>
          <a:bodyPr/>
          <a:lstStyle/>
          <a:p>
            <a:endParaRPr/>
          </a:p>
        </p:txBody>
      </p:sp>
      <p:sp>
        <p:nvSpPr>
          <p:cNvPr id="441" name="Shape 441"/>
          <p:cNvSpPr>
            <a:spLocks noGrp="1"/>
          </p:cNvSpPr>
          <p:nvPr>
            <p:ph type="body" sz="quarter" idx="1"/>
          </p:nvPr>
        </p:nvSpPr>
        <p:spPr>
          <a:prstGeom prst="rect">
            <a:avLst/>
          </a:prstGeom>
        </p:spPr>
        <p:txBody>
          <a:bodyPr/>
          <a:lstStyle/>
          <a:p>
            <a:pPr>
              <a:defRPr sz="1200" b="1"/>
            </a:pPr>
            <a:r>
              <a:t>21	Thermographie</a:t>
            </a:r>
          </a:p>
          <a:p>
            <a:pPr>
              <a:defRPr sz="1200"/>
            </a:pPr>
            <a:r>
              <a:t>As a consequence of the use in human andrology, there was an increasing interest of animal andrologist on infrared thermography and the first studies had came out in the eighties. </a:t>
            </a:r>
          </a:p>
          <a:p>
            <a:pPr>
              <a:defRPr sz="1200"/>
            </a:pPr>
            <a:r>
              <a:rPr b="1"/>
              <a:t>Thermography could be applied to the monitoring of scrotal surface temperature</a:t>
            </a:r>
            <a:r>
              <a:t>. An extensive literature about thermography application in diagnosis, and follow-up monitoring in case of </a:t>
            </a:r>
            <a:r>
              <a:rPr b="1"/>
              <a:t>varicocele</a:t>
            </a:r>
            <a:r>
              <a:t> is available today. The authors concluded that thermography has potential for use as a complementary examination technique in andrological evaluations. There are few reported studies from other species.</a:t>
            </a:r>
          </a:p>
          <a:p>
            <a:pPr>
              <a:defRPr sz="1200"/>
            </a:pPr>
            <a:r>
              <a:rPr b="1">
                <a:solidFill>
                  <a:srgbClr val="FF2600"/>
                </a:solidFill>
              </a:rPr>
              <a:t>Cutaneous temperature </a:t>
            </a:r>
            <a:r>
              <a:rPr b="1"/>
              <a:t>of vulvar and peri-vulvar areas may be useful for increase the identification about the ovulation time.</a:t>
            </a:r>
            <a:r>
              <a:t> In these areas, the thermal radiation is related to the cutaneous or sub-cutaneous blood flux variations. During the estrous time an increase of blood efflux is usually depending by the level of secreted estrogens by the growing ovarian follicles. Because of its no-invasivity and the high sensitivity in measure temperature differences across the skin surface </a:t>
            </a:r>
          </a:p>
        </p:txBody>
      </p:sp>
    </p:spTree>
    <p:extLst>
      <p:ext uri="{BB962C8B-B14F-4D97-AF65-F5344CB8AC3E}">
        <p14:creationId xmlns:p14="http://schemas.microsoft.com/office/powerpoint/2010/main" xmlns="" val="4032570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 name="Shape 440"/>
          <p:cNvSpPr>
            <a:spLocks noGrp="1" noRot="1" noChangeAspect="1"/>
          </p:cNvSpPr>
          <p:nvPr>
            <p:ph type="sldImg"/>
          </p:nvPr>
        </p:nvSpPr>
        <p:spPr>
          <a:prstGeom prst="rect">
            <a:avLst/>
          </a:prstGeom>
        </p:spPr>
        <p:txBody>
          <a:bodyPr/>
          <a:lstStyle/>
          <a:p>
            <a:endParaRPr/>
          </a:p>
        </p:txBody>
      </p:sp>
      <p:sp>
        <p:nvSpPr>
          <p:cNvPr id="441" name="Shape 441"/>
          <p:cNvSpPr>
            <a:spLocks noGrp="1"/>
          </p:cNvSpPr>
          <p:nvPr>
            <p:ph type="body" sz="quarter" idx="1"/>
          </p:nvPr>
        </p:nvSpPr>
        <p:spPr>
          <a:prstGeom prst="rect">
            <a:avLst/>
          </a:prstGeom>
        </p:spPr>
        <p:txBody>
          <a:bodyPr/>
          <a:lstStyle/>
          <a:p>
            <a:pPr>
              <a:defRPr sz="1200" b="1"/>
            </a:pPr>
            <a:r>
              <a:t>21	Thermographie</a:t>
            </a:r>
          </a:p>
          <a:p>
            <a:pPr>
              <a:defRPr sz="1200"/>
            </a:pPr>
            <a:r>
              <a:t>As a consequence of the use in human andrology, there was an increasing interest of animal andrologist on infrared thermography and the first studies had came out in the eighties. </a:t>
            </a:r>
          </a:p>
          <a:p>
            <a:pPr>
              <a:defRPr sz="1200"/>
            </a:pPr>
            <a:r>
              <a:rPr b="1"/>
              <a:t>Thermography could be applied to the monitoring of scrotal surface temperature</a:t>
            </a:r>
            <a:r>
              <a:t>. An extensive literature about thermography application in diagnosis, and follow-up monitoring in case of </a:t>
            </a:r>
            <a:r>
              <a:rPr b="1"/>
              <a:t>varicocele</a:t>
            </a:r>
            <a:r>
              <a:t> is available today. The authors concluded that thermography has potential for use as a complementary examination technique in andrological evaluations. There are few reported studies from other species.</a:t>
            </a:r>
          </a:p>
          <a:p>
            <a:pPr>
              <a:defRPr sz="1200"/>
            </a:pPr>
            <a:r>
              <a:rPr b="1">
                <a:solidFill>
                  <a:srgbClr val="FF2600"/>
                </a:solidFill>
              </a:rPr>
              <a:t>Cutaneous temperature </a:t>
            </a:r>
            <a:r>
              <a:rPr b="1"/>
              <a:t>of vulvar and peri-vulvar areas may be useful for increase the identification about the ovulation time.</a:t>
            </a:r>
            <a:r>
              <a:t> In these areas, the thermal radiation is related to the cutaneous or sub-cutaneous blood flux variations. During the estrous time an increase of blood efflux is usually depending by the level of secreted estrogens by the growing ovarian follicles. Because of its no-invasivity and the high sensitivity in measure temperature differences across the skin surface </a:t>
            </a:r>
          </a:p>
        </p:txBody>
      </p:sp>
    </p:spTree>
    <p:extLst>
      <p:ext uri="{BB962C8B-B14F-4D97-AF65-F5344CB8AC3E}">
        <p14:creationId xmlns:p14="http://schemas.microsoft.com/office/powerpoint/2010/main" xmlns="" val="4032570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D0E20F6-7B4C-4FB4-964D-2C5CC392414C}" type="datetimeFigureOut">
              <a:rPr lang="tr-TR" smtClean="0"/>
              <a:pPr/>
              <a:t>25.12.2019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623DA80-89B9-4F7D-B9CD-4C14A1CFAF05}" type="slidenum">
              <a:rPr lang="tr-TR" smtClean="0"/>
              <a:pPr/>
              <a:t>‹#›</a:t>
            </a:fld>
            <a:endParaRPr lang="tr-TR"/>
          </a:p>
        </p:txBody>
      </p:sp>
    </p:spTree>
    <p:extLst>
      <p:ext uri="{BB962C8B-B14F-4D97-AF65-F5344CB8AC3E}">
        <p14:creationId xmlns:p14="http://schemas.microsoft.com/office/powerpoint/2010/main" xmlns="" val="3265671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D0E20F6-7B4C-4FB4-964D-2C5CC392414C}" type="datetimeFigureOut">
              <a:rPr lang="tr-TR" smtClean="0"/>
              <a:pPr/>
              <a:t>25.12.2019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623DA80-89B9-4F7D-B9CD-4C14A1CFAF05}" type="slidenum">
              <a:rPr lang="tr-TR" smtClean="0"/>
              <a:pPr/>
              <a:t>‹#›</a:t>
            </a:fld>
            <a:endParaRPr lang="tr-TR"/>
          </a:p>
        </p:txBody>
      </p:sp>
    </p:spTree>
    <p:extLst>
      <p:ext uri="{BB962C8B-B14F-4D97-AF65-F5344CB8AC3E}">
        <p14:creationId xmlns:p14="http://schemas.microsoft.com/office/powerpoint/2010/main" xmlns="" val="2569038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D0E20F6-7B4C-4FB4-964D-2C5CC392414C}" type="datetimeFigureOut">
              <a:rPr lang="tr-TR" smtClean="0"/>
              <a:pPr/>
              <a:t>25.12.2019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623DA80-89B9-4F7D-B9CD-4C14A1CFAF05}" type="slidenum">
              <a:rPr lang="tr-TR" smtClean="0"/>
              <a:pPr/>
              <a:t>‹#›</a:t>
            </a:fld>
            <a:endParaRPr lang="tr-TR"/>
          </a:p>
        </p:txBody>
      </p:sp>
    </p:spTree>
    <p:extLst>
      <p:ext uri="{BB962C8B-B14F-4D97-AF65-F5344CB8AC3E}">
        <p14:creationId xmlns:p14="http://schemas.microsoft.com/office/powerpoint/2010/main" xmlns="" val="2559571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190625" y="1839515"/>
            <a:ext cx="9810750" cy="1785938"/>
          </a:xfrm>
          <a:prstGeom prst="rect">
            <a:avLst/>
          </a:prstGeom>
        </p:spPr>
        <p:txBody>
          <a:bodyPr anchor="b"/>
          <a:lstStyle/>
          <a:p>
            <a:r>
              <a:t>Title Text</a:t>
            </a:r>
          </a:p>
        </p:txBody>
      </p:sp>
      <p:sp>
        <p:nvSpPr>
          <p:cNvPr id="12" name="Body Level One…"/>
          <p:cNvSpPr txBox="1">
            <a:spLocks noGrp="1"/>
          </p:cNvSpPr>
          <p:nvPr>
            <p:ph type="body" sz="quarter" idx="1"/>
          </p:nvPr>
        </p:nvSpPr>
        <p:spPr>
          <a:xfrm>
            <a:off x="1190625" y="3661172"/>
            <a:ext cx="9810750" cy="1169789"/>
          </a:xfrm>
          <a:prstGeom prst="rect">
            <a:avLst/>
          </a:prstGeom>
        </p:spPr>
        <p:txBody>
          <a:bodyPr anchor="t"/>
          <a:lstStyle>
            <a:lvl1pPr marL="0" indent="0" algn="ctr">
              <a:spcBef>
                <a:spcPts val="0"/>
              </a:spcBef>
              <a:buSzTx/>
              <a:buNone/>
            </a:lvl1pPr>
            <a:lvl2pPr marL="0" indent="160729" algn="ctr">
              <a:spcBef>
                <a:spcPts val="0"/>
              </a:spcBef>
              <a:buSzTx/>
              <a:buNone/>
            </a:lvl2pPr>
            <a:lvl3pPr marL="0" indent="321457" algn="ctr">
              <a:spcBef>
                <a:spcPts val="0"/>
              </a:spcBef>
              <a:buSzTx/>
              <a:buNone/>
            </a:lvl3pPr>
            <a:lvl4pPr marL="0" indent="482186" algn="ctr">
              <a:spcBef>
                <a:spcPts val="0"/>
              </a:spcBef>
              <a:buSzTx/>
              <a:buNone/>
            </a:lvl4pPr>
            <a:lvl5pPr marL="0" indent="642915"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65611421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273969" y="-803672"/>
            <a:ext cx="13751719" cy="7072313"/>
          </a:xfrm>
          <a:prstGeom prst="rect">
            <a:avLst/>
          </a:prstGeom>
          <a:ln w="9525">
            <a:round/>
          </a:ln>
        </p:spPr>
        <p:txBody>
          <a:bodyPr lIns="91439" tIns="45719" rIns="91439" bIns="45719" anchor="t">
            <a:noAutofit/>
          </a:bodyPr>
          <a:lstStyle/>
          <a:p>
            <a:endParaRPr/>
          </a:p>
        </p:txBody>
      </p:sp>
      <p:sp>
        <p:nvSpPr>
          <p:cNvPr id="21" name="Title Text"/>
          <p:cNvSpPr txBox="1">
            <a:spLocks noGrp="1"/>
          </p:cNvSpPr>
          <p:nvPr>
            <p:ph type="title"/>
          </p:nvPr>
        </p:nvSpPr>
        <p:spPr>
          <a:xfrm>
            <a:off x="1107281" y="4777383"/>
            <a:ext cx="9977438" cy="1062633"/>
          </a:xfrm>
          <a:prstGeom prst="rect">
            <a:avLst/>
          </a:prstGeom>
        </p:spPr>
        <p:txBody>
          <a:bodyPr/>
          <a:lstStyle/>
          <a:p>
            <a:r>
              <a:t>Title Text</a:t>
            </a:r>
          </a:p>
        </p:txBody>
      </p:sp>
      <p:sp>
        <p:nvSpPr>
          <p:cNvPr id="22" name="Body Level One…"/>
          <p:cNvSpPr txBox="1">
            <a:spLocks noGrp="1"/>
          </p:cNvSpPr>
          <p:nvPr>
            <p:ph type="body" sz="quarter" idx="1"/>
          </p:nvPr>
        </p:nvSpPr>
        <p:spPr>
          <a:xfrm>
            <a:off x="1107281" y="5893594"/>
            <a:ext cx="9977438" cy="660797"/>
          </a:xfrm>
          <a:prstGeom prst="rect">
            <a:avLst/>
          </a:prstGeom>
        </p:spPr>
        <p:txBody>
          <a:bodyPr anchor="t"/>
          <a:lstStyle>
            <a:lvl1pPr marL="0" indent="0" algn="ctr">
              <a:spcBef>
                <a:spcPts val="0"/>
              </a:spcBef>
              <a:buSzTx/>
              <a:buNone/>
            </a:lvl1pPr>
            <a:lvl2pPr marL="0" indent="160729" algn="ctr">
              <a:spcBef>
                <a:spcPts val="0"/>
              </a:spcBef>
              <a:buSzTx/>
              <a:buNone/>
            </a:lvl2pPr>
            <a:lvl3pPr marL="0" indent="321457" algn="ctr">
              <a:spcBef>
                <a:spcPts val="0"/>
              </a:spcBef>
              <a:buSzTx/>
              <a:buNone/>
            </a:lvl3pPr>
            <a:lvl4pPr marL="0" indent="482186" algn="ctr">
              <a:spcBef>
                <a:spcPts val="0"/>
              </a:spcBef>
              <a:buSzTx/>
              <a:buNone/>
            </a:lvl4pPr>
            <a:lvl5pPr marL="0" indent="642915"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82643603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190625" y="2536031"/>
            <a:ext cx="9810750" cy="1785938"/>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52442164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1916907" y="-17859"/>
            <a:ext cx="11751470" cy="6081117"/>
          </a:xfrm>
          <a:prstGeom prst="rect">
            <a:avLst/>
          </a:prstGeom>
          <a:ln w="9525">
            <a:round/>
          </a:ln>
        </p:spPr>
        <p:txBody>
          <a:bodyPr lIns="91439" tIns="45719" rIns="91439" bIns="45719" anchor="t">
            <a:noAutofit/>
          </a:bodyPr>
          <a:lstStyle/>
          <a:p>
            <a:endParaRPr/>
          </a:p>
        </p:txBody>
      </p:sp>
      <p:sp>
        <p:nvSpPr>
          <p:cNvPr id="39" name="Title Text"/>
          <p:cNvSpPr txBox="1">
            <a:spLocks noGrp="1"/>
          </p:cNvSpPr>
          <p:nvPr>
            <p:ph type="title"/>
          </p:nvPr>
        </p:nvSpPr>
        <p:spPr>
          <a:xfrm>
            <a:off x="571500" y="812602"/>
            <a:ext cx="5619750" cy="2509242"/>
          </a:xfrm>
          <a:prstGeom prst="rect">
            <a:avLst/>
          </a:prstGeom>
        </p:spPr>
        <p:txBody>
          <a:bodyPr anchor="b"/>
          <a:lstStyle>
            <a:lvl1pPr>
              <a:defRPr sz="4078"/>
            </a:lvl1pPr>
          </a:lstStyle>
          <a:p>
            <a:r>
              <a:t>Title Text</a:t>
            </a:r>
          </a:p>
        </p:txBody>
      </p:sp>
      <p:sp>
        <p:nvSpPr>
          <p:cNvPr id="40" name="Body Level One…"/>
          <p:cNvSpPr txBox="1">
            <a:spLocks noGrp="1"/>
          </p:cNvSpPr>
          <p:nvPr>
            <p:ph type="body" sz="quarter" idx="1"/>
          </p:nvPr>
        </p:nvSpPr>
        <p:spPr>
          <a:xfrm>
            <a:off x="571500" y="3348633"/>
            <a:ext cx="5619750" cy="2509242"/>
          </a:xfrm>
          <a:prstGeom prst="rect">
            <a:avLst/>
          </a:prstGeom>
        </p:spPr>
        <p:txBody>
          <a:bodyPr anchor="t"/>
          <a:lstStyle>
            <a:lvl1pPr marL="0" indent="0" algn="ctr">
              <a:spcBef>
                <a:spcPts val="0"/>
              </a:spcBef>
              <a:buSzTx/>
              <a:buNone/>
            </a:lvl1pPr>
            <a:lvl2pPr marL="0" indent="160729" algn="ctr">
              <a:spcBef>
                <a:spcPts val="0"/>
              </a:spcBef>
              <a:buSzTx/>
              <a:buNone/>
            </a:lvl2pPr>
            <a:lvl3pPr marL="0" indent="321457" algn="ctr">
              <a:spcBef>
                <a:spcPts val="0"/>
              </a:spcBef>
              <a:buSzTx/>
              <a:buNone/>
            </a:lvl3pPr>
            <a:lvl4pPr marL="0" indent="482186" algn="ctr">
              <a:spcBef>
                <a:spcPts val="0"/>
              </a:spcBef>
              <a:buSzTx/>
              <a:buNone/>
            </a:lvl4pPr>
            <a:lvl5pPr marL="0" indent="642915"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848845482"/>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903950105"/>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xfrm>
            <a:off x="1190625" y="1946672"/>
            <a:ext cx="9810750" cy="4036219"/>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29127267"/>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3321844" y="1419560"/>
            <a:ext cx="9655969" cy="5000626"/>
          </a:xfrm>
          <a:prstGeom prst="rect">
            <a:avLst/>
          </a:prstGeom>
          <a:ln w="9525">
            <a:round/>
          </a:ln>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190625" y="2071688"/>
            <a:ext cx="4941094" cy="4286250"/>
          </a:xfrm>
          <a:prstGeom prst="rect">
            <a:avLst/>
          </a:prstGeom>
        </p:spPr>
        <p:txBody>
          <a:bodyPr/>
          <a:lstStyle>
            <a:lvl1pPr marL="339316" indent="-339316">
              <a:spcBef>
                <a:spcPts val="2250"/>
              </a:spcBef>
              <a:buFont typeface="Gill Sans"/>
              <a:buBlip>
                <a:blip r:embed="rId2"/>
              </a:buBlip>
              <a:defRPr sz="2250"/>
            </a:lvl1pPr>
            <a:lvl2pPr marL="678632" indent="-339316">
              <a:spcBef>
                <a:spcPts val="2250"/>
              </a:spcBef>
              <a:buFont typeface="Gill Sans"/>
              <a:buBlip>
                <a:blip r:embed="rId2"/>
              </a:buBlip>
              <a:defRPr sz="2250"/>
            </a:lvl2pPr>
            <a:lvl3pPr marL="1017948" indent="-339316">
              <a:spcBef>
                <a:spcPts val="2250"/>
              </a:spcBef>
              <a:buFont typeface="Gill Sans"/>
              <a:buBlip>
                <a:blip r:embed="rId2"/>
              </a:buBlip>
              <a:defRPr sz="2250"/>
            </a:lvl3pPr>
            <a:lvl4pPr marL="1357264" indent="-339316">
              <a:spcBef>
                <a:spcPts val="2250"/>
              </a:spcBef>
              <a:buFont typeface="Gill Sans"/>
              <a:buBlip>
                <a:blip r:embed="rId2"/>
              </a:buBlip>
              <a:defRPr sz="2250"/>
            </a:lvl4pPr>
            <a:lvl5pPr marL="1696580" indent="-339316">
              <a:spcBef>
                <a:spcPts val="2250"/>
              </a:spcBef>
              <a:buFont typeface="Gill Sans"/>
              <a:buBlip>
                <a:blip r:embed="rId2"/>
              </a:buBlip>
              <a:defRPr sz="225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5948537" y="6465094"/>
            <a:ext cx="301365" cy="297389"/>
          </a:xfrm>
          <a:prstGeom prst="rect">
            <a:avLst/>
          </a:prstGeom>
        </p:spPr>
        <p:txBody>
          <a:bodyPr/>
          <a:lstStyle>
            <a:lvl1pPr algn="r"/>
          </a:lstStyle>
          <a:p>
            <a:fld id="{86CB4B4D-7CA3-9044-876B-883B54F8677D}" type="slidenum">
              <a:rPr/>
              <a:pPr/>
              <a:t>‹#›</a:t>
            </a:fld>
            <a:endParaRPr/>
          </a:p>
        </p:txBody>
      </p:sp>
    </p:spTree>
    <p:extLst>
      <p:ext uri="{BB962C8B-B14F-4D97-AF65-F5344CB8AC3E}">
        <p14:creationId xmlns:p14="http://schemas.microsoft.com/office/powerpoint/2010/main" xmlns="" val="49290178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73886236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D0E20F6-7B4C-4FB4-964D-2C5CC392414C}" type="datetimeFigureOut">
              <a:rPr lang="tr-TR" smtClean="0"/>
              <a:pPr/>
              <a:t>25.12.2019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623DA80-89B9-4F7D-B9CD-4C14A1CFAF05}" type="slidenum">
              <a:rPr lang="tr-TR" smtClean="0"/>
              <a:pPr/>
              <a:t>‹#›</a:t>
            </a:fld>
            <a:endParaRPr lang="tr-TR"/>
          </a:p>
        </p:txBody>
      </p:sp>
    </p:spTree>
    <p:extLst>
      <p:ext uri="{BB962C8B-B14F-4D97-AF65-F5344CB8AC3E}">
        <p14:creationId xmlns:p14="http://schemas.microsoft.com/office/powerpoint/2010/main" xmlns="" val="1119435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idx="13"/>
          </p:nvPr>
        </p:nvSpPr>
        <p:spPr>
          <a:xfrm>
            <a:off x="4409928" y="2382904"/>
            <a:ext cx="9036845" cy="4501237"/>
          </a:xfrm>
          <a:prstGeom prst="rect">
            <a:avLst/>
          </a:prstGeom>
          <a:ln w="9525">
            <a:round/>
          </a:ln>
        </p:spPr>
        <p:txBody>
          <a:bodyPr lIns="91439" tIns="45719" rIns="91439" bIns="45719" anchor="t">
            <a:noAutofit/>
          </a:bodyPr>
          <a:lstStyle/>
          <a:p>
            <a:endParaRPr/>
          </a:p>
        </p:txBody>
      </p:sp>
      <p:sp>
        <p:nvSpPr>
          <p:cNvPr id="84" name="Image"/>
          <p:cNvSpPr>
            <a:spLocks noGrp="1"/>
          </p:cNvSpPr>
          <p:nvPr>
            <p:ph type="pic" sz="half" idx="14"/>
          </p:nvPr>
        </p:nvSpPr>
        <p:spPr>
          <a:xfrm rot="21600000">
            <a:off x="6826664" y="-935425"/>
            <a:ext cx="4667251" cy="4452557"/>
          </a:xfrm>
          <a:prstGeom prst="rect">
            <a:avLst/>
          </a:prstGeom>
          <a:ln w="9525">
            <a:round/>
          </a:ln>
        </p:spPr>
        <p:txBody>
          <a:bodyPr lIns="91439" tIns="45719" rIns="91439" bIns="45719" anchor="t">
            <a:noAutofit/>
          </a:bodyPr>
          <a:lstStyle/>
          <a:p>
            <a:endParaRPr/>
          </a:p>
        </p:txBody>
      </p:sp>
      <p:sp>
        <p:nvSpPr>
          <p:cNvPr id="85" name="Image"/>
          <p:cNvSpPr>
            <a:spLocks noGrp="1"/>
          </p:cNvSpPr>
          <p:nvPr>
            <p:ph type="pic" idx="15"/>
          </p:nvPr>
        </p:nvSpPr>
        <p:spPr>
          <a:xfrm rot="21600000">
            <a:off x="-3012281" y="535781"/>
            <a:ext cx="11513344" cy="5973962"/>
          </a:xfrm>
          <a:prstGeom prst="rect">
            <a:avLst/>
          </a:prstGeom>
          <a:ln w="9525">
            <a:round/>
          </a:ln>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019551894"/>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a:spLocks noGrp="1"/>
          </p:cNvSpPr>
          <p:nvPr>
            <p:ph type="body" sz="quarter" idx="13"/>
          </p:nvPr>
        </p:nvSpPr>
        <p:spPr>
          <a:xfrm>
            <a:off x="1190625" y="4473773"/>
            <a:ext cx="9810750" cy="362215"/>
          </a:xfrm>
          <a:prstGeom prst="rect">
            <a:avLst/>
          </a:prstGeom>
        </p:spPr>
        <p:txBody>
          <a:bodyPr anchor="t">
            <a:spAutoFit/>
          </a:bodyPr>
          <a:lstStyle>
            <a:lvl1pPr marL="0" indent="0" algn="ctr">
              <a:spcBef>
                <a:spcPts val="0"/>
              </a:spcBef>
              <a:buSzTx/>
              <a:buNone/>
              <a:defRPr sz="1687"/>
            </a:lvl1pPr>
          </a:lstStyle>
          <a:p>
            <a:r>
              <a:t>–Johnny Appleseed</a:t>
            </a:r>
          </a:p>
        </p:txBody>
      </p:sp>
      <p:sp>
        <p:nvSpPr>
          <p:cNvPr id="94" name="“Type a quote here.”"/>
          <p:cNvSpPr>
            <a:spLocks noGrp="1"/>
          </p:cNvSpPr>
          <p:nvPr>
            <p:ph type="body" sz="quarter" idx="14"/>
          </p:nvPr>
        </p:nvSpPr>
        <p:spPr>
          <a:xfrm>
            <a:off x="1190625" y="3172103"/>
            <a:ext cx="9810750" cy="513795"/>
          </a:xfrm>
          <a:prstGeom prst="rect">
            <a:avLst/>
          </a:prstGeom>
        </p:spPr>
        <p:txBody>
          <a:bodyPr>
            <a:spAutoFit/>
          </a:bodyPr>
          <a:lstStyle>
            <a:lvl1pPr marL="0" indent="0" algn="ctr">
              <a:spcBef>
                <a:spcPts val="1687"/>
              </a:spcBef>
              <a:buSzTx/>
              <a:buNone/>
              <a:defRPr sz="2672"/>
            </a:lvl1pPr>
          </a:lstStyle>
          <a:p>
            <a:r>
              <a:t>“Type a quote here.”</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933086108"/>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721663" y="-152389"/>
            <a:ext cx="14025563" cy="7233048"/>
          </a:xfrm>
          <a:prstGeom prst="rect">
            <a:avLst/>
          </a:prstGeom>
          <a:ln w="88900"/>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986931192"/>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3067206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D0E20F6-7B4C-4FB4-964D-2C5CC392414C}" type="datetimeFigureOut">
              <a:rPr lang="tr-TR" smtClean="0"/>
              <a:pPr/>
              <a:t>25.12.2019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623DA80-89B9-4F7D-B9CD-4C14A1CFAF05}" type="slidenum">
              <a:rPr lang="tr-TR" smtClean="0"/>
              <a:pPr/>
              <a:t>‹#›</a:t>
            </a:fld>
            <a:endParaRPr lang="tr-TR"/>
          </a:p>
        </p:txBody>
      </p:sp>
    </p:spTree>
    <p:extLst>
      <p:ext uri="{BB962C8B-B14F-4D97-AF65-F5344CB8AC3E}">
        <p14:creationId xmlns:p14="http://schemas.microsoft.com/office/powerpoint/2010/main" xmlns="" val="2693859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D0E20F6-7B4C-4FB4-964D-2C5CC392414C}" type="datetimeFigureOut">
              <a:rPr lang="tr-TR" smtClean="0"/>
              <a:pPr/>
              <a:t>25.12.2019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623DA80-89B9-4F7D-B9CD-4C14A1CFAF05}" type="slidenum">
              <a:rPr lang="tr-TR" smtClean="0"/>
              <a:pPr/>
              <a:t>‹#›</a:t>
            </a:fld>
            <a:endParaRPr lang="tr-TR"/>
          </a:p>
        </p:txBody>
      </p:sp>
    </p:spTree>
    <p:extLst>
      <p:ext uri="{BB962C8B-B14F-4D97-AF65-F5344CB8AC3E}">
        <p14:creationId xmlns:p14="http://schemas.microsoft.com/office/powerpoint/2010/main" xmlns="" val="3291770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D0E20F6-7B4C-4FB4-964D-2C5CC392414C}" type="datetimeFigureOut">
              <a:rPr lang="tr-TR" smtClean="0"/>
              <a:pPr/>
              <a:t>25.12.2019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623DA80-89B9-4F7D-B9CD-4C14A1CFAF05}" type="slidenum">
              <a:rPr lang="tr-TR" smtClean="0"/>
              <a:pPr/>
              <a:t>‹#›</a:t>
            </a:fld>
            <a:endParaRPr lang="tr-TR"/>
          </a:p>
        </p:txBody>
      </p:sp>
    </p:spTree>
    <p:extLst>
      <p:ext uri="{BB962C8B-B14F-4D97-AF65-F5344CB8AC3E}">
        <p14:creationId xmlns:p14="http://schemas.microsoft.com/office/powerpoint/2010/main" xmlns="" val="731821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D0E20F6-7B4C-4FB4-964D-2C5CC392414C}" type="datetimeFigureOut">
              <a:rPr lang="tr-TR" smtClean="0"/>
              <a:pPr/>
              <a:t>25.12.2019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623DA80-89B9-4F7D-B9CD-4C14A1CFAF05}" type="slidenum">
              <a:rPr lang="tr-TR" smtClean="0"/>
              <a:pPr/>
              <a:t>‹#›</a:t>
            </a:fld>
            <a:endParaRPr lang="tr-TR"/>
          </a:p>
        </p:txBody>
      </p:sp>
    </p:spTree>
    <p:extLst>
      <p:ext uri="{BB962C8B-B14F-4D97-AF65-F5344CB8AC3E}">
        <p14:creationId xmlns:p14="http://schemas.microsoft.com/office/powerpoint/2010/main" xmlns="" val="2998231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D0E20F6-7B4C-4FB4-964D-2C5CC392414C}" type="datetimeFigureOut">
              <a:rPr lang="tr-TR" smtClean="0"/>
              <a:pPr/>
              <a:t>25.12.2019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623DA80-89B9-4F7D-B9CD-4C14A1CFAF05}" type="slidenum">
              <a:rPr lang="tr-TR" smtClean="0"/>
              <a:pPr/>
              <a:t>‹#›</a:t>
            </a:fld>
            <a:endParaRPr lang="tr-TR"/>
          </a:p>
        </p:txBody>
      </p:sp>
    </p:spTree>
    <p:extLst>
      <p:ext uri="{BB962C8B-B14F-4D97-AF65-F5344CB8AC3E}">
        <p14:creationId xmlns:p14="http://schemas.microsoft.com/office/powerpoint/2010/main" xmlns="" val="394101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D0E20F6-7B4C-4FB4-964D-2C5CC392414C}" type="datetimeFigureOut">
              <a:rPr lang="tr-TR" smtClean="0"/>
              <a:pPr/>
              <a:t>25.12.2019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623DA80-89B9-4F7D-B9CD-4C14A1CFAF05}" type="slidenum">
              <a:rPr lang="tr-TR" smtClean="0"/>
              <a:pPr/>
              <a:t>‹#›</a:t>
            </a:fld>
            <a:endParaRPr lang="tr-TR"/>
          </a:p>
        </p:txBody>
      </p:sp>
    </p:spTree>
    <p:extLst>
      <p:ext uri="{BB962C8B-B14F-4D97-AF65-F5344CB8AC3E}">
        <p14:creationId xmlns:p14="http://schemas.microsoft.com/office/powerpoint/2010/main" xmlns="" val="257353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D0E20F6-7B4C-4FB4-964D-2C5CC392414C}" type="datetimeFigureOut">
              <a:rPr lang="tr-TR" smtClean="0"/>
              <a:pPr/>
              <a:t>25.12.2019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623DA80-89B9-4F7D-B9CD-4C14A1CFAF05}" type="slidenum">
              <a:rPr lang="tr-TR" smtClean="0"/>
              <a:pPr/>
              <a:t>‹#›</a:t>
            </a:fld>
            <a:endParaRPr lang="tr-TR"/>
          </a:p>
        </p:txBody>
      </p:sp>
    </p:spTree>
    <p:extLst>
      <p:ext uri="{BB962C8B-B14F-4D97-AF65-F5344CB8AC3E}">
        <p14:creationId xmlns:p14="http://schemas.microsoft.com/office/powerpoint/2010/main" xmlns="" val="1247583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0E20F6-7B4C-4FB4-964D-2C5CC392414C}" type="datetimeFigureOut">
              <a:rPr lang="tr-TR" smtClean="0"/>
              <a:pPr/>
              <a:t>25.12.2019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23DA80-89B9-4F7D-B9CD-4C14A1CFAF05}" type="slidenum">
              <a:rPr lang="tr-TR" smtClean="0"/>
              <a:pPr/>
              <a:t>‹#›</a:t>
            </a:fld>
            <a:endParaRPr lang="tr-TR"/>
          </a:p>
        </p:txBody>
      </p:sp>
    </p:spTree>
    <p:extLst>
      <p:ext uri="{BB962C8B-B14F-4D97-AF65-F5344CB8AC3E}">
        <p14:creationId xmlns:p14="http://schemas.microsoft.com/office/powerpoint/2010/main" xmlns="" val="3805517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1190625" y="750094"/>
            <a:ext cx="9810750" cy="53578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1190625" y="142875"/>
            <a:ext cx="9810750" cy="17859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4" name="Slide Number"/>
          <p:cNvSpPr txBox="1">
            <a:spLocks noGrp="1"/>
          </p:cNvSpPr>
          <p:nvPr>
            <p:ph type="sldNum" sz="quarter" idx="2"/>
          </p:nvPr>
        </p:nvSpPr>
        <p:spPr>
          <a:xfrm>
            <a:off x="5944877" y="6465094"/>
            <a:ext cx="301366" cy="297389"/>
          </a:xfrm>
          <a:prstGeom prst="rect">
            <a:avLst/>
          </a:prstGeom>
          <a:ln w="12700">
            <a:miter lim="400000"/>
          </a:ln>
        </p:spPr>
        <p:txBody>
          <a:bodyPr wrap="none" lIns="50800" tIns="50800" rIns="50800" bIns="50800">
            <a:spAutoFit/>
          </a:bodyPr>
          <a:lstStyle>
            <a:lvl1pPr>
              <a:defRPr sz="1266"/>
            </a:lvl1pPr>
          </a:lstStyle>
          <a:p>
            <a:pPr algn="ctr" defTabSz="321457" hangingPunct="0"/>
            <a:fld id="{86CB4B4D-7CA3-9044-876B-883B54F8677D}" type="slidenum">
              <a:rPr lang="tr-TR" kern="0" smtClean="0">
                <a:solidFill>
                  <a:srgbClr val="FFFFFF"/>
                </a:solidFill>
                <a:sym typeface="Chalkduster"/>
              </a:rPr>
              <a:pPr algn="ctr" defTabSz="321457" hangingPunct="0"/>
              <a:t>‹#›</a:t>
            </a:fld>
            <a:endParaRPr lang="tr-TR" kern="0">
              <a:solidFill>
                <a:srgbClr val="FFFFFF"/>
              </a:solidFill>
              <a:sym typeface="Chalkduster"/>
            </a:endParaRPr>
          </a:p>
        </p:txBody>
      </p:sp>
    </p:spTree>
    <p:extLst>
      <p:ext uri="{BB962C8B-B14F-4D97-AF65-F5344CB8AC3E}">
        <p14:creationId xmlns:p14="http://schemas.microsoft.com/office/powerpoint/2010/main" xmlns="" val="130667487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p:txStyles>
    <p:titleStyle>
      <a:lvl1pPr marL="0" marR="0" indent="0"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1pPr>
      <a:lvl2pPr marL="0" marR="0" indent="160729"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2pPr>
      <a:lvl3pPr marL="0" marR="0" indent="321457"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3pPr>
      <a:lvl4pPr marL="0" marR="0" indent="482186"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4pPr>
      <a:lvl5pPr marL="0" marR="0" indent="642915"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5pPr>
      <a:lvl6pPr marL="0" marR="0" indent="803643"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6pPr>
      <a:lvl7pPr marL="0" marR="0" indent="964372"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7pPr>
      <a:lvl8pPr marL="0" marR="0" indent="1125101"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8pPr>
      <a:lvl9pPr marL="0" marR="0" indent="1285829"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9pPr>
    </p:titleStyle>
    <p:bodyStyle>
      <a:lvl1pPr marL="401822"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1pPr>
      <a:lvl2pPr marL="803643"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2pPr>
      <a:lvl3pPr marL="1205465"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3pPr>
      <a:lvl4pPr marL="1607287"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4pPr>
      <a:lvl5pPr marL="2009108"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5pPr>
      <a:lvl6pPr marL="2410930"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6pPr>
      <a:lvl7pPr marL="2812752"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7pPr>
      <a:lvl8pPr marL="3214573"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8pPr>
      <a:lvl9pPr marL="3616395"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9pPr>
    </p:bodyStyle>
    <p:otherStyle>
      <a:lvl1pPr marL="0" marR="0" indent="0"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1pPr>
      <a:lvl2pPr marL="0" marR="0" indent="160729"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2pPr>
      <a:lvl3pPr marL="0" marR="0" indent="321457"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3pPr>
      <a:lvl4pPr marL="0" marR="0" indent="482186"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4pPr>
      <a:lvl5pPr marL="0" marR="0" indent="642915"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5pPr>
      <a:lvl6pPr marL="0" marR="0" indent="803643"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6pPr>
      <a:lvl7pPr marL="0" marR="0" indent="964372"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7pPr>
      <a:lvl8pPr marL="0" marR="0" indent="1125101"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8pPr>
      <a:lvl9pPr marL="0" marR="0" indent="1285829"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USG"/>
          <p:cNvSpPr txBox="1">
            <a:spLocks noGrp="1"/>
          </p:cNvSpPr>
          <p:nvPr>
            <p:ph type="title"/>
          </p:nvPr>
        </p:nvSpPr>
        <p:spPr>
          <a:xfrm>
            <a:off x="4643870" y="276338"/>
            <a:ext cx="2478737" cy="1073936"/>
          </a:xfrm>
          <a:prstGeom prst="rect">
            <a:avLst/>
          </a:prstGeom>
        </p:spPr>
        <p:txBody>
          <a:bodyPr/>
          <a:lstStyle>
            <a:lvl1pPr>
              <a:defRPr>
                <a:solidFill>
                  <a:srgbClr val="8EFA00"/>
                </a:solidFill>
              </a:defRPr>
            </a:lvl1pPr>
          </a:lstStyle>
          <a:p>
            <a:r>
              <a:rPr dirty="0"/>
              <a:t>USG</a:t>
            </a:r>
          </a:p>
        </p:txBody>
      </p:sp>
      <p:sp>
        <p:nvSpPr>
          <p:cNvPr id="420" name="Diagnoses of…"/>
          <p:cNvSpPr txBox="1">
            <a:spLocks noGrp="1"/>
          </p:cNvSpPr>
          <p:nvPr>
            <p:ph type="body" sz="half" idx="1"/>
          </p:nvPr>
        </p:nvSpPr>
        <p:spPr>
          <a:xfrm>
            <a:off x="796871" y="1303361"/>
            <a:ext cx="10421589" cy="4776716"/>
          </a:xfrm>
          <a:prstGeom prst="rect">
            <a:avLst/>
          </a:prstGeom>
        </p:spPr>
        <p:txBody>
          <a:bodyPr>
            <a:normAutofit fontScale="62500" lnSpcReduction="20000"/>
          </a:bodyPr>
          <a:lstStyle/>
          <a:p>
            <a:r>
              <a:rPr lang="tr-TR" dirty="0" smtClean="0"/>
              <a:t>Ultrasonografi, yan etkileri olmayan basit, güvenilir, </a:t>
            </a:r>
            <a:r>
              <a:rPr lang="tr-TR" dirty="0" err="1" smtClean="0"/>
              <a:t>invaziv</a:t>
            </a:r>
            <a:r>
              <a:rPr lang="tr-TR" dirty="0" smtClean="0"/>
              <a:t> </a:t>
            </a:r>
            <a:r>
              <a:rPr lang="tr-TR" dirty="0" smtClean="0"/>
              <a:t>olmayan bir görüntüleme tekniğidir. Bu nedenle, ilk önce </a:t>
            </a:r>
            <a:r>
              <a:rPr lang="tr-TR" dirty="0" smtClean="0"/>
              <a:t>ultrasonografi </a:t>
            </a:r>
            <a:r>
              <a:rPr lang="tr-TR" dirty="0" smtClean="0"/>
              <a:t>uygulamaları geliştirilmiştir; </a:t>
            </a:r>
            <a:endParaRPr lang="tr-TR" dirty="0" smtClean="0"/>
          </a:p>
          <a:p>
            <a:r>
              <a:rPr lang="tr-TR" dirty="0" smtClean="0"/>
              <a:t>Bazı </a:t>
            </a:r>
            <a:r>
              <a:rPr lang="tr-TR" dirty="0" smtClean="0"/>
              <a:t>patolojik durumların tespiti; </a:t>
            </a:r>
            <a:r>
              <a:rPr lang="tr-TR" dirty="0" err="1" smtClean="0"/>
              <a:t>hidrometra</a:t>
            </a:r>
            <a:r>
              <a:rPr lang="tr-TR" dirty="0" smtClean="0"/>
              <a:t>, </a:t>
            </a:r>
            <a:r>
              <a:rPr lang="tr-TR" dirty="0" err="1" smtClean="0"/>
              <a:t>pyometra</a:t>
            </a:r>
            <a:r>
              <a:rPr lang="tr-TR" dirty="0" smtClean="0"/>
              <a:t>, </a:t>
            </a:r>
            <a:r>
              <a:rPr lang="tr-TR" dirty="0" err="1" smtClean="0"/>
              <a:t>fetal</a:t>
            </a:r>
            <a:r>
              <a:rPr lang="tr-TR" dirty="0" smtClean="0"/>
              <a:t> </a:t>
            </a:r>
            <a:r>
              <a:rPr lang="tr-TR" dirty="0" err="1" smtClean="0"/>
              <a:t>rezorbsiyon</a:t>
            </a:r>
            <a:r>
              <a:rPr lang="tr-TR" dirty="0" smtClean="0"/>
              <a:t>, </a:t>
            </a:r>
            <a:r>
              <a:rPr lang="tr-TR" dirty="0" err="1" smtClean="0"/>
              <a:t>mumifiye</a:t>
            </a:r>
            <a:r>
              <a:rPr lang="tr-TR" dirty="0" smtClean="0"/>
              <a:t> fetüs </a:t>
            </a:r>
            <a:r>
              <a:rPr lang="tr-TR" dirty="0" smtClean="0"/>
              <a:t>veya </a:t>
            </a:r>
            <a:r>
              <a:rPr lang="tr-TR" dirty="0" err="1" smtClean="0"/>
              <a:t>metrit</a:t>
            </a:r>
            <a:r>
              <a:rPr lang="tr-TR" dirty="0" smtClean="0"/>
              <a:t>, </a:t>
            </a:r>
            <a:endParaRPr lang="tr-TR" dirty="0" smtClean="0"/>
          </a:p>
          <a:p>
            <a:r>
              <a:rPr lang="tr-TR" dirty="0" smtClean="0"/>
              <a:t>Hem </a:t>
            </a:r>
            <a:r>
              <a:rPr lang="tr-TR" dirty="0" smtClean="0"/>
              <a:t>erkeklerin hem de </a:t>
            </a:r>
            <a:r>
              <a:rPr lang="tr-TR" dirty="0" smtClean="0"/>
              <a:t>dişilerin </a:t>
            </a:r>
            <a:r>
              <a:rPr lang="tr-TR" dirty="0" smtClean="0"/>
              <a:t>üreme sağlığının kontrol edilmesi </a:t>
            </a:r>
            <a:endParaRPr lang="tr-TR" dirty="0" smtClean="0"/>
          </a:p>
          <a:p>
            <a:r>
              <a:rPr lang="tr-TR" dirty="0" smtClean="0"/>
              <a:t>İleri </a:t>
            </a:r>
            <a:r>
              <a:rPr lang="tr-TR" dirty="0" smtClean="0"/>
              <a:t>üreme </a:t>
            </a:r>
            <a:r>
              <a:rPr lang="tr-TR" dirty="0" smtClean="0"/>
              <a:t>teknikleri, </a:t>
            </a:r>
            <a:r>
              <a:rPr lang="tr-TR" dirty="0" err="1" smtClean="0"/>
              <a:t>transrektal</a:t>
            </a:r>
            <a:r>
              <a:rPr lang="tr-TR" dirty="0" smtClean="0"/>
              <a:t> </a:t>
            </a:r>
            <a:r>
              <a:rPr lang="tr-TR" dirty="0" err="1" smtClean="0"/>
              <a:t>ultrasonografik</a:t>
            </a:r>
            <a:r>
              <a:rPr lang="tr-TR" dirty="0" smtClean="0"/>
              <a:t> tekniklerin </a:t>
            </a:r>
            <a:r>
              <a:rPr lang="tr-TR" dirty="0" smtClean="0"/>
              <a:t>uygulanmasını gerektirir. </a:t>
            </a:r>
          </a:p>
          <a:p>
            <a:r>
              <a:rPr lang="tr-TR" dirty="0" smtClean="0"/>
              <a:t>Suni </a:t>
            </a:r>
            <a:r>
              <a:rPr lang="tr-TR" dirty="0" smtClean="0"/>
              <a:t>tohumlama ve embriyo </a:t>
            </a:r>
            <a:r>
              <a:rPr lang="tr-TR" dirty="0" smtClean="0"/>
              <a:t>üretimi-transferinde </a:t>
            </a:r>
            <a:r>
              <a:rPr lang="tr-TR" dirty="0" smtClean="0"/>
              <a:t>sınırlayıcı faktörlerin belirlenmesi ve protokollerin ayarlanması. </a:t>
            </a:r>
            <a:endParaRPr lang="tr-TR" dirty="0" smtClean="0"/>
          </a:p>
          <a:p>
            <a:r>
              <a:rPr lang="tr-TR" dirty="0" err="1" smtClean="0"/>
              <a:t>Foliküler</a:t>
            </a:r>
            <a:r>
              <a:rPr lang="tr-TR" dirty="0" smtClean="0"/>
              <a:t> </a:t>
            </a:r>
            <a:r>
              <a:rPr lang="tr-TR" dirty="0" smtClean="0"/>
              <a:t>dinamiklerin taranması, </a:t>
            </a:r>
            <a:endParaRPr lang="tr-TR" dirty="0" smtClean="0"/>
          </a:p>
          <a:p>
            <a:r>
              <a:rPr lang="tr-TR" dirty="0" smtClean="0"/>
              <a:t>P</a:t>
            </a:r>
            <a:r>
              <a:rPr lang="tr-TR" dirty="0" smtClean="0"/>
              <a:t>ratikte</a:t>
            </a:r>
            <a:r>
              <a:rPr lang="tr-TR" dirty="0" smtClean="0"/>
              <a:t>, ultrasonografi klinik değerlendirmede yararlı bir </a:t>
            </a:r>
            <a:r>
              <a:rPr lang="tr-TR" dirty="0" smtClean="0"/>
              <a:t>araçtır.</a:t>
            </a:r>
          </a:p>
          <a:p>
            <a:r>
              <a:rPr lang="tr-TR" dirty="0" smtClean="0"/>
              <a:t>Seçilmiş </a:t>
            </a:r>
            <a:r>
              <a:rPr lang="tr-TR" dirty="0" smtClean="0"/>
              <a:t>erkekler ve gebeliklerin </a:t>
            </a:r>
            <a:r>
              <a:rPr lang="tr-TR" dirty="0" smtClean="0"/>
              <a:t>muayenes</a:t>
            </a:r>
            <a:r>
              <a:rPr lang="tr-TR" dirty="0" smtClean="0"/>
              <a:t>i</a:t>
            </a:r>
            <a:r>
              <a:rPr lang="tr-TR" dirty="0" smtClean="0"/>
              <a:t>, </a:t>
            </a:r>
            <a:r>
              <a:rPr lang="tr-TR" dirty="0" smtClean="0"/>
              <a:t>hem </a:t>
            </a:r>
            <a:r>
              <a:rPr lang="tr-TR" dirty="0" err="1" smtClean="0"/>
              <a:t>donörlerin</a:t>
            </a:r>
            <a:r>
              <a:rPr lang="tr-TR" dirty="0" smtClean="0"/>
              <a:t> hem de alıcıların seçimi ve </a:t>
            </a:r>
            <a:r>
              <a:rPr lang="tr-TR" dirty="0" smtClean="0"/>
              <a:t>yönetimi, dişilerde </a:t>
            </a:r>
            <a:r>
              <a:rPr lang="tr-TR" dirty="0" smtClean="0"/>
              <a:t>olası patolojik durumlar. </a:t>
            </a:r>
            <a:endParaRPr lang="tr-TR" dirty="0" smtClean="0"/>
          </a:p>
          <a:p>
            <a:r>
              <a:rPr lang="tr-TR" dirty="0" smtClean="0"/>
              <a:t>Öte </a:t>
            </a:r>
            <a:r>
              <a:rPr lang="tr-TR" dirty="0" smtClean="0"/>
              <a:t>yandan, ultrasonografinin en kısıtlayıcı faktörleri, verimliliğinin her zaman operatörün uzmanlığına bağlı olması ve öğrenme süresinin yavaş olmasıdır</a:t>
            </a:r>
            <a:r>
              <a:rPr lang="tr-TR" dirty="0" smtClean="0"/>
              <a:t>.</a:t>
            </a:r>
            <a:r>
              <a:rPr lang="tr-TR" dirty="0" smtClean="0"/>
              <a:t/>
            </a:r>
            <a:br>
              <a:rPr lang="tr-TR" dirty="0" smtClean="0"/>
            </a:br>
            <a:endParaRPr dirty="0"/>
          </a:p>
        </p:txBody>
      </p:sp>
    </p:spTree>
    <p:extLst>
      <p:ext uri="{BB962C8B-B14F-4D97-AF65-F5344CB8AC3E}">
        <p14:creationId xmlns:p14="http://schemas.microsoft.com/office/powerpoint/2010/main" xmlns="" val="1932301689"/>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fill="hold"/>
                                        <p:tgtEl>
                                          <p:spTgt spid="42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100"/>
                                  </p:iterate>
                                  <p:childTnLst>
                                    <p:set>
                                      <p:cBhvr>
                                        <p:cTn id="10" fill="hold"/>
                                        <p:tgtEl>
                                          <p:spTgt spid="4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100"/>
                                  </p:iterate>
                                  <p:childTnLst>
                                    <p:set>
                                      <p:cBhvr>
                                        <p:cTn id="14" fill="hold"/>
                                        <p:tgtEl>
                                          <p:spTgt spid="42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100"/>
                                  </p:iterate>
                                  <p:childTnLst>
                                    <p:set>
                                      <p:cBhvr>
                                        <p:cTn id="18" fill="hold"/>
                                        <p:tgtEl>
                                          <p:spTgt spid="42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lt">
                                    <p:tmAbs val="100"/>
                                  </p:iterate>
                                  <p:childTnLst>
                                    <p:set>
                                      <p:cBhvr>
                                        <p:cTn id="22" fill="hold"/>
                                        <p:tgtEl>
                                          <p:spTgt spid="42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lt">
                                    <p:tmAbs val="100"/>
                                  </p:iterate>
                                  <p:childTnLst>
                                    <p:set>
                                      <p:cBhvr>
                                        <p:cTn id="26" fill="hold"/>
                                        <p:tgtEl>
                                          <p:spTgt spid="42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type="lt">
                                    <p:tmAbs val="100"/>
                                  </p:iterate>
                                  <p:childTnLst>
                                    <p:set>
                                      <p:cBhvr>
                                        <p:cTn id="30" fill="hold"/>
                                        <p:tgtEl>
                                          <p:spTgt spid="420">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iterate type="lt">
                                    <p:tmAbs val="100"/>
                                  </p:iterate>
                                  <p:childTnLst>
                                    <p:set>
                                      <p:cBhvr>
                                        <p:cTn id="34" fill="hold"/>
                                        <p:tgtEl>
                                          <p:spTgt spid="420">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iterate type="lt">
                                    <p:tmAbs val="100"/>
                                  </p:iterate>
                                  <p:childTnLst>
                                    <p:set>
                                      <p:cBhvr>
                                        <p:cTn id="38" fill="hold"/>
                                        <p:tgtEl>
                                          <p:spTgt spid="420">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iterate type="lt">
                                    <p:tmAbs val="100"/>
                                  </p:iterate>
                                  <p:childTnLst>
                                    <p:set>
                                      <p:cBhvr>
                                        <p:cTn id="42" fill="hold"/>
                                        <p:tgtEl>
                                          <p:spTgt spid="420">
                                            <p:txEl>
                                              <p:pRg st="8" end="8"/>
                                            </p:txEl>
                                          </p:spTgt>
                                        </p:tgtEl>
                                        <p:attrNameLst>
                                          <p:attrName>style.visibility</p:attrName>
                                        </p:attrNameLst>
                                      </p:cBhvr>
                                      <p:to>
                                        <p:strVal val="visible"/>
                                      </p:to>
                                    </p:set>
                                  </p:childTnLst>
                                </p:cTn>
                              </p:par>
                            </p:childTnLst>
                          </p:cTn>
                        </p:par>
                        <p:par>
                          <p:cTn id="43" fill="hold">
                            <p:stCondLst>
                              <p:cond delay="13700"/>
                            </p:stCondLst>
                            <p:childTnLst>
                              <p:par>
                                <p:cTn id="44" presetID="1" presetClass="exit" presetSubtype="0" fill="hold" grpId="1" nodeType="afterEffect">
                                  <p:stCondLst>
                                    <p:cond delay="0"/>
                                  </p:stCondLst>
                                  <p:iterate>
                                    <p:tmAbs val="0"/>
                                  </p:iterate>
                                  <p:childTnLst>
                                    <p:set>
                                      <p:cBhvr>
                                        <p:cTn id="45" fill="hold">
                                          <p:stCondLst>
                                            <p:cond delay="0"/>
                                          </p:stCondLst>
                                        </p:cTn>
                                        <p:tgtEl>
                                          <p:spTgt spid="420">
                                            <p:txEl>
                                              <p:pRg st="0" end="0"/>
                                            </p:txEl>
                                          </p:spTgt>
                                        </p:tgtEl>
                                        <p:attrNameLst>
                                          <p:attrName>style.visibility</p:attrName>
                                        </p:attrNameLst>
                                      </p:cBhvr>
                                      <p:to>
                                        <p:strVal val="hidden"/>
                                      </p:to>
                                    </p:set>
                                  </p:childTnLst>
                                </p:cTn>
                              </p:par>
                            </p:childTnLst>
                          </p:cTn>
                        </p:par>
                        <p:par>
                          <p:cTn id="46" fill="hold">
                            <p:stCondLst>
                              <p:cond delay="13700"/>
                            </p:stCondLst>
                            <p:childTnLst>
                              <p:par>
                                <p:cTn id="47" presetID="1" presetClass="exit" presetSubtype="0" fill="hold" grpId="1" nodeType="afterEffect">
                                  <p:stCondLst>
                                    <p:cond delay="0"/>
                                  </p:stCondLst>
                                  <p:iterate>
                                    <p:tmAbs val="0"/>
                                  </p:iterate>
                                  <p:childTnLst>
                                    <p:set>
                                      <p:cBhvr>
                                        <p:cTn id="48" fill="hold">
                                          <p:stCondLst>
                                            <p:cond delay="0"/>
                                          </p:stCondLst>
                                        </p:cTn>
                                        <p:tgtEl>
                                          <p:spTgt spid="420">
                                            <p:txEl>
                                              <p:pRg st="1" end="1"/>
                                            </p:txEl>
                                          </p:spTgt>
                                        </p:tgtEl>
                                        <p:attrNameLst>
                                          <p:attrName>style.visibility</p:attrName>
                                        </p:attrNameLst>
                                      </p:cBhvr>
                                      <p:to>
                                        <p:strVal val="hidden"/>
                                      </p:to>
                                    </p:set>
                                  </p:childTnLst>
                                </p:cTn>
                              </p:par>
                            </p:childTnLst>
                          </p:cTn>
                        </p:par>
                        <p:par>
                          <p:cTn id="49" fill="hold">
                            <p:stCondLst>
                              <p:cond delay="13700"/>
                            </p:stCondLst>
                            <p:childTnLst>
                              <p:par>
                                <p:cTn id="50" presetID="1" presetClass="exit" presetSubtype="0" fill="hold" grpId="1" nodeType="afterEffect">
                                  <p:stCondLst>
                                    <p:cond delay="0"/>
                                  </p:stCondLst>
                                  <p:iterate>
                                    <p:tmAbs val="0"/>
                                  </p:iterate>
                                  <p:childTnLst>
                                    <p:set>
                                      <p:cBhvr>
                                        <p:cTn id="51" fill="hold">
                                          <p:stCondLst>
                                            <p:cond delay="0"/>
                                          </p:stCondLst>
                                        </p:cTn>
                                        <p:tgtEl>
                                          <p:spTgt spid="420">
                                            <p:txEl>
                                              <p:pRg st="2" end="2"/>
                                            </p:txEl>
                                          </p:spTgt>
                                        </p:tgtEl>
                                        <p:attrNameLst>
                                          <p:attrName>style.visibility</p:attrName>
                                        </p:attrNameLst>
                                      </p:cBhvr>
                                      <p:to>
                                        <p:strVal val="hidden"/>
                                      </p:to>
                                    </p:set>
                                  </p:childTnLst>
                                </p:cTn>
                              </p:par>
                            </p:childTnLst>
                          </p:cTn>
                        </p:par>
                        <p:par>
                          <p:cTn id="52" fill="hold">
                            <p:stCondLst>
                              <p:cond delay="13700"/>
                            </p:stCondLst>
                            <p:childTnLst>
                              <p:par>
                                <p:cTn id="53" presetID="1" presetClass="exit" presetSubtype="0" fill="hold" grpId="1" nodeType="afterEffect">
                                  <p:stCondLst>
                                    <p:cond delay="0"/>
                                  </p:stCondLst>
                                  <p:iterate>
                                    <p:tmAbs val="0"/>
                                  </p:iterate>
                                  <p:childTnLst>
                                    <p:set>
                                      <p:cBhvr>
                                        <p:cTn id="54" fill="hold">
                                          <p:stCondLst>
                                            <p:cond delay="0"/>
                                          </p:stCondLst>
                                        </p:cTn>
                                        <p:tgtEl>
                                          <p:spTgt spid="420">
                                            <p:txEl>
                                              <p:pRg st="3" end="3"/>
                                            </p:txEl>
                                          </p:spTgt>
                                        </p:tgtEl>
                                        <p:attrNameLst>
                                          <p:attrName>style.visibility</p:attrName>
                                        </p:attrNameLst>
                                      </p:cBhvr>
                                      <p:to>
                                        <p:strVal val="hidden"/>
                                      </p:to>
                                    </p:set>
                                  </p:childTnLst>
                                </p:cTn>
                              </p:par>
                            </p:childTnLst>
                          </p:cTn>
                        </p:par>
                        <p:par>
                          <p:cTn id="55" fill="hold">
                            <p:stCondLst>
                              <p:cond delay="13700"/>
                            </p:stCondLst>
                            <p:childTnLst>
                              <p:par>
                                <p:cTn id="56" presetID="1" presetClass="exit" presetSubtype="0" fill="hold" grpId="1" nodeType="afterEffect">
                                  <p:stCondLst>
                                    <p:cond delay="0"/>
                                  </p:stCondLst>
                                  <p:iterate>
                                    <p:tmAbs val="0"/>
                                  </p:iterate>
                                  <p:childTnLst>
                                    <p:set>
                                      <p:cBhvr>
                                        <p:cTn id="57" fill="hold">
                                          <p:stCondLst>
                                            <p:cond delay="0"/>
                                          </p:stCondLst>
                                        </p:cTn>
                                        <p:tgtEl>
                                          <p:spTgt spid="420">
                                            <p:txEl>
                                              <p:pRg st="4" end="4"/>
                                            </p:txEl>
                                          </p:spTgt>
                                        </p:tgtEl>
                                        <p:attrNameLst>
                                          <p:attrName>style.visibility</p:attrName>
                                        </p:attrNameLst>
                                      </p:cBhvr>
                                      <p:to>
                                        <p:strVal val="hidden"/>
                                      </p:to>
                                    </p:set>
                                  </p:childTnLst>
                                </p:cTn>
                              </p:par>
                            </p:childTnLst>
                          </p:cTn>
                        </p:par>
                        <p:par>
                          <p:cTn id="58" fill="hold">
                            <p:stCondLst>
                              <p:cond delay="13700"/>
                            </p:stCondLst>
                            <p:childTnLst>
                              <p:par>
                                <p:cTn id="59" presetID="1" presetClass="exit" presetSubtype="0" fill="hold" grpId="1" nodeType="afterEffect">
                                  <p:stCondLst>
                                    <p:cond delay="0"/>
                                  </p:stCondLst>
                                  <p:iterate>
                                    <p:tmAbs val="0"/>
                                  </p:iterate>
                                  <p:childTnLst>
                                    <p:set>
                                      <p:cBhvr>
                                        <p:cTn id="60" fill="hold">
                                          <p:stCondLst>
                                            <p:cond delay="0"/>
                                          </p:stCondLst>
                                        </p:cTn>
                                        <p:tgtEl>
                                          <p:spTgt spid="420">
                                            <p:txEl>
                                              <p:pRg st="5" end="5"/>
                                            </p:txEl>
                                          </p:spTgt>
                                        </p:tgtEl>
                                        <p:attrNameLst>
                                          <p:attrName>style.visibility</p:attrName>
                                        </p:attrNameLst>
                                      </p:cBhvr>
                                      <p:to>
                                        <p:strVal val="hidden"/>
                                      </p:to>
                                    </p:set>
                                  </p:childTnLst>
                                </p:cTn>
                              </p:par>
                            </p:childTnLst>
                          </p:cTn>
                        </p:par>
                        <p:par>
                          <p:cTn id="61" fill="hold">
                            <p:stCondLst>
                              <p:cond delay="13700"/>
                            </p:stCondLst>
                            <p:childTnLst>
                              <p:par>
                                <p:cTn id="62" presetID="1" presetClass="exit" presetSubtype="0" fill="hold" grpId="1" nodeType="afterEffect">
                                  <p:stCondLst>
                                    <p:cond delay="0"/>
                                  </p:stCondLst>
                                  <p:iterate>
                                    <p:tmAbs val="0"/>
                                  </p:iterate>
                                  <p:childTnLst>
                                    <p:set>
                                      <p:cBhvr>
                                        <p:cTn id="63" fill="hold">
                                          <p:stCondLst>
                                            <p:cond delay="0"/>
                                          </p:stCondLst>
                                        </p:cTn>
                                        <p:tgtEl>
                                          <p:spTgt spid="420">
                                            <p:txEl>
                                              <p:pRg st="6" end="6"/>
                                            </p:txEl>
                                          </p:spTgt>
                                        </p:tgtEl>
                                        <p:attrNameLst>
                                          <p:attrName>style.visibility</p:attrName>
                                        </p:attrNameLst>
                                      </p:cBhvr>
                                      <p:to>
                                        <p:strVal val="hidden"/>
                                      </p:to>
                                    </p:set>
                                  </p:childTnLst>
                                </p:cTn>
                              </p:par>
                            </p:childTnLst>
                          </p:cTn>
                        </p:par>
                        <p:par>
                          <p:cTn id="64" fill="hold">
                            <p:stCondLst>
                              <p:cond delay="13700"/>
                            </p:stCondLst>
                            <p:childTnLst>
                              <p:par>
                                <p:cTn id="65" presetID="1" presetClass="exit" presetSubtype="0" fill="hold" grpId="1" nodeType="afterEffect">
                                  <p:stCondLst>
                                    <p:cond delay="0"/>
                                  </p:stCondLst>
                                  <p:iterate>
                                    <p:tmAbs val="0"/>
                                  </p:iterate>
                                  <p:childTnLst>
                                    <p:set>
                                      <p:cBhvr>
                                        <p:cTn id="66" fill="hold">
                                          <p:stCondLst>
                                            <p:cond delay="0"/>
                                          </p:stCondLst>
                                        </p:cTn>
                                        <p:tgtEl>
                                          <p:spTgt spid="420">
                                            <p:txEl>
                                              <p:pRg st="7" end="7"/>
                                            </p:txEl>
                                          </p:spTgt>
                                        </p:tgtEl>
                                        <p:attrNameLst>
                                          <p:attrName>style.visibility</p:attrName>
                                        </p:attrNameLst>
                                      </p:cBhvr>
                                      <p:to>
                                        <p:strVal val="hidden"/>
                                      </p:to>
                                    </p:set>
                                  </p:childTnLst>
                                </p:cTn>
                              </p:par>
                            </p:childTnLst>
                          </p:cTn>
                        </p:par>
                        <p:par>
                          <p:cTn id="67" fill="hold">
                            <p:stCondLst>
                              <p:cond delay="13700"/>
                            </p:stCondLst>
                            <p:childTnLst>
                              <p:par>
                                <p:cTn id="68" presetID="1" presetClass="exit" presetSubtype="0" fill="hold" grpId="1" nodeType="afterEffect">
                                  <p:stCondLst>
                                    <p:cond delay="0"/>
                                  </p:stCondLst>
                                  <p:iterate>
                                    <p:tmAbs val="0"/>
                                  </p:iterate>
                                  <p:childTnLst>
                                    <p:set>
                                      <p:cBhvr>
                                        <p:cTn id="69" fill="hold">
                                          <p:stCondLst>
                                            <p:cond delay="0"/>
                                          </p:stCondLst>
                                        </p:cTn>
                                        <p:tgtEl>
                                          <p:spTgt spid="420">
                                            <p:txEl>
                                              <p:pRg st="8" end="8"/>
                                            </p:txEl>
                                          </p:spTgt>
                                        </p:tgtEl>
                                        <p:attrNameLst>
                                          <p:attrName>style.visibility</p:attrName>
                                        </p:attrNameLst>
                                      </p:cBhvr>
                                      <p:to>
                                        <p:strVal val="hidden"/>
                                      </p:to>
                                    </p:set>
                                  </p:childTnLst>
                                </p:cTn>
                              </p:par>
                              <p:par>
                                <p:cTn id="70" presetID="1" presetClass="exit" presetSubtype="0" fill="hold" grpId="1" nodeType="withEffect">
                                  <p:stCondLst>
                                    <p:cond delay="0"/>
                                  </p:stCondLst>
                                  <p:iterate>
                                    <p:tmAbs val="0"/>
                                  </p:iterate>
                                  <p:childTnLst>
                                    <p:set>
                                      <p:cBhvr>
                                        <p:cTn id="71" fill="hold">
                                          <p:stCondLst>
                                            <p:cond delay="0"/>
                                          </p:stCondLst>
                                        </p:cTn>
                                        <p:tgtEl>
                                          <p:spTgt spid="420">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 grpId="0" build="p" bldLvl="5" animBg="1" advAuto="0"/>
      <p:bldP spid="420" grpId="1"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USG"/>
          <p:cNvSpPr txBox="1">
            <a:spLocks noGrp="1"/>
          </p:cNvSpPr>
          <p:nvPr>
            <p:ph type="title"/>
          </p:nvPr>
        </p:nvSpPr>
        <p:spPr>
          <a:xfrm>
            <a:off x="4889530" y="1013317"/>
            <a:ext cx="2478737" cy="1073936"/>
          </a:xfrm>
          <a:prstGeom prst="rect">
            <a:avLst/>
          </a:prstGeom>
        </p:spPr>
        <p:txBody>
          <a:bodyPr/>
          <a:lstStyle>
            <a:lvl1pPr>
              <a:defRPr>
                <a:solidFill>
                  <a:srgbClr val="8EFA00"/>
                </a:solidFill>
              </a:defRPr>
            </a:lvl1pPr>
          </a:lstStyle>
          <a:p>
            <a:r>
              <a:rPr dirty="0"/>
              <a:t>USG</a:t>
            </a:r>
          </a:p>
        </p:txBody>
      </p:sp>
      <p:sp>
        <p:nvSpPr>
          <p:cNvPr id="420" name="Diagnoses of…"/>
          <p:cNvSpPr txBox="1">
            <a:spLocks noGrp="1"/>
          </p:cNvSpPr>
          <p:nvPr>
            <p:ph type="body" sz="half" idx="1"/>
          </p:nvPr>
        </p:nvSpPr>
        <p:spPr>
          <a:xfrm>
            <a:off x="2803091" y="2579623"/>
            <a:ext cx="5778200" cy="1853681"/>
          </a:xfrm>
          <a:prstGeom prst="rect">
            <a:avLst/>
          </a:prstGeom>
        </p:spPr>
        <p:txBody>
          <a:bodyPr>
            <a:normAutofit fontScale="92500" lnSpcReduction="20000"/>
          </a:bodyPr>
          <a:lstStyle/>
          <a:p>
            <a:pPr marL="401822" indent="-401822">
              <a:spcBef>
                <a:spcPts val="0"/>
              </a:spcBef>
              <a:defRPr sz="3600"/>
            </a:pPr>
            <a:r>
              <a:rPr dirty="0" smtClean="0"/>
              <a:t>s</a:t>
            </a:r>
            <a:r>
              <a:rPr lang="tr-TR" dirty="0" smtClean="0"/>
              <a:t>ü</a:t>
            </a:r>
            <a:r>
              <a:rPr dirty="0" err="1" smtClean="0"/>
              <a:t>perovula</a:t>
            </a:r>
            <a:r>
              <a:rPr lang="tr-TR" dirty="0" err="1" smtClean="0"/>
              <a:t>sy</a:t>
            </a:r>
            <a:r>
              <a:rPr dirty="0" smtClean="0"/>
              <a:t>on</a:t>
            </a:r>
            <a:r>
              <a:rPr dirty="0"/>
              <a:t>,</a:t>
            </a:r>
          </a:p>
          <a:p>
            <a:pPr marL="401822" indent="-401822">
              <a:spcBef>
                <a:spcPts val="0"/>
              </a:spcBef>
              <a:defRPr sz="3600"/>
            </a:pPr>
            <a:r>
              <a:rPr lang="tr-TR" dirty="0" smtClean="0"/>
              <a:t>gebelik</a:t>
            </a:r>
            <a:r>
              <a:rPr dirty="0" smtClean="0"/>
              <a:t>, </a:t>
            </a:r>
            <a:endParaRPr dirty="0"/>
          </a:p>
          <a:p>
            <a:pPr marL="401822" indent="-401822">
              <a:spcBef>
                <a:spcPts val="0"/>
              </a:spcBef>
              <a:defRPr sz="3600"/>
            </a:pPr>
            <a:r>
              <a:rPr dirty="0" err="1" smtClean="0"/>
              <a:t>pyometra</a:t>
            </a:r>
            <a:r>
              <a:rPr dirty="0"/>
              <a:t>,</a:t>
            </a:r>
          </a:p>
          <a:p>
            <a:pPr marL="401822" indent="-401822">
              <a:spcBef>
                <a:spcPts val="0"/>
              </a:spcBef>
              <a:defRPr sz="3600"/>
            </a:pPr>
            <a:r>
              <a:rPr lang="tr-TR" dirty="0" err="1" smtClean="0"/>
              <a:t>hi</a:t>
            </a:r>
            <a:r>
              <a:rPr dirty="0" err="1" smtClean="0"/>
              <a:t>drometra</a:t>
            </a:r>
            <a:endParaRPr dirty="0"/>
          </a:p>
        </p:txBody>
      </p:sp>
    </p:spTree>
    <p:extLst>
      <p:ext uri="{BB962C8B-B14F-4D97-AF65-F5344CB8AC3E}">
        <p14:creationId xmlns:p14="http://schemas.microsoft.com/office/powerpoint/2010/main" xmlns="" val="1932301689"/>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fill="hold"/>
                                        <p:tgtEl>
                                          <p:spTgt spid="42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100"/>
                                  </p:iterate>
                                  <p:childTnLst>
                                    <p:set>
                                      <p:cBhvr>
                                        <p:cTn id="10" fill="hold"/>
                                        <p:tgtEl>
                                          <p:spTgt spid="4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100"/>
                                  </p:iterate>
                                  <p:childTnLst>
                                    <p:set>
                                      <p:cBhvr>
                                        <p:cTn id="14" fill="hold"/>
                                        <p:tgtEl>
                                          <p:spTgt spid="42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100"/>
                                  </p:iterate>
                                  <p:childTnLst>
                                    <p:set>
                                      <p:cBhvr>
                                        <p:cTn id="18" fill="hold"/>
                                        <p:tgtEl>
                                          <p:spTgt spid="42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lt">
                                    <p:tmAbs val="100"/>
                                  </p:iterate>
                                  <p:childTnLst>
                                    <p:set>
                                      <p:cBhvr>
                                        <p:cTn id="22" fill="hold"/>
                                        <p:tgtEl>
                                          <p:spTgt spid="420">
                                            <p:txEl>
                                              <p:pRg st="3" end="3"/>
                                            </p:txEl>
                                          </p:spTgt>
                                        </p:tgtEl>
                                        <p:attrNameLst>
                                          <p:attrName>style.visibility</p:attrName>
                                        </p:attrNameLst>
                                      </p:cBhvr>
                                      <p:to>
                                        <p:strVal val="visible"/>
                                      </p:to>
                                    </p:set>
                                  </p:childTnLst>
                                </p:cTn>
                              </p:par>
                            </p:childTnLst>
                          </p:cTn>
                        </p:par>
                        <p:par>
                          <p:cTn id="23" fill="hold">
                            <p:stCondLst>
                              <p:cond delay="900"/>
                            </p:stCondLst>
                            <p:childTnLst>
                              <p:par>
                                <p:cTn id="24" presetID="1" presetClass="exit" presetSubtype="0" fill="hold" grpId="1" nodeType="afterEffect">
                                  <p:stCondLst>
                                    <p:cond delay="0"/>
                                  </p:stCondLst>
                                  <p:iterate>
                                    <p:tmAbs val="0"/>
                                  </p:iterate>
                                  <p:childTnLst>
                                    <p:set>
                                      <p:cBhvr>
                                        <p:cTn id="25" fill="hold">
                                          <p:stCondLst>
                                            <p:cond delay="0"/>
                                          </p:stCondLst>
                                        </p:cTn>
                                        <p:tgtEl>
                                          <p:spTgt spid="420">
                                            <p:txEl>
                                              <p:pRg st="0" end="0"/>
                                            </p:txEl>
                                          </p:spTgt>
                                        </p:tgtEl>
                                        <p:attrNameLst>
                                          <p:attrName>style.visibility</p:attrName>
                                        </p:attrNameLst>
                                      </p:cBhvr>
                                      <p:to>
                                        <p:strVal val="hidden"/>
                                      </p:to>
                                    </p:set>
                                  </p:childTnLst>
                                </p:cTn>
                              </p:par>
                              <p:par>
                                <p:cTn id="26" presetID="1" presetClass="exit" presetSubtype="0" fill="hold" grpId="1" nodeType="withEffect">
                                  <p:stCondLst>
                                    <p:cond delay="0"/>
                                  </p:stCondLst>
                                  <p:iterate>
                                    <p:tmAbs val="0"/>
                                  </p:iterate>
                                  <p:childTnLst>
                                    <p:set>
                                      <p:cBhvr>
                                        <p:cTn id="27" fill="hold">
                                          <p:stCondLst>
                                            <p:cond delay="0"/>
                                          </p:stCondLst>
                                        </p:cTn>
                                        <p:tgtEl>
                                          <p:spTgt spid="420">
                                            <p:txEl>
                                              <p:pRg st="1" end="1"/>
                                            </p:txEl>
                                          </p:spTgt>
                                        </p:tgtEl>
                                        <p:attrNameLst>
                                          <p:attrName>style.visibility</p:attrName>
                                        </p:attrNameLst>
                                      </p:cBhvr>
                                      <p:to>
                                        <p:strVal val="hidden"/>
                                      </p:to>
                                    </p:set>
                                  </p:childTnLst>
                                </p:cTn>
                              </p:par>
                              <p:par>
                                <p:cTn id="28" presetID="1" presetClass="exit" presetSubtype="0" fill="hold" grpId="1" nodeType="withEffect">
                                  <p:stCondLst>
                                    <p:cond delay="0"/>
                                  </p:stCondLst>
                                  <p:iterate>
                                    <p:tmAbs val="0"/>
                                  </p:iterate>
                                  <p:childTnLst>
                                    <p:set>
                                      <p:cBhvr>
                                        <p:cTn id="29" fill="hold">
                                          <p:stCondLst>
                                            <p:cond delay="0"/>
                                          </p:stCondLst>
                                        </p:cTn>
                                        <p:tgtEl>
                                          <p:spTgt spid="420">
                                            <p:txEl>
                                              <p:pRg st="2" end="2"/>
                                            </p:txEl>
                                          </p:spTgt>
                                        </p:tgtEl>
                                        <p:attrNameLst>
                                          <p:attrName>style.visibility</p:attrName>
                                        </p:attrNameLst>
                                      </p:cBhvr>
                                      <p:to>
                                        <p:strVal val="hidden"/>
                                      </p:to>
                                    </p:set>
                                  </p:childTnLst>
                                </p:cTn>
                              </p:par>
                              <p:par>
                                <p:cTn id="30" presetID="1" presetClass="exit" presetSubtype="0" fill="hold" grpId="1" nodeType="withEffect">
                                  <p:stCondLst>
                                    <p:cond delay="0"/>
                                  </p:stCondLst>
                                  <p:iterate>
                                    <p:tmAbs val="0"/>
                                  </p:iterate>
                                  <p:childTnLst>
                                    <p:set>
                                      <p:cBhvr>
                                        <p:cTn id="31" fill="hold">
                                          <p:stCondLst>
                                            <p:cond delay="0"/>
                                          </p:stCondLst>
                                        </p:cTn>
                                        <p:tgtEl>
                                          <p:spTgt spid="420">
                                            <p:txEl>
                                              <p:pRg st="3" end="3"/>
                                            </p:txEl>
                                          </p:spTgt>
                                        </p:tgtEl>
                                        <p:attrNameLst>
                                          <p:attrName>style.visibility</p:attrName>
                                        </p:attrNameLst>
                                      </p:cBhvr>
                                      <p:to>
                                        <p:strVal val="hidden"/>
                                      </p:to>
                                    </p:set>
                                  </p:childTnLst>
                                </p:cTn>
                              </p:par>
                              <p:par>
                                <p:cTn id="32" presetID="1" presetClass="exit" presetSubtype="0" fill="hold" grpId="1" nodeType="withEffect">
                                  <p:stCondLst>
                                    <p:cond delay="0"/>
                                  </p:stCondLst>
                                  <p:iterate>
                                    <p:tmAbs val="0"/>
                                  </p:iterate>
                                  <p:childTnLst>
                                    <p:set>
                                      <p:cBhvr>
                                        <p:cTn id="33" fill="hold">
                                          <p:stCondLst>
                                            <p:cond delay="0"/>
                                          </p:stCondLst>
                                        </p:cTn>
                                        <p:tgtEl>
                                          <p:spTgt spid="420">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 grpId="0" build="p" bldLvl="5" animBg="1" advAuto="0"/>
      <p:bldP spid="420" grpId="1" build="p" bldLvl="5"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8" name="IMG_7564.jpg" descr="IMG_7564.jpg"/>
          <p:cNvPicPr>
            <a:picLocks/>
          </p:cNvPicPr>
          <p:nvPr/>
        </p:nvPicPr>
        <p:blipFill>
          <a:blip r:embed="rId3" cstate="print"/>
          <a:stretch>
            <a:fillRect/>
          </a:stretch>
        </p:blipFill>
        <p:spPr>
          <a:xfrm>
            <a:off x="7427742" y="365760"/>
            <a:ext cx="2488741" cy="2982351"/>
          </a:xfrm>
          <a:prstGeom prst="rect">
            <a:avLst/>
          </a:prstGeom>
        </p:spPr>
      </p:pic>
      <p:sp>
        <p:nvSpPr>
          <p:cNvPr id="421" name="U= Urinary Bladder"/>
          <p:cNvSpPr txBox="1"/>
          <p:nvPr/>
        </p:nvSpPr>
        <p:spPr>
          <a:xfrm>
            <a:off x="183968" y="475428"/>
            <a:ext cx="3896958"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p>
            <a:pPr algn="ctr" defTabSz="321457" hangingPunct="0"/>
            <a:r>
              <a:rPr sz="1266" kern="0" dirty="0">
                <a:solidFill>
                  <a:srgbClr val="FFFFFF"/>
                </a:solidFill>
                <a:sym typeface="Chalkduster"/>
              </a:rPr>
              <a:t>U= Urinary Bladder</a:t>
            </a:r>
            <a:r>
              <a:rPr lang="tr-TR" sz="1266" kern="0" dirty="0">
                <a:solidFill>
                  <a:srgbClr val="FFFFFF"/>
                </a:solidFill>
                <a:sym typeface="Chalkduster"/>
              </a:rPr>
              <a:t> (idrar kesesi)</a:t>
            </a:r>
            <a:endParaRPr sz="1266" kern="0" dirty="0">
              <a:solidFill>
                <a:srgbClr val="FFFFFF"/>
              </a:solidFill>
              <a:sym typeface="Chalkduster"/>
            </a:endParaRPr>
          </a:p>
        </p:txBody>
      </p:sp>
      <p:pic>
        <p:nvPicPr>
          <p:cNvPr id="422" name="IMG_7565.jpg" descr="IMG_7565.jpg"/>
          <p:cNvPicPr>
            <a:picLocks/>
          </p:cNvPicPr>
          <p:nvPr/>
        </p:nvPicPr>
        <p:blipFill>
          <a:blip r:embed="rId4" cstate="print"/>
          <a:stretch>
            <a:fillRect/>
          </a:stretch>
        </p:blipFill>
        <p:spPr>
          <a:xfrm>
            <a:off x="4237854" y="397878"/>
            <a:ext cx="2631568" cy="2936165"/>
          </a:xfrm>
          <a:prstGeom prst="rect">
            <a:avLst/>
          </a:prstGeom>
        </p:spPr>
      </p:pic>
      <p:pic>
        <p:nvPicPr>
          <p:cNvPr id="427" name="IMG_7555.JPG" descr="IMG_7555.JPG"/>
          <p:cNvPicPr>
            <a:picLocks/>
          </p:cNvPicPr>
          <p:nvPr/>
        </p:nvPicPr>
        <p:blipFill>
          <a:blip r:embed="rId5" cstate="print"/>
          <a:stretch>
            <a:fillRect/>
          </a:stretch>
        </p:blipFill>
        <p:spPr>
          <a:xfrm rot="5389836">
            <a:off x="3893578" y="3668602"/>
            <a:ext cx="3193450" cy="2636782"/>
          </a:xfrm>
          <a:prstGeom prst="rect">
            <a:avLst/>
          </a:prstGeom>
        </p:spPr>
      </p:pic>
      <p:pic>
        <p:nvPicPr>
          <p:cNvPr id="428" name="IMG_7561.JPG" descr="IMG_7561.JPG"/>
          <p:cNvPicPr>
            <a:picLocks/>
          </p:cNvPicPr>
          <p:nvPr/>
        </p:nvPicPr>
        <p:blipFill>
          <a:blip r:embed="rId6"/>
          <a:stretch>
            <a:fillRect/>
          </a:stretch>
        </p:blipFill>
        <p:spPr>
          <a:xfrm rot="5376207">
            <a:off x="-4835" y="1482302"/>
            <a:ext cx="3700093" cy="3261621"/>
          </a:xfrm>
          <a:prstGeom prst="rect">
            <a:avLst/>
          </a:prstGeom>
        </p:spPr>
      </p:pic>
      <p:pic>
        <p:nvPicPr>
          <p:cNvPr id="429" name="IMG_7678.JPG" descr="IMG_7678.JPG"/>
          <p:cNvPicPr>
            <a:picLocks/>
          </p:cNvPicPr>
          <p:nvPr/>
        </p:nvPicPr>
        <p:blipFill>
          <a:blip r:embed="rId7" cstate="print"/>
          <a:stretch>
            <a:fillRect/>
          </a:stretch>
        </p:blipFill>
        <p:spPr>
          <a:xfrm>
            <a:off x="7399607" y="3404382"/>
            <a:ext cx="2531858" cy="3242603"/>
          </a:xfrm>
          <a:prstGeom prst="rect">
            <a:avLst/>
          </a:prstGeom>
        </p:spPr>
      </p:pic>
    </p:spTree>
    <p:extLst>
      <p:ext uri="{BB962C8B-B14F-4D97-AF65-F5344CB8AC3E}">
        <p14:creationId xmlns:p14="http://schemas.microsoft.com/office/powerpoint/2010/main" xmlns="" val="1932301689"/>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p:tmAbs val="0"/>
                                  </p:iterate>
                                  <p:childTnLst>
                                    <p:set>
                                      <p:cBhvr>
                                        <p:cTn id="6" fill="hold"/>
                                        <p:tgtEl>
                                          <p:spTgt spid="41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type="lt">
                                    <p:tmAbs val="100"/>
                                  </p:iterate>
                                  <p:childTnLst>
                                    <p:set>
                                      <p:cBhvr>
                                        <p:cTn id="9" fill="hold"/>
                                        <p:tgtEl>
                                          <p:spTgt spid="421"/>
                                        </p:tgtEl>
                                        <p:attrNameLst>
                                          <p:attrName>style.visibility</p:attrName>
                                        </p:attrNameLst>
                                      </p:cBhvr>
                                      <p:to>
                                        <p:strVal val="visible"/>
                                      </p:to>
                                    </p:set>
                                  </p:childTnLst>
                                </p:cTn>
                              </p:par>
                            </p:childTnLst>
                          </p:cTn>
                        </p:par>
                        <p:par>
                          <p:cTn id="10" fill="hold">
                            <p:stCondLst>
                              <p:cond delay="2800"/>
                            </p:stCondLst>
                            <p:childTnLst>
                              <p:par>
                                <p:cTn id="11" presetID="1" presetClass="entr" presetSubtype="0" fill="hold" grpId="0" nodeType="afterEffect">
                                  <p:stCondLst>
                                    <p:cond delay="0"/>
                                  </p:stCondLst>
                                  <p:iterate>
                                    <p:tmAbs val="0"/>
                                  </p:iterate>
                                  <p:childTnLst>
                                    <p:set>
                                      <p:cBhvr>
                                        <p:cTn id="12" fill="hold"/>
                                        <p:tgtEl>
                                          <p:spTgt spid="422"/>
                                        </p:tgtEl>
                                        <p:attrNameLst>
                                          <p:attrName>style.visibility</p:attrName>
                                        </p:attrNameLst>
                                      </p:cBhvr>
                                      <p:to>
                                        <p:strVal val="visible"/>
                                      </p:to>
                                    </p:set>
                                  </p:childTnLst>
                                </p:cTn>
                              </p:par>
                            </p:childTnLst>
                          </p:cTn>
                        </p:par>
                        <p:par>
                          <p:cTn id="13" fill="hold">
                            <p:stCondLst>
                              <p:cond delay="2800"/>
                            </p:stCondLst>
                            <p:childTnLst>
                              <p:par>
                                <p:cTn id="14" presetID="1" presetClass="entr" presetSubtype="0" fill="hold" grpId="0" nodeType="afterEffect">
                                  <p:stCondLst>
                                    <p:cond delay="0"/>
                                  </p:stCondLst>
                                  <p:iterate>
                                    <p:tmAbs val="0"/>
                                  </p:iterate>
                                  <p:childTnLst>
                                    <p:set>
                                      <p:cBhvr>
                                        <p:cTn id="15" fill="hold"/>
                                        <p:tgtEl>
                                          <p:spTgt spid="427"/>
                                        </p:tgtEl>
                                        <p:attrNameLst>
                                          <p:attrName>style.visibility</p:attrName>
                                        </p:attrNameLst>
                                      </p:cBhvr>
                                      <p:to>
                                        <p:strVal val="visible"/>
                                      </p:to>
                                    </p:set>
                                  </p:childTnLst>
                                </p:cTn>
                              </p:par>
                            </p:childTnLst>
                          </p:cTn>
                        </p:par>
                        <p:par>
                          <p:cTn id="16" fill="hold">
                            <p:stCondLst>
                              <p:cond delay="2800"/>
                            </p:stCondLst>
                            <p:childTnLst>
                              <p:par>
                                <p:cTn id="17" presetID="1" presetClass="entr" presetSubtype="0" fill="hold" grpId="0" nodeType="afterEffect">
                                  <p:stCondLst>
                                    <p:cond delay="0"/>
                                  </p:stCondLst>
                                  <p:iterate>
                                    <p:tmAbs val="0"/>
                                  </p:iterate>
                                  <p:childTnLst>
                                    <p:set>
                                      <p:cBhvr>
                                        <p:cTn id="18" fill="hold"/>
                                        <p:tgtEl>
                                          <p:spTgt spid="428"/>
                                        </p:tgtEl>
                                        <p:attrNameLst>
                                          <p:attrName>style.visibility</p:attrName>
                                        </p:attrNameLst>
                                      </p:cBhvr>
                                      <p:to>
                                        <p:strVal val="visible"/>
                                      </p:to>
                                    </p:set>
                                  </p:childTnLst>
                                </p:cTn>
                              </p:par>
                            </p:childTnLst>
                          </p:cTn>
                        </p:par>
                        <p:par>
                          <p:cTn id="19" fill="hold">
                            <p:stCondLst>
                              <p:cond delay="2800"/>
                            </p:stCondLst>
                            <p:childTnLst>
                              <p:par>
                                <p:cTn id="20" presetID="1" presetClass="entr" presetSubtype="0" fill="hold" grpId="0" nodeType="afterEffect">
                                  <p:stCondLst>
                                    <p:cond delay="0"/>
                                  </p:stCondLst>
                                  <p:iterate>
                                    <p:tmAbs val="0"/>
                                  </p:iterate>
                                  <p:childTnLst>
                                    <p:set>
                                      <p:cBhvr>
                                        <p:cTn id="21" fill="hold"/>
                                        <p:tgtEl>
                                          <p:spTgt spid="42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iterate>
                                    <p:tmAbs val="0"/>
                                  </p:iterate>
                                  <p:childTnLst>
                                    <p:set>
                                      <p:cBhvr>
                                        <p:cTn id="25" fill="hold">
                                          <p:stCondLst>
                                            <p:cond delay="0"/>
                                          </p:stCondLst>
                                        </p:cTn>
                                        <p:tgtEl>
                                          <p:spTgt spid="418"/>
                                        </p:tgtEl>
                                        <p:attrNameLst>
                                          <p:attrName>style.visibility</p:attrName>
                                        </p:attrNameLst>
                                      </p:cBhvr>
                                      <p:to>
                                        <p:strVal val="hidden"/>
                                      </p:to>
                                    </p:set>
                                  </p:childTnLst>
                                </p:cTn>
                              </p:par>
                            </p:childTnLst>
                          </p:cTn>
                        </p:par>
                        <p:par>
                          <p:cTn id="26" fill="hold">
                            <p:stCondLst>
                              <p:cond delay="0"/>
                            </p:stCondLst>
                            <p:childTnLst>
                              <p:par>
                                <p:cTn id="27" presetID="1" presetClass="exit" presetSubtype="0" fill="hold" grpId="1" nodeType="afterEffect">
                                  <p:stCondLst>
                                    <p:cond delay="0"/>
                                  </p:stCondLst>
                                  <p:iterate>
                                    <p:tmAbs val="0"/>
                                  </p:iterate>
                                  <p:childTnLst>
                                    <p:set>
                                      <p:cBhvr>
                                        <p:cTn id="28" fill="hold">
                                          <p:stCondLst>
                                            <p:cond delay="0"/>
                                          </p:stCondLst>
                                        </p:cTn>
                                        <p:tgtEl>
                                          <p:spTgt spid="422"/>
                                        </p:tgtEl>
                                        <p:attrNameLst>
                                          <p:attrName>style.visibility</p:attrName>
                                        </p:attrNameLst>
                                      </p:cBhvr>
                                      <p:to>
                                        <p:strVal val="hidden"/>
                                      </p:to>
                                    </p:set>
                                  </p:childTnLst>
                                </p:cTn>
                              </p:par>
                            </p:childTnLst>
                          </p:cTn>
                        </p:par>
                        <p:par>
                          <p:cTn id="29" fill="hold">
                            <p:stCondLst>
                              <p:cond delay="0"/>
                            </p:stCondLst>
                            <p:childTnLst>
                              <p:par>
                                <p:cTn id="30" presetID="1" presetClass="exit" presetSubtype="0" fill="hold" grpId="1" nodeType="afterEffect">
                                  <p:stCondLst>
                                    <p:cond delay="0"/>
                                  </p:stCondLst>
                                  <p:iterate>
                                    <p:tmAbs val="0"/>
                                  </p:iterate>
                                  <p:childTnLst>
                                    <p:set>
                                      <p:cBhvr>
                                        <p:cTn id="31" fill="hold">
                                          <p:stCondLst>
                                            <p:cond delay="0"/>
                                          </p:stCondLst>
                                        </p:cTn>
                                        <p:tgtEl>
                                          <p:spTgt spid="427"/>
                                        </p:tgtEl>
                                        <p:attrNameLst>
                                          <p:attrName>style.visibility</p:attrName>
                                        </p:attrNameLst>
                                      </p:cBhvr>
                                      <p:to>
                                        <p:strVal val="hidden"/>
                                      </p:to>
                                    </p:set>
                                  </p:childTnLst>
                                </p:cTn>
                              </p:par>
                            </p:childTnLst>
                          </p:cTn>
                        </p:par>
                        <p:par>
                          <p:cTn id="32" fill="hold">
                            <p:stCondLst>
                              <p:cond delay="0"/>
                            </p:stCondLst>
                            <p:childTnLst>
                              <p:par>
                                <p:cTn id="33" presetID="1" presetClass="exit" presetSubtype="0" fill="hold" grpId="1" nodeType="afterEffect">
                                  <p:stCondLst>
                                    <p:cond delay="0"/>
                                  </p:stCondLst>
                                  <p:iterate>
                                    <p:tmAbs val="0"/>
                                  </p:iterate>
                                  <p:childTnLst>
                                    <p:set>
                                      <p:cBhvr>
                                        <p:cTn id="34" fill="hold">
                                          <p:stCondLst>
                                            <p:cond delay="0"/>
                                          </p:stCondLst>
                                        </p:cTn>
                                        <p:tgtEl>
                                          <p:spTgt spid="428"/>
                                        </p:tgtEl>
                                        <p:attrNameLst>
                                          <p:attrName>style.visibility</p:attrName>
                                        </p:attrNameLst>
                                      </p:cBhvr>
                                      <p:to>
                                        <p:strVal val="hidden"/>
                                      </p:to>
                                    </p:set>
                                  </p:childTnLst>
                                </p:cTn>
                              </p:par>
                            </p:childTnLst>
                          </p:cTn>
                        </p:par>
                        <p:par>
                          <p:cTn id="35" fill="hold">
                            <p:stCondLst>
                              <p:cond delay="0"/>
                            </p:stCondLst>
                            <p:childTnLst>
                              <p:par>
                                <p:cTn id="36" presetID="1" presetClass="exit" presetSubtype="0" fill="hold" grpId="1" nodeType="afterEffect">
                                  <p:stCondLst>
                                    <p:cond delay="0"/>
                                  </p:stCondLst>
                                  <p:iterate>
                                    <p:tmAbs val="0"/>
                                  </p:iterate>
                                  <p:childTnLst>
                                    <p:set>
                                      <p:cBhvr>
                                        <p:cTn id="37" fill="hold">
                                          <p:stCondLst>
                                            <p:cond delay="0"/>
                                          </p:stCondLst>
                                        </p:cTn>
                                        <p:tgtEl>
                                          <p:spTgt spid="421"/>
                                        </p:tgtEl>
                                        <p:attrNameLst>
                                          <p:attrName>style.visibility</p:attrName>
                                        </p:attrNameLst>
                                      </p:cBhvr>
                                      <p:to>
                                        <p:strVal val="hidden"/>
                                      </p:to>
                                    </p:set>
                                  </p:childTnLst>
                                </p:cTn>
                              </p:par>
                            </p:childTnLst>
                          </p:cTn>
                        </p:par>
                        <p:par>
                          <p:cTn id="38" fill="hold">
                            <p:stCondLst>
                              <p:cond delay="0"/>
                            </p:stCondLst>
                            <p:childTnLst>
                              <p:par>
                                <p:cTn id="39" presetID="1" presetClass="exit" presetSubtype="0" fill="hold" grpId="1" nodeType="afterEffect">
                                  <p:stCondLst>
                                    <p:cond delay="0"/>
                                  </p:stCondLst>
                                  <p:iterate>
                                    <p:tmAbs val="0"/>
                                  </p:iterate>
                                  <p:childTnLst>
                                    <p:set>
                                      <p:cBhvr>
                                        <p:cTn id="40" fill="hold">
                                          <p:stCondLst>
                                            <p:cond delay="0"/>
                                          </p:stCondLst>
                                        </p:cTn>
                                        <p:tgtEl>
                                          <p:spTgt spid="4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 grpId="0" animBg="1" advAuto="0"/>
      <p:bldP spid="418" grpId="1" animBg="1" advAuto="0"/>
      <p:bldP spid="421" grpId="0" animBg="1" advAuto="0"/>
      <p:bldP spid="421" grpId="1" animBg="1" advAuto="0"/>
      <p:bldP spid="422" grpId="0" animBg="1" advAuto="0"/>
      <p:bldP spid="422" grpId="1" animBg="1" advAuto="0"/>
      <p:bldP spid="427" grpId="0" animBg="1" advAuto="0"/>
      <p:bldP spid="427" grpId="1" animBg="1" advAuto="0"/>
      <p:bldP spid="428" grpId="0" animBg="1" advAuto="0"/>
      <p:bldP spid="428" grpId="1" animBg="1" advAuto="0"/>
      <p:bldP spid="429" grpId="0" animBg="1" advAuto="0"/>
      <p:bldP spid="429" grpId="1"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USG"/>
          <p:cNvSpPr txBox="1">
            <a:spLocks noGrp="1"/>
          </p:cNvSpPr>
          <p:nvPr>
            <p:ph type="title"/>
          </p:nvPr>
        </p:nvSpPr>
        <p:spPr>
          <a:xfrm>
            <a:off x="4845456" y="417104"/>
            <a:ext cx="2478737" cy="1073936"/>
          </a:xfrm>
          <a:prstGeom prst="rect">
            <a:avLst/>
          </a:prstGeom>
        </p:spPr>
        <p:txBody>
          <a:bodyPr/>
          <a:lstStyle>
            <a:lvl1pPr>
              <a:defRPr>
                <a:solidFill>
                  <a:srgbClr val="8EFA00"/>
                </a:solidFill>
              </a:defRPr>
            </a:lvl1pPr>
          </a:lstStyle>
          <a:p>
            <a:r>
              <a:rPr dirty="0"/>
              <a:t>USG</a:t>
            </a:r>
          </a:p>
        </p:txBody>
      </p:sp>
      <p:sp>
        <p:nvSpPr>
          <p:cNvPr id="423" name="Diagnoses of…"/>
          <p:cNvSpPr txBox="1"/>
          <p:nvPr/>
        </p:nvSpPr>
        <p:spPr>
          <a:xfrm>
            <a:off x="4160392" y="1645920"/>
            <a:ext cx="3664786" cy="1110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p>
            <a:pPr marL="160729" indent="-160729" algn="ctr" defTabSz="321457" hangingPunct="0">
              <a:buSzPct val="100000"/>
              <a:buFontTx/>
              <a:buChar char="•"/>
              <a:defRPr sz="3200"/>
            </a:pPr>
            <a:r>
              <a:rPr lang="tr-TR" sz="2250" kern="0" dirty="0">
                <a:solidFill>
                  <a:srgbClr val="FFFFFF"/>
                </a:solidFill>
                <a:sym typeface="Chalkduster"/>
              </a:rPr>
              <a:t> </a:t>
            </a:r>
            <a:r>
              <a:rPr sz="2250" kern="0" dirty="0" err="1">
                <a:solidFill>
                  <a:srgbClr val="FFFFFF"/>
                </a:solidFill>
                <a:sym typeface="Chalkduster"/>
              </a:rPr>
              <a:t>testi</a:t>
            </a:r>
            <a:r>
              <a:rPr lang="tr-TR" sz="2250" kern="0" dirty="0" err="1">
                <a:solidFill>
                  <a:srgbClr val="FFFFFF"/>
                </a:solidFill>
                <a:sym typeface="Chalkduster"/>
              </a:rPr>
              <a:t>kü</a:t>
            </a:r>
            <a:r>
              <a:rPr sz="2250" kern="0" dirty="0">
                <a:solidFill>
                  <a:srgbClr val="FFFFFF"/>
                </a:solidFill>
                <a:sym typeface="Chalkduster"/>
              </a:rPr>
              <a:t>l</a:t>
            </a:r>
            <a:r>
              <a:rPr lang="tr-TR" sz="2250" kern="0" dirty="0">
                <a:solidFill>
                  <a:srgbClr val="FFFFFF"/>
                </a:solidFill>
                <a:sym typeface="Chalkduster"/>
              </a:rPr>
              <a:t>e</a:t>
            </a:r>
            <a:r>
              <a:rPr sz="2250" kern="0" dirty="0">
                <a:solidFill>
                  <a:srgbClr val="FFFFFF"/>
                </a:solidFill>
                <a:sym typeface="Chalkduster"/>
              </a:rPr>
              <a:t>r,</a:t>
            </a:r>
          </a:p>
          <a:p>
            <a:pPr marL="160729" indent="-160729" algn="ctr" defTabSz="321457" hangingPunct="0">
              <a:buSzPct val="100000"/>
              <a:buFontTx/>
              <a:buChar char="•"/>
              <a:defRPr sz="3200"/>
            </a:pPr>
            <a:r>
              <a:rPr sz="2250" kern="0" dirty="0">
                <a:solidFill>
                  <a:srgbClr val="FFFFFF"/>
                </a:solidFill>
                <a:sym typeface="Chalkduster"/>
              </a:rPr>
              <a:t> </a:t>
            </a:r>
            <a:r>
              <a:rPr sz="2250" kern="0" dirty="0" err="1">
                <a:solidFill>
                  <a:srgbClr val="FFFFFF"/>
                </a:solidFill>
                <a:sym typeface="Chalkduster"/>
              </a:rPr>
              <a:t>epidid</a:t>
            </a:r>
            <a:r>
              <a:rPr lang="tr-TR" sz="2250" kern="0" dirty="0">
                <a:solidFill>
                  <a:srgbClr val="FFFFFF"/>
                </a:solidFill>
                <a:sym typeface="Chalkduster"/>
              </a:rPr>
              <a:t>i</a:t>
            </a:r>
            <a:r>
              <a:rPr sz="2250" kern="0" dirty="0">
                <a:solidFill>
                  <a:srgbClr val="FFFFFF"/>
                </a:solidFill>
                <a:sym typeface="Chalkduster"/>
              </a:rPr>
              <a:t>mal</a:t>
            </a:r>
            <a:r>
              <a:rPr lang="tr-TR" sz="2250" kern="0" dirty="0">
                <a:solidFill>
                  <a:srgbClr val="FFFFFF"/>
                </a:solidFill>
                <a:sym typeface="Chalkduster"/>
              </a:rPr>
              <a:t>,</a:t>
            </a:r>
            <a:endParaRPr sz="2250" kern="0" dirty="0">
              <a:solidFill>
                <a:srgbClr val="FFFFFF"/>
              </a:solidFill>
              <a:sym typeface="Chalkduster"/>
            </a:endParaRPr>
          </a:p>
          <a:p>
            <a:pPr marL="160729" indent="-160729" algn="ctr" defTabSz="321457" hangingPunct="0">
              <a:buSzPct val="100000"/>
              <a:buFontTx/>
              <a:buChar char="•"/>
              <a:defRPr sz="3200"/>
            </a:pPr>
            <a:r>
              <a:rPr sz="2250" kern="0" dirty="0">
                <a:solidFill>
                  <a:srgbClr val="FFFFFF"/>
                </a:solidFill>
                <a:sym typeface="Chalkduster"/>
              </a:rPr>
              <a:t> me</a:t>
            </a:r>
            <a:r>
              <a:rPr lang="tr-TR" sz="2250" kern="0" dirty="0">
                <a:solidFill>
                  <a:srgbClr val="FFFFFF"/>
                </a:solidFill>
                <a:sym typeface="Chalkduster"/>
              </a:rPr>
              <a:t>z</a:t>
            </a:r>
            <a:r>
              <a:rPr sz="2250" kern="0" dirty="0" err="1">
                <a:solidFill>
                  <a:srgbClr val="FFFFFF"/>
                </a:solidFill>
                <a:sym typeface="Chalkduster"/>
              </a:rPr>
              <a:t>en</a:t>
            </a:r>
            <a:r>
              <a:rPr lang="tr-TR" sz="2250" kern="0" dirty="0">
                <a:solidFill>
                  <a:srgbClr val="FFFFFF"/>
                </a:solidFill>
                <a:sym typeface="Chalkduster"/>
              </a:rPr>
              <a:t>ki</a:t>
            </a:r>
            <a:r>
              <a:rPr sz="2250" kern="0" dirty="0">
                <a:solidFill>
                  <a:srgbClr val="FFFFFF"/>
                </a:solidFill>
                <a:sym typeface="Chalkduster"/>
              </a:rPr>
              <a:t>mal de</a:t>
            </a:r>
            <a:r>
              <a:rPr lang="tr-TR" sz="2250" kern="0" dirty="0">
                <a:solidFill>
                  <a:srgbClr val="FFFFFF"/>
                </a:solidFill>
                <a:sym typeface="Chalkduster"/>
              </a:rPr>
              <a:t>j</a:t>
            </a:r>
            <a:r>
              <a:rPr sz="2250" kern="0" dirty="0" err="1">
                <a:solidFill>
                  <a:srgbClr val="FFFFFF"/>
                </a:solidFill>
                <a:sym typeface="Chalkduster"/>
              </a:rPr>
              <a:t>enera</a:t>
            </a:r>
            <a:r>
              <a:rPr lang="tr-TR" sz="2250" kern="0" dirty="0" err="1">
                <a:solidFill>
                  <a:srgbClr val="FFFFFF"/>
                </a:solidFill>
                <a:sym typeface="Chalkduster"/>
              </a:rPr>
              <a:t>sy</a:t>
            </a:r>
            <a:r>
              <a:rPr sz="2250" kern="0" dirty="0">
                <a:solidFill>
                  <a:srgbClr val="FFFFFF"/>
                </a:solidFill>
                <a:sym typeface="Chalkduster"/>
              </a:rPr>
              <a:t>on</a:t>
            </a:r>
          </a:p>
        </p:txBody>
      </p:sp>
      <p:pic>
        <p:nvPicPr>
          <p:cNvPr id="424" name="Image" descr="Image"/>
          <p:cNvPicPr>
            <a:picLocks noChangeAspect="1"/>
          </p:cNvPicPr>
          <p:nvPr/>
        </p:nvPicPr>
        <p:blipFill>
          <a:blip r:embed="rId3" cstate="print"/>
          <a:stretch>
            <a:fillRect/>
          </a:stretch>
        </p:blipFill>
        <p:spPr>
          <a:xfrm>
            <a:off x="4533526" y="3494647"/>
            <a:ext cx="3102597" cy="2541175"/>
          </a:xfrm>
          <a:prstGeom prst="rect">
            <a:avLst/>
          </a:prstGeom>
          <a:ln w="88900">
            <a:miter lim="400000"/>
          </a:ln>
        </p:spPr>
      </p:pic>
      <p:pic>
        <p:nvPicPr>
          <p:cNvPr id="425" name="Image" descr="Image"/>
          <p:cNvPicPr>
            <a:picLocks noChangeAspect="1"/>
          </p:cNvPicPr>
          <p:nvPr/>
        </p:nvPicPr>
        <p:blipFill>
          <a:blip r:embed="rId4" cstate="print"/>
          <a:stretch>
            <a:fillRect/>
          </a:stretch>
        </p:blipFill>
        <p:spPr>
          <a:xfrm>
            <a:off x="1677029" y="3494647"/>
            <a:ext cx="2816573" cy="2541175"/>
          </a:xfrm>
          <a:prstGeom prst="rect">
            <a:avLst/>
          </a:prstGeom>
          <a:ln w="88900">
            <a:miter lim="400000"/>
          </a:ln>
        </p:spPr>
      </p:pic>
      <p:pic>
        <p:nvPicPr>
          <p:cNvPr id="426" name="Image" descr="Image"/>
          <p:cNvPicPr>
            <a:picLocks noChangeAspect="1"/>
          </p:cNvPicPr>
          <p:nvPr/>
        </p:nvPicPr>
        <p:blipFill>
          <a:blip r:embed="rId5" cstate="print"/>
          <a:stretch>
            <a:fillRect/>
          </a:stretch>
        </p:blipFill>
        <p:spPr>
          <a:xfrm>
            <a:off x="7676048" y="3494646"/>
            <a:ext cx="2844536" cy="2541175"/>
          </a:xfrm>
          <a:prstGeom prst="rect">
            <a:avLst/>
          </a:prstGeom>
          <a:ln w="88900">
            <a:miter lim="400000"/>
          </a:ln>
        </p:spPr>
      </p:pic>
    </p:spTree>
    <p:extLst>
      <p:ext uri="{BB962C8B-B14F-4D97-AF65-F5344CB8AC3E}">
        <p14:creationId xmlns:p14="http://schemas.microsoft.com/office/powerpoint/2010/main" xmlns="" val="130486658"/>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fill="hold"/>
                                        <p:tgtEl>
                                          <p:spTgt spid="42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100"/>
                                  </p:iterate>
                                  <p:childTnLst>
                                    <p:set>
                                      <p:cBhvr>
                                        <p:cTn id="10" fill="hold"/>
                                        <p:tgtEl>
                                          <p:spTgt spid="423">
                                            <p:txEl>
                                              <p:pRg st="0" end="0"/>
                                            </p:txEl>
                                          </p:spTgt>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grpId="0" nodeType="afterEffect">
                                  <p:stCondLst>
                                    <p:cond delay="0"/>
                                  </p:stCondLst>
                                  <p:iterate>
                                    <p:tmAbs val="0"/>
                                  </p:iterate>
                                  <p:childTnLst>
                                    <p:set>
                                      <p:cBhvr>
                                        <p:cTn id="13" fill="hold"/>
                                        <p:tgtEl>
                                          <p:spTgt spid="42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type="lt">
                                    <p:tmAbs val="100"/>
                                  </p:iterate>
                                  <p:childTnLst>
                                    <p:set>
                                      <p:cBhvr>
                                        <p:cTn id="17" fill="hold"/>
                                        <p:tgtEl>
                                          <p:spTgt spid="423">
                                            <p:txEl>
                                              <p:pRg st="1" end="1"/>
                                            </p:txEl>
                                          </p:spTgt>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grpId="0" nodeType="afterEffect">
                                  <p:stCondLst>
                                    <p:cond delay="0"/>
                                  </p:stCondLst>
                                  <p:iterate>
                                    <p:tmAbs val="0"/>
                                  </p:iterate>
                                  <p:childTnLst>
                                    <p:set>
                                      <p:cBhvr>
                                        <p:cTn id="20" fill="hold"/>
                                        <p:tgtEl>
                                          <p:spTgt spid="4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type="lt">
                                    <p:tmAbs val="100"/>
                                  </p:iterate>
                                  <p:childTnLst>
                                    <p:set>
                                      <p:cBhvr>
                                        <p:cTn id="24" fill="hold"/>
                                        <p:tgtEl>
                                          <p:spTgt spid="423">
                                            <p:txEl>
                                              <p:pRg st="2" end="2"/>
                                            </p:txEl>
                                          </p:spTgt>
                                        </p:tgtEl>
                                        <p:attrNameLst>
                                          <p:attrName>style.visibility</p:attrName>
                                        </p:attrNameLst>
                                      </p:cBhvr>
                                      <p:to>
                                        <p:strVal val="visible"/>
                                      </p:to>
                                    </p:set>
                                  </p:childTnLst>
                                </p:cTn>
                              </p:par>
                            </p:childTnLst>
                          </p:cTn>
                        </p:par>
                        <p:par>
                          <p:cTn id="25" fill="hold">
                            <p:stCondLst>
                              <p:cond delay="2100"/>
                            </p:stCondLst>
                            <p:childTnLst>
                              <p:par>
                                <p:cTn id="26" presetID="1" presetClass="entr" presetSubtype="0" fill="hold" grpId="0" nodeType="afterEffect">
                                  <p:stCondLst>
                                    <p:cond delay="0"/>
                                  </p:stCondLst>
                                  <p:iterate>
                                    <p:tmAbs val="0"/>
                                  </p:iterate>
                                  <p:childTnLst>
                                    <p:set>
                                      <p:cBhvr>
                                        <p:cTn id="27" fill="hold"/>
                                        <p:tgtEl>
                                          <p:spTgt spid="4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 grpId="0" build="p" bldLvl="5" animBg="1" advAuto="0"/>
      <p:bldP spid="424" grpId="0" animBg="1" advAuto="0"/>
      <p:bldP spid="425" grpId="0" animBg="1" advAuto="0"/>
      <p:bldP spid="426"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TG"/>
          <p:cNvSpPr txBox="1">
            <a:spLocks noGrp="1"/>
          </p:cNvSpPr>
          <p:nvPr>
            <p:ph type="title"/>
          </p:nvPr>
        </p:nvSpPr>
        <p:spPr>
          <a:xfrm>
            <a:off x="2416969" y="341083"/>
            <a:ext cx="2503823" cy="1105140"/>
          </a:xfrm>
          <a:prstGeom prst="rect">
            <a:avLst/>
          </a:prstGeom>
        </p:spPr>
        <p:txBody>
          <a:bodyPr/>
          <a:lstStyle>
            <a:lvl1pPr>
              <a:defRPr>
                <a:solidFill>
                  <a:schemeClr val="accent4"/>
                </a:solidFill>
              </a:defRPr>
            </a:lvl1pPr>
          </a:lstStyle>
          <a:p>
            <a:r>
              <a:t>TG</a:t>
            </a:r>
          </a:p>
        </p:txBody>
      </p:sp>
      <p:sp>
        <p:nvSpPr>
          <p:cNvPr id="435" name="Scrotal temperature,…"/>
          <p:cNvSpPr txBox="1">
            <a:spLocks noGrp="1"/>
          </p:cNvSpPr>
          <p:nvPr>
            <p:ph type="body" sz="quarter" idx="1"/>
          </p:nvPr>
        </p:nvSpPr>
        <p:spPr>
          <a:xfrm>
            <a:off x="2177003" y="1054185"/>
            <a:ext cx="4194683" cy="2656402"/>
          </a:xfrm>
          <a:prstGeom prst="rect">
            <a:avLst/>
          </a:prstGeom>
        </p:spPr>
        <p:txBody>
          <a:bodyPr/>
          <a:lstStyle/>
          <a:p>
            <a:pPr>
              <a:buBlip>
                <a:blip r:embed="rId3"/>
              </a:buBlip>
            </a:pPr>
            <a:r>
              <a:rPr dirty="0" smtClean="0"/>
              <a:t>S</a:t>
            </a:r>
            <a:r>
              <a:rPr lang="tr-TR" dirty="0" smtClean="0"/>
              <a:t>k</a:t>
            </a:r>
            <a:r>
              <a:rPr dirty="0" err="1" smtClean="0"/>
              <a:t>rotal</a:t>
            </a:r>
            <a:r>
              <a:rPr dirty="0" smtClean="0"/>
              <a:t> </a:t>
            </a:r>
            <a:r>
              <a:rPr lang="tr-TR" dirty="0" smtClean="0"/>
              <a:t>sıcaklık,</a:t>
            </a:r>
            <a:endParaRPr dirty="0"/>
          </a:p>
          <a:p>
            <a:pPr>
              <a:buBlip>
                <a:blip r:embed="rId3"/>
              </a:buBlip>
            </a:pPr>
            <a:r>
              <a:rPr dirty="0" err="1"/>
              <a:t>Pampiniformis</a:t>
            </a:r>
            <a:r>
              <a:rPr dirty="0"/>
              <a:t> </a:t>
            </a:r>
            <a:r>
              <a:rPr dirty="0" err="1" smtClean="0"/>
              <a:t>ple</a:t>
            </a:r>
            <a:r>
              <a:rPr lang="tr-TR" dirty="0" err="1" smtClean="0"/>
              <a:t>ks</a:t>
            </a:r>
            <a:r>
              <a:rPr dirty="0" smtClean="0"/>
              <a:t>us</a:t>
            </a:r>
            <a:r>
              <a:rPr dirty="0"/>
              <a:t>,</a:t>
            </a:r>
          </a:p>
          <a:p>
            <a:pPr>
              <a:buBlip>
                <a:blip r:embed="rId3"/>
              </a:buBlip>
            </a:pPr>
            <a:r>
              <a:rPr dirty="0"/>
              <a:t>GnRH </a:t>
            </a:r>
            <a:r>
              <a:rPr dirty="0" smtClean="0"/>
              <a:t>test</a:t>
            </a:r>
            <a:endParaRPr dirty="0"/>
          </a:p>
        </p:txBody>
      </p:sp>
      <p:pic>
        <p:nvPicPr>
          <p:cNvPr id="436" name="Image" descr="Image"/>
          <p:cNvPicPr>
            <a:picLocks noChangeAspect="1"/>
          </p:cNvPicPr>
          <p:nvPr/>
        </p:nvPicPr>
        <p:blipFill>
          <a:blip r:embed="rId4"/>
          <a:srcRect t="40673" r="60345"/>
          <a:stretch>
            <a:fillRect/>
          </a:stretch>
        </p:blipFill>
        <p:spPr>
          <a:xfrm>
            <a:off x="6691242" y="1238130"/>
            <a:ext cx="3114067" cy="2288613"/>
          </a:xfrm>
          <a:prstGeom prst="rect">
            <a:avLst/>
          </a:prstGeom>
          <a:ln w="88900">
            <a:miter lim="400000"/>
          </a:ln>
        </p:spPr>
      </p:pic>
      <p:pic>
        <p:nvPicPr>
          <p:cNvPr id="437" name="tg.png" descr="tg.png"/>
          <p:cNvPicPr>
            <a:picLocks noChangeAspect="1"/>
          </p:cNvPicPr>
          <p:nvPr/>
        </p:nvPicPr>
        <p:blipFill>
          <a:blip r:embed="rId5"/>
          <a:stretch>
            <a:fillRect/>
          </a:stretch>
        </p:blipFill>
        <p:spPr>
          <a:xfrm>
            <a:off x="5549763" y="3814776"/>
            <a:ext cx="4704288" cy="2701777"/>
          </a:xfrm>
          <a:prstGeom prst="rect">
            <a:avLst/>
          </a:prstGeom>
          <a:ln w="88900">
            <a:miter lim="400000"/>
          </a:ln>
        </p:spPr>
      </p:pic>
      <p:sp>
        <p:nvSpPr>
          <p:cNvPr id="438" name="Estrus detection"/>
          <p:cNvSpPr txBox="1"/>
          <p:nvPr/>
        </p:nvSpPr>
        <p:spPr>
          <a:xfrm>
            <a:off x="2177003" y="3501396"/>
            <a:ext cx="2499082" cy="4183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marL="482600" indent="-482600" algn="l">
              <a:spcBef>
                <a:spcPts val="3200"/>
              </a:spcBef>
              <a:buSzPct val="43000"/>
              <a:buFont typeface="Gill Sans"/>
              <a:buBlip>
                <a:blip r:embed="rId3"/>
              </a:buBlip>
              <a:defRPr sz="3200"/>
            </a:lvl1pPr>
          </a:lstStyle>
          <a:p>
            <a:pPr defTabSz="321457" hangingPunct="0"/>
            <a:r>
              <a:rPr lang="tr-TR" sz="2250" kern="0" dirty="0">
                <a:solidFill>
                  <a:srgbClr val="FFFFFF"/>
                </a:solidFill>
                <a:sym typeface="Chalkduster"/>
              </a:rPr>
              <a:t>Kızgınlık tespiti</a:t>
            </a:r>
            <a:endParaRPr sz="2250" kern="0" dirty="0">
              <a:solidFill>
                <a:srgbClr val="FFFFFF"/>
              </a:solidFill>
              <a:sym typeface="Chalkduster"/>
            </a:endParaRPr>
          </a:p>
        </p:txBody>
      </p:sp>
    </p:spTree>
    <p:extLst>
      <p:ext uri="{BB962C8B-B14F-4D97-AF65-F5344CB8AC3E}">
        <p14:creationId xmlns:p14="http://schemas.microsoft.com/office/powerpoint/2010/main" xmlns="" val="3772471355"/>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fill="hold"/>
                                        <p:tgtEl>
                                          <p:spTgt spid="435"/>
                                        </p:tgtEl>
                                        <p:attrNameLst>
                                          <p:attrName>style.visibility</p:attrName>
                                        </p:attrNameLst>
                                      </p:cBhvr>
                                      <p:to>
                                        <p:strVal val="visible"/>
                                      </p:to>
                                    </p:set>
                                  </p:childTnLst>
                                </p:cTn>
                              </p:par>
                            </p:childTnLst>
                          </p:cTn>
                        </p:par>
                        <p:par>
                          <p:cTn id="7" fill="hold">
                            <p:stCondLst>
                              <p:cond delay="4400"/>
                            </p:stCondLst>
                            <p:childTnLst>
                              <p:par>
                                <p:cTn id="8" presetID="1" presetClass="entr" presetSubtype="0" fill="hold" grpId="0" nodeType="afterEffect">
                                  <p:stCondLst>
                                    <p:cond delay="0"/>
                                  </p:stCondLst>
                                  <p:iterate>
                                    <p:tmAbs val="0"/>
                                  </p:iterate>
                                  <p:childTnLst>
                                    <p:set>
                                      <p:cBhvr>
                                        <p:cTn id="9" fill="hold"/>
                                        <p:tgtEl>
                                          <p:spTgt spid="43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iterate>
                                    <p:tmAbs val="0"/>
                                  </p:iterate>
                                  <p:childTnLst>
                                    <p:set>
                                      <p:cBhvr>
                                        <p:cTn id="13" fill="hold"/>
                                        <p:tgtEl>
                                          <p:spTgt spid="437"/>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iterate type="lt">
                                    <p:tmAbs val="100"/>
                                  </p:iterate>
                                  <p:childTnLst>
                                    <p:set>
                                      <p:cBhvr>
                                        <p:cTn id="16" fill="hold"/>
                                        <p:tgtEl>
                                          <p:spTgt spid="4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 grpId="0" animBg="1" advAuto="0"/>
      <p:bldP spid="436" grpId="0" animBg="1" advAuto="0"/>
      <p:bldP spid="437" grpId="0" animBg="1" advAuto="0"/>
      <p:bldP spid="438"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TG"/>
          <p:cNvSpPr txBox="1">
            <a:spLocks noGrp="1"/>
          </p:cNvSpPr>
          <p:nvPr>
            <p:ph type="title"/>
          </p:nvPr>
        </p:nvSpPr>
        <p:spPr>
          <a:xfrm>
            <a:off x="4470853" y="295421"/>
            <a:ext cx="2503823" cy="1105140"/>
          </a:xfrm>
          <a:prstGeom prst="rect">
            <a:avLst/>
          </a:prstGeom>
        </p:spPr>
        <p:txBody>
          <a:bodyPr/>
          <a:lstStyle>
            <a:lvl1pPr>
              <a:defRPr>
                <a:solidFill>
                  <a:schemeClr val="accent4"/>
                </a:solidFill>
              </a:defRPr>
            </a:lvl1pPr>
          </a:lstStyle>
          <a:p>
            <a:r>
              <a:t>TG</a:t>
            </a:r>
          </a:p>
        </p:txBody>
      </p:sp>
      <p:sp>
        <p:nvSpPr>
          <p:cNvPr id="435" name="Scrotal temperature,…"/>
          <p:cNvSpPr txBox="1">
            <a:spLocks noGrp="1"/>
          </p:cNvSpPr>
          <p:nvPr>
            <p:ph type="body" sz="quarter" idx="1"/>
          </p:nvPr>
        </p:nvSpPr>
        <p:spPr>
          <a:xfrm>
            <a:off x="534572" y="1194861"/>
            <a:ext cx="11071273" cy="5262210"/>
          </a:xfrm>
          <a:prstGeom prst="rect">
            <a:avLst/>
          </a:prstGeom>
        </p:spPr>
        <p:txBody>
          <a:bodyPr>
            <a:normAutofit/>
          </a:bodyPr>
          <a:lstStyle/>
          <a:p>
            <a:pPr>
              <a:buNone/>
            </a:pPr>
            <a:r>
              <a:rPr lang="tr-TR" dirty="0" smtClean="0"/>
              <a:t>  İnsan </a:t>
            </a:r>
            <a:r>
              <a:rPr lang="tr-TR" dirty="0" err="1" smtClean="0"/>
              <a:t>androlojisinde</a:t>
            </a:r>
            <a:r>
              <a:rPr lang="tr-TR" dirty="0" smtClean="0"/>
              <a:t> </a:t>
            </a:r>
            <a:r>
              <a:rPr lang="tr-TR" dirty="0" smtClean="0"/>
              <a:t>kullanımının </a:t>
            </a:r>
            <a:r>
              <a:rPr lang="tr-TR" dirty="0" smtClean="0"/>
              <a:t>bir </a:t>
            </a:r>
            <a:r>
              <a:rPr lang="tr-TR" dirty="0" smtClean="0"/>
              <a:t>sonucu </a:t>
            </a:r>
            <a:r>
              <a:rPr lang="tr-TR" dirty="0" smtClean="0"/>
              <a:t>olarak, </a:t>
            </a:r>
            <a:r>
              <a:rPr lang="tr-TR" dirty="0" smtClean="0"/>
              <a:t>hayvanlarda </a:t>
            </a:r>
            <a:r>
              <a:rPr lang="tr-TR" dirty="0" smtClean="0"/>
              <a:t>kızılötesi </a:t>
            </a:r>
            <a:r>
              <a:rPr lang="tr-TR" dirty="0" err="1" smtClean="0"/>
              <a:t>termografi</a:t>
            </a:r>
            <a:r>
              <a:rPr lang="tr-TR" dirty="0" smtClean="0"/>
              <a:t> ilgisi </a:t>
            </a:r>
            <a:r>
              <a:rPr lang="tr-TR" dirty="0" smtClean="0"/>
              <a:t>giderek artmıştır ve ilk çalışmalar </a:t>
            </a:r>
            <a:r>
              <a:rPr lang="tr-TR" dirty="0" smtClean="0"/>
              <a:t>80’lerde ortaya </a:t>
            </a:r>
            <a:r>
              <a:rPr lang="tr-TR" dirty="0" smtClean="0"/>
              <a:t>çıkmıştır. </a:t>
            </a:r>
            <a:endParaRPr lang="tr-TR" dirty="0" smtClean="0"/>
          </a:p>
          <a:p>
            <a:pPr>
              <a:buNone/>
            </a:pPr>
            <a:r>
              <a:rPr lang="tr-TR" dirty="0" smtClean="0"/>
              <a:t>  </a:t>
            </a:r>
            <a:r>
              <a:rPr lang="tr-TR" dirty="0" err="1" smtClean="0"/>
              <a:t>Skrotal</a:t>
            </a:r>
            <a:r>
              <a:rPr lang="tr-TR" dirty="0" smtClean="0"/>
              <a:t> </a:t>
            </a:r>
            <a:r>
              <a:rPr lang="tr-TR" dirty="0" smtClean="0"/>
              <a:t>yüzey sıcaklığının </a:t>
            </a:r>
            <a:r>
              <a:rPr lang="tr-TR" dirty="0" smtClean="0"/>
              <a:t>izlenmesi için </a:t>
            </a:r>
            <a:r>
              <a:rPr lang="tr-TR" dirty="0" err="1" smtClean="0"/>
              <a:t>termografi</a:t>
            </a:r>
            <a:r>
              <a:rPr lang="tr-TR" dirty="0" smtClean="0"/>
              <a:t> uygulanabilir</a:t>
            </a:r>
            <a:r>
              <a:rPr lang="tr-TR" dirty="0" smtClean="0"/>
              <a:t>.</a:t>
            </a:r>
          </a:p>
          <a:p>
            <a:pPr>
              <a:buNone/>
            </a:pPr>
            <a:r>
              <a:rPr lang="tr-TR" dirty="0" smtClean="0"/>
              <a:t>  Tanıda </a:t>
            </a:r>
            <a:r>
              <a:rPr lang="tr-TR" dirty="0" err="1" smtClean="0"/>
              <a:t>termografi</a:t>
            </a:r>
            <a:r>
              <a:rPr lang="tr-TR" dirty="0" smtClean="0"/>
              <a:t> uygulaması </a:t>
            </a:r>
            <a:r>
              <a:rPr lang="tr-TR" dirty="0" smtClean="0"/>
              <a:t>ve </a:t>
            </a:r>
            <a:r>
              <a:rPr lang="tr-TR" dirty="0" err="1" smtClean="0"/>
              <a:t>varikosel</a:t>
            </a:r>
            <a:r>
              <a:rPr lang="tr-TR" dirty="0" smtClean="0"/>
              <a:t> durumunda </a:t>
            </a:r>
            <a:r>
              <a:rPr lang="tr-TR" dirty="0" smtClean="0"/>
              <a:t>takibi hakkında geniş bir literatür mevcuttur. Yazarlar, </a:t>
            </a:r>
            <a:r>
              <a:rPr lang="tr-TR" dirty="0" err="1" smtClean="0"/>
              <a:t>termografinin</a:t>
            </a:r>
            <a:r>
              <a:rPr lang="tr-TR" dirty="0" smtClean="0"/>
              <a:t>, </a:t>
            </a:r>
            <a:r>
              <a:rPr lang="tr-TR" dirty="0" err="1" smtClean="0"/>
              <a:t>androlojik</a:t>
            </a:r>
            <a:r>
              <a:rPr lang="tr-TR" dirty="0" smtClean="0"/>
              <a:t> değerlendirmelerde tamamlayıcı bir inceleme tekniği olarak kullanım potansiyeli olduğu sonucuna varmışlardır. Diğer türlerden bildirilmiş az sayıda çalışma vardır. </a:t>
            </a:r>
            <a:endParaRPr lang="tr-TR" dirty="0" smtClean="0"/>
          </a:p>
          <a:p>
            <a:pPr>
              <a:buNone/>
            </a:pPr>
            <a:r>
              <a:rPr lang="tr-TR" dirty="0" smtClean="0"/>
              <a:t> </a:t>
            </a:r>
            <a:r>
              <a:rPr lang="tr-TR" dirty="0" smtClean="0"/>
              <a:t>  </a:t>
            </a:r>
            <a:endParaRPr dirty="0"/>
          </a:p>
        </p:txBody>
      </p:sp>
    </p:spTree>
    <p:extLst>
      <p:ext uri="{BB962C8B-B14F-4D97-AF65-F5344CB8AC3E}">
        <p14:creationId xmlns:p14="http://schemas.microsoft.com/office/powerpoint/2010/main" xmlns="" val="3772471355"/>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fill="hold"/>
                                        <p:tgtEl>
                                          <p:spTgt spid="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TG"/>
          <p:cNvSpPr txBox="1">
            <a:spLocks noGrp="1"/>
          </p:cNvSpPr>
          <p:nvPr>
            <p:ph type="title"/>
          </p:nvPr>
        </p:nvSpPr>
        <p:spPr>
          <a:xfrm>
            <a:off x="4456785" y="745587"/>
            <a:ext cx="2503823" cy="1105140"/>
          </a:xfrm>
          <a:prstGeom prst="rect">
            <a:avLst/>
          </a:prstGeom>
        </p:spPr>
        <p:txBody>
          <a:bodyPr/>
          <a:lstStyle>
            <a:lvl1pPr>
              <a:defRPr>
                <a:solidFill>
                  <a:schemeClr val="accent4"/>
                </a:solidFill>
              </a:defRPr>
            </a:lvl1pPr>
          </a:lstStyle>
          <a:p>
            <a:r>
              <a:t>TG</a:t>
            </a:r>
          </a:p>
        </p:txBody>
      </p:sp>
      <p:sp>
        <p:nvSpPr>
          <p:cNvPr id="435" name="Scrotal temperature,…"/>
          <p:cNvSpPr txBox="1">
            <a:spLocks noGrp="1"/>
          </p:cNvSpPr>
          <p:nvPr>
            <p:ph type="body" sz="quarter" idx="1"/>
          </p:nvPr>
        </p:nvSpPr>
        <p:spPr>
          <a:xfrm>
            <a:off x="520504" y="1561513"/>
            <a:ext cx="11071273" cy="4318782"/>
          </a:xfrm>
          <a:prstGeom prst="rect">
            <a:avLst/>
          </a:prstGeom>
        </p:spPr>
        <p:txBody>
          <a:bodyPr>
            <a:normAutofit/>
          </a:bodyPr>
          <a:lstStyle/>
          <a:p>
            <a:pPr>
              <a:buNone/>
            </a:pPr>
            <a:r>
              <a:rPr lang="tr-TR" dirty="0" err="1" smtClean="0"/>
              <a:t>Vulvar</a:t>
            </a:r>
            <a:r>
              <a:rPr lang="tr-TR" dirty="0" smtClean="0"/>
              <a:t> </a:t>
            </a:r>
            <a:r>
              <a:rPr lang="tr-TR" dirty="0" smtClean="0"/>
              <a:t>ve </a:t>
            </a:r>
            <a:r>
              <a:rPr lang="tr-TR" dirty="0" err="1" smtClean="0"/>
              <a:t>perivulvar</a:t>
            </a:r>
            <a:r>
              <a:rPr lang="tr-TR" dirty="0" smtClean="0"/>
              <a:t> bölgelerin </a:t>
            </a:r>
            <a:r>
              <a:rPr lang="tr-TR" dirty="0" err="1" smtClean="0"/>
              <a:t>kutanöz</a:t>
            </a:r>
            <a:r>
              <a:rPr lang="tr-TR" dirty="0" smtClean="0"/>
              <a:t> sıcaklığı, yumurtlama süresi hakkındaki tanımlamanın arttırılması için yararlı olabilir. Bu alanlarda termal radyasyon, </a:t>
            </a:r>
            <a:r>
              <a:rPr lang="tr-TR" dirty="0" err="1" smtClean="0"/>
              <a:t>kutanöz</a:t>
            </a:r>
            <a:r>
              <a:rPr lang="tr-TR" dirty="0" smtClean="0"/>
              <a:t> veya </a:t>
            </a:r>
            <a:r>
              <a:rPr lang="tr-TR" dirty="0" err="1" smtClean="0"/>
              <a:t>subkutanöz</a:t>
            </a:r>
            <a:r>
              <a:rPr lang="tr-TR" dirty="0" smtClean="0"/>
              <a:t> kan </a:t>
            </a:r>
            <a:r>
              <a:rPr lang="tr-TR" dirty="0" smtClean="0"/>
              <a:t>akışı </a:t>
            </a:r>
            <a:r>
              <a:rPr lang="tr-TR" dirty="0" smtClean="0"/>
              <a:t>varyasyonlarıyla ilişkilidir. Östrojen süresi boyunca kan akışındaki bir artış genellikle büyüyen </a:t>
            </a:r>
            <a:r>
              <a:rPr lang="tr-TR" dirty="0" err="1" smtClean="0"/>
              <a:t>ovaryum</a:t>
            </a:r>
            <a:r>
              <a:rPr lang="tr-TR" dirty="0" smtClean="0"/>
              <a:t> </a:t>
            </a:r>
            <a:r>
              <a:rPr lang="tr-TR" dirty="0" err="1" smtClean="0"/>
              <a:t>foliküllerinin</a:t>
            </a:r>
            <a:r>
              <a:rPr lang="tr-TR" dirty="0" smtClean="0"/>
              <a:t> salgıladığı östrojen seviyesine bağlıdır. </a:t>
            </a:r>
            <a:r>
              <a:rPr lang="tr-TR" dirty="0" err="1" smtClean="0"/>
              <a:t>Non</a:t>
            </a:r>
            <a:r>
              <a:rPr lang="tr-TR" dirty="0" smtClean="0"/>
              <a:t>-</a:t>
            </a:r>
            <a:r>
              <a:rPr lang="tr-TR" dirty="0" err="1" smtClean="0"/>
              <a:t>invazivliği</a:t>
            </a:r>
            <a:r>
              <a:rPr lang="tr-TR" dirty="0" smtClean="0"/>
              <a:t> ve cilt yüzeyindeki sıcaklık farklılıklarını ölçmede yüksek hassasiyet </a:t>
            </a:r>
            <a:r>
              <a:rPr lang="tr-TR" dirty="0" smtClean="0"/>
              <a:t>nedeniyle faydalı bir metottur.</a:t>
            </a:r>
            <a:endParaRPr dirty="0"/>
          </a:p>
        </p:txBody>
      </p:sp>
    </p:spTree>
    <p:extLst>
      <p:ext uri="{BB962C8B-B14F-4D97-AF65-F5344CB8AC3E}">
        <p14:creationId xmlns:p14="http://schemas.microsoft.com/office/powerpoint/2010/main" xmlns="" val="3772471355"/>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fill="hold"/>
                                        <p:tgtEl>
                                          <p:spTgt spid="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 grpId="0" animBg="1" advAuto="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halkboard">
  <a:themeElements>
    <a:clrScheme name="Chalkboard">
      <a:dk1>
        <a:srgbClr val="BC00FF"/>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325</Words>
  <Application>Microsoft Office PowerPoint</Application>
  <PresentationFormat>Özel</PresentationFormat>
  <Paragraphs>96</Paragraphs>
  <Slides>7</Slides>
  <Notes>7</Notes>
  <HiddenSlides>0</HiddenSlides>
  <MMClips>0</MMClips>
  <ScaleCrop>false</ScaleCrop>
  <HeadingPairs>
    <vt:vector size="4" baseType="variant">
      <vt:variant>
        <vt:lpstr>Tema</vt:lpstr>
      </vt:variant>
      <vt:variant>
        <vt:i4>2</vt:i4>
      </vt:variant>
      <vt:variant>
        <vt:lpstr>Slayt Başlıkları</vt:lpstr>
      </vt:variant>
      <vt:variant>
        <vt:i4>7</vt:i4>
      </vt:variant>
    </vt:vector>
  </HeadingPairs>
  <TitlesOfParts>
    <vt:vector size="9" baseType="lpstr">
      <vt:lpstr>Office Teması</vt:lpstr>
      <vt:lpstr>Chalkboard</vt:lpstr>
      <vt:lpstr>USG</vt:lpstr>
      <vt:lpstr>USG</vt:lpstr>
      <vt:lpstr>Slayt 3</vt:lpstr>
      <vt:lpstr>USG</vt:lpstr>
      <vt:lpstr>TG</vt:lpstr>
      <vt:lpstr>TG</vt:lpstr>
      <vt:lpstr>TG</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Koyun ve Keçilerde İleri Üreme Teknikleri</dc:title>
  <dc:creator>Toprak</dc:creator>
  <cp:lastModifiedBy>SONY</cp:lastModifiedBy>
  <cp:revision>12</cp:revision>
  <dcterms:created xsi:type="dcterms:W3CDTF">2019-12-20T10:40:14Z</dcterms:created>
  <dcterms:modified xsi:type="dcterms:W3CDTF">2019-12-24T23:17:39Z</dcterms:modified>
</cp:coreProperties>
</file>