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57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/>
    <p:restoredTop sz="94612"/>
  </p:normalViewPr>
  <p:slideViewPr>
    <p:cSldViewPr>
      <p:cViewPr varScale="1">
        <p:scale>
          <a:sx n="132" d="100"/>
          <a:sy n="132" d="100"/>
        </p:scale>
        <p:origin x="1736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5F3EE-01DB-4DCD-92E9-B1C2AEFA2A6E}" type="datetimeFigureOut">
              <a:rPr lang="tr-TR" smtClean="0"/>
              <a:t>7.12.2017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42503-2BE2-49A5-BD4B-183D41B1D9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905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5F3EE-01DB-4DCD-92E9-B1C2AEFA2A6E}" type="datetimeFigureOut">
              <a:rPr lang="tr-TR" smtClean="0"/>
              <a:t>7.12.2017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42503-2BE2-49A5-BD4B-183D41B1D9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0671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5F3EE-01DB-4DCD-92E9-B1C2AEFA2A6E}" type="datetimeFigureOut">
              <a:rPr lang="tr-TR" smtClean="0"/>
              <a:t>7.12.2017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42503-2BE2-49A5-BD4B-183D41B1D9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56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5F3EE-01DB-4DCD-92E9-B1C2AEFA2A6E}" type="datetimeFigureOut">
              <a:rPr lang="tr-TR" smtClean="0"/>
              <a:t>7.12.2017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42503-2BE2-49A5-BD4B-183D41B1D9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0932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5F3EE-01DB-4DCD-92E9-B1C2AEFA2A6E}" type="datetimeFigureOut">
              <a:rPr lang="tr-TR" smtClean="0"/>
              <a:t>7.12.2017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42503-2BE2-49A5-BD4B-183D41B1D9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531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5F3EE-01DB-4DCD-92E9-B1C2AEFA2A6E}" type="datetimeFigureOut">
              <a:rPr lang="tr-TR" smtClean="0"/>
              <a:t>7.12.2017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42503-2BE2-49A5-BD4B-183D41B1D9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5748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5F3EE-01DB-4DCD-92E9-B1C2AEFA2A6E}" type="datetimeFigureOut">
              <a:rPr lang="tr-TR" smtClean="0"/>
              <a:t>7.12.2017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42503-2BE2-49A5-BD4B-183D41B1D9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8155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5F3EE-01DB-4DCD-92E9-B1C2AEFA2A6E}" type="datetimeFigureOut">
              <a:rPr lang="tr-TR" smtClean="0"/>
              <a:t>7.12.2017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42503-2BE2-49A5-BD4B-183D41B1D9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149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5F3EE-01DB-4DCD-92E9-B1C2AEFA2A6E}" type="datetimeFigureOut">
              <a:rPr lang="tr-TR" smtClean="0"/>
              <a:t>7.12.2017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42503-2BE2-49A5-BD4B-183D41B1D9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8060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5F3EE-01DB-4DCD-92E9-B1C2AEFA2A6E}" type="datetimeFigureOut">
              <a:rPr lang="tr-TR" smtClean="0"/>
              <a:t>7.12.2017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42503-2BE2-49A5-BD4B-183D41B1D9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295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5F3EE-01DB-4DCD-92E9-B1C2AEFA2A6E}" type="datetimeFigureOut">
              <a:rPr lang="tr-TR" smtClean="0"/>
              <a:t>7.12.2017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42503-2BE2-49A5-BD4B-183D41B1D9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1600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5F3EE-01DB-4DCD-92E9-B1C2AEFA2A6E}" type="datetimeFigureOut">
              <a:rPr lang="tr-TR" smtClean="0"/>
              <a:t>7.12.2017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42503-2BE2-49A5-BD4B-183D41B1D9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8194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Relationship Id="rId3" Type="http://schemas.openxmlformats.org/officeDocument/2006/relationships/image" Target="../media/image11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Projeye Mali Kaynak Sağlama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TÜBİTAK sunumlarından alınmıştır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7166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58" y="1195390"/>
            <a:ext cx="7800975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436" name="4 Grup"/>
          <p:cNvGrpSpPr>
            <a:grpSpLocks/>
          </p:cNvGrpSpPr>
          <p:nvPr/>
        </p:nvGrpSpPr>
        <p:grpSpPr bwMode="auto">
          <a:xfrm>
            <a:off x="4532243" y="5876927"/>
            <a:ext cx="3714750" cy="606425"/>
            <a:chOff x="0" y="1246177"/>
            <a:chExt cx="6096000" cy="1034280"/>
          </a:xfrm>
        </p:grpSpPr>
        <p:sp>
          <p:nvSpPr>
            <p:cNvPr id="6" name="5 Yuvarlatılmış Dikdörtgen"/>
            <p:cNvSpPr/>
            <p:nvPr/>
          </p:nvSpPr>
          <p:spPr>
            <a:xfrm>
              <a:off x="0" y="1246177"/>
              <a:ext cx="6096000" cy="10342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Yuvarlatılmış Dikdörtgen 4"/>
            <p:cNvSpPr/>
            <p:nvPr/>
          </p:nvSpPr>
          <p:spPr>
            <a:xfrm>
              <a:off x="49498" y="1297621"/>
              <a:ext cx="5997005" cy="9313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99060" tIns="99060" rIns="99060" bIns="99060" spcCol="1270" anchor="ctr"/>
            <a:lstStyle/>
            <a:p>
              <a:pPr defTabSz="11557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tr-TR" sz="1600" b="1" dirty="0">
                  <a:latin typeface="Corbel" pitchFamily="34" charset="0"/>
                </a:rPr>
                <a:t>Proje Teşvik İkramiyeleri rapor sunulduktan sonra toplu olarak ödenir.</a:t>
              </a:r>
            </a:p>
          </p:txBody>
        </p:sp>
      </p:grpSp>
      <p:sp>
        <p:nvSpPr>
          <p:cNvPr id="16" name="Dikdörtgen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/>
          </a:p>
        </p:txBody>
      </p:sp>
      <p:grpSp>
        <p:nvGrpSpPr>
          <p:cNvPr id="17" name="Grup 16"/>
          <p:cNvGrpSpPr/>
          <p:nvPr/>
        </p:nvGrpSpPr>
        <p:grpSpPr>
          <a:xfrm>
            <a:off x="0" y="0"/>
            <a:ext cx="9144000" cy="437322"/>
            <a:chOff x="0" y="0"/>
            <a:chExt cx="12192000" cy="291548"/>
          </a:xfrm>
        </p:grpSpPr>
        <p:sp>
          <p:nvSpPr>
            <p:cNvPr id="18" name="Dikdörtgen 17"/>
            <p:cNvSpPr/>
            <p:nvPr/>
          </p:nvSpPr>
          <p:spPr>
            <a:xfrm>
              <a:off x="13252" y="159027"/>
              <a:ext cx="12178748" cy="13252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9" name="Dikdörtgen 18"/>
            <p:cNvSpPr/>
            <p:nvPr/>
          </p:nvSpPr>
          <p:spPr>
            <a:xfrm>
              <a:off x="0" y="0"/>
              <a:ext cx="12192000" cy="22528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20" name="Dikdörtgen 19"/>
          <p:cNvSpPr/>
          <p:nvPr/>
        </p:nvSpPr>
        <p:spPr>
          <a:xfrm>
            <a:off x="13254" y="17214"/>
            <a:ext cx="4147928" cy="307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1400" dirty="0">
                <a:solidFill>
                  <a:schemeClr val="bg1"/>
                </a:solidFill>
                <a:latin typeface="Cambria" panose="02040503050406030204" pitchFamily="18" charset="0"/>
              </a:rPr>
              <a:t>Proje Destekleri </a:t>
            </a:r>
            <a:r>
              <a:rPr lang="tr-TR" altLang="tr-TR" sz="1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ve Etkin </a:t>
            </a:r>
            <a:r>
              <a:rPr lang="tr-TR" altLang="tr-TR" sz="1400" dirty="0">
                <a:solidFill>
                  <a:schemeClr val="bg1"/>
                </a:solidFill>
                <a:latin typeface="Cambria" panose="02040503050406030204" pitchFamily="18" charset="0"/>
              </a:rPr>
              <a:t>Proje Hazırlama Teknikleri </a:t>
            </a:r>
          </a:p>
        </p:txBody>
      </p:sp>
      <p:sp>
        <p:nvSpPr>
          <p:cNvPr id="21" name="2 Metin kutusu"/>
          <p:cNvSpPr txBox="1"/>
          <p:nvPr/>
        </p:nvSpPr>
        <p:spPr>
          <a:xfrm>
            <a:off x="616743" y="628958"/>
            <a:ext cx="7910513" cy="31750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defRPr/>
            </a:pPr>
            <a:r>
              <a:rPr lang="tr-TR" sz="20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1003 – Öncelikli Alanlar Ar-Ge Projeleri Destek Programı</a:t>
            </a:r>
            <a:endParaRPr lang="tr-TR" sz="2000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E248-14D5-42C4-8922-FD05F6B2F6F2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843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1036982"/>
            <a:ext cx="78486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460" name="4 Grup"/>
          <p:cNvGrpSpPr>
            <a:grpSpLocks/>
          </p:cNvGrpSpPr>
          <p:nvPr/>
        </p:nvGrpSpPr>
        <p:grpSpPr bwMode="auto">
          <a:xfrm>
            <a:off x="4429127" y="5913784"/>
            <a:ext cx="3929063" cy="606425"/>
            <a:chOff x="0" y="1246177"/>
            <a:chExt cx="6096000" cy="1034280"/>
          </a:xfrm>
        </p:grpSpPr>
        <p:sp>
          <p:nvSpPr>
            <p:cNvPr id="6" name="5 Yuvarlatılmış Dikdörtgen"/>
            <p:cNvSpPr/>
            <p:nvPr/>
          </p:nvSpPr>
          <p:spPr>
            <a:xfrm>
              <a:off x="0" y="1246177"/>
              <a:ext cx="6096000" cy="10342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Yuvarlatılmış Dikdörtgen 4"/>
            <p:cNvSpPr/>
            <p:nvPr/>
          </p:nvSpPr>
          <p:spPr>
            <a:xfrm>
              <a:off x="49261" y="1297621"/>
              <a:ext cx="5997479" cy="9313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99060" tIns="99060" rIns="99060" bIns="99060" spcCol="1270" anchor="ctr"/>
            <a:lstStyle/>
            <a:p>
              <a:pPr defTabSz="11557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tr-TR" sz="1600" b="1" dirty="0">
                  <a:latin typeface="Corbel" pitchFamily="34" charset="0"/>
                </a:rPr>
                <a:t>Proje Teşvik İkramiyeleri rapor sunulduktan sonra toplu olarak ödenir.</a:t>
              </a:r>
            </a:p>
          </p:txBody>
        </p:sp>
      </p:grpSp>
      <p:sp>
        <p:nvSpPr>
          <p:cNvPr id="8" name="Dikdörtgen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/>
          </a:p>
        </p:txBody>
      </p:sp>
      <p:grpSp>
        <p:nvGrpSpPr>
          <p:cNvPr id="9" name="Grup 8"/>
          <p:cNvGrpSpPr/>
          <p:nvPr/>
        </p:nvGrpSpPr>
        <p:grpSpPr>
          <a:xfrm>
            <a:off x="0" y="0"/>
            <a:ext cx="9144000" cy="437322"/>
            <a:chOff x="0" y="0"/>
            <a:chExt cx="12192000" cy="291548"/>
          </a:xfrm>
        </p:grpSpPr>
        <p:sp>
          <p:nvSpPr>
            <p:cNvPr id="10" name="Dikdörtgen 9"/>
            <p:cNvSpPr/>
            <p:nvPr/>
          </p:nvSpPr>
          <p:spPr>
            <a:xfrm>
              <a:off x="13252" y="159027"/>
              <a:ext cx="12178748" cy="13252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1" name="Dikdörtgen 10"/>
            <p:cNvSpPr/>
            <p:nvPr/>
          </p:nvSpPr>
          <p:spPr>
            <a:xfrm>
              <a:off x="0" y="0"/>
              <a:ext cx="12192000" cy="22528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12" name="Dikdörtgen 11"/>
          <p:cNvSpPr/>
          <p:nvPr/>
        </p:nvSpPr>
        <p:spPr>
          <a:xfrm>
            <a:off x="13254" y="17214"/>
            <a:ext cx="4147928" cy="307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1400" dirty="0">
                <a:solidFill>
                  <a:schemeClr val="bg1"/>
                </a:solidFill>
                <a:latin typeface="Cambria" panose="02040503050406030204" pitchFamily="18" charset="0"/>
              </a:rPr>
              <a:t>Proje Destekleri </a:t>
            </a:r>
            <a:r>
              <a:rPr lang="tr-TR" altLang="tr-TR" sz="1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ve Etkin </a:t>
            </a:r>
            <a:r>
              <a:rPr lang="tr-TR" altLang="tr-TR" sz="1400" dirty="0">
                <a:solidFill>
                  <a:schemeClr val="bg1"/>
                </a:solidFill>
                <a:latin typeface="Cambria" panose="02040503050406030204" pitchFamily="18" charset="0"/>
              </a:rPr>
              <a:t>Proje Hazırlama Teknikleri </a:t>
            </a:r>
          </a:p>
        </p:txBody>
      </p:sp>
      <p:sp>
        <p:nvSpPr>
          <p:cNvPr id="13" name="2 Metin kutusu"/>
          <p:cNvSpPr txBox="1"/>
          <p:nvPr/>
        </p:nvSpPr>
        <p:spPr>
          <a:xfrm>
            <a:off x="616743" y="628958"/>
            <a:ext cx="7910513" cy="31750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defRPr/>
            </a:pPr>
            <a:r>
              <a:rPr lang="tr-TR" sz="20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1007 - Kamu Kurumları Araştırma ve Geliştirme Programı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E248-14D5-42C4-8922-FD05F6B2F6F2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745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804413" y="1324428"/>
            <a:ext cx="6713538" cy="25400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sz="2000" b="1" dirty="0">
                <a:latin typeface="Cambria" panose="02040503050406030204" pitchFamily="18" charset="0"/>
              </a:rPr>
              <a:t>Amaç:</a:t>
            </a:r>
            <a:r>
              <a:rPr lang="tr-TR" sz="2000" dirty="0">
                <a:latin typeface="Cambria" panose="02040503050406030204" pitchFamily="18" charset="0"/>
              </a:rPr>
              <a:t> Kamu kurumlarının Ar-</a:t>
            </a:r>
            <a:r>
              <a:rPr lang="tr-TR" sz="2000" dirty="0" err="1">
                <a:latin typeface="Cambria" panose="02040503050406030204" pitchFamily="18" charset="0"/>
              </a:rPr>
              <a:t>Ge</a:t>
            </a:r>
            <a:r>
              <a:rPr lang="tr-TR" sz="2000" dirty="0">
                <a:latin typeface="Cambria" panose="02040503050406030204" pitchFamily="18" charset="0"/>
              </a:rPr>
              <a:t> ile giderilebilecek ihtiyaçlarının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804415" y="1629228"/>
            <a:ext cx="5800725" cy="25400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sz="2000" dirty="0">
                <a:latin typeface="Cambria" panose="02040503050406030204" pitchFamily="18" charset="0"/>
              </a:rPr>
              <a:t>karşılanması ya da sorunlarının çözüme kavuşturulması.</a:t>
            </a:r>
          </a:p>
        </p:txBody>
      </p:sp>
      <p:sp>
        <p:nvSpPr>
          <p:cNvPr id="6" name="5 Metin kutusu"/>
          <p:cNvSpPr txBox="1"/>
          <p:nvPr/>
        </p:nvSpPr>
        <p:spPr>
          <a:xfrm>
            <a:off x="804415" y="2238828"/>
            <a:ext cx="2106613" cy="25400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sz="2000" b="1">
                <a:latin typeface="Cambria" panose="02040503050406030204" pitchFamily="18" charset="0"/>
              </a:rPr>
              <a:t>Program Özellikleri</a:t>
            </a:r>
          </a:p>
        </p:txBody>
      </p:sp>
      <p:sp>
        <p:nvSpPr>
          <p:cNvPr id="7" name="6 Metin kutusu"/>
          <p:cNvSpPr txBox="1"/>
          <p:nvPr/>
        </p:nvSpPr>
        <p:spPr>
          <a:xfrm>
            <a:off x="804413" y="2532518"/>
            <a:ext cx="1765300" cy="2952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sz="2000">
                <a:latin typeface="Cambria" panose="02040503050406030204" pitchFamily="18" charset="0"/>
              </a:rPr>
              <a:t>•   Çağrılı sistem,</a:t>
            </a:r>
          </a:p>
        </p:txBody>
      </p:sp>
      <p:sp>
        <p:nvSpPr>
          <p:cNvPr id="8" name="7 Metin kutusu"/>
          <p:cNvSpPr txBox="1"/>
          <p:nvPr/>
        </p:nvSpPr>
        <p:spPr>
          <a:xfrm>
            <a:off x="804415" y="2837318"/>
            <a:ext cx="3533775" cy="2952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sz="2000" dirty="0">
                <a:latin typeface="Cambria" panose="02040503050406030204" pitchFamily="18" charset="0"/>
              </a:rPr>
              <a:t>•   3 farklı nitelikte proje yaklaşımı</a:t>
            </a:r>
          </a:p>
        </p:txBody>
      </p:sp>
      <p:sp>
        <p:nvSpPr>
          <p:cNvPr id="9" name="8 Metin kutusu"/>
          <p:cNvSpPr txBox="1"/>
          <p:nvPr/>
        </p:nvSpPr>
        <p:spPr>
          <a:xfrm>
            <a:off x="1261615" y="3142118"/>
            <a:ext cx="3895725" cy="2952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sz="2000" dirty="0">
                <a:latin typeface="Cambria" panose="02040503050406030204" pitchFamily="18" charset="0"/>
              </a:rPr>
              <a:t>•   Prototip/Sistem/Pilot Tesis Projesi,</a:t>
            </a:r>
          </a:p>
        </p:txBody>
      </p:sp>
      <p:sp>
        <p:nvSpPr>
          <p:cNvPr id="10" name="9 Metin kutusu"/>
          <p:cNvSpPr txBox="1"/>
          <p:nvPr/>
        </p:nvSpPr>
        <p:spPr>
          <a:xfrm>
            <a:off x="1261613" y="3446918"/>
            <a:ext cx="3346450" cy="2952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sz="2000" dirty="0">
                <a:latin typeface="Cambria" panose="02040503050406030204" pitchFamily="18" charset="0"/>
              </a:rPr>
              <a:t>•   Model/Yöntem/Süreç Projesi,</a:t>
            </a:r>
          </a:p>
        </p:txBody>
      </p:sp>
      <p:sp>
        <p:nvSpPr>
          <p:cNvPr id="11" name="10 Metin kutusu"/>
          <p:cNvSpPr txBox="1"/>
          <p:nvPr/>
        </p:nvSpPr>
        <p:spPr>
          <a:xfrm>
            <a:off x="1261613" y="3751718"/>
            <a:ext cx="2876550" cy="2952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sz="2000" dirty="0">
                <a:latin typeface="Cambria" panose="02040503050406030204" pitchFamily="18" charset="0"/>
              </a:rPr>
              <a:t>•   Teknoloji  Birikim Projesi,</a:t>
            </a:r>
          </a:p>
        </p:txBody>
      </p:sp>
      <p:sp>
        <p:nvSpPr>
          <p:cNvPr id="12" name="11 Metin kutusu"/>
          <p:cNvSpPr txBox="1"/>
          <p:nvPr/>
        </p:nvSpPr>
        <p:spPr>
          <a:xfrm>
            <a:off x="804413" y="4056518"/>
            <a:ext cx="3162300" cy="2952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sz="2000">
                <a:latin typeface="Cambria" panose="02040503050406030204" pitchFamily="18" charset="0"/>
              </a:rPr>
              <a:t>•   İki aşamalı proje başvurusu,</a:t>
            </a:r>
          </a:p>
        </p:txBody>
      </p:sp>
      <p:sp>
        <p:nvSpPr>
          <p:cNvPr id="13" name="12 Metin kutusu"/>
          <p:cNvSpPr txBox="1"/>
          <p:nvPr/>
        </p:nvSpPr>
        <p:spPr>
          <a:xfrm>
            <a:off x="804413" y="4361318"/>
            <a:ext cx="7043738" cy="2952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sz="2000">
                <a:latin typeface="Cambria" panose="02040503050406030204" pitchFamily="18" charset="0"/>
              </a:rPr>
              <a:t>•   İhtiyaçların ve yapılabilirliğinin doğru tespiti için fizibilite, kavram</a:t>
            </a:r>
          </a:p>
        </p:txBody>
      </p:sp>
      <p:sp>
        <p:nvSpPr>
          <p:cNvPr id="14" name="13 Metin kutusu"/>
          <p:cNvSpPr txBox="1"/>
          <p:nvPr/>
        </p:nvSpPr>
        <p:spPr>
          <a:xfrm>
            <a:off x="1090163" y="4677228"/>
            <a:ext cx="4540250" cy="255588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sz="2000">
                <a:latin typeface="Cambria" panose="02040503050406030204" pitchFamily="18" charset="0"/>
              </a:rPr>
              <a:t>ispatı, alan araştırması ve analiz çalışmaları,</a:t>
            </a:r>
          </a:p>
        </p:txBody>
      </p:sp>
      <p:sp>
        <p:nvSpPr>
          <p:cNvPr id="15" name="14 Metin kutusu"/>
          <p:cNvSpPr txBox="1"/>
          <p:nvPr/>
        </p:nvSpPr>
        <p:spPr>
          <a:xfrm>
            <a:off x="804415" y="4970918"/>
            <a:ext cx="4797425" cy="2952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sz="2000">
                <a:latin typeface="Cambria" panose="02040503050406030204" pitchFamily="18" charset="0"/>
              </a:rPr>
              <a:t>•   İhtiyaç başlıkları için Odak Grup çalışmaları,</a:t>
            </a:r>
          </a:p>
        </p:txBody>
      </p:sp>
      <p:sp>
        <p:nvSpPr>
          <p:cNvPr id="16" name="15 Metin kutusu"/>
          <p:cNvSpPr txBox="1"/>
          <p:nvPr/>
        </p:nvSpPr>
        <p:spPr>
          <a:xfrm>
            <a:off x="804415" y="5593216"/>
            <a:ext cx="3317875" cy="25400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sz="2000" b="1">
                <a:latin typeface="Cambria" panose="02040503050406030204" pitchFamily="18" charset="0"/>
              </a:rPr>
              <a:t>İlgili Gruplar:</a:t>
            </a:r>
            <a:r>
              <a:rPr lang="tr-TR" sz="2000">
                <a:latin typeface="Cambria" panose="02040503050406030204" pitchFamily="18" charset="0"/>
              </a:rPr>
              <a:t> KAMAG, SAVTAG</a:t>
            </a:r>
          </a:p>
        </p:txBody>
      </p:sp>
      <p:sp>
        <p:nvSpPr>
          <p:cNvPr id="21" name="Dikdörtgen 2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/>
          </a:p>
        </p:txBody>
      </p:sp>
      <p:grpSp>
        <p:nvGrpSpPr>
          <p:cNvPr id="22" name="Grup 21"/>
          <p:cNvGrpSpPr/>
          <p:nvPr/>
        </p:nvGrpSpPr>
        <p:grpSpPr>
          <a:xfrm>
            <a:off x="0" y="0"/>
            <a:ext cx="9144000" cy="437322"/>
            <a:chOff x="0" y="0"/>
            <a:chExt cx="12192000" cy="291548"/>
          </a:xfrm>
        </p:grpSpPr>
        <p:sp>
          <p:nvSpPr>
            <p:cNvPr id="23" name="Dikdörtgen 22"/>
            <p:cNvSpPr/>
            <p:nvPr/>
          </p:nvSpPr>
          <p:spPr>
            <a:xfrm>
              <a:off x="13252" y="159027"/>
              <a:ext cx="12178748" cy="13252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4" name="Dikdörtgen 23"/>
            <p:cNvSpPr/>
            <p:nvPr/>
          </p:nvSpPr>
          <p:spPr>
            <a:xfrm>
              <a:off x="0" y="0"/>
              <a:ext cx="12192000" cy="22528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25" name="Dikdörtgen 24"/>
          <p:cNvSpPr/>
          <p:nvPr/>
        </p:nvSpPr>
        <p:spPr>
          <a:xfrm>
            <a:off x="13254" y="17214"/>
            <a:ext cx="4147928" cy="307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1400" dirty="0">
                <a:solidFill>
                  <a:schemeClr val="bg1"/>
                </a:solidFill>
                <a:latin typeface="Cambria" panose="02040503050406030204" pitchFamily="18" charset="0"/>
              </a:rPr>
              <a:t>Proje Destekleri </a:t>
            </a:r>
            <a:r>
              <a:rPr lang="tr-TR" altLang="tr-TR" sz="1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ve Etkin </a:t>
            </a:r>
            <a:r>
              <a:rPr lang="tr-TR" altLang="tr-TR" sz="1400" dirty="0">
                <a:solidFill>
                  <a:schemeClr val="bg1"/>
                </a:solidFill>
                <a:latin typeface="Cambria" panose="02040503050406030204" pitchFamily="18" charset="0"/>
              </a:rPr>
              <a:t>Proje Hazırlama Teknikleri </a:t>
            </a:r>
          </a:p>
        </p:txBody>
      </p:sp>
      <p:sp>
        <p:nvSpPr>
          <p:cNvPr id="26" name="2 Metin kutusu"/>
          <p:cNvSpPr txBox="1"/>
          <p:nvPr/>
        </p:nvSpPr>
        <p:spPr>
          <a:xfrm>
            <a:off x="616743" y="628958"/>
            <a:ext cx="7910513" cy="31750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defRPr/>
            </a:pPr>
            <a:r>
              <a:rPr lang="tr-TR" sz="20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1007 - Kamu Kurumları Araştırma ve Geliştirme Programı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E248-14D5-42C4-8922-FD05F6B2F6F2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324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299278" y="824534"/>
            <a:ext cx="5697538" cy="35560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Lisans Öğrencileri </a:t>
            </a:r>
            <a:r>
              <a:rPr lang="tr-TR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Bursiyer</a:t>
            </a:r>
            <a:r>
              <a:rPr lang="tr-TR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 Olabiliyor.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/>
          </a:p>
        </p:txBody>
      </p:sp>
      <p:grpSp>
        <p:nvGrpSpPr>
          <p:cNvPr id="9" name="Grup 8"/>
          <p:cNvGrpSpPr/>
          <p:nvPr/>
        </p:nvGrpSpPr>
        <p:grpSpPr>
          <a:xfrm>
            <a:off x="0" y="0"/>
            <a:ext cx="9144000" cy="437322"/>
            <a:chOff x="0" y="0"/>
            <a:chExt cx="12192000" cy="291548"/>
          </a:xfrm>
        </p:grpSpPr>
        <p:sp>
          <p:nvSpPr>
            <p:cNvPr id="10" name="Dikdörtgen 9"/>
            <p:cNvSpPr/>
            <p:nvPr/>
          </p:nvSpPr>
          <p:spPr>
            <a:xfrm>
              <a:off x="13252" y="159027"/>
              <a:ext cx="12178748" cy="13252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1" name="Dikdörtgen 10"/>
            <p:cNvSpPr/>
            <p:nvPr/>
          </p:nvSpPr>
          <p:spPr>
            <a:xfrm>
              <a:off x="0" y="0"/>
              <a:ext cx="12192000" cy="22528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12" name="Dikdörtgen 11"/>
          <p:cNvSpPr/>
          <p:nvPr/>
        </p:nvSpPr>
        <p:spPr>
          <a:xfrm>
            <a:off x="13254" y="17214"/>
            <a:ext cx="4147928" cy="307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1400" dirty="0">
                <a:solidFill>
                  <a:schemeClr val="bg1"/>
                </a:solidFill>
                <a:latin typeface="Cambria" panose="02040503050406030204" pitchFamily="18" charset="0"/>
              </a:rPr>
              <a:t>Proje Destekleri </a:t>
            </a:r>
            <a:r>
              <a:rPr lang="tr-TR" altLang="tr-TR" sz="1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ve Etkin </a:t>
            </a:r>
            <a:r>
              <a:rPr lang="tr-TR" altLang="tr-TR" sz="1400" dirty="0">
                <a:solidFill>
                  <a:schemeClr val="bg1"/>
                </a:solidFill>
                <a:latin typeface="Cambria" panose="02040503050406030204" pitchFamily="18" charset="0"/>
              </a:rPr>
              <a:t>Proje Hazırlama Teknikleri </a:t>
            </a:r>
          </a:p>
        </p:txBody>
      </p:sp>
      <p:sp>
        <p:nvSpPr>
          <p:cNvPr id="13" name="Slayt Numarası Yer Tutucusu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E248-14D5-42C4-8922-FD05F6B2F6F2}" type="slidenum">
              <a:rPr lang="tr-TR" smtClean="0"/>
              <a:t>13</a:t>
            </a:fld>
            <a:endParaRPr lang="tr-TR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6583195"/>
              </p:ext>
            </p:extLst>
          </p:nvPr>
        </p:nvGraphicFramePr>
        <p:xfrm>
          <a:off x="1143000" y="2590800"/>
          <a:ext cx="6748781" cy="14063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837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445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204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230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Niteliği</a:t>
                      </a:r>
                      <a:endParaRPr lang="tr-TR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Ücret Karşılığı Çalışmıyor İse</a:t>
                      </a:r>
                      <a:endParaRPr lang="tr-TR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Ücretli Çalışıyor İse</a:t>
                      </a:r>
                      <a:endParaRPr lang="tr-TR" sz="11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083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Lisans Öğrencisi</a:t>
                      </a:r>
                      <a:endParaRPr lang="tr-TR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   500.-TL/ay</a:t>
                      </a:r>
                      <a:endParaRPr lang="tr-TR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------------</a:t>
                      </a:r>
                      <a:endParaRPr lang="tr-TR" sz="11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083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Y. Lisans Öğrencisi</a:t>
                      </a:r>
                      <a:endParaRPr lang="tr-TR" sz="11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 2.200.-TL/ay</a:t>
                      </a:r>
                      <a:endParaRPr lang="tr-TR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400.-TL/ay</a:t>
                      </a:r>
                      <a:endParaRPr lang="tr-TR" sz="11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083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Doktora Öğrencisi</a:t>
                      </a:r>
                      <a:endParaRPr lang="tr-TR" sz="11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 2.500.-TL/ay</a:t>
                      </a:r>
                      <a:endParaRPr lang="tr-TR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500.-TL/ay</a:t>
                      </a:r>
                      <a:endParaRPr lang="tr-TR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083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Doktora Sonrası Araştırmacı</a:t>
                      </a:r>
                      <a:endParaRPr lang="tr-TR" sz="11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 2.800.-TL/ay</a:t>
                      </a:r>
                      <a:endParaRPr lang="tr-TR" sz="11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------------</a:t>
                      </a:r>
                      <a:endParaRPr lang="tr-TR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61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6978374" y="2455069"/>
            <a:ext cx="4622800" cy="35560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endParaRPr lang="tr-TR" sz="2798" b="1" dirty="0">
              <a:latin typeface="Corbel"/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5175250" y="1498600"/>
            <a:ext cx="3043238" cy="45720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sz="3602" b="1">
                <a:solidFill>
                  <a:srgbClr val="FFFFFF"/>
                </a:solidFill>
                <a:latin typeface="Corbel"/>
              </a:rPr>
              <a:t>100.000</a:t>
            </a:r>
            <a:r>
              <a:rPr lang="tr-TR" sz="2402">
                <a:solidFill>
                  <a:srgbClr val="FFFFFF"/>
                </a:solidFill>
                <a:latin typeface="Corbel"/>
              </a:rPr>
              <a:t> TL’ye kadar</a:t>
            </a:r>
          </a:p>
        </p:txBody>
      </p:sp>
      <p:sp>
        <p:nvSpPr>
          <p:cNvPr id="11" name="10 Metin kutusu"/>
          <p:cNvSpPr txBox="1"/>
          <p:nvPr/>
        </p:nvSpPr>
        <p:spPr>
          <a:xfrm>
            <a:off x="6086477" y="3116265"/>
            <a:ext cx="1222375" cy="230187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sz="1802" b="1">
                <a:solidFill>
                  <a:srgbClr val="FFFFFF"/>
                </a:solidFill>
                <a:latin typeface="Corbel"/>
              </a:rPr>
              <a:t>Çıktı Niteliği</a:t>
            </a:r>
          </a:p>
        </p:txBody>
      </p:sp>
      <p:sp>
        <p:nvSpPr>
          <p:cNvPr id="22533" name="11 Metin kutusu"/>
          <p:cNvSpPr txBox="1">
            <a:spLocks noChangeArrowheads="1"/>
          </p:cNvSpPr>
          <p:nvPr/>
        </p:nvSpPr>
        <p:spPr bwMode="auto">
          <a:xfrm>
            <a:off x="6189665" y="3363913"/>
            <a:ext cx="101282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b="1">
                <a:solidFill>
                  <a:srgbClr val="FFFFFF"/>
                </a:solidFill>
                <a:latin typeface="Corbel" panose="020B0503020204020204" pitchFamily="34" charset="0"/>
              </a:rPr>
              <a:t>ve Niceliği</a:t>
            </a:r>
          </a:p>
        </p:txBody>
      </p:sp>
      <p:sp>
        <p:nvSpPr>
          <p:cNvPr id="13" name="12 Metin kutusu"/>
          <p:cNvSpPr txBox="1"/>
          <p:nvPr/>
        </p:nvSpPr>
        <p:spPr>
          <a:xfrm>
            <a:off x="5916615" y="4452940"/>
            <a:ext cx="1412875" cy="255587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sz="2004" b="1">
                <a:solidFill>
                  <a:srgbClr val="FFFFFF"/>
                </a:solidFill>
                <a:latin typeface="Corbel"/>
              </a:rPr>
              <a:t>3 Kasım 2012</a:t>
            </a:r>
          </a:p>
        </p:txBody>
      </p:sp>
      <p:sp>
        <p:nvSpPr>
          <p:cNvPr id="22535" name="15 Metin kutusu"/>
          <p:cNvSpPr txBox="1">
            <a:spLocks noChangeArrowheads="1"/>
          </p:cNvSpPr>
          <p:nvPr/>
        </p:nvSpPr>
        <p:spPr bwMode="auto">
          <a:xfrm>
            <a:off x="5748340" y="4730750"/>
            <a:ext cx="174942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>
                <a:solidFill>
                  <a:srgbClr val="FFFFFF"/>
                </a:solidFill>
                <a:latin typeface="Corbel" panose="020B0503020204020204" pitchFamily="34" charset="0"/>
              </a:rPr>
              <a:t>tarihinden itibaren</a:t>
            </a:r>
          </a:p>
        </p:txBody>
      </p:sp>
      <p:sp>
        <p:nvSpPr>
          <p:cNvPr id="22536" name="16 Metin kutusu"/>
          <p:cNvSpPr txBox="1">
            <a:spLocks noChangeArrowheads="1"/>
          </p:cNvSpPr>
          <p:nvPr/>
        </p:nvSpPr>
        <p:spPr bwMode="auto">
          <a:xfrm>
            <a:off x="5695952" y="4978400"/>
            <a:ext cx="185102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>
                <a:solidFill>
                  <a:srgbClr val="FFFFFF"/>
                </a:solidFill>
                <a:latin typeface="Corbel" panose="020B0503020204020204" pitchFamily="34" charset="0"/>
              </a:rPr>
              <a:t>sonuçlanan projeler</a:t>
            </a:r>
          </a:p>
        </p:txBody>
      </p:sp>
      <p:sp>
        <p:nvSpPr>
          <p:cNvPr id="22537" name="18 Metin kutusu"/>
          <p:cNvSpPr txBox="1">
            <a:spLocks noChangeArrowheads="1"/>
          </p:cNvSpPr>
          <p:nvPr/>
        </p:nvSpPr>
        <p:spPr bwMode="auto">
          <a:xfrm>
            <a:off x="5397502" y="6013450"/>
            <a:ext cx="263842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b="1">
                <a:solidFill>
                  <a:srgbClr val="FFFFFF"/>
                </a:solidFill>
                <a:latin typeface="Corbel" panose="020B0503020204020204" pitchFamily="34" charset="0"/>
              </a:rPr>
              <a:t>ARDEB Proje Takip Sistemi</a:t>
            </a:r>
          </a:p>
        </p:txBody>
      </p:sp>
      <p:pic>
        <p:nvPicPr>
          <p:cNvPr id="22538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354" y="1330479"/>
            <a:ext cx="77343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Dikdörtgen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/>
          </a:p>
        </p:txBody>
      </p:sp>
      <p:grpSp>
        <p:nvGrpSpPr>
          <p:cNvPr id="18" name="Grup 17"/>
          <p:cNvGrpSpPr/>
          <p:nvPr/>
        </p:nvGrpSpPr>
        <p:grpSpPr>
          <a:xfrm>
            <a:off x="0" y="0"/>
            <a:ext cx="9144000" cy="437322"/>
            <a:chOff x="0" y="0"/>
            <a:chExt cx="12192000" cy="291548"/>
          </a:xfrm>
        </p:grpSpPr>
        <p:sp>
          <p:nvSpPr>
            <p:cNvPr id="19" name="Dikdörtgen 18"/>
            <p:cNvSpPr/>
            <p:nvPr/>
          </p:nvSpPr>
          <p:spPr>
            <a:xfrm>
              <a:off x="13252" y="159027"/>
              <a:ext cx="12178748" cy="13252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0" name="Dikdörtgen 19"/>
            <p:cNvSpPr/>
            <p:nvPr/>
          </p:nvSpPr>
          <p:spPr>
            <a:xfrm>
              <a:off x="0" y="0"/>
              <a:ext cx="12192000" cy="22528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21" name="Dikdörtgen 20"/>
          <p:cNvSpPr/>
          <p:nvPr/>
        </p:nvSpPr>
        <p:spPr>
          <a:xfrm>
            <a:off x="13254" y="17214"/>
            <a:ext cx="4147928" cy="307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1400" dirty="0">
                <a:solidFill>
                  <a:schemeClr val="bg1"/>
                </a:solidFill>
                <a:latin typeface="Cambria" panose="02040503050406030204" pitchFamily="18" charset="0"/>
              </a:rPr>
              <a:t>Proje Destekleri </a:t>
            </a:r>
            <a:r>
              <a:rPr lang="tr-TR" altLang="tr-TR" sz="1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ve Etkin </a:t>
            </a:r>
            <a:r>
              <a:rPr lang="tr-TR" altLang="tr-TR" sz="1400" dirty="0">
                <a:solidFill>
                  <a:schemeClr val="bg1"/>
                </a:solidFill>
                <a:latin typeface="Cambria" panose="02040503050406030204" pitchFamily="18" charset="0"/>
              </a:rPr>
              <a:t>Proje Hazırlama Teknikleri </a:t>
            </a:r>
          </a:p>
        </p:txBody>
      </p:sp>
      <p:sp>
        <p:nvSpPr>
          <p:cNvPr id="22" name="2 Metin kutusu"/>
          <p:cNvSpPr txBox="1"/>
          <p:nvPr/>
        </p:nvSpPr>
        <p:spPr>
          <a:xfrm>
            <a:off x="616743" y="628958"/>
            <a:ext cx="7910513" cy="31750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defRPr/>
            </a:pPr>
            <a:r>
              <a:rPr lang="tr-TR" sz="20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Proje Performans Ödülü (PPÖ)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E248-14D5-42C4-8922-FD05F6B2F6F2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315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415925" y="1447802"/>
            <a:ext cx="69850" cy="227013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sz="2000">
                <a:latin typeface="Cambria" panose="02040503050406030204" pitchFamily="18" charset="0"/>
              </a:rPr>
              <a:t>•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714377" y="1428750"/>
            <a:ext cx="555625" cy="20320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sz="2000" b="1" dirty="0">
                <a:latin typeface="Cambria" panose="02040503050406030204" pitchFamily="18" charset="0"/>
              </a:rPr>
              <a:t>Amaç:</a:t>
            </a:r>
          </a:p>
        </p:txBody>
      </p:sp>
      <p:sp>
        <p:nvSpPr>
          <p:cNvPr id="6" name="5 Metin kutusu"/>
          <p:cNvSpPr txBox="1"/>
          <p:nvPr/>
        </p:nvSpPr>
        <p:spPr>
          <a:xfrm>
            <a:off x="928688" y="1785940"/>
            <a:ext cx="3408362" cy="236537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sz="2000" dirty="0">
                <a:latin typeface="Cambria" panose="02040503050406030204" pitchFamily="18" charset="0"/>
              </a:rPr>
              <a:t>–   Desteklenen projelerin çıktı, sonuç ve</a:t>
            </a:r>
          </a:p>
        </p:txBody>
      </p:sp>
      <p:sp>
        <p:nvSpPr>
          <p:cNvPr id="7" name="6 Metin kutusu"/>
          <p:cNvSpPr txBox="1"/>
          <p:nvPr/>
        </p:nvSpPr>
        <p:spPr>
          <a:xfrm>
            <a:off x="1214438" y="2143127"/>
            <a:ext cx="3441700" cy="201613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sz="2000" dirty="0">
                <a:latin typeface="Cambria" panose="02040503050406030204" pitchFamily="18" charset="0"/>
              </a:rPr>
              <a:t>etkilerini nicelik ve nitelik olarak artırmak</a:t>
            </a:r>
          </a:p>
        </p:txBody>
      </p:sp>
      <p:sp>
        <p:nvSpPr>
          <p:cNvPr id="8" name="7 Metin kutusu"/>
          <p:cNvSpPr txBox="1"/>
          <p:nvPr/>
        </p:nvSpPr>
        <p:spPr>
          <a:xfrm>
            <a:off x="785813" y="2428875"/>
            <a:ext cx="633412" cy="20320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sz="2000" b="1" dirty="0">
                <a:latin typeface="Cambria" panose="02040503050406030204" pitchFamily="18" charset="0"/>
              </a:rPr>
              <a:t>Miktar:</a:t>
            </a:r>
          </a:p>
        </p:txBody>
      </p:sp>
      <p:sp>
        <p:nvSpPr>
          <p:cNvPr id="9" name="8 Metin kutusu"/>
          <p:cNvSpPr txBox="1"/>
          <p:nvPr/>
        </p:nvSpPr>
        <p:spPr>
          <a:xfrm>
            <a:off x="928690" y="2786063"/>
            <a:ext cx="1944687" cy="23495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sz="2000" dirty="0">
                <a:latin typeface="Cambria" panose="02040503050406030204" pitchFamily="18" charset="0"/>
              </a:rPr>
              <a:t>–    100.000 TL’ye kadar</a:t>
            </a:r>
          </a:p>
        </p:txBody>
      </p:sp>
      <p:sp>
        <p:nvSpPr>
          <p:cNvPr id="10" name="9 Metin kutusu"/>
          <p:cNvSpPr txBox="1"/>
          <p:nvPr/>
        </p:nvSpPr>
        <p:spPr>
          <a:xfrm>
            <a:off x="758827" y="3165475"/>
            <a:ext cx="785813" cy="20320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sz="2000" b="1" dirty="0">
                <a:latin typeface="Cambria" panose="02040503050406030204" pitchFamily="18" charset="0"/>
              </a:rPr>
              <a:t>Kriterler:</a:t>
            </a:r>
          </a:p>
        </p:txBody>
      </p:sp>
      <p:sp>
        <p:nvSpPr>
          <p:cNvPr id="11" name="10 Metin kutusu"/>
          <p:cNvSpPr txBox="1"/>
          <p:nvPr/>
        </p:nvSpPr>
        <p:spPr>
          <a:xfrm>
            <a:off x="857252" y="3500438"/>
            <a:ext cx="3743325" cy="23495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sz="2000" dirty="0">
                <a:latin typeface="Cambria" panose="02040503050406030204" pitchFamily="18" charset="0"/>
              </a:rPr>
              <a:t>–   Makale, Bildiri, Kitap, Ödül, Patent, Ürün,</a:t>
            </a:r>
          </a:p>
        </p:txBody>
      </p:sp>
      <p:sp>
        <p:nvSpPr>
          <p:cNvPr id="12" name="11 Metin kutusu"/>
          <p:cNvSpPr txBox="1"/>
          <p:nvPr/>
        </p:nvSpPr>
        <p:spPr>
          <a:xfrm>
            <a:off x="1143000" y="3786188"/>
            <a:ext cx="2857500" cy="20320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sz="2000" dirty="0">
                <a:latin typeface="Cambria" panose="02040503050406030204" pitchFamily="18" charset="0"/>
              </a:rPr>
              <a:t>Model, Şirket, Yayılım, Araştırmacı</a:t>
            </a:r>
          </a:p>
        </p:txBody>
      </p:sp>
      <p:sp>
        <p:nvSpPr>
          <p:cNvPr id="13" name="12 Metin kutusu"/>
          <p:cNvSpPr txBox="1"/>
          <p:nvPr/>
        </p:nvSpPr>
        <p:spPr>
          <a:xfrm>
            <a:off x="1143000" y="4071938"/>
            <a:ext cx="1779588" cy="201612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sz="2000" dirty="0">
                <a:latin typeface="Cambria" panose="02040503050406030204" pitchFamily="18" charset="0"/>
              </a:rPr>
              <a:t>Yetiştirme, Yeni Proje</a:t>
            </a:r>
          </a:p>
        </p:txBody>
      </p:sp>
      <p:sp>
        <p:nvSpPr>
          <p:cNvPr id="14" name="13 Metin kutusu"/>
          <p:cNvSpPr txBox="1"/>
          <p:nvPr/>
        </p:nvSpPr>
        <p:spPr>
          <a:xfrm>
            <a:off x="758825" y="4384675"/>
            <a:ext cx="763588" cy="20320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sz="2000" b="1" dirty="0">
                <a:latin typeface="Cambria" panose="02040503050406030204" pitchFamily="18" charset="0"/>
              </a:rPr>
              <a:t>Başvuru:</a:t>
            </a:r>
          </a:p>
        </p:txBody>
      </p:sp>
      <p:sp>
        <p:nvSpPr>
          <p:cNvPr id="15" name="14 Metin kutusu"/>
          <p:cNvSpPr txBox="1"/>
          <p:nvPr/>
        </p:nvSpPr>
        <p:spPr>
          <a:xfrm>
            <a:off x="857250" y="4714875"/>
            <a:ext cx="2514600" cy="23495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sz="2000" dirty="0">
                <a:latin typeface="Cambria" panose="02040503050406030204" pitchFamily="18" charset="0"/>
              </a:rPr>
              <a:t>–    Proje yürütücüsü başvurur.</a:t>
            </a:r>
          </a:p>
        </p:txBody>
      </p:sp>
      <p:sp>
        <p:nvSpPr>
          <p:cNvPr id="16" name="15 Metin kutusu"/>
          <p:cNvSpPr txBox="1"/>
          <p:nvPr/>
        </p:nvSpPr>
        <p:spPr>
          <a:xfrm>
            <a:off x="857252" y="5000625"/>
            <a:ext cx="3249613" cy="23495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sz="2000" dirty="0">
                <a:latin typeface="Cambria" panose="02040503050406030204" pitchFamily="18" charset="0"/>
              </a:rPr>
              <a:t>–   Sonuçlanmadan itibaren 3 yıl içinde</a:t>
            </a:r>
          </a:p>
        </p:txBody>
      </p:sp>
      <p:sp>
        <p:nvSpPr>
          <p:cNvPr id="17" name="16 Metin kutusu"/>
          <p:cNvSpPr txBox="1"/>
          <p:nvPr/>
        </p:nvSpPr>
        <p:spPr>
          <a:xfrm>
            <a:off x="1143002" y="5214938"/>
            <a:ext cx="925513" cy="20320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sz="2000">
                <a:latin typeface="Cambria" panose="02040503050406030204" pitchFamily="18" charset="0"/>
              </a:rPr>
              <a:t>başvurulur.</a:t>
            </a:r>
          </a:p>
        </p:txBody>
      </p:sp>
      <p:sp>
        <p:nvSpPr>
          <p:cNvPr id="18" name="17 Metin kutusu"/>
          <p:cNvSpPr txBox="1"/>
          <p:nvPr/>
        </p:nvSpPr>
        <p:spPr>
          <a:xfrm>
            <a:off x="857250" y="5500688"/>
            <a:ext cx="3614738" cy="23495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sz="2000" dirty="0">
                <a:latin typeface="Cambria" panose="02040503050406030204" pitchFamily="18" charset="0"/>
              </a:rPr>
              <a:t>–   ARDEB-PTS üzerinden başvurular alınır.</a:t>
            </a:r>
          </a:p>
        </p:txBody>
      </p:sp>
      <p:sp>
        <p:nvSpPr>
          <p:cNvPr id="19" name="18 Metin kutusu"/>
          <p:cNvSpPr txBox="1"/>
          <p:nvPr/>
        </p:nvSpPr>
        <p:spPr>
          <a:xfrm>
            <a:off x="415925" y="2424115"/>
            <a:ext cx="69850" cy="22542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sz="2000">
                <a:latin typeface="Cambria" panose="02040503050406030204" pitchFamily="18" charset="0"/>
              </a:rPr>
              <a:t>•</a:t>
            </a:r>
          </a:p>
        </p:txBody>
      </p:sp>
      <p:sp>
        <p:nvSpPr>
          <p:cNvPr id="20" name="19 Metin kutusu"/>
          <p:cNvSpPr txBox="1"/>
          <p:nvPr/>
        </p:nvSpPr>
        <p:spPr>
          <a:xfrm>
            <a:off x="415925" y="3155952"/>
            <a:ext cx="69850" cy="22542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sz="2000">
                <a:latin typeface="Cambria" panose="02040503050406030204" pitchFamily="18" charset="0"/>
              </a:rPr>
              <a:t>•</a:t>
            </a:r>
          </a:p>
        </p:txBody>
      </p:sp>
      <p:sp>
        <p:nvSpPr>
          <p:cNvPr id="21" name="20 Metin kutusu"/>
          <p:cNvSpPr txBox="1"/>
          <p:nvPr/>
        </p:nvSpPr>
        <p:spPr>
          <a:xfrm>
            <a:off x="415925" y="4375152"/>
            <a:ext cx="69850" cy="227013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sz="2000">
                <a:latin typeface="Cambria" panose="02040503050406030204" pitchFamily="18" charset="0"/>
              </a:rPr>
              <a:t>•</a:t>
            </a:r>
          </a:p>
        </p:txBody>
      </p:sp>
      <p:sp>
        <p:nvSpPr>
          <p:cNvPr id="26" name="Dikdörtgen 2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/>
          </a:p>
        </p:txBody>
      </p:sp>
      <p:grpSp>
        <p:nvGrpSpPr>
          <p:cNvPr id="27" name="Grup 26"/>
          <p:cNvGrpSpPr/>
          <p:nvPr/>
        </p:nvGrpSpPr>
        <p:grpSpPr>
          <a:xfrm>
            <a:off x="0" y="0"/>
            <a:ext cx="9144000" cy="437322"/>
            <a:chOff x="0" y="0"/>
            <a:chExt cx="12192000" cy="291548"/>
          </a:xfrm>
        </p:grpSpPr>
        <p:sp>
          <p:nvSpPr>
            <p:cNvPr id="28" name="Dikdörtgen 27"/>
            <p:cNvSpPr/>
            <p:nvPr/>
          </p:nvSpPr>
          <p:spPr>
            <a:xfrm>
              <a:off x="13252" y="159027"/>
              <a:ext cx="12178748" cy="13252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9" name="Dikdörtgen 28"/>
            <p:cNvSpPr/>
            <p:nvPr/>
          </p:nvSpPr>
          <p:spPr>
            <a:xfrm>
              <a:off x="0" y="0"/>
              <a:ext cx="12192000" cy="22528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30" name="Dikdörtgen 29"/>
          <p:cNvSpPr/>
          <p:nvPr/>
        </p:nvSpPr>
        <p:spPr>
          <a:xfrm>
            <a:off x="13254" y="17214"/>
            <a:ext cx="4147928" cy="307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1400" dirty="0">
                <a:solidFill>
                  <a:schemeClr val="bg1"/>
                </a:solidFill>
                <a:latin typeface="Cambria" panose="02040503050406030204" pitchFamily="18" charset="0"/>
              </a:rPr>
              <a:t>Proje Destekleri </a:t>
            </a:r>
            <a:r>
              <a:rPr lang="tr-TR" altLang="tr-TR" sz="1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ve Etkin </a:t>
            </a:r>
            <a:r>
              <a:rPr lang="tr-TR" altLang="tr-TR" sz="1400" dirty="0">
                <a:solidFill>
                  <a:schemeClr val="bg1"/>
                </a:solidFill>
                <a:latin typeface="Cambria" panose="02040503050406030204" pitchFamily="18" charset="0"/>
              </a:rPr>
              <a:t>Proje Hazırlama Teknikleri </a:t>
            </a:r>
          </a:p>
        </p:txBody>
      </p:sp>
      <p:sp>
        <p:nvSpPr>
          <p:cNvPr id="31" name="2 Metin kutusu"/>
          <p:cNvSpPr txBox="1"/>
          <p:nvPr/>
        </p:nvSpPr>
        <p:spPr>
          <a:xfrm>
            <a:off x="616743" y="628958"/>
            <a:ext cx="7910513" cy="31750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defRPr/>
            </a:pPr>
            <a:r>
              <a:rPr lang="tr-TR" sz="20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Proje Performans Ödülü (PPÖ</a:t>
            </a:r>
            <a:r>
              <a:rPr lang="tr-TR" sz="20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) Uygulaması</a:t>
            </a:r>
            <a:endParaRPr lang="tr-TR" sz="2000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E248-14D5-42C4-8922-FD05F6B2F6F2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797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kdörtgen 9"/>
          <p:cNvSpPr/>
          <p:nvPr/>
        </p:nvSpPr>
        <p:spPr>
          <a:xfrm>
            <a:off x="398985" y="1512289"/>
            <a:ext cx="75920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Ankara Üniversitesi ARDEB destek programları değerlendirme sonuçları 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451993" y="4175432"/>
            <a:ext cx="186384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dirty="0">
                <a:latin typeface="Cambria" panose="02040503050406030204" pitchFamily="18" charset="0"/>
              </a:rPr>
              <a:t>Kaynak: TÜBİTAK ARDEB</a:t>
            </a:r>
          </a:p>
        </p:txBody>
      </p:sp>
      <p:sp>
        <p:nvSpPr>
          <p:cNvPr id="12" name="Dikdörtgen 11"/>
          <p:cNvSpPr/>
          <p:nvPr/>
        </p:nvSpPr>
        <p:spPr>
          <a:xfrm>
            <a:off x="186950" y="752478"/>
            <a:ext cx="53357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chemeClr val="tx2"/>
                </a:solidFill>
                <a:latin typeface="Cambria" panose="02040503050406030204" pitchFamily="18" charset="0"/>
              </a:rPr>
              <a:t>Ankara Üniversitesi TÜBİTAK Projeleri Başarısı</a:t>
            </a:r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733" y="3753461"/>
            <a:ext cx="3094946" cy="2785452"/>
          </a:xfrm>
          <a:prstGeom prst="rect">
            <a:avLst/>
          </a:prstGeom>
        </p:spPr>
      </p:pic>
      <p:cxnSp>
        <p:nvCxnSpPr>
          <p:cNvPr id="15" name="Düz Bağlayıcı 14"/>
          <p:cNvCxnSpPr/>
          <p:nvPr/>
        </p:nvCxnSpPr>
        <p:spPr>
          <a:xfrm>
            <a:off x="186950" y="1272209"/>
            <a:ext cx="53357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ikdörtgen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/>
          </a:p>
        </p:txBody>
      </p:sp>
      <p:grpSp>
        <p:nvGrpSpPr>
          <p:cNvPr id="17" name="Grup 16"/>
          <p:cNvGrpSpPr/>
          <p:nvPr/>
        </p:nvGrpSpPr>
        <p:grpSpPr>
          <a:xfrm>
            <a:off x="0" y="0"/>
            <a:ext cx="9144000" cy="437322"/>
            <a:chOff x="0" y="0"/>
            <a:chExt cx="12192000" cy="291548"/>
          </a:xfrm>
        </p:grpSpPr>
        <p:sp>
          <p:nvSpPr>
            <p:cNvPr id="18" name="Dikdörtgen 17"/>
            <p:cNvSpPr/>
            <p:nvPr/>
          </p:nvSpPr>
          <p:spPr>
            <a:xfrm>
              <a:off x="13252" y="159027"/>
              <a:ext cx="12178748" cy="13252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9" name="Dikdörtgen 18"/>
            <p:cNvSpPr/>
            <p:nvPr/>
          </p:nvSpPr>
          <p:spPr>
            <a:xfrm>
              <a:off x="0" y="0"/>
              <a:ext cx="12192000" cy="22528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pic>
        <p:nvPicPr>
          <p:cNvPr id="9" name="Resi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85" y="1982243"/>
            <a:ext cx="5564494" cy="2178059"/>
          </a:xfrm>
          <a:prstGeom prst="rect">
            <a:avLst/>
          </a:prstGeom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E248-14D5-42C4-8922-FD05F6B2F6F2}" type="slidenum">
              <a:rPr lang="tr-TR" smtClean="0"/>
              <a:t>16</a:t>
            </a:fld>
            <a:endParaRPr lang="tr-TR"/>
          </a:p>
        </p:txBody>
      </p:sp>
      <p:sp>
        <p:nvSpPr>
          <p:cNvPr id="21" name="Dikdörtgen 20"/>
          <p:cNvSpPr/>
          <p:nvPr/>
        </p:nvSpPr>
        <p:spPr>
          <a:xfrm>
            <a:off x="13254" y="17214"/>
            <a:ext cx="4147928" cy="307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1400" dirty="0">
                <a:solidFill>
                  <a:schemeClr val="bg1"/>
                </a:solidFill>
                <a:latin typeface="Cambria" panose="02040503050406030204" pitchFamily="18" charset="0"/>
              </a:rPr>
              <a:t>Proje Destekleri </a:t>
            </a:r>
            <a:r>
              <a:rPr lang="tr-TR" altLang="tr-TR" sz="1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ve Etkin </a:t>
            </a:r>
            <a:r>
              <a:rPr lang="tr-TR" altLang="tr-TR" sz="1400" dirty="0">
                <a:solidFill>
                  <a:schemeClr val="bg1"/>
                </a:solidFill>
                <a:latin typeface="Cambria" panose="02040503050406030204" pitchFamily="18" charset="0"/>
              </a:rPr>
              <a:t>Proje Hazırlama Teknikleri </a:t>
            </a:r>
          </a:p>
        </p:txBody>
      </p:sp>
    </p:spTree>
    <p:extLst>
      <p:ext uri="{BB962C8B-B14F-4D97-AF65-F5344CB8AC3E}">
        <p14:creationId xmlns:p14="http://schemas.microsoft.com/office/powerpoint/2010/main" val="184925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E248-14D5-42C4-8922-FD05F6B2F6F2}" type="slidenum">
              <a:rPr lang="tr-TR" smtClean="0"/>
              <a:t>17</a:t>
            </a:fld>
            <a:endParaRPr lang="tr-TR"/>
          </a:p>
        </p:txBody>
      </p:sp>
      <p:sp>
        <p:nvSpPr>
          <p:cNvPr id="5" name="Dikdörtgen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/>
          </a:p>
        </p:txBody>
      </p:sp>
      <p:grpSp>
        <p:nvGrpSpPr>
          <p:cNvPr id="6" name="Grup 5"/>
          <p:cNvGrpSpPr/>
          <p:nvPr/>
        </p:nvGrpSpPr>
        <p:grpSpPr>
          <a:xfrm>
            <a:off x="0" y="0"/>
            <a:ext cx="9144000" cy="437322"/>
            <a:chOff x="0" y="0"/>
            <a:chExt cx="12192000" cy="291548"/>
          </a:xfrm>
        </p:grpSpPr>
        <p:sp>
          <p:nvSpPr>
            <p:cNvPr id="7" name="Dikdörtgen 6"/>
            <p:cNvSpPr/>
            <p:nvPr/>
          </p:nvSpPr>
          <p:spPr>
            <a:xfrm>
              <a:off x="13252" y="159027"/>
              <a:ext cx="12178748" cy="13252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8" name="Dikdörtgen 7"/>
            <p:cNvSpPr/>
            <p:nvPr/>
          </p:nvSpPr>
          <p:spPr>
            <a:xfrm>
              <a:off x="0" y="0"/>
              <a:ext cx="12192000" cy="22528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9" name="Dikdörtgen 8"/>
          <p:cNvSpPr/>
          <p:nvPr/>
        </p:nvSpPr>
        <p:spPr>
          <a:xfrm>
            <a:off x="13254" y="17214"/>
            <a:ext cx="4147928" cy="307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1400" dirty="0">
                <a:solidFill>
                  <a:schemeClr val="bg1"/>
                </a:solidFill>
                <a:latin typeface="Cambria" panose="02040503050406030204" pitchFamily="18" charset="0"/>
              </a:rPr>
              <a:t>Proje Destekleri </a:t>
            </a:r>
            <a:r>
              <a:rPr lang="tr-TR" altLang="tr-TR" sz="1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ve Etkin </a:t>
            </a:r>
            <a:r>
              <a:rPr lang="tr-TR" altLang="tr-TR" sz="1400" dirty="0">
                <a:solidFill>
                  <a:schemeClr val="bg1"/>
                </a:solidFill>
                <a:latin typeface="Cambria" panose="02040503050406030204" pitchFamily="18" charset="0"/>
              </a:rPr>
              <a:t>Proje Hazırlama Teknikleri </a:t>
            </a:r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675864"/>
            <a:ext cx="8737600" cy="596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13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6" t="7208" r="22748" b="3347"/>
          <a:stretch/>
        </p:blipFill>
        <p:spPr bwMode="auto">
          <a:xfrm>
            <a:off x="1371600" y="724723"/>
            <a:ext cx="6400800" cy="5860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30298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Bilimsel Proje Desteği </a:t>
            </a:r>
          </a:p>
          <a:p>
            <a:pPr lvl="1"/>
            <a:r>
              <a:rPr lang="tr-TR" dirty="0" smtClean="0"/>
              <a:t>&lt;50.000 TL; Araştırma projesi</a:t>
            </a:r>
          </a:p>
          <a:p>
            <a:pPr lvl="1"/>
            <a:r>
              <a:rPr lang="tr-TR" dirty="0" smtClean="0"/>
              <a:t>&gt;50.000 TL ; Altyapı projesi</a:t>
            </a:r>
          </a:p>
          <a:p>
            <a:r>
              <a:rPr lang="tr-TR" dirty="0" err="1" smtClean="0"/>
              <a:t>Hizlandirilmis</a:t>
            </a:r>
            <a:r>
              <a:rPr lang="tr-TR" dirty="0" smtClean="0"/>
              <a:t> Proje </a:t>
            </a:r>
            <a:r>
              <a:rPr lang="tr-TR" dirty="0" err="1" smtClean="0"/>
              <a:t>Destegi</a:t>
            </a:r>
            <a:r>
              <a:rPr lang="tr-TR" dirty="0" smtClean="0"/>
              <a:t> (HPD)</a:t>
            </a:r>
          </a:p>
          <a:p>
            <a:pPr lvl="1"/>
            <a:r>
              <a:rPr lang="tr-TR" dirty="0" smtClean="0"/>
              <a:t>Süre: 1 yıl. Ek süre yok (20.000 TL)</a:t>
            </a:r>
          </a:p>
          <a:p>
            <a:r>
              <a:rPr lang="tr-TR" dirty="0" err="1" smtClean="0"/>
              <a:t>Ogrenci</a:t>
            </a:r>
            <a:r>
              <a:rPr lang="tr-TR" dirty="0" smtClean="0"/>
              <a:t> </a:t>
            </a:r>
            <a:r>
              <a:rPr lang="tr-TR" dirty="0" err="1" smtClean="0"/>
              <a:t>Odakli</a:t>
            </a:r>
            <a:r>
              <a:rPr lang="tr-TR" dirty="0" smtClean="0"/>
              <a:t> </a:t>
            </a:r>
            <a:r>
              <a:rPr lang="tr-TR" dirty="0" err="1" smtClean="0"/>
              <a:t>Arastirma</a:t>
            </a:r>
            <a:r>
              <a:rPr lang="tr-TR" dirty="0" smtClean="0"/>
              <a:t> Projesi </a:t>
            </a:r>
            <a:r>
              <a:rPr lang="tr-TR" dirty="0" err="1" smtClean="0"/>
              <a:t>Destegi</a:t>
            </a:r>
            <a:endParaRPr lang="tr-TR" dirty="0" smtClean="0"/>
          </a:p>
          <a:p>
            <a:pPr lvl="1"/>
            <a:r>
              <a:rPr lang="tr-TR" dirty="0" smtClean="0"/>
              <a:t>Süre: 1 yıl. Ek süre istenebilir (30.000 TL)</a:t>
            </a:r>
          </a:p>
          <a:p>
            <a:r>
              <a:rPr lang="tr-TR" dirty="0" smtClean="0"/>
              <a:t>Lisansüstü Ö</a:t>
            </a:r>
            <a:r>
              <a:rPr lang="tr-TR" dirty="0"/>
              <a:t>ğ</a:t>
            </a:r>
            <a:r>
              <a:rPr lang="tr-TR" dirty="0" smtClean="0"/>
              <a:t>rencileri için </a:t>
            </a:r>
            <a:r>
              <a:rPr lang="tr-TR" dirty="0" err="1" smtClean="0"/>
              <a:t>Araştirma</a:t>
            </a:r>
            <a:r>
              <a:rPr lang="tr-TR" dirty="0" smtClean="0"/>
              <a:t> Projesi Desteği (LOPD)</a:t>
            </a:r>
          </a:p>
          <a:p>
            <a:pPr lvl="1"/>
            <a:r>
              <a:rPr lang="tr-TR" dirty="0" smtClean="0"/>
              <a:t>Süre: 2 yıl. Ek süre istenebilir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8164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/>
          </a:p>
        </p:txBody>
      </p:sp>
      <p:grpSp>
        <p:nvGrpSpPr>
          <p:cNvPr id="8" name="Grup 7"/>
          <p:cNvGrpSpPr/>
          <p:nvPr/>
        </p:nvGrpSpPr>
        <p:grpSpPr>
          <a:xfrm>
            <a:off x="0" y="0"/>
            <a:ext cx="9144000" cy="437322"/>
            <a:chOff x="0" y="0"/>
            <a:chExt cx="12192000" cy="291548"/>
          </a:xfrm>
        </p:grpSpPr>
        <p:sp>
          <p:nvSpPr>
            <p:cNvPr id="9" name="Dikdörtgen 8"/>
            <p:cNvSpPr/>
            <p:nvPr/>
          </p:nvSpPr>
          <p:spPr>
            <a:xfrm>
              <a:off x="13252" y="159027"/>
              <a:ext cx="12178748" cy="13252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0" name="Dikdörtgen 9"/>
            <p:cNvSpPr/>
            <p:nvPr/>
          </p:nvSpPr>
          <p:spPr>
            <a:xfrm>
              <a:off x="0" y="0"/>
              <a:ext cx="12192000" cy="22528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11" name="Dikdörtgen 10"/>
          <p:cNvSpPr/>
          <p:nvPr/>
        </p:nvSpPr>
        <p:spPr>
          <a:xfrm>
            <a:off x="13254" y="17214"/>
            <a:ext cx="4147928" cy="307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1400" dirty="0">
                <a:solidFill>
                  <a:schemeClr val="bg1"/>
                </a:solidFill>
                <a:latin typeface="Cambria" panose="02040503050406030204" pitchFamily="18" charset="0"/>
              </a:rPr>
              <a:t>Proje Destekleri </a:t>
            </a:r>
            <a:r>
              <a:rPr lang="tr-TR" altLang="tr-TR" sz="1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ve Etkin </a:t>
            </a:r>
            <a:r>
              <a:rPr lang="tr-TR" altLang="tr-TR" sz="1400" dirty="0">
                <a:solidFill>
                  <a:schemeClr val="bg1"/>
                </a:solidFill>
                <a:latin typeface="Cambria" panose="02040503050406030204" pitchFamily="18" charset="0"/>
              </a:rPr>
              <a:t>Proje Hazırlama Teknikleri </a:t>
            </a:r>
          </a:p>
        </p:txBody>
      </p:sp>
      <p:sp>
        <p:nvSpPr>
          <p:cNvPr id="10242" name="3 Metin kutusu"/>
          <p:cNvSpPr txBox="1">
            <a:spLocks noChangeArrowheads="1"/>
          </p:cNvSpPr>
          <p:nvPr/>
        </p:nvSpPr>
        <p:spPr bwMode="auto">
          <a:xfrm>
            <a:off x="1428750" y="3498655"/>
            <a:ext cx="62865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44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TÜBİTAK ARDEB Destekleri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44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Genel Bakış</a:t>
            </a:r>
            <a:endParaRPr lang="tr-TR" altLang="tr-TR" sz="44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2" name="Slayt Numarası Yer Tutucus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E248-14D5-42C4-8922-FD05F6B2F6F2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770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8" t="7013" r="22748" b="3936"/>
          <a:stretch/>
        </p:blipFill>
        <p:spPr bwMode="auto">
          <a:xfrm>
            <a:off x="1219200" y="381000"/>
            <a:ext cx="6833158" cy="630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29341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16" b="3544"/>
          <a:stretch/>
        </p:blipFill>
        <p:spPr bwMode="auto">
          <a:xfrm>
            <a:off x="548922" y="1447800"/>
            <a:ext cx="8046156" cy="4057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75370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36" b="3919"/>
          <a:stretch/>
        </p:blipFill>
        <p:spPr bwMode="auto">
          <a:xfrm>
            <a:off x="548922" y="1367161"/>
            <a:ext cx="8046156" cy="4048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29337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1" t="6423" r="14693" b="3544"/>
          <a:stretch/>
        </p:blipFill>
        <p:spPr bwMode="auto">
          <a:xfrm>
            <a:off x="381000" y="487128"/>
            <a:ext cx="8335827" cy="5913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3319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6649243" y="1463677"/>
            <a:ext cx="4173538" cy="35560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1267" name="3 Metin kutusu"/>
          <p:cNvSpPr txBox="1">
            <a:spLocks noChangeArrowheads="1"/>
          </p:cNvSpPr>
          <p:nvPr/>
        </p:nvSpPr>
        <p:spPr bwMode="auto">
          <a:xfrm>
            <a:off x="558800" y="1641477"/>
            <a:ext cx="5227638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Cambria" panose="02040503050406030204" pitchFamily="18" charset="0"/>
              </a:rPr>
              <a:t>• Dönemsel Başvuru Programları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1016000" y="2062163"/>
            <a:ext cx="184150" cy="36830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>
                <a:latin typeface="Cambria" panose="02040503050406030204" pitchFamily="18" charset="0"/>
              </a:rPr>
              <a:t>–</a:t>
            </a:r>
          </a:p>
        </p:txBody>
      </p:sp>
      <p:sp>
        <p:nvSpPr>
          <p:cNvPr id="6" name="5 Metin kutusu"/>
          <p:cNvSpPr txBox="1"/>
          <p:nvPr/>
        </p:nvSpPr>
        <p:spPr>
          <a:xfrm>
            <a:off x="1016000" y="2419350"/>
            <a:ext cx="184150" cy="36830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>
                <a:latin typeface="Cambria" panose="02040503050406030204" pitchFamily="18" charset="0"/>
              </a:rPr>
              <a:t>–</a:t>
            </a:r>
          </a:p>
        </p:txBody>
      </p:sp>
      <p:sp>
        <p:nvSpPr>
          <p:cNvPr id="7" name="6 Metin kutusu"/>
          <p:cNvSpPr txBox="1"/>
          <p:nvPr/>
        </p:nvSpPr>
        <p:spPr>
          <a:xfrm>
            <a:off x="1016000" y="2774950"/>
            <a:ext cx="184150" cy="369888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>
                <a:latin typeface="Cambria" panose="02040503050406030204" pitchFamily="18" charset="0"/>
              </a:rPr>
              <a:t>–</a:t>
            </a:r>
          </a:p>
        </p:txBody>
      </p:sp>
      <p:sp>
        <p:nvSpPr>
          <p:cNvPr id="8" name="7 Metin kutusu"/>
          <p:cNvSpPr txBox="1"/>
          <p:nvPr/>
        </p:nvSpPr>
        <p:spPr>
          <a:xfrm>
            <a:off x="1016000" y="3132138"/>
            <a:ext cx="184150" cy="36830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>
                <a:latin typeface="Cambria" panose="02040503050406030204" pitchFamily="18" charset="0"/>
              </a:rPr>
              <a:t>–</a:t>
            </a:r>
          </a:p>
        </p:txBody>
      </p:sp>
      <p:sp>
        <p:nvSpPr>
          <p:cNvPr id="9" name="8 Metin kutusu"/>
          <p:cNvSpPr txBox="1"/>
          <p:nvPr/>
        </p:nvSpPr>
        <p:spPr>
          <a:xfrm>
            <a:off x="1303340" y="2078038"/>
            <a:ext cx="5132387" cy="33020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b="1">
                <a:latin typeface="Cambria" panose="02040503050406030204" pitchFamily="18" charset="0"/>
              </a:rPr>
              <a:t>1001</a:t>
            </a:r>
            <a:r>
              <a:rPr lang="tr-TR">
                <a:latin typeface="Cambria" panose="02040503050406030204" pitchFamily="18" charset="0"/>
              </a:rPr>
              <a:t> - Araştırma Projelerini Destekleme Programı</a:t>
            </a:r>
          </a:p>
        </p:txBody>
      </p:sp>
      <p:sp>
        <p:nvSpPr>
          <p:cNvPr id="10" name="9 Metin kutusu"/>
          <p:cNvSpPr txBox="1"/>
          <p:nvPr/>
        </p:nvSpPr>
        <p:spPr>
          <a:xfrm>
            <a:off x="1303340" y="2433640"/>
            <a:ext cx="6454775" cy="331787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b="1" dirty="0">
                <a:latin typeface="Cambria" panose="02040503050406030204" pitchFamily="18" charset="0"/>
              </a:rPr>
              <a:t>1005</a:t>
            </a:r>
            <a:r>
              <a:rPr lang="tr-TR" dirty="0">
                <a:latin typeface="Cambria" panose="02040503050406030204" pitchFamily="18" charset="0"/>
              </a:rPr>
              <a:t> – Ulusal Yeni Fikirler ve Ürünler Araştırma Destek Programı</a:t>
            </a:r>
          </a:p>
        </p:txBody>
      </p:sp>
      <p:sp>
        <p:nvSpPr>
          <p:cNvPr id="11" name="10 Metin kutusu"/>
          <p:cNvSpPr txBox="1"/>
          <p:nvPr/>
        </p:nvSpPr>
        <p:spPr>
          <a:xfrm>
            <a:off x="1303338" y="2790825"/>
            <a:ext cx="6799262" cy="33020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b="1" dirty="0">
                <a:latin typeface="Cambria" panose="02040503050406030204" pitchFamily="18" charset="0"/>
              </a:rPr>
              <a:t>1011</a:t>
            </a:r>
            <a:r>
              <a:rPr lang="tr-TR" dirty="0">
                <a:latin typeface="Cambria" panose="02040503050406030204" pitchFamily="18" charset="0"/>
              </a:rPr>
              <a:t> - Uluslararası Bilimsel Araştırma Projelerine Katılma Programı</a:t>
            </a:r>
          </a:p>
        </p:txBody>
      </p:sp>
      <p:sp>
        <p:nvSpPr>
          <p:cNvPr id="12" name="11 Metin kutusu"/>
          <p:cNvSpPr txBox="1"/>
          <p:nvPr/>
        </p:nvSpPr>
        <p:spPr>
          <a:xfrm>
            <a:off x="1303340" y="3148013"/>
            <a:ext cx="4911725" cy="33020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b="1" dirty="0">
                <a:latin typeface="Cambria" panose="02040503050406030204" pitchFamily="18" charset="0"/>
              </a:rPr>
              <a:t>3501</a:t>
            </a:r>
            <a:r>
              <a:rPr lang="tr-TR" dirty="0">
                <a:latin typeface="Cambria" panose="02040503050406030204" pitchFamily="18" charset="0"/>
              </a:rPr>
              <a:t> - Ulusal Kariyer Genç Araştırmacı Programı</a:t>
            </a:r>
          </a:p>
        </p:txBody>
      </p:sp>
      <p:sp>
        <p:nvSpPr>
          <p:cNvPr id="13" name="12 Metin kutusu"/>
          <p:cNvSpPr txBox="1"/>
          <p:nvPr/>
        </p:nvSpPr>
        <p:spPr>
          <a:xfrm>
            <a:off x="558800" y="3582716"/>
            <a:ext cx="5740400" cy="44132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dirty="0">
                <a:latin typeface="Cambria" panose="02040503050406030204" pitchFamily="18" charset="0"/>
              </a:rPr>
              <a:t>• Sürekli  Başvuruya Açık Programlar</a:t>
            </a:r>
          </a:p>
        </p:txBody>
      </p:sp>
      <p:sp>
        <p:nvSpPr>
          <p:cNvPr id="14" name="13 Metin kutusu"/>
          <p:cNvSpPr txBox="1"/>
          <p:nvPr/>
        </p:nvSpPr>
        <p:spPr>
          <a:xfrm>
            <a:off x="1016000" y="4001816"/>
            <a:ext cx="3282950" cy="3841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>
                <a:latin typeface="Cambria" panose="02040503050406030204" pitchFamily="18" charset="0"/>
              </a:rPr>
              <a:t>–</a:t>
            </a:r>
            <a:r>
              <a:rPr lang="tr-TR" b="1">
                <a:latin typeface="Cambria" panose="02040503050406030204" pitchFamily="18" charset="0"/>
              </a:rPr>
              <a:t> 1002</a:t>
            </a:r>
            <a:r>
              <a:rPr lang="tr-TR">
                <a:latin typeface="Cambria" panose="02040503050406030204" pitchFamily="18" charset="0"/>
              </a:rPr>
              <a:t> - Hızlı Destek Programı</a:t>
            </a:r>
          </a:p>
        </p:txBody>
      </p:sp>
      <p:sp>
        <p:nvSpPr>
          <p:cNvPr id="15" name="14 Metin kutusu"/>
          <p:cNvSpPr txBox="1"/>
          <p:nvPr/>
        </p:nvSpPr>
        <p:spPr>
          <a:xfrm>
            <a:off x="1016002" y="4359003"/>
            <a:ext cx="5345113" cy="3841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>
                <a:latin typeface="Cambria" panose="02040503050406030204" pitchFamily="18" charset="0"/>
              </a:rPr>
              <a:t>–</a:t>
            </a:r>
            <a:r>
              <a:rPr lang="tr-TR" b="1">
                <a:latin typeface="Cambria" panose="02040503050406030204" pitchFamily="18" charset="0"/>
              </a:rPr>
              <a:t> 3001</a:t>
            </a:r>
            <a:r>
              <a:rPr lang="tr-TR">
                <a:latin typeface="Cambria" panose="02040503050406030204" pitchFamily="18" charset="0"/>
              </a:rPr>
              <a:t> - Başlangıç Ar-Ge Projeleri Destek Programı</a:t>
            </a:r>
          </a:p>
        </p:txBody>
      </p:sp>
      <p:sp>
        <p:nvSpPr>
          <p:cNvPr id="16" name="15 Metin kutusu"/>
          <p:cNvSpPr txBox="1"/>
          <p:nvPr/>
        </p:nvSpPr>
        <p:spPr>
          <a:xfrm>
            <a:off x="1016002" y="5230198"/>
            <a:ext cx="5992813" cy="3841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>
                <a:latin typeface="Cambria" panose="02040503050406030204" pitchFamily="18" charset="0"/>
              </a:rPr>
              <a:t>–</a:t>
            </a:r>
            <a:r>
              <a:rPr lang="tr-TR" b="1">
                <a:latin typeface="Cambria" panose="02040503050406030204" pitchFamily="18" charset="0"/>
              </a:rPr>
              <a:t> 1003</a:t>
            </a:r>
            <a:r>
              <a:rPr lang="tr-TR">
                <a:latin typeface="Cambria" panose="02040503050406030204" pitchFamily="18" charset="0"/>
              </a:rPr>
              <a:t> - Öncelikli Alanlar Ar-Ge Projeleri Destek Programı</a:t>
            </a:r>
          </a:p>
        </p:txBody>
      </p:sp>
      <p:sp>
        <p:nvSpPr>
          <p:cNvPr id="17" name="16 Metin kutusu"/>
          <p:cNvSpPr txBox="1"/>
          <p:nvPr/>
        </p:nvSpPr>
        <p:spPr>
          <a:xfrm>
            <a:off x="1016002" y="5587386"/>
            <a:ext cx="6169025" cy="3841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>
                <a:latin typeface="Cambria" panose="02040503050406030204" pitchFamily="18" charset="0"/>
              </a:rPr>
              <a:t>–</a:t>
            </a:r>
            <a:r>
              <a:rPr lang="tr-TR" b="1">
                <a:latin typeface="Cambria" panose="02040503050406030204" pitchFamily="18" charset="0"/>
              </a:rPr>
              <a:t> 1007</a:t>
            </a:r>
            <a:r>
              <a:rPr lang="tr-TR">
                <a:latin typeface="Cambria" panose="02040503050406030204" pitchFamily="18" charset="0"/>
              </a:rPr>
              <a:t> - Kamu Kurumları Araştırma ve Geliştirme  Programı</a:t>
            </a:r>
          </a:p>
        </p:txBody>
      </p:sp>
      <p:sp>
        <p:nvSpPr>
          <p:cNvPr id="11281" name="17 Metin kutusu"/>
          <p:cNvSpPr txBox="1">
            <a:spLocks noChangeArrowheads="1"/>
          </p:cNvSpPr>
          <p:nvPr/>
        </p:nvSpPr>
        <p:spPr bwMode="auto">
          <a:xfrm>
            <a:off x="558800" y="4809509"/>
            <a:ext cx="4548188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Cambria" panose="02040503050406030204" pitchFamily="18" charset="0"/>
              </a:rPr>
              <a:t>• Çağrılı  Başvuru Programlar</a:t>
            </a:r>
          </a:p>
        </p:txBody>
      </p:sp>
      <p:sp>
        <p:nvSpPr>
          <p:cNvPr id="22" name="Dikdörtgen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/>
          </a:p>
        </p:txBody>
      </p:sp>
      <p:grpSp>
        <p:nvGrpSpPr>
          <p:cNvPr id="23" name="Grup 22"/>
          <p:cNvGrpSpPr/>
          <p:nvPr/>
        </p:nvGrpSpPr>
        <p:grpSpPr>
          <a:xfrm>
            <a:off x="0" y="0"/>
            <a:ext cx="9144000" cy="437322"/>
            <a:chOff x="0" y="0"/>
            <a:chExt cx="12192000" cy="291548"/>
          </a:xfrm>
        </p:grpSpPr>
        <p:sp>
          <p:nvSpPr>
            <p:cNvPr id="24" name="Dikdörtgen 23"/>
            <p:cNvSpPr/>
            <p:nvPr/>
          </p:nvSpPr>
          <p:spPr>
            <a:xfrm>
              <a:off x="13252" y="159027"/>
              <a:ext cx="12178748" cy="13252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5" name="Dikdörtgen 24"/>
            <p:cNvSpPr/>
            <p:nvPr/>
          </p:nvSpPr>
          <p:spPr>
            <a:xfrm>
              <a:off x="0" y="0"/>
              <a:ext cx="12192000" cy="22528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26" name="Dikdörtgen 25"/>
          <p:cNvSpPr/>
          <p:nvPr/>
        </p:nvSpPr>
        <p:spPr>
          <a:xfrm>
            <a:off x="13254" y="17214"/>
            <a:ext cx="4147928" cy="307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1400" dirty="0">
                <a:solidFill>
                  <a:schemeClr val="bg1"/>
                </a:solidFill>
                <a:latin typeface="Cambria" panose="02040503050406030204" pitchFamily="18" charset="0"/>
              </a:rPr>
              <a:t>Proje Destekleri </a:t>
            </a:r>
            <a:r>
              <a:rPr lang="tr-TR" altLang="tr-TR" sz="1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ve Etkin </a:t>
            </a:r>
            <a:r>
              <a:rPr lang="tr-TR" altLang="tr-TR" sz="1400" dirty="0">
                <a:solidFill>
                  <a:schemeClr val="bg1"/>
                </a:solidFill>
                <a:latin typeface="Cambria" panose="02040503050406030204" pitchFamily="18" charset="0"/>
              </a:rPr>
              <a:t>Proje Hazırlama Teknikleri </a:t>
            </a:r>
          </a:p>
        </p:txBody>
      </p:sp>
      <p:cxnSp>
        <p:nvCxnSpPr>
          <p:cNvPr id="27" name="Düz Bağlayıcı 26"/>
          <p:cNvCxnSpPr/>
          <p:nvPr/>
        </p:nvCxnSpPr>
        <p:spPr>
          <a:xfrm>
            <a:off x="186950" y="1272209"/>
            <a:ext cx="53357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Dikdörtgen 27"/>
          <p:cNvSpPr/>
          <p:nvPr/>
        </p:nvSpPr>
        <p:spPr>
          <a:xfrm>
            <a:off x="186950" y="752478"/>
            <a:ext cx="31606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0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ARDEB Destek Programları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E248-14D5-42C4-8922-FD05F6B2F6F2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182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1107663" y="684618"/>
            <a:ext cx="7910513" cy="31750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sz="20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1001 - Bilimsel Araştırma Projelerini Destekleme Programı</a:t>
            </a:r>
          </a:p>
        </p:txBody>
      </p:sp>
      <p:sp>
        <p:nvSpPr>
          <p:cNvPr id="12291" name="23 Metin kutusu"/>
          <p:cNvSpPr txBox="1">
            <a:spLocks noChangeArrowheads="1"/>
          </p:cNvSpPr>
          <p:nvPr/>
        </p:nvSpPr>
        <p:spPr bwMode="auto">
          <a:xfrm>
            <a:off x="1420813" y="6320843"/>
            <a:ext cx="1303450" cy="140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200" b="1">
                <a:solidFill>
                  <a:srgbClr val="FFFFFF"/>
                </a:solidFill>
                <a:latin typeface="Corbel" panose="020B0503020204020204" pitchFamily="34" charset="0"/>
              </a:rPr>
              <a:t>Değerlendirme Süresi</a:t>
            </a:r>
          </a:p>
        </p:txBody>
      </p:sp>
      <p:pic>
        <p:nvPicPr>
          <p:cNvPr id="12292" name="Picture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86" y="1174749"/>
            <a:ext cx="7890841" cy="5329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293" name="8 Grup"/>
          <p:cNvGrpSpPr>
            <a:grpSpLocks/>
          </p:cNvGrpSpPr>
          <p:nvPr/>
        </p:nvGrpSpPr>
        <p:grpSpPr bwMode="auto">
          <a:xfrm>
            <a:off x="4463080" y="5313271"/>
            <a:ext cx="3419364" cy="558204"/>
            <a:chOff x="0" y="1246177"/>
            <a:chExt cx="6096000" cy="1034280"/>
          </a:xfrm>
        </p:grpSpPr>
        <p:sp>
          <p:nvSpPr>
            <p:cNvPr id="10" name="9 Yuvarlatılmış Dikdörtgen"/>
            <p:cNvSpPr/>
            <p:nvPr/>
          </p:nvSpPr>
          <p:spPr>
            <a:xfrm>
              <a:off x="0" y="1246177"/>
              <a:ext cx="6096000" cy="10342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Yuvarlatılmış Dikdörtgen 4"/>
            <p:cNvSpPr/>
            <p:nvPr/>
          </p:nvSpPr>
          <p:spPr>
            <a:xfrm>
              <a:off x="49498" y="1297619"/>
              <a:ext cx="5997005" cy="9313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99060" tIns="99060" rIns="99060" bIns="99060" spcCol="1270" anchor="ctr"/>
            <a:lstStyle/>
            <a:p>
              <a:pPr defTabSz="11557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tr-TR" sz="1200" b="1" dirty="0">
                  <a:latin typeface="Cambria" panose="02040503050406030204" pitchFamily="18" charset="0"/>
                </a:rPr>
                <a:t>Proje Teşvik İkramiyeleri rapor sunulduktan sonra toplu olarak ödenir.</a:t>
              </a:r>
            </a:p>
          </p:txBody>
        </p:sp>
      </p:grpSp>
      <p:sp>
        <p:nvSpPr>
          <p:cNvPr id="18" name="Dikdörtgen 17"/>
          <p:cNvSpPr/>
          <p:nvPr/>
        </p:nvSpPr>
        <p:spPr>
          <a:xfrm>
            <a:off x="0" y="76200"/>
            <a:ext cx="9144000" cy="685800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/>
          </a:p>
        </p:txBody>
      </p:sp>
      <p:grpSp>
        <p:nvGrpSpPr>
          <p:cNvPr id="19" name="Grup 18"/>
          <p:cNvGrpSpPr/>
          <p:nvPr/>
        </p:nvGrpSpPr>
        <p:grpSpPr>
          <a:xfrm>
            <a:off x="0" y="0"/>
            <a:ext cx="9144000" cy="437322"/>
            <a:chOff x="0" y="0"/>
            <a:chExt cx="12192000" cy="291548"/>
          </a:xfrm>
        </p:grpSpPr>
        <p:sp>
          <p:nvSpPr>
            <p:cNvPr id="20" name="Dikdörtgen 19"/>
            <p:cNvSpPr/>
            <p:nvPr/>
          </p:nvSpPr>
          <p:spPr>
            <a:xfrm>
              <a:off x="13252" y="159027"/>
              <a:ext cx="12178748" cy="13252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1" name="Dikdörtgen 20"/>
            <p:cNvSpPr/>
            <p:nvPr/>
          </p:nvSpPr>
          <p:spPr>
            <a:xfrm>
              <a:off x="0" y="0"/>
              <a:ext cx="12192000" cy="22528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22" name="Dikdörtgen 21"/>
          <p:cNvSpPr/>
          <p:nvPr/>
        </p:nvSpPr>
        <p:spPr>
          <a:xfrm>
            <a:off x="13254" y="17214"/>
            <a:ext cx="4147928" cy="307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1400" dirty="0">
                <a:solidFill>
                  <a:schemeClr val="bg1"/>
                </a:solidFill>
                <a:latin typeface="Cambria" panose="02040503050406030204" pitchFamily="18" charset="0"/>
              </a:rPr>
              <a:t>Proje Destekleri </a:t>
            </a:r>
            <a:r>
              <a:rPr lang="tr-TR" altLang="tr-TR" sz="1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ve Etkin </a:t>
            </a:r>
            <a:r>
              <a:rPr lang="tr-TR" altLang="tr-TR" sz="1400" dirty="0">
                <a:solidFill>
                  <a:schemeClr val="bg1"/>
                </a:solidFill>
                <a:latin typeface="Cambria" panose="02040503050406030204" pitchFamily="18" charset="0"/>
              </a:rPr>
              <a:t>Proje Hazırlama Teknikleri 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E248-14D5-42C4-8922-FD05F6B2F6F2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542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098" y="2113162"/>
            <a:ext cx="7359654" cy="4592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5 Dikdörtgen"/>
          <p:cNvSpPr>
            <a:spLocks noChangeArrowheads="1"/>
          </p:cNvSpPr>
          <p:nvPr/>
        </p:nvSpPr>
        <p:spPr bwMode="auto">
          <a:xfrm>
            <a:off x="642937" y="970117"/>
            <a:ext cx="7858125" cy="116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200" b="1" dirty="0" smtClean="0">
                <a:latin typeface="Cambria" panose="02040503050406030204" pitchFamily="18" charset="0"/>
              </a:rPr>
              <a:t>Amaç: Bilim </a:t>
            </a:r>
            <a:r>
              <a:rPr lang="tr-TR" altLang="tr-TR" sz="1200" b="1" dirty="0">
                <a:latin typeface="Cambria" panose="02040503050406030204" pitchFamily="18" charset="0"/>
              </a:rPr>
              <a:t>insanlarımızın bilimsel çalışmaları için yurtdışında görevlendirilmesine destek sağlayan 2219- Yurt Dışı Doktora Sonrası Araştırma Burs Programı ve ikili işbirliği anlaşmaları kapsamındaki karşılıklı ziyaret / değişim programlarına ek olarak, araştırmacılarımızın TÜBİTAK destekli projelerinde uluslararası boyutlarını zenginleştirmektir.</a:t>
            </a:r>
          </a:p>
        </p:txBody>
      </p:sp>
      <p:grpSp>
        <p:nvGrpSpPr>
          <p:cNvPr id="13318" name="8 Grup"/>
          <p:cNvGrpSpPr>
            <a:grpSpLocks/>
          </p:cNvGrpSpPr>
          <p:nvPr/>
        </p:nvGrpSpPr>
        <p:grpSpPr bwMode="auto">
          <a:xfrm>
            <a:off x="4606925" y="5656741"/>
            <a:ext cx="3271578" cy="516706"/>
            <a:chOff x="0" y="1246177"/>
            <a:chExt cx="6096000" cy="1034280"/>
          </a:xfrm>
        </p:grpSpPr>
        <p:sp>
          <p:nvSpPr>
            <p:cNvPr id="10" name="9 Yuvarlatılmış Dikdörtgen"/>
            <p:cNvSpPr/>
            <p:nvPr/>
          </p:nvSpPr>
          <p:spPr>
            <a:xfrm>
              <a:off x="0" y="1246177"/>
              <a:ext cx="6096000" cy="10342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Yuvarlatılmış Dikdörtgen 4"/>
            <p:cNvSpPr/>
            <p:nvPr/>
          </p:nvSpPr>
          <p:spPr>
            <a:xfrm>
              <a:off x="49497" y="1297621"/>
              <a:ext cx="5997005" cy="9313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99060" tIns="99060" rIns="99060" bIns="99060" spcCol="1270" anchor="ctr"/>
            <a:lstStyle/>
            <a:p>
              <a:pPr defTabSz="11557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tr-TR" sz="1200" b="1" dirty="0">
                  <a:latin typeface="Cambria" panose="02040503050406030204" pitchFamily="18" charset="0"/>
                </a:rPr>
                <a:t>Proje Teşvik İkramiyeleri rapor sunulduktan sonra toplu olarak ödenir.</a:t>
              </a:r>
            </a:p>
          </p:txBody>
        </p:sp>
      </p:grpSp>
      <p:sp>
        <p:nvSpPr>
          <p:cNvPr id="19" name="Dikdörtgen 1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/>
          </a:p>
        </p:txBody>
      </p:sp>
      <p:grpSp>
        <p:nvGrpSpPr>
          <p:cNvPr id="20" name="Grup 19"/>
          <p:cNvGrpSpPr/>
          <p:nvPr/>
        </p:nvGrpSpPr>
        <p:grpSpPr>
          <a:xfrm>
            <a:off x="0" y="0"/>
            <a:ext cx="9144000" cy="437322"/>
            <a:chOff x="0" y="0"/>
            <a:chExt cx="12192000" cy="291548"/>
          </a:xfrm>
        </p:grpSpPr>
        <p:sp>
          <p:nvSpPr>
            <p:cNvPr id="21" name="Dikdörtgen 20"/>
            <p:cNvSpPr/>
            <p:nvPr/>
          </p:nvSpPr>
          <p:spPr>
            <a:xfrm>
              <a:off x="13252" y="159027"/>
              <a:ext cx="12178748" cy="13252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2" name="Dikdörtgen 21"/>
            <p:cNvSpPr/>
            <p:nvPr/>
          </p:nvSpPr>
          <p:spPr>
            <a:xfrm>
              <a:off x="0" y="0"/>
              <a:ext cx="12192000" cy="22528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23" name="Dikdörtgen 22"/>
          <p:cNvSpPr/>
          <p:nvPr/>
        </p:nvSpPr>
        <p:spPr>
          <a:xfrm>
            <a:off x="13254" y="17214"/>
            <a:ext cx="4147928" cy="307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1400" dirty="0">
                <a:solidFill>
                  <a:schemeClr val="bg1"/>
                </a:solidFill>
                <a:latin typeface="Cambria" panose="02040503050406030204" pitchFamily="18" charset="0"/>
              </a:rPr>
              <a:t>Proje Destekleri </a:t>
            </a:r>
            <a:r>
              <a:rPr lang="tr-TR" altLang="tr-TR" sz="1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ve Etkin </a:t>
            </a:r>
            <a:r>
              <a:rPr lang="tr-TR" altLang="tr-TR" sz="1400" dirty="0">
                <a:solidFill>
                  <a:schemeClr val="bg1"/>
                </a:solidFill>
                <a:latin typeface="Cambria" panose="02040503050406030204" pitchFamily="18" charset="0"/>
              </a:rPr>
              <a:t>Proje Hazırlama Teknikleri </a:t>
            </a:r>
          </a:p>
        </p:txBody>
      </p:sp>
      <p:sp>
        <p:nvSpPr>
          <p:cNvPr id="24" name="2 Metin kutusu"/>
          <p:cNvSpPr txBox="1"/>
          <p:nvPr/>
        </p:nvSpPr>
        <p:spPr>
          <a:xfrm>
            <a:off x="429730" y="355104"/>
            <a:ext cx="8354389" cy="711696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sz="20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1011 – </a:t>
            </a:r>
            <a:r>
              <a:rPr lang="tr-TR" sz="20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UBAP  </a:t>
            </a:r>
            <a:r>
              <a:rPr lang="tr-TR" sz="20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(Uluslararası Bilimsel Araştırma Projelerine Katılma </a:t>
            </a:r>
            <a:r>
              <a:rPr lang="tr-TR" sz="20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Programı)</a:t>
            </a:r>
          </a:p>
          <a:p>
            <a:pPr algn="ctr">
              <a:defRPr/>
            </a:pPr>
            <a:r>
              <a:rPr lang="tr-TR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YÜRÜRLÜKTEN KALDIRILMIŞTIR</a:t>
            </a:r>
            <a:endParaRPr lang="tr-TR" sz="24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E248-14D5-42C4-8922-FD05F6B2F6F2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654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75" y="1249413"/>
            <a:ext cx="7947388" cy="526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4 Dikdörtgen"/>
          <p:cNvSpPr>
            <a:spLocks noChangeArrowheads="1"/>
          </p:cNvSpPr>
          <p:nvPr/>
        </p:nvSpPr>
        <p:spPr bwMode="auto">
          <a:xfrm>
            <a:off x="1402903" y="2814928"/>
            <a:ext cx="16475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800" b="1">
                <a:solidFill>
                  <a:schemeClr val="bg1"/>
                </a:solidFill>
                <a:latin typeface="Corbel" panose="020B0503020204020204" pitchFamily="34" charset="0"/>
              </a:rPr>
              <a:t>(Doktora derecesi alındıktan sonra çalışma süresi 5 yılı geçmemelidir.)</a:t>
            </a:r>
          </a:p>
        </p:txBody>
      </p:sp>
      <p:grpSp>
        <p:nvGrpSpPr>
          <p:cNvPr id="14341" name="5 Grup"/>
          <p:cNvGrpSpPr>
            <a:grpSpLocks/>
          </p:cNvGrpSpPr>
          <p:nvPr/>
        </p:nvGrpSpPr>
        <p:grpSpPr bwMode="auto">
          <a:xfrm>
            <a:off x="4120817" y="5444510"/>
            <a:ext cx="3426904" cy="770760"/>
            <a:chOff x="0" y="1246177"/>
            <a:chExt cx="6096000" cy="1034280"/>
          </a:xfrm>
        </p:grpSpPr>
        <p:sp>
          <p:nvSpPr>
            <p:cNvPr id="7" name="6 Yuvarlatılmış Dikdörtgen"/>
            <p:cNvSpPr/>
            <p:nvPr/>
          </p:nvSpPr>
          <p:spPr>
            <a:xfrm>
              <a:off x="0" y="1246177"/>
              <a:ext cx="6096000" cy="10342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Yuvarlatılmış Dikdörtgen 4"/>
            <p:cNvSpPr/>
            <p:nvPr/>
          </p:nvSpPr>
          <p:spPr>
            <a:xfrm>
              <a:off x="49498" y="1297619"/>
              <a:ext cx="5997005" cy="9313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99060" tIns="99060" rIns="99060" bIns="99060" spcCol="1270" anchor="ctr"/>
            <a:lstStyle/>
            <a:p>
              <a:pPr defTabSz="11557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tr-TR" sz="1400" b="1" dirty="0">
                  <a:latin typeface="Cambria" panose="02040503050406030204" pitchFamily="18" charset="0"/>
                </a:rPr>
                <a:t>Proje Teşvik İkramiyeleri rapor sunulduktan sonra toplu olarak ödenir.</a:t>
              </a:r>
            </a:p>
          </p:txBody>
        </p:sp>
      </p:grpSp>
      <p:sp>
        <p:nvSpPr>
          <p:cNvPr id="13" name="Dikdörtgen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/>
          </a:p>
        </p:txBody>
      </p:sp>
      <p:grpSp>
        <p:nvGrpSpPr>
          <p:cNvPr id="14" name="Grup 13"/>
          <p:cNvGrpSpPr/>
          <p:nvPr/>
        </p:nvGrpSpPr>
        <p:grpSpPr>
          <a:xfrm>
            <a:off x="0" y="0"/>
            <a:ext cx="9144000" cy="437322"/>
            <a:chOff x="0" y="0"/>
            <a:chExt cx="12192000" cy="291548"/>
          </a:xfrm>
        </p:grpSpPr>
        <p:sp>
          <p:nvSpPr>
            <p:cNvPr id="15" name="Dikdörtgen 14"/>
            <p:cNvSpPr/>
            <p:nvPr/>
          </p:nvSpPr>
          <p:spPr>
            <a:xfrm>
              <a:off x="13252" y="159027"/>
              <a:ext cx="12178748" cy="13252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6" name="Dikdörtgen 15"/>
            <p:cNvSpPr/>
            <p:nvPr/>
          </p:nvSpPr>
          <p:spPr>
            <a:xfrm>
              <a:off x="0" y="0"/>
              <a:ext cx="12192000" cy="22528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17" name="Dikdörtgen 16"/>
          <p:cNvSpPr/>
          <p:nvPr/>
        </p:nvSpPr>
        <p:spPr>
          <a:xfrm>
            <a:off x="13254" y="17214"/>
            <a:ext cx="4147928" cy="307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1400" dirty="0">
                <a:solidFill>
                  <a:schemeClr val="bg1"/>
                </a:solidFill>
                <a:latin typeface="Cambria" panose="02040503050406030204" pitchFamily="18" charset="0"/>
              </a:rPr>
              <a:t>Proje Destekleri </a:t>
            </a:r>
            <a:r>
              <a:rPr lang="tr-TR" altLang="tr-TR" sz="1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ve Etkin </a:t>
            </a:r>
            <a:r>
              <a:rPr lang="tr-TR" altLang="tr-TR" sz="1400" dirty="0">
                <a:solidFill>
                  <a:schemeClr val="bg1"/>
                </a:solidFill>
                <a:latin typeface="Cambria" panose="02040503050406030204" pitchFamily="18" charset="0"/>
              </a:rPr>
              <a:t>Proje Hazırlama Teknikleri </a:t>
            </a:r>
          </a:p>
        </p:txBody>
      </p:sp>
      <p:sp>
        <p:nvSpPr>
          <p:cNvPr id="18" name="2 Metin kutusu"/>
          <p:cNvSpPr txBox="1"/>
          <p:nvPr/>
        </p:nvSpPr>
        <p:spPr>
          <a:xfrm>
            <a:off x="616743" y="628958"/>
            <a:ext cx="7910513" cy="31750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defRPr/>
            </a:pPr>
            <a:r>
              <a:rPr lang="tr-TR" sz="20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3501 - Ulusal Kariyer Genç Araştırmacı Programı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E248-14D5-42C4-8922-FD05F6B2F6F2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617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29 Metin kutusu"/>
          <p:cNvSpPr txBox="1">
            <a:spLocks noChangeArrowheads="1"/>
          </p:cNvSpPr>
          <p:nvPr/>
        </p:nvSpPr>
        <p:spPr bwMode="auto">
          <a:xfrm>
            <a:off x="1960565" y="5886450"/>
            <a:ext cx="5302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 b="1">
                <a:solidFill>
                  <a:srgbClr val="FFFFFF"/>
                </a:solidFill>
                <a:latin typeface="Corbel" panose="020B0503020204020204" pitchFamily="34" charset="0"/>
              </a:rPr>
              <a:t>2 ay</a:t>
            </a:r>
          </a:p>
        </p:txBody>
      </p:sp>
      <p:pic>
        <p:nvPicPr>
          <p:cNvPr id="15364" name="Picture 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2" y="1143000"/>
            <a:ext cx="7858125" cy="516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365" name="5 Grup"/>
          <p:cNvGrpSpPr>
            <a:grpSpLocks/>
          </p:cNvGrpSpPr>
          <p:nvPr/>
        </p:nvGrpSpPr>
        <p:grpSpPr bwMode="auto">
          <a:xfrm>
            <a:off x="4429125" y="4857752"/>
            <a:ext cx="3714750" cy="606425"/>
            <a:chOff x="0" y="1246177"/>
            <a:chExt cx="6096000" cy="1034280"/>
          </a:xfrm>
        </p:grpSpPr>
        <p:sp>
          <p:nvSpPr>
            <p:cNvPr id="7" name="6 Yuvarlatılmış Dikdörtgen"/>
            <p:cNvSpPr/>
            <p:nvPr/>
          </p:nvSpPr>
          <p:spPr>
            <a:xfrm>
              <a:off x="0" y="1246177"/>
              <a:ext cx="6096000" cy="10342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Yuvarlatılmış Dikdörtgen 4"/>
            <p:cNvSpPr/>
            <p:nvPr/>
          </p:nvSpPr>
          <p:spPr>
            <a:xfrm>
              <a:off x="49498" y="1297621"/>
              <a:ext cx="5997005" cy="9313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99060" tIns="99060" rIns="99060" bIns="99060" spcCol="1270" anchor="ctr"/>
            <a:lstStyle/>
            <a:p>
              <a:pPr defTabSz="11557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tr-TR" sz="1600" b="1" dirty="0">
                  <a:latin typeface="Corbel" pitchFamily="34" charset="0"/>
                </a:rPr>
                <a:t>Proje Teşvik İkramiyeleri rapor sunulduktan sonra toplu olarak ödenir.</a:t>
              </a:r>
            </a:p>
          </p:txBody>
        </p:sp>
      </p:grpSp>
      <p:sp>
        <p:nvSpPr>
          <p:cNvPr id="13" name="Dikdörtgen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/>
          </a:p>
        </p:txBody>
      </p:sp>
      <p:grpSp>
        <p:nvGrpSpPr>
          <p:cNvPr id="14" name="Grup 13"/>
          <p:cNvGrpSpPr/>
          <p:nvPr/>
        </p:nvGrpSpPr>
        <p:grpSpPr>
          <a:xfrm>
            <a:off x="0" y="0"/>
            <a:ext cx="9144000" cy="437322"/>
            <a:chOff x="0" y="0"/>
            <a:chExt cx="12192000" cy="291548"/>
          </a:xfrm>
        </p:grpSpPr>
        <p:sp>
          <p:nvSpPr>
            <p:cNvPr id="15" name="Dikdörtgen 14"/>
            <p:cNvSpPr/>
            <p:nvPr/>
          </p:nvSpPr>
          <p:spPr>
            <a:xfrm>
              <a:off x="13252" y="159027"/>
              <a:ext cx="12178748" cy="13252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6" name="Dikdörtgen 15"/>
            <p:cNvSpPr/>
            <p:nvPr/>
          </p:nvSpPr>
          <p:spPr>
            <a:xfrm>
              <a:off x="0" y="0"/>
              <a:ext cx="12192000" cy="22528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17" name="Dikdörtgen 16"/>
          <p:cNvSpPr/>
          <p:nvPr/>
        </p:nvSpPr>
        <p:spPr>
          <a:xfrm>
            <a:off x="13254" y="17214"/>
            <a:ext cx="4147928" cy="307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1400" dirty="0">
                <a:solidFill>
                  <a:schemeClr val="bg1"/>
                </a:solidFill>
                <a:latin typeface="Cambria" panose="02040503050406030204" pitchFamily="18" charset="0"/>
              </a:rPr>
              <a:t>Proje Destekleri </a:t>
            </a:r>
            <a:r>
              <a:rPr lang="tr-TR" altLang="tr-TR" sz="1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ve Etkin </a:t>
            </a:r>
            <a:r>
              <a:rPr lang="tr-TR" altLang="tr-TR" sz="1400" dirty="0">
                <a:solidFill>
                  <a:schemeClr val="bg1"/>
                </a:solidFill>
                <a:latin typeface="Cambria" panose="02040503050406030204" pitchFamily="18" charset="0"/>
              </a:rPr>
              <a:t>Proje Hazırlama Teknikleri </a:t>
            </a:r>
          </a:p>
        </p:txBody>
      </p:sp>
      <p:sp>
        <p:nvSpPr>
          <p:cNvPr id="18" name="2 Metin kutusu"/>
          <p:cNvSpPr txBox="1"/>
          <p:nvPr/>
        </p:nvSpPr>
        <p:spPr>
          <a:xfrm>
            <a:off x="616743" y="628958"/>
            <a:ext cx="7910513" cy="31750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defRPr/>
            </a:pPr>
            <a:r>
              <a:rPr lang="tr-TR" sz="20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1002 - Hızlı Destek Programı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E248-14D5-42C4-8922-FD05F6B2F6F2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746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-2860687" y="4706611"/>
            <a:ext cx="7307263" cy="31750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endParaRPr lang="tr-TR" sz="2800" b="1" dirty="0">
              <a:latin typeface="Corbel"/>
            </a:endParaRPr>
          </a:p>
        </p:txBody>
      </p:sp>
      <p:sp>
        <p:nvSpPr>
          <p:cNvPr id="22" name="21 Metin kutusu"/>
          <p:cNvSpPr txBox="1"/>
          <p:nvPr/>
        </p:nvSpPr>
        <p:spPr>
          <a:xfrm>
            <a:off x="1380657" y="5998698"/>
            <a:ext cx="1862227" cy="198148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r>
              <a:rPr lang="tr-TR" sz="1596" b="1">
                <a:solidFill>
                  <a:srgbClr val="FFFFFF"/>
                </a:solidFill>
                <a:latin typeface="Corbel"/>
              </a:rPr>
              <a:t>Proje Almamış Kişileri</a:t>
            </a:r>
          </a:p>
        </p:txBody>
      </p:sp>
      <p:pic>
        <p:nvPicPr>
          <p:cNvPr id="16389" name="Picture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364" y="1138093"/>
            <a:ext cx="7619892" cy="5176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390" name="6 Grup"/>
          <p:cNvGrpSpPr>
            <a:grpSpLocks/>
          </p:cNvGrpSpPr>
          <p:nvPr/>
        </p:nvGrpSpPr>
        <p:grpSpPr bwMode="auto">
          <a:xfrm>
            <a:off x="4446576" y="4244313"/>
            <a:ext cx="3637402" cy="591347"/>
            <a:chOff x="0" y="1246177"/>
            <a:chExt cx="6096000" cy="1034280"/>
          </a:xfrm>
        </p:grpSpPr>
        <p:sp>
          <p:nvSpPr>
            <p:cNvPr id="8" name="7 Yuvarlatılmış Dikdörtgen"/>
            <p:cNvSpPr/>
            <p:nvPr/>
          </p:nvSpPr>
          <p:spPr>
            <a:xfrm>
              <a:off x="0" y="1246177"/>
              <a:ext cx="6096000" cy="10342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Yuvarlatılmış Dikdörtgen 4"/>
            <p:cNvSpPr/>
            <p:nvPr/>
          </p:nvSpPr>
          <p:spPr>
            <a:xfrm>
              <a:off x="49498" y="1297621"/>
              <a:ext cx="5997005" cy="9313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99060" tIns="99060" rIns="99060" bIns="99060" spcCol="1270" anchor="ctr"/>
            <a:lstStyle/>
            <a:p>
              <a:pPr defTabSz="11557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tr-TR" sz="1400" b="1" dirty="0">
                  <a:latin typeface="Cambria" panose="02040503050406030204" pitchFamily="18" charset="0"/>
                </a:rPr>
                <a:t>Proje Teşvik İkramiyeleri rapor sunulduktan sonra toplu olarak ödenir.</a:t>
              </a:r>
            </a:p>
          </p:txBody>
        </p:sp>
      </p:grpSp>
      <p:sp>
        <p:nvSpPr>
          <p:cNvPr id="14" name="Dikdörtgen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/>
          </a:p>
        </p:txBody>
      </p:sp>
      <p:grpSp>
        <p:nvGrpSpPr>
          <p:cNvPr id="15" name="Grup 14"/>
          <p:cNvGrpSpPr/>
          <p:nvPr/>
        </p:nvGrpSpPr>
        <p:grpSpPr>
          <a:xfrm>
            <a:off x="0" y="0"/>
            <a:ext cx="9144000" cy="437322"/>
            <a:chOff x="0" y="0"/>
            <a:chExt cx="12192000" cy="291548"/>
          </a:xfrm>
        </p:grpSpPr>
        <p:sp>
          <p:nvSpPr>
            <p:cNvPr id="16" name="Dikdörtgen 15"/>
            <p:cNvSpPr/>
            <p:nvPr/>
          </p:nvSpPr>
          <p:spPr>
            <a:xfrm>
              <a:off x="13252" y="159027"/>
              <a:ext cx="12178748" cy="13252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7" name="Dikdörtgen 16"/>
            <p:cNvSpPr/>
            <p:nvPr/>
          </p:nvSpPr>
          <p:spPr>
            <a:xfrm>
              <a:off x="0" y="0"/>
              <a:ext cx="12192000" cy="22528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18" name="Dikdörtgen 17"/>
          <p:cNvSpPr/>
          <p:nvPr/>
        </p:nvSpPr>
        <p:spPr>
          <a:xfrm>
            <a:off x="13254" y="17214"/>
            <a:ext cx="4147928" cy="307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1400" dirty="0">
                <a:solidFill>
                  <a:schemeClr val="bg1"/>
                </a:solidFill>
                <a:latin typeface="Cambria" panose="02040503050406030204" pitchFamily="18" charset="0"/>
              </a:rPr>
              <a:t>Proje Destekleri </a:t>
            </a:r>
            <a:r>
              <a:rPr lang="tr-TR" altLang="tr-TR" sz="1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ve Etkin </a:t>
            </a:r>
            <a:r>
              <a:rPr lang="tr-TR" altLang="tr-TR" sz="1400" dirty="0">
                <a:solidFill>
                  <a:schemeClr val="bg1"/>
                </a:solidFill>
                <a:latin typeface="Cambria" panose="02040503050406030204" pitchFamily="18" charset="0"/>
              </a:rPr>
              <a:t>Proje Hazırlama Teknikleri </a:t>
            </a:r>
          </a:p>
        </p:txBody>
      </p:sp>
      <p:sp>
        <p:nvSpPr>
          <p:cNvPr id="19" name="2 Metin kutusu"/>
          <p:cNvSpPr txBox="1"/>
          <p:nvPr/>
        </p:nvSpPr>
        <p:spPr>
          <a:xfrm>
            <a:off x="616743" y="628958"/>
            <a:ext cx="7910513" cy="31750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defRPr/>
            </a:pPr>
            <a:r>
              <a:rPr lang="tr-TR" sz="20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3001 - Başlangıç Ar-Ge Projeleri Destekleme Programı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E248-14D5-42C4-8922-FD05F6B2F6F2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688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84" y="1178497"/>
            <a:ext cx="8342690" cy="5447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Metin kutusu"/>
          <p:cNvSpPr txBox="1"/>
          <p:nvPr/>
        </p:nvSpPr>
        <p:spPr>
          <a:xfrm>
            <a:off x="-2761974" y="6173788"/>
            <a:ext cx="7683500" cy="36830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>
              <a:defRPr/>
            </a:pPr>
            <a:endParaRPr lang="tr-TR" sz="2496" b="1" dirty="0">
              <a:latin typeface="Corbel"/>
            </a:endParaRPr>
          </a:p>
        </p:txBody>
      </p:sp>
      <p:grpSp>
        <p:nvGrpSpPr>
          <p:cNvPr id="17412" name="5 Grup"/>
          <p:cNvGrpSpPr>
            <a:grpSpLocks/>
          </p:cNvGrpSpPr>
          <p:nvPr/>
        </p:nvGrpSpPr>
        <p:grpSpPr bwMode="auto">
          <a:xfrm>
            <a:off x="4391441" y="4741563"/>
            <a:ext cx="3848920" cy="642262"/>
            <a:chOff x="0" y="1246177"/>
            <a:chExt cx="6096000" cy="1034280"/>
          </a:xfrm>
        </p:grpSpPr>
        <p:sp>
          <p:nvSpPr>
            <p:cNvPr id="7" name="6 Yuvarlatılmış Dikdörtgen"/>
            <p:cNvSpPr/>
            <p:nvPr/>
          </p:nvSpPr>
          <p:spPr>
            <a:xfrm>
              <a:off x="0" y="1246177"/>
              <a:ext cx="6096000" cy="10342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Yuvarlatılmış Dikdörtgen 4"/>
            <p:cNvSpPr/>
            <p:nvPr/>
          </p:nvSpPr>
          <p:spPr>
            <a:xfrm>
              <a:off x="49498" y="1297621"/>
              <a:ext cx="5997005" cy="9313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99060" tIns="99060" rIns="99060" bIns="99060" spcCol="1270" anchor="ctr"/>
            <a:lstStyle/>
            <a:p>
              <a:pPr defTabSz="11557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tr-TR" sz="1600" b="1" dirty="0">
                  <a:latin typeface="Corbel" pitchFamily="34" charset="0"/>
                </a:rPr>
                <a:t>Proje Teşvik İkramiyeleri rapor sunulduktan sonra toplu olarak ödenir.</a:t>
              </a:r>
            </a:p>
          </p:txBody>
        </p:sp>
      </p:grpSp>
      <p:sp>
        <p:nvSpPr>
          <p:cNvPr id="9" name="Dikdörtgen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/>
          </a:p>
        </p:txBody>
      </p:sp>
      <p:grpSp>
        <p:nvGrpSpPr>
          <p:cNvPr id="10" name="Grup 9"/>
          <p:cNvGrpSpPr/>
          <p:nvPr/>
        </p:nvGrpSpPr>
        <p:grpSpPr>
          <a:xfrm>
            <a:off x="0" y="0"/>
            <a:ext cx="9144000" cy="437322"/>
            <a:chOff x="0" y="0"/>
            <a:chExt cx="12192000" cy="291548"/>
          </a:xfrm>
        </p:grpSpPr>
        <p:sp>
          <p:nvSpPr>
            <p:cNvPr id="11" name="Dikdörtgen 10"/>
            <p:cNvSpPr/>
            <p:nvPr/>
          </p:nvSpPr>
          <p:spPr>
            <a:xfrm>
              <a:off x="13252" y="159027"/>
              <a:ext cx="12178748" cy="13252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2" name="Dikdörtgen 11"/>
            <p:cNvSpPr/>
            <p:nvPr/>
          </p:nvSpPr>
          <p:spPr>
            <a:xfrm>
              <a:off x="0" y="0"/>
              <a:ext cx="12192000" cy="22528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13" name="Dikdörtgen 12"/>
          <p:cNvSpPr/>
          <p:nvPr/>
        </p:nvSpPr>
        <p:spPr>
          <a:xfrm>
            <a:off x="13254" y="17214"/>
            <a:ext cx="4147928" cy="307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1400" dirty="0">
                <a:solidFill>
                  <a:schemeClr val="bg1"/>
                </a:solidFill>
                <a:latin typeface="Cambria" panose="02040503050406030204" pitchFamily="18" charset="0"/>
              </a:rPr>
              <a:t>Proje Destekleri </a:t>
            </a:r>
            <a:r>
              <a:rPr lang="tr-TR" altLang="tr-TR" sz="1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ve Etkin </a:t>
            </a:r>
            <a:r>
              <a:rPr lang="tr-TR" altLang="tr-TR" sz="1400" dirty="0">
                <a:solidFill>
                  <a:schemeClr val="bg1"/>
                </a:solidFill>
                <a:latin typeface="Cambria" panose="02040503050406030204" pitchFamily="18" charset="0"/>
              </a:rPr>
              <a:t>Proje Hazırlama Teknikleri </a:t>
            </a:r>
          </a:p>
        </p:txBody>
      </p:sp>
      <p:sp>
        <p:nvSpPr>
          <p:cNvPr id="14" name="2 Metin kutusu"/>
          <p:cNvSpPr txBox="1"/>
          <p:nvPr/>
        </p:nvSpPr>
        <p:spPr>
          <a:xfrm>
            <a:off x="616743" y="628958"/>
            <a:ext cx="7910513" cy="31750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defRPr/>
            </a:pPr>
            <a:r>
              <a:rPr lang="tr-TR" sz="20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1003 – Öncelikli Alanlar Ar-Ge Projeleri Destek Programı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E248-14D5-42C4-8922-FD05F6B2F6F2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185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745</Words>
  <Application>Microsoft Macintosh PowerPoint</Application>
  <PresentationFormat>On-screen Show (4:3)</PresentationFormat>
  <Paragraphs>143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Cambria</vt:lpstr>
      <vt:lpstr>Corbel</vt:lpstr>
      <vt:lpstr>Arial</vt:lpstr>
      <vt:lpstr>Calibri</vt:lpstr>
      <vt:lpstr>Times New Roman</vt:lpstr>
      <vt:lpstr>Ofis Teması</vt:lpstr>
      <vt:lpstr>Projeye Mali Kaynak Sağlama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15.0024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Bala Gür Dedeoğlu</dc:creator>
  <cp:lastModifiedBy>Hilal Özdağ</cp:lastModifiedBy>
  <cp:revision>13</cp:revision>
  <dcterms:created xsi:type="dcterms:W3CDTF">2015-03-16T08:13:23Z</dcterms:created>
  <dcterms:modified xsi:type="dcterms:W3CDTF">2017-12-07T10:15:48Z</dcterms:modified>
</cp:coreProperties>
</file>