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1"/>
  </p:notesMasterIdLst>
  <p:sldIdLst>
    <p:sldId id="256" r:id="rId3"/>
    <p:sldId id="317" r:id="rId4"/>
    <p:sldId id="320" r:id="rId5"/>
    <p:sldId id="319" r:id="rId6"/>
    <p:sldId id="318" r:id="rId7"/>
    <p:sldId id="323" r:id="rId8"/>
    <p:sldId id="321" r:id="rId9"/>
    <p:sldId id="322" r:id="rId1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40" autoAdjust="0"/>
    <p:restoredTop sz="94675" autoAdjust="0"/>
  </p:normalViewPr>
  <p:slideViewPr>
    <p:cSldViewPr>
      <p:cViewPr>
        <p:scale>
          <a:sx n="114" d="100"/>
          <a:sy n="114" d="100"/>
        </p:scale>
        <p:origin x="-1014" y="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8A289D-16B0-4FE4-8F92-7E7629926742}" type="datetimeFigureOut">
              <a:rPr lang="tr-TR" smtClean="0"/>
              <a:pPr/>
              <a:t>09.02.2018</a:t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 dirty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B7060B-B066-489A-B483-F802301B2F65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4946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9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3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1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5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pPr/>
              <a:t>2/9/2018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2636912"/>
            <a:ext cx="9108504" cy="316835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8000"/>
                  <a:lumOff val="2000"/>
                  <a:alpha val="0"/>
                </a:schemeClr>
              </a:gs>
              <a:gs pos="50000">
                <a:schemeClr val="bg1">
                  <a:alpha val="48000"/>
                </a:schemeClr>
              </a:gs>
              <a:gs pos="100000">
                <a:schemeClr val="bg1">
                  <a:alpha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88032" y="4388911"/>
            <a:ext cx="860444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tr-TR" altLang="ko-KR" sz="3600" b="1" dirty="0">
                <a:latin typeface="Arial" pitchFamily="34" charset="0"/>
                <a:ea typeface="맑은 고딕" pitchFamily="50" charset="-127"/>
                <a:cs typeface="Arial" pitchFamily="34" charset="0"/>
              </a:rPr>
              <a:t>Meslek edinilmemiş ödünç iş ilişkisi, koşulları ve sonuçları </a:t>
            </a:r>
            <a:endParaRPr lang="tr-TR" altLang="ko-KR" sz="3600" b="1" dirty="0" smtClean="0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Meslek 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edinilmemiş 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ödünç iş 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ilişkisi</a:t>
            </a:r>
            <a:endParaRPr lang="tr-T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763688" y="1340768"/>
            <a:ext cx="7272808" cy="5400599"/>
          </a:xfrm>
        </p:spPr>
        <p:txBody>
          <a:bodyPr/>
          <a:lstStyle/>
          <a:p>
            <a:endParaRPr lang="tr-TR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4857 sayılı İş Kanunu md.7, 2016 yılında değiştirilmeden </a:t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önce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ilgili maddenin tamamında m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eslek edinilmemiş ödünç iş ilişkisi düzenlenmekteydi. </a:t>
            </a:r>
          </a:p>
          <a:p>
            <a:endParaRPr lang="tr-TR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Söz konusu maddenin değiştirilmesiyle birlikte, meslek </a:t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edinilmiş ödünç iş ilişkisi sadece İş Kanunu md.7/</a:t>
            </a:r>
            <a:r>
              <a:rPr lang="tr-TR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son’da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düzenleme konusu yapılmıştır. </a:t>
            </a:r>
            <a:endParaRPr lang="tr-TR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4223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Meslek edinilmemiş ödünç iş ilişkisinin kurulma koşulları</a:t>
            </a:r>
            <a:endParaRPr lang="tr-T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691680" y="1196752"/>
            <a:ext cx="7272808" cy="5544615"/>
          </a:xfrm>
        </p:spPr>
        <p:txBody>
          <a:bodyPr/>
          <a:lstStyle/>
          <a:p>
            <a:endParaRPr lang="tr-TR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00050" indent="-400050">
              <a:buFont typeface="+mj-lt"/>
              <a:buAutoNum type="romanUcPeriod"/>
            </a:pP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Devir esnasında işçinin yazılı onayı</a:t>
            </a:r>
          </a:p>
          <a:p>
            <a:pPr marL="400050" indent="-400050">
              <a:buFont typeface="+mj-lt"/>
              <a:buAutoNum type="romanUcPeriod"/>
            </a:pP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Süre sınırı (ilk defa altı ay için, gerektiğinde en fazla iki defa daha yenilenebilme = üst sınır 18 ay) </a:t>
            </a:r>
          </a:p>
          <a:p>
            <a:pPr marL="1085850" lvl="1" indent="-342900">
              <a:buFont typeface="Wingdings" pitchFamily="2" charset="2"/>
              <a:buChar char="ü"/>
            </a:pP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!! Tartışılması gereken hususlardan biri, ödünç iş </a:t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ilişkisinin uzatılmasında da işçinin yazılı onayı </a:t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aranacak mıdır? </a:t>
            </a:r>
          </a:p>
          <a:p>
            <a:pPr marL="1085850" lvl="1" indent="-342900">
              <a:buFont typeface="Wingdings" pitchFamily="2" charset="2"/>
              <a:buChar char="ü"/>
            </a:pP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18 aylık süre dolduktan sonra işçi tekrar yeni bir </a:t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ödünç ile aynı işveren yanında görevlendirilebilir mi? </a:t>
            </a:r>
          </a:p>
          <a:p>
            <a:pPr marL="1085850" lvl="1" indent="-342900">
              <a:buFont typeface="Wingdings" pitchFamily="2" charset="2"/>
              <a:buChar char="ü"/>
            </a:pP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Bekleme müddeti var mıdır?</a:t>
            </a:r>
          </a:p>
          <a:p>
            <a:r>
              <a:rPr lang="tr-TR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 Benzer iş koşulu (2016 yılındaki değişiklikten önce </a:t>
            </a:r>
            <a:br>
              <a:rPr lang="tr-TR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mevcuttu, şimdi ise yapılan değişiklik gereği mevcut değil)</a:t>
            </a:r>
          </a:p>
          <a:p>
            <a:pPr marL="400050" indent="-400050">
              <a:buFont typeface="+mj-lt"/>
              <a:buAutoNum type="romanUcPeriod"/>
            </a:pPr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8710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619672" y="404664"/>
            <a:ext cx="7524328" cy="1069514"/>
          </a:xfrm>
        </p:spPr>
        <p:txBody>
          <a:bodyPr/>
          <a:lstStyle/>
          <a:p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Meslek edinilmemiş ödünç iş 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ilişkisinin 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kurulabilmesine ilişkin tartışma</a:t>
            </a:r>
            <a:endParaRPr lang="tr-T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331640" y="1772816"/>
            <a:ext cx="7704856" cy="4752528"/>
          </a:xfrm>
        </p:spPr>
        <p:txBody>
          <a:bodyPr/>
          <a:lstStyle/>
          <a:p>
            <a:r>
              <a:rPr lang="tr-TR" sz="19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Meslek edinilmemiş ödünç iş ilişkisi ya holdingleri ve şirket </a:t>
            </a:r>
            <a:br>
              <a:rPr lang="tr-TR" sz="19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9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topluluklarını oluşturan şirketler arasında kurulabilir. Yahut alelade </a:t>
            </a:r>
            <a:br>
              <a:rPr lang="tr-TR" sz="19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9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farklı iş kolunda ya da aynı iş kolunda yer alan işverenler arasında </a:t>
            </a:r>
            <a:br>
              <a:rPr lang="tr-TR" sz="19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9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kurulabilir. Holding ve şirket toplulukları arasında kurulacak ödünç iş </a:t>
            </a:r>
            <a:br>
              <a:rPr lang="tr-TR" sz="19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9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ilişkilerinde benzer iş koşulu zaten aranmıyordu, ancak alelade </a:t>
            </a:r>
            <a:br>
              <a:rPr lang="tr-TR" sz="19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9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işverenler arasında kurulacak olan ödünç iş ilişkilerinde aranmaktaydı. </a:t>
            </a:r>
            <a:br>
              <a:rPr lang="tr-TR" sz="19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9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Bununla birlikte kanun 2016 yılında değiştirildiğinde, meslek </a:t>
            </a:r>
            <a:br>
              <a:rPr lang="tr-TR" sz="19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9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edinilmemiş ödünç iş ilişkisinin kurulması sadece holding ve şirketler </a:t>
            </a:r>
            <a:br>
              <a:rPr lang="tr-TR" sz="19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9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topluluklarında yer alan şirketlere özgülenmiş gibi bir sonuca ulaşmak </a:t>
            </a:r>
            <a:br>
              <a:rPr lang="tr-TR" sz="19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9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olası oldu. Zira 6715 sayılı kanun ile İş Kanununa eklenen Geçici </a:t>
            </a:r>
            <a:br>
              <a:rPr lang="tr-TR" sz="19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9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Madde 7 uyarınca, «Bu </a:t>
            </a:r>
            <a:r>
              <a:rPr lang="tr-TR" sz="19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maddeyi ihdas eden Kanunun yayımı tarihinden önce 7 </a:t>
            </a:r>
            <a:r>
              <a:rPr lang="tr-TR" sz="19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nci</a:t>
            </a:r>
            <a:r>
              <a:rPr lang="tr-TR" sz="19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maddenin birinci fıkrası uyarınca bir işçinin yapmakta olduğu işe benzer işlerde çalıştırılması koşuluyla başka bir işverene iş görme </a:t>
            </a:r>
            <a:r>
              <a:rPr lang="tr-TR" sz="19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9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9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edimini </a:t>
            </a:r>
            <a:r>
              <a:rPr lang="tr-TR" sz="19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yerine getirmek üzere geçici olarak devredilmesi suretiyle </a:t>
            </a:r>
            <a:r>
              <a:rPr lang="tr-TR" sz="19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9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9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kurulmuş </a:t>
            </a:r>
            <a:r>
              <a:rPr lang="tr-TR" sz="19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bulunan geçici iş ilişkileri, sözleşmelerinin süresince devam </a:t>
            </a:r>
            <a:r>
              <a:rPr lang="tr-TR" sz="19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9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9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eder.» Acaba artık alelade işverenler arasında meslek edinilmiş ödünç iş ilişkisi kurulamayacak mıdır?</a:t>
            </a:r>
            <a:endParaRPr lang="tr-TR" sz="195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6918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619672" y="343262"/>
            <a:ext cx="7524328" cy="1069514"/>
          </a:xfrm>
        </p:spPr>
        <p:txBody>
          <a:bodyPr/>
          <a:lstStyle/>
          <a:p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Meslek edinilmemiş ödünç iş 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ilişkisinde 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taraflar arasındaki 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ilişki 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 doğan borçlar </a:t>
            </a:r>
            <a:endParaRPr lang="tr-T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763688" y="1412776"/>
            <a:ext cx="7272808" cy="5472607"/>
          </a:xfrm>
        </p:spPr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Meslek edinilmemiş ödünç iş ilişkisinde de taraflar arasında </a:t>
            </a:r>
            <a:b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meslek edinilmiş ödünç iş ilişkisindeki hukuki ilişkiler ağı mevcut bulunmaktadır. Bunlar;</a:t>
            </a:r>
          </a:p>
          <a:p>
            <a:endParaRPr lang="tr-TR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Ödünç veren işveren ile ödünç işçi arasında iş sözleşmesi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Ödünç veren işveren ile ödünç alan işveren arasında işçi </a:t>
            </a:r>
            <a:b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sağlama sözleşmesi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Ödünç alan işveren ile ödünç işçi arasında iş sözleşmesi benzeri hukuki ilişki</a:t>
            </a:r>
          </a:p>
          <a:p>
            <a:pPr marL="285750" indent="-285750">
              <a:buFont typeface="Wingdings" pitchFamily="2" charset="2"/>
              <a:buChar char="Ø"/>
            </a:pPr>
            <a:endParaRPr lang="tr-TR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Borçlar bakımından büyük ölçüde meslek edinilmiş ödünç iş </a:t>
            </a:r>
            <a:b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ilişkisindeki açıklamalar geçerlidir. Ancak en önemli fark; </a:t>
            </a:r>
            <a:r>
              <a:rPr lang="tr-TR" sz="20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ücret </a:t>
            </a:r>
            <a:br>
              <a:rPr lang="tr-TR" sz="20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0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ödeme borcu ve gözetme borcu bakımından ödünç veren ve ödünç alan işverenler, ödünç işçi karşısında </a:t>
            </a:r>
            <a:r>
              <a:rPr lang="tr-TR" sz="20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müteselsilen</a:t>
            </a:r>
            <a:r>
              <a:rPr lang="tr-TR" sz="20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sorumludur</a:t>
            </a: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tr-TR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121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Meslek edinilmemiş ödünç iş 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ilişkisi 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 toplu iş hukuku</a:t>
            </a:r>
            <a:endParaRPr lang="tr-T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763688" y="1268760"/>
            <a:ext cx="7272808" cy="5328591"/>
          </a:xfrm>
        </p:spPr>
        <p:txBody>
          <a:bodyPr/>
          <a:lstStyle/>
          <a:p>
            <a:r>
              <a:rPr lang="tr-TR" sz="22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 konuda ele alınması gereken konular;</a:t>
            </a:r>
          </a:p>
          <a:p>
            <a:pPr algn="r"/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Ödünç işçi, hangi işçi sendikasına üye olabilir? </a:t>
            </a: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Ödünç işçi, ödünç alan işveren taraf olduğu toplu iş </a:t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sözleşmesinden yararlanabilir mi?</a:t>
            </a: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Ödünç işçi, ödünç veren işveren işyerinde yapılmakta </a:t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olan bir greve katılabilir mi? Lokavta maruz kalabilir </a:t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mi?</a:t>
            </a: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Ödünç alan işveren işyerinde grev yapılmaktayken, </a:t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ödünç işçi çalıştırılabilir mi?</a:t>
            </a:r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9197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619672" y="343262"/>
            <a:ext cx="7524328" cy="1069514"/>
          </a:xfrm>
        </p:spPr>
        <p:txBody>
          <a:bodyPr/>
          <a:lstStyle/>
          <a:p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Meslek edinilmemiş ödünç iş 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ilişkisi 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 sosyal güvenlik hukuku açısından sonuçları </a:t>
            </a:r>
            <a:endParaRPr lang="tr-T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259632" y="1772816"/>
            <a:ext cx="7884368" cy="5112567"/>
          </a:xfrm>
        </p:spPr>
        <p:txBody>
          <a:bodyPr/>
          <a:lstStyle/>
          <a:p>
            <a:r>
              <a:rPr lang="tr-TR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Sosyal güvenlik hukuku bakımından bir sigortalının geçici olarak bir başka </a:t>
            </a: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işverene </a:t>
            </a:r>
            <a:r>
              <a:rPr lang="tr-TR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ödünç verilmesi, ödünç işçinin sigortalılığını ortadan </a:t>
            </a: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kaldırmayacaktır. </a:t>
            </a:r>
            <a:r>
              <a:rPr lang="tr-TR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Zira işçinin geçici olarak ödünç alan işverenin yanında </a:t>
            </a: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çalışmasıyla </a:t>
            </a:r>
            <a:r>
              <a:rPr lang="tr-TR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birlikte ödünç alan işveren ile ödünç işçi arasında iş sözleşmesi kurulmuş olmayacaktır. Nitekim Yargıtay vermiş olduğu bir kararında ödünç alan işverene karşı açılmış olan sigortalı hizmet tespiti davasını kabul </a:t>
            </a: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etmemiş</a:t>
            </a:r>
            <a:r>
              <a:rPr lang="tr-TR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ödünç alan işverenle ödünç işçi arasında bir sosyal sigorta ilişkisi kurulmadığını ortaya </a:t>
            </a: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koymuştur (Y9HD</a:t>
            </a:r>
            <a:r>
              <a:rPr lang="tr-TR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12.10.1998, </a:t>
            </a: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11704/14289). </a:t>
            </a:r>
          </a:p>
          <a:p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Ödünç </a:t>
            </a:r>
            <a:r>
              <a:rPr lang="tr-TR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işçi hala ödünç veren işverenin iş sözleşmesine bağlı olarak çalışan </a:t>
            </a: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işçisi </a:t>
            </a:r>
            <a:r>
              <a:rPr lang="tr-TR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olduğundan, sosyal güvenlik mevzuatına dair tüm yükümlülüklerden </a:t>
            </a: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ödünç </a:t>
            </a:r>
            <a:r>
              <a:rPr lang="tr-TR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veren işveren sorumluymuş gibi bir sonuca ulaşmak ilk başta olasıdır. Bununla birlikte meslek edinilmemiş ödünç iş ilişkisinin taşıdığı hususiyet </a:t>
            </a: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gereği </a:t>
            </a:r>
            <a:r>
              <a:rPr lang="tr-TR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ödünç alan işvereninde ödünç işçinin sosyal güvenliği ile ilgili </a:t>
            </a: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sorumluluğuna </a:t>
            </a:r>
            <a:r>
              <a:rPr lang="tr-TR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gidilebilmesi gerekmektedir. Nitekim 506 sayılı kanunda yer verildiği gibi 5510 sayılı kanunda da ödünç veren ve ödünç alan işverenlerin sorumluluğuna ilişkin hükümler düzenlenmiştir. </a:t>
            </a: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tr-TR" sz="19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676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Meslek edinilmemiş ödünç iş 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ilişkisinin 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sona ereceği haller</a:t>
            </a:r>
            <a:endParaRPr lang="tr-T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763688" y="1268760"/>
            <a:ext cx="7272808" cy="5400599"/>
          </a:xfrm>
        </p:spPr>
        <p:txBody>
          <a:bodyPr/>
          <a:lstStyle/>
          <a:p>
            <a:pPr>
              <a:spcBef>
                <a:spcPts val="1800"/>
              </a:spcBef>
            </a:pPr>
            <a:endParaRPr lang="tr-TR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00050" indent="-400050">
              <a:spcBef>
                <a:spcPts val="2400"/>
              </a:spcBef>
              <a:buFont typeface="+mj-lt"/>
              <a:buAutoNum type="romanUcPeriod"/>
            </a:pP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Tarafların anlaşması</a:t>
            </a:r>
          </a:p>
          <a:p>
            <a:pPr marL="400050" indent="-400050">
              <a:spcBef>
                <a:spcPts val="2400"/>
              </a:spcBef>
              <a:buFont typeface="+mj-lt"/>
              <a:buAutoNum type="romanUcPeriod"/>
            </a:pP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Ölüm</a:t>
            </a:r>
          </a:p>
          <a:p>
            <a:pPr marL="400050" indent="-400050">
              <a:spcBef>
                <a:spcPts val="2400"/>
              </a:spcBef>
              <a:buFont typeface="+mj-lt"/>
              <a:buAutoNum type="romanUcPeriod"/>
            </a:pP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Geçersizlik</a:t>
            </a:r>
          </a:p>
          <a:p>
            <a:pPr marL="400050" indent="-400050">
              <a:spcBef>
                <a:spcPts val="2400"/>
              </a:spcBef>
              <a:buFont typeface="+mj-lt"/>
              <a:buAutoNum type="romanUcPeriod"/>
            </a:pP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İşyerinin kapatılması</a:t>
            </a:r>
          </a:p>
          <a:p>
            <a:pPr marL="400050" indent="-400050">
              <a:spcBef>
                <a:spcPts val="2400"/>
              </a:spcBef>
              <a:buFont typeface="+mj-lt"/>
              <a:buAutoNum type="romanUcPeriod"/>
            </a:pP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Fesih</a:t>
            </a:r>
          </a:p>
          <a:p>
            <a:pPr marL="400050" indent="-400050">
              <a:spcBef>
                <a:spcPts val="2400"/>
              </a:spcBef>
              <a:buFont typeface="+mj-lt"/>
              <a:buAutoNum type="romanUcPeriod"/>
            </a:pP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Sürenin dolması</a:t>
            </a:r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8229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1991</TotalTime>
  <Words>146</Words>
  <Application>Microsoft Office PowerPoint</Application>
  <PresentationFormat>Ekran Gösterisi (4:3)</PresentationFormat>
  <Paragraphs>50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8</vt:i4>
      </vt:variant>
    </vt:vector>
  </HeadingPairs>
  <TitlesOfParts>
    <vt:vector size="10" baseType="lpstr">
      <vt:lpstr>Office Theme</vt:lpstr>
      <vt:lpstr>Custom Design</vt:lpstr>
      <vt:lpstr>PowerPoint Sunusu</vt:lpstr>
      <vt:lpstr>Meslek edinilmemiş ödünç iş  ilişkisi</vt:lpstr>
      <vt:lpstr>Meslek edinilmemiş ödünç iş ilişkisinin kurulma koşulları</vt:lpstr>
      <vt:lpstr>Meslek edinilmemiş ödünç iş  ilişkisinin kurulabilmesine ilişkin tartışma</vt:lpstr>
      <vt:lpstr>Meslek edinilmemiş ödünç iş  ilişkisinde taraflar arasındaki  ilişki ve doğan borçlar </vt:lpstr>
      <vt:lpstr>Meslek edinilmemiş ödünç iş  ilişkisi ve toplu iş hukuku</vt:lpstr>
      <vt:lpstr>Meslek edinilmemiş ödünç iş  ilişkisi ve sosyal güvenlik hukuku açısından sonuçları </vt:lpstr>
      <vt:lpstr>Meslek edinilmemiş ödünç iş  ilişkisinin sona ereceği haller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pro</cp:lastModifiedBy>
  <cp:revision>363</cp:revision>
  <dcterms:created xsi:type="dcterms:W3CDTF">2014-04-01T16:35:38Z</dcterms:created>
  <dcterms:modified xsi:type="dcterms:W3CDTF">2018-02-08T23:12:13Z</dcterms:modified>
</cp:coreProperties>
</file>