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23974" y="742950"/>
            <a:ext cx="10220325" cy="6010276"/>
          </a:xfrm>
        </p:spPr>
        <p:txBody>
          <a:bodyPr>
            <a:noAutofit/>
          </a:bodyPr>
          <a:lstStyle/>
          <a:p>
            <a:r>
              <a:rPr lang="tr-TR" sz="2400" b="1" dirty="0" smtClean="0"/>
              <a:t>HAYVANLARI KORUMA KANUNU             </a:t>
            </a:r>
            <a:br>
              <a:rPr lang="tr-TR" sz="2400" b="1" dirty="0" smtClean="0"/>
            </a:br>
            <a:r>
              <a:rPr lang="tr-TR" sz="2400" b="1" dirty="0" smtClean="0"/>
              <a:t> Kanun Numarası           : 5199          </a:t>
            </a:r>
            <a:br>
              <a:rPr lang="tr-TR" sz="2400" b="1" dirty="0" smtClean="0"/>
            </a:br>
            <a:r>
              <a:rPr lang="tr-TR" sz="2400" dirty="0" smtClean="0"/>
              <a:t/>
            </a:r>
            <a:br>
              <a:rPr lang="tr-TR" sz="2400" dirty="0" smtClean="0"/>
            </a:br>
            <a:r>
              <a:rPr lang="tr-TR" sz="2400" dirty="0"/>
              <a:t>Denetim</a:t>
            </a:r>
            <a:br>
              <a:rPr lang="tr-TR" sz="2400" dirty="0"/>
            </a:br>
            <a:r>
              <a:rPr lang="tr-TR" sz="2400" dirty="0"/>
              <a:t> Madde 17- Bu Kanun hükümlerine uyulup uyulmadığını denetleme yetkisi Bakanlığa aittir. Gerektiğinde bu yetki</a:t>
            </a:r>
            <a:br>
              <a:rPr lang="tr-TR" sz="2400" dirty="0"/>
            </a:br>
            <a:r>
              <a:rPr lang="tr-TR" sz="2400" dirty="0"/>
              <a:t>Bakanlıkça mahallin en büyük mülkî amirine yetki devri suretiyle devredilebilir.</a:t>
            </a:r>
            <a:br>
              <a:rPr lang="tr-TR" sz="2400" dirty="0"/>
            </a:br>
            <a:r>
              <a:rPr lang="tr-TR" sz="2400" dirty="0"/>
              <a:t> Denetim elemanlarının nitelikleri ve denetime ilişkin usul ve esaslar ile kayıt ve izleme sistemi kurma, bildirim</a:t>
            </a:r>
            <a:br>
              <a:rPr lang="tr-TR" sz="2400" dirty="0"/>
            </a:br>
            <a:r>
              <a:rPr lang="tr-TR" sz="2400" dirty="0"/>
              <a:t>yükümlülüğü ile bunları verecekler hakkındaki usul ve esaslar Bakanlıkça çıkarılacak yönetmelikle belirlenir.</a:t>
            </a:r>
            <a:br>
              <a:rPr lang="tr-TR" sz="2400" dirty="0"/>
            </a:br>
            <a:r>
              <a:rPr lang="tr-TR" sz="2400" dirty="0"/>
              <a:t> Yerel yönetimler, ev ve süs hayvanları ile sahipsiz hayvanların kayıt altına alınması ile ilgili işlemleri yapmakla</a:t>
            </a:r>
            <a:br>
              <a:rPr lang="tr-TR" sz="2400" dirty="0"/>
            </a:br>
            <a:r>
              <a:rPr lang="tr-TR" sz="2400" dirty="0"/>
              <a:t>yükümlüdürler.</a:t>
            </a:r>
            <a:br>
              <a:rPr lang="tr-TR" sz="2400" dirty="0"/>
            </a:br>
            <a:r>
              <a:rPr lang="tr-TR" sz="2400" dirty="0"/>
              <a:t> Yerel hayvan koruma görevlilerinin sorumlulukları</a:t>
            </a:r>
            <a:br>
              <a:rPr lang="tr-TR" sz="2400" dirty="0"/>
            </a:br>
            <a:r>
              <a:rPr lang="tr-TR" sz="2400" dirty="0"/>
              <a:t> </a:t>
            </a:r>
            <a:endParaRPr lang="tr-TR" sz="2400" dirty="0"/>
          </a:p>
        </p:txBody>
      </p:sp>
    </p:spTree>
    <p:extLst>
      <p:ext uri="{BB962C8B-B14F-4D97-AF65-F5344CB8AC3E}">
        <p14:creationId xmlns:p14="http://schemas.microsoft.com/office/powerpoint/2010/main" val="230542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Madde </a:t>
            </a:r>
            <a:r>
              <a:rPr lang="tr-TR" dirty="0" smtClean="0"/>
              <a:t>18</a:t>
            </a:r>
          </a:p>
          <a:p>
            <a:r>
              <a:rPr lang="tr-TR" dirty="0" smtClean="0"/>
              <a:t>Özellikle </a:t>
            </a:r>
            <a:r>
              <a:rPr lang="tr-TR" dirty="0"/>
              <a:t>kedi ve köpekler gibi sahipsiz hayvanların kendi mekânlarında, bulundukları bölge </a:t>
            </a:r>
            <a:r>
              <a:rPr lang="tr-TR" dirty="0" smtClean="0"/>
              <a:t>ve mahallerde </a:t>
            </a:r>
            <a:r>
              <a:rPr lang="tr-TR" dirty="0"/>
              <a:t>yaşamaları sorumluluğunu üstlenen gönüllü kişilere yerel hayvan koruma görevlisi adı verilir. Bu görevliler</a:t>
            </a:r>
            <a:r>
              <a:rPr lang="tr-TR" dirty="0" smtClean="0"/>
              <a:t>,  hayvan </a:t>
            </a:r>
            <a:r>
              <a:rPr lang="tr-TR" dirty="0"/>
              <a:t>koruma dernek ve vakıflarına üye ya da bu konuda faydalı hizmetler yapmış kişiler arasından il hayvan </a:t>
            </a:r>
            <a:r>
              <a:rPr lang="tr-TR" dirty="0" smtClean="0"/>
              <a:t>koruma kurulu </a:t>
            </a:r>
            <a:r>
              <a:rPr lang="tr-TR" dirty="0"/>
              <a:t>tarafından her yıl için seçilir. Yerel hayvan koruma görevlileri görev anında belgelerini taşımak zorundadır ve bu</a:t>
            </a:r>
            <a:br>
              <a:rPr lang="tr-TR" dirty="0"/>
            </a:br>
            <a:r>
              <a:rPr lang="tr-TR" dirty="0"/>
              <a:t>belgelerin her yıl yenilenmesi gerekir. Olumsuz faaliyetleri tespit edilen kişilerin belgeleri iptal edilir. Yerel </a:t>
            </a:r>
            <a:r>
              <a:rPr lang="tr-TR" dirty="0" smtClean="0"/>
              <a:t>hayvan görevlilerinin </a:t>
            </a:r>
            <a:r>
              <a:rPr lang="tr-TR" dirty="0"/>
              <a:t>görev ve sorumluluklarına, bu kişilere verilecek belgelere, bu belgelerin iptaline ve verilecek eğitime ilişkin</a:t>
            </a:r>
            <a:br>
              <a:rPr lang="tr-TR" dirty="0"/>
            </a:br>
            <a:r>
              <a:rPr lang="tr-TR" dirty="0"/>
              <a:t>usul ve esaslar Bakanlıkça çıkarılacak yönetmelikle belirlenir.</a:t>
            </a:r>
            <a:br>
              <a:rPr lang="tr-TR" dirty="0"/>
            </a:br>
            <a:r>
              <a:rPr lang="tr-TR" dirty="0"/>
              <a:t/>
            </a:r>
            <a:br>
              <a:rPr lang="tr-TR" dirty="0"/>
            </a:br>
            <a:endParaRPr lang="tr-TR" dirty="0"/>
          </a:p>
        </p:txBody>
      </p:sp>
    </p:spTree>
    <p:extLst>
      <p:ext uri="{BB962C8B-B14F-4D97-AF65-F5344CB8AC3E}">
        <p14:creationId xmlns:p14="http://schemas.microsoft.com/office/powerpoint/2010/main" val="349103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Yerel </a:t>
            </a:r>
            <a:r>
              <a:rPr lang="tr-TR" dirty="0"/>
              <a:t>hayvan koruma görevlileri; bölge ve mahallerindeki, öncelikle köpekler ve kediler olmak üzere, </a:t>
            </a:r>
            <a:r>
              <a:rPr lang="tr-TR" dirty="0" smtClean="0"/>
              <a:t>sahipsiz hayvanların </a:t>
            </a:r>
            <a:r>
              <a:rPr lang="tr-TR" dirty="0"/>
              <a:t>bakımları, aşılarının yapılması, aşılı hayvanların markalanması ve kayıtlarının tutulmasının </a:t>
            </a:r>
            <a:r>
              <a:rPr lang="tr-TR" dirty="0" smtClean="0"/>
              <a:t>sağlanması, kısırlaştırılması</a:t>
            </a:r>
            <a:r>
              <a:rPr lang="tr-TR" dirty="0"/>
              <a:t>, saldırgan olanların eğitilmesi ve sahiplendirilmelerinin yapılması için yerel yönetimler tarafından </a:t>
            </a:r>
            <a:r>
              <a:rPr lang="tr-TR" dirty="0" smtClean="0"/>
              <a:t>kurulan hayvan </a:t>
            </a:r>
            <a:r>
              <a:rPr lang="tr-TR" dirty="0"/>
              <a:t>bakımevlerine gönderilmesi gibi yapılan tüm faaliyetleri yerel yönetimler ile eşgüdümlü olarak yaparlar.</a:t>
            </a:r>
            <a:br>
              <a:rPr lang="tr-TR" dirty="0"/>
            </a:br>
            <a:endParaRPr lang="tr-TR" dirty="0"/>
          </a:p>
        </p:txBody>
      </p:sp>
    </p:spTree>
    <p:extLst>
      <p:ext uri="{BB962C8B-B14F-4D97-AF65-F5344CB8AC3E}">
        <p14:creationId xmlns:p14="http://schemas.microsoft.com/office/powerpoint/2010/main" val="6324408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128</Words>
  <Application>Microsoft Office PowerPoint</Application>
  <PresentationFormat>Geniş ekran</PresentationFormat>
  <Paragraphs>4</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Calibri</vt:lpstr>
      <vt:lpstr>Calibri Light</vt:lpstr>
      <vt:lpstr>Office Teması</vt:lpstr>
      <vt:lpstr>HAYVANLARI KORUMA KANUNU               Kanun Numarası           : 5199            Denetim  Madde 17- Bu Kanun hükümlerine uyulup uyulmadığını denetleme yetkisi Bakanlığa aittir. Gerektiğinde bu yetki Bakanlıkça mahallin en büyük mülkî amirine yetki devri suretiyle devredilebilir.  Denetim elemanlarının nitelikleri ve denetime ilişkin usul ve esaslar ile kayıt ve izleme sistemi kurma, bildirim yükümlülüğü ile bunları verecekler hakkındaki usul ve esaslar Bakanlıkça çıkarılacak yönetmelikle belirlenir.  Yerel yönetimler, ev ve süs hayvanları ile sahipsiz hayvanların kayıt altına alınması ile ilgili işlemleri yapmakla yükümlüdürler.  Yerel hayvan koruma görevlilerinin sorumlulukları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2</cp:revision>
  <dcterms:created xsi:type="dcterms:W3CDTF">2019-02-18T19:49:51Z</dcterms:created>
  <dcterms:modified xsi:type="dcterms:W3CDTF">2019-03-08T06:06:10Z</dcterms:modified>
</cp:coreProperties>
</file>