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54" r:id="rId2"/>
    <p:sldId id="355" r:id="rId3"/>
    <p:sldId id="356" r:id="rId4"/>
    <p:sldId id="410" r:id="rId5"/>
    <p:sldId id="421" r:id="rId6"/>
    <p:sldId id="357" r:id="rId7"/>
    <p:sldId id="358" r:id="rId8"/>
    <p:sldId id="411" r:id="rId9"/>
    <p:sldId id="412" r:id="rId10"/>
    <p:sldId id="364" r:id="rId11"/>
    <p:sldId id="367" r:id="rId12"/>
    <p:sldId id="413" r:id="rId13"/>
    <p:sldId id="368" r:id="rId14"/>
    <p:sldId id="415" r:id="rId15"/>
    <p:sldId id="374" r:id="rId16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F0FE"/>
    <a:srgbClr val="A0D3FE"/>
    <a:srgbClr val="FFFFCC"/>
    <a:srgbClr val="F8E6A6"/>
    <a:srgbClr val="FF9900"/>
    <a:srgbClr val="996633"/>
    <a:srgbClr val="FBDCAF"/>
    <a:srgbClr val="FA9F86"/>
    <a:srgbClr val="B0E8FA"/>
    <a:srgbClr val="A2F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89947" autoAdjust="0"/>
  </p:normalViewPr>
  <p:slideViewPr>
    <p:cSldViewPr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724F2B7-323A-49EE-9D15-0255BDAFABCD}" type="datetimeFigureOut">
              <a:rPr lang="tr-TR"/>
              <a:pPr>
                <a:defRPr/>
              </a:pPr>
              <a:t>20.2.2018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D02465F-4702-4339-922D-0BC0F0B293F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105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02465F-4702-4339-922D-0BC0F0B293F7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752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43171-82A5-4B53-A9B4-7C141F6ECF6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0D146-265A-4EAC-AA48-18FAA6877C9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492EA-1CAB-4C20-8155-CA605AB7A92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Küçük Resim Yer Tutucusu"/>
          <p:cNvSpPr>
            <a:spLocks noGrp="1"/>
          </p:cNvSpPr>
          <p:nvPr>
            <p:ph type="clipArt" sz="half" idx="1"/>
          </p:nvPr>
        </p:nvSpPr>
        <p:spPr>
          <a:xfrm>
            <a:off x="685800" y="1752600"/>
            <a:ext cx="3810000" cy="41910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48200" y="1752600"/>
            <a:ext cx="3810000" cy="4191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C271F-FAFA-4286-A7C2-E6FD2E90543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752600"/>
            <a:ext cx="3810000" cy="4191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48200" y="1752600"/>
            <a:ext cx="3810000" cy="41910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DC544-A724-49B3-9E22-0B2B40E1B16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7772400" cy="2019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85800" y="3924300"/>
            <a:ext cx="7772400" cy="2019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EA820-664F-4475-BE88-E979B8BE672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Başlık,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91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48200" y="1752600"/>
            <a:ext cx="3810000" cy="4191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67563-7FA6-45FA-A530-9C42DFD8413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4525E-9568-4B0D-B39F-B4A914AE551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E6CFD-8B23-4268-AD78-B330CE4CD3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A9BF8-8E06-4EC2-B6FA-84902E9B0A1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0C979-43C3-4059-8BDD-47BDDD4635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0C177-9867-4E23-B248-9D8EA722BB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1B4B8-DF33-4137-B3B8-4BA95672834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B1915-68BB-4C92-B189-38D0383EEBD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3873C-A3E4-4CEF-98F2-E01E5DE9FC8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DCAF"/>
            </a:gs>
            <a:gs pos="50000">
              <a:srgbClr val="A0D3FE"/>
            </a:gs>
            <a:gs pos="100000">
              <a:schemeClr val="accent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6302338-D081-4853-B884-1787823E023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3" r:id="rId14"/>
    <p:sldLayoutId id="2147483665" r:id="rId15"/>
  </p:sldLayoutIdLst>
  <p:transition>
    <p:wipe dir="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8E6A6"/>
            </a:gs>
            <a:gs pos="0">
              <a:srgbClr val="F8E6A6"/>
            </a:gs>
            <a:gs pos="50000">
              <a:srgbClr val="A0D3FE"/>
            </a:gs>
            <a:gs pos="100000">
              <a:schemeClr val="accent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685800"/>
            <a:ext cx="6019800" cy="1676400"/>
          </a:xfrm>
          <a:gradFill>
            <a:gsLst>
              <a:gs pos="0">
                <a:srgbClr val="F8E6A6"/>
              </a:gs>
              <a:gs pos="50000">
                <a:srgbClr val="B0E8FA"/>
              </a:gs>
              <a:gs pos="100000">
                <a:srgbClr val="FBDCAF"/>
              </a:gs>
            </a:gsLst>
            <a:lin ang="5400000" scaled="0"/>
          </a:gradFill>
        </p:spPr>
        <p:txBody>
          <a:bodyPr/>
          <a:lstStyle/>
          <a:p>
            <a:pPr eaLnBrk="1" hangingPunct="1"/>
            <a:r>
              <a:rPr lang="tr-TR" sz="4800" b="1" i="1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İLETİŞİM</a:t>
            </a:r>
          </a:p>
        </p:txBody>
      </p:sp>
      <p:pic>
        <p:nvPicPr>
          <p:cNvPr id="4" name="Picture 5" descr="classe-de-conversation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2971800"/>
            <a:ext cx="381000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İçerik Yer Tutucusu"/>
          <p:cNvSpPr txBox="1">
            <a:spLocks/>
          </p:cNvSpPr>
          <p:nvPr/>
        </p:nvSpPr>
        <p:spPr>
          <a:xfrm>
            <a:off x="609600" y="3352800"/>
            <a:ext cx="8305800" cy="2895600"/>
          </a:xfrm>
          <a:prstGeom prst="rect">
            <a:avLst/>
          </a:prstGeom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tr-TR" sz="4400" kern="0" dirty="0">
                <a:latin typeface="Comic Sans MS" pitchFamily="66" charset="0"/>
                <a:cs typeface="Times New Roman" pitchFamily="18" charset="0"/>
              </a:rPr>
              <a:t>    </a:t>
            </a:r>
            <a:r>
              <a:rPr lang="tr-TR" sz="4400" kern="0" dirty="0" smtClean="0">
                <a:latin typeface="Comic Sans MS" pitchFamily="66" charset="0"/>
                <a:cs typeface="Times New Roman" pitchFamily="18" charset="0"/>
              </a:rPr>
              <a:t>Duygusal </a:t>
            </a:r>
            <a:r>
              <a:rPr lang="tr-TR" sz="4400" kern="0" dirty="0">
                <a:latin typeface="Comic Sans MS" pitchFamily="66" charset="0"/>
                <a:cs typeface="Times New Roman" pitchFamily="18" charset="0"/>
              </a:rPr>
              <a:t>zeka düzeyimiz, kendimizle ve </a:t>
            </a:r>
            <a:r>
              <a:rPr lang="tr-TR" sz="4400" kern="0" dirty="0" smtClean="0">
                <a:latin typeface="Comic Sans MS" pitchFamily="66" charset="0"/>
                <a:cs typeface="Times New Roman" pitchFamily="18" charset="0"/>
              </a:rPr>
              <a:t>başkaları ile ilişkilerimizi </a:t>
            </a:r>
            <a:r>
              <a:rPr lang="tr-TR" sz="4400" kern="0" dirty="0">
                <a:latin typeface="Comic Sans MS" pitchFamily="66" charset="0"/>
                <a:cs typeface="Times New Roman" pitchFamily="18" charset="0"/>
              </a:rPr>
              <a:t>doğrudan etkilemektedir.</a:t>
            </a:r>
          </a:p>
          <a:p>
            <a:pPr marL="342900" indent="-342900" algn="ctr" eaLnBrk="0" hangingPunct="0">
              <a:spcBef>
                <a:spcPct val="20000"/>
              </a:spcBef>
              <a:buFontTx/>
              <a:buChar char="•"/>
              <a:defRPr/>
            </a:pPr>
            <a:endParaRPr lang="tr-TR" sz="4400" kern="0" dirty="0">
              <a:latin typeface="Comic Sans MS" pitchFamily="66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   Duygusal Zeka</a:t>
            </a:r>
            <a:endParaRPr lang="tr-T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 descr="C:\Documents and Settings\OEM\Desktop\rehberlik resimleri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838200"/>
            <a:ext cx="3056965" cy="2590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76600" y="1295400"/>
            <a:ext cx="5334000" cy="4191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Kendi beden dilini kontrol edebilmek,</a:t>
            </a:r>
          </a:p>
          <a:p>
            <a:pPr algn="ctr"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   Başkalarının beden diline duyarlı olmak,</a:t>
            </a:r>
          </a:p>
          <a:p>
            <a:pPr algn="ctr"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Empati göstermek, </a:t>
            </a:r>
          </a:p>
          <a:p>
            <a:pPr algn="ctr"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İnsanlarla olumlu ilişkiler içinde olmak, </a:t>
            </a:r>
          </a:p>
          <a:p>
            <a:pPr algn="ctr"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   Yüksek duygusal enerjiye</a:t>
            </a:r>
          </a:p>
          <a:p>
            <a:pPr algn="ctr"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sahip olmak. 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latin typeface="Times New Roman" pitchFamily="18" charset="0"/>
              </a:rPr>
              <a:t>Duygusal Zekilerin Genel Özellikleri</a:t>
            </a:r>
            <a:endParaRPr lang="tr-T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4" descr="2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343400"/>
            <a:ext cx="2971800" cy="2057400"/>
          </a:xfrm>
          <a:prstGeom prst="rect">
            <a:avLst/>
          </a:prstGeom>
          <a:noFill/>
          <a:ln w="76200" algn="ctr">
            <a:solidFill>
              <a:srgbClr val="0070C0"/>
            </a:solidFill>
            <a:miter lim="800000"/>
            <a:headEnd/>
            <a:tailEnd/>
          </a:ln>
          <a:effectLst>
            <a:outerShdw dist="107763" dir="2700000" algn="ctr" rotWithShape="0">
              <a:srgbClr val="CC99FF"/>
            </a:outerShdw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609600" y="990600"/>
            <a:ext cx="5867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sz="32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Çalışmaya istekli olmak,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İyimserlik,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Değişime istek duymak,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Kendini yönlendirebilmek,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Hoşgörülü olmak,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Alçakgönüllü olmak,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Olumsuz duygularla başa çıkmak,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Stres yönetimi,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200" dirty="0" smtClean="0">
                <a:latin typeface="Comic Sans MS" pitchFamily="66" charset="0"/>
              </a:rPr>
              <a:t>Kararlılık.</a:t>
            </a:r>
          </a:p>
          <a:p>
            <a:pPr eaLnBrk="1" hangingPunct="1">
              <a:lnSpc>
                <a:spcPct val="80000"/>
              </a:lnSpc>
            </a:pPr>
            <a:endParaRPr lang="tr-TR" sz="3200" dirty="0" smtClean="0">
              <a:latin typeface="Comic Sans MS" pitchFamily="66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latin typeface="Times New Roman" pitchFamily="18" charset="0"/>
              </a:rPr>
              <a:t>   Duygusal Zekilerin Genel Özellikleri</a:t>
            </a:r>
            <a:endParaRPr lang="tr-T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Saba Hoca\Desktop\rehberlik resimleri\imagesTBNFEQJ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990600"/>
            <a:ext cx="2667000" cy="2590800"/>
          </a:xfrm>
          <a:prstGeom prst="rect">
            <a:avLst/>
          </a:prstGeom>
          <a:ln w="57150">
            <a:solidFill>
              <a:srgbClr val="0070C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14"/>
          <p:cNvSpPr>
            <a:spLocks noGrp="1" noChangeArrowheads="1"/>
          </p:cNvSpPr>
          <p:nvPr>
            <p:ph type="body" sz="half" idx="2"/>
          </p:nvPr>
        </p:nvSpPr>
        <p:spPr>
          <a:xfrm>
            <a:off x="1371600" y="1600200"/>
            <a:ext cx="6096000" cy="3581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tr-TR" sz="3600" b="1" dirty="0" smtClean="0">
                <a:latin typeface="Comic Sans MS" pitchFamily="66" charset="0"/>
              </a:rPr>
              <a:t>Kendini Tanıma (Öz-bilinç)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600" b="1" dirty="0" smtClean="0">
                <a:latin typeface="Comic Sans MS" pitchFamily="66" charset="0"/>
              </a:rPr>
              <a:t>Kendini Yönetme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600" b="1" dirty="0" smtClean="0">
                <a:latin typeface="Comic Sans MS" pitchFamily="66" charset="0"/>
              </a:rPr>
              <a:t>Motivasyon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600" b="1" dirty="0" smtClean="0">
                <a:latin typeface="Comic Sans MS" pitchFamily="66" charset="0"/>
              </a:rPr>
              <a:t>Empati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600" b="1" dirty="0" smtClean="0">
                <a:latin typeface="Comic Sans MS" pitchFamily="66" charset="0"/>
              </a:rPr>
              <a:t>Sosyal Beceriler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3600" b="1" dirty="0" smtClean="0">
                <a:latin typeface="Comic Sans MS" pitchFamily="66" charset="0"/>
              </a:rPr>
              <a:t>İletişim Becerisi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228601"/>
            <a:ext cx="9144000" cy="954107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latin typeface="Times New Roman" pitchFamily="18" charset="0"/>
              </a:rPr>
              <a:t>Duygusal Zeka İçin </a:t>
            </a:r>
            <a:r>
              <a:rPr lang="tr-TR" sz="2400" b="1" i="1" dirty="0" smtClean="0">
                <a:latin typeface="Times New Roman" pitchFamily="18" charset="0"/>
              </a:rPr>
              <a:t>Gereken</a:t>
            </a:r>
            <a:r>
              <a:rPr lang="tr-TR" sz="2800" b="1" i="1" dirty="0" smtClean="0">
                <a:latin typeface="Times New Roman" pitchFamily="18" charset="0"/>
              </a:rPr>
              <a:t> </a:t>
            </a:r>
            <a:br>
              <a:rPr lang="tr-TR" sz="2800" b="1" i="1" dirty="0" smtClean="0">
                <a:latin typeface="Times New Roman" pitchFamily="18" charset="0"/>
              </a:rPr>
            </a:br>
            <a:r>
              <a:rPr lang="tr-TR" sz="2800" b="1" i="1" dirty="0" smtClean="0">
                <a:latin typeface="Times New Roman" pitchFamily="18" charset="0"/>
              </a:rPr>
              <a:t>Yetkinlikler</a:t>
            </a:r>
            <a:endParaRPr lang="tr-T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Saba Hoca\Desktop\rehberlik resimleri\imagesTRN7A0M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4267200"/>
            <a:ext cx="3352800" cy="2057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sz="half" idx="1"/>
          </p:nvPr>
        </p:nvSpPr>
        <p:spPr>
          <a:xfrm>
            <a:off x="762000" y="914400"/>
            <a:ext cx="8077200" cy="2971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sz="4000" dirty="0" smtClean="0">
                <a:latin typeface="Comic Sans MS" pitchFamily="66" charset="0"/>
                <a:cs typeface="Times New Roman" pitchFamily="18" charset="0"/>
              </a:rPr>
              <a:t>       İletişim iki ya da daha çok insan arasında anlaşmaya, düşünce ve duygu paylaşımına, karşılıklı konuşmaya dayalı bir etkileşimdir.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2286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İletişim Becerisi</a:t>
            </a:r>
            <a:endParaRPr lang="tr-T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Documents and Settings\OEM\Desktop\rehberlik resimleri\p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4038600"/>
            <a:ext cx="2590800" cy="22860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rgbClr val="FFFFCC"/>
            </a:gs>
            <a:gs pos="100000">
              <a:schemeClr val="accent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685800"/>
            <a:ext cx="5638800" cy="563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4000" dirty="0" smtClean="0">
                <a:latin typeface="Comic Sans MS" pitchFamily="66" charset="0"/>
              </a:rPr>
              <a:t>    </a:t>
            </a:r>
          </a:p>
          <a:p>
            <a:pPr eaLnBrk="1" hangingPunct="1">
              <a:buFontTx/>
              <a:buNone/>
            </a:pPr>
            <a:r>
              <a:rPr lang="tr-TR" sz="4000" dirty="0" smtClean="0">
                <a:latin typeface="Comic Sans MS" pitchFamily="66" charset="0"/>
              </a:rPr>
              <a:t>   İnsanın kendisini açık ve net olarak ifade edebilmesi.</a:t>
            </a:r>
          </a:p>
          <a:p>
            <a:pPr eaLnBrk="1" hangingPunct="1">
              <a:buFontTx/>
              <a:buNone/>
            </a:pPr>
            <a:r>
              <a:rPr lang="tr-TR" sz="4000" dirty="0" smtClean="0">
                <a:latin typeface="Comic Sans MS" pitchFamily="66" charset="0"/>
              </a:rPr>
              <a:t>   Başkalarını dikkatli dinlemesi ve onları anlayabilmesi gerekir.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2286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latin typeface="Times New Roman" pitchFamily="18" charset="0"/>
              </a:rPr>
              <a:t>İletişim Becerisi İçin</a:t>
            </a:r>
            <a:endParaRPr lang="tr-T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5" descr="C:\Users\Saba Hoca\Desktop\renk resim\renk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1447800"/>
            <a:ext cx="2466975" cy="1847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00063" y="3357563"/>
            <a:ext cx="4786312" cy="6048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800" smtClean="0">
                <a:cs typeface="Times New Roman" pitchFamily="18" charset="0"/>
              </a:rPr>
              <a:t>  </a:t>
            </a:r>
          </a:p>
        </p:txBody>
      </p:sp>
      <p:sp>
        <p:nvSpPr>
          <p:cNvPr id="3079" name="11 Dikdörtgen"/>
          <p:cNvSpPr>
            <a:spLocks noChangeArrowheads="1"/>
          </p:cNvSpPr>
          <p:nvPr/>
        </p:nvSpPr>
        <p:spPr bwMode="auto">
          <a:xfrm>
            <a:off x="1752600" y="914400"/>
            <a:ext cx="57912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800" b="1" dirty="0" smtClean="0">
                <a:latin typeface="Comic Sans MS" pitchFamily="66" charset="0"/>
                <a:cs typeface="Times New Roman" pitchFamily="18" charset="0"/>
              </a:rPr>
              <a:t>-</a:t>
            </a:r>
            <a:r>
              <a:rPr lang="tr-TR" sz="2800" dirty="0" smtClean="0">
                <a:latin typeface="Comic Sans MS" pitchFamily="66" charset="0"/>
                <a:cs typeface="Times New Roman" pitchFamily="18" charset="0"/>
              </a:rPr>
              <a:t>Başarılı </a:t>
            </a:r>
            <a:r>
              <a:rPr lang="tr-TR" sz="2800" dirty="0">
                <a:latin typeface="Comic Sans MS" pitchFamily="66" charset="0"/>
                <a:cs typeface="Times New Roman" pitchFamily="18" charset="0"/>
              </a:rPr>
              <a:t>olmak</a:t>
            </a:r>
          </a:p>
          <a:p>
            <a:endParaRPr lang="tr-TR" sz="2800" dirty="0">
              <a:latin typeface="Comic Sans MS" pitchFamily="66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Comic Sans MS" pitchFamily="66" charset="0"/>
                <a:cs typeface="Times New Roman" pitchFamily="18" charset="0"/>
              </a:rPr>
              <a:t>-</a:t>
            </a:r>
            <a:r>
              <a:rPr lang="tr-TR" sz="2800" dirty="0" smtClean="0">
                <a:latin typeface="Comic Sans MS" pitchFamily="66" charset="0"/>
                <a:cs typeface="Times New Roman" pitchFamily="18" charset="0"/>
              </a:rPr>
              <a:t>İş yaşamında </a:t>
            </a:r>
            <a:r>
              <a:rPr lang="tr-TR" sz="2800" dirty="0">
                <a:latin typeface="Comic Sans MS" pitchFamily="66" charset="0"/>
                <a:cs typeface="Times New Roman" pitchFamily="18" charset="0"/>
              </a:rPr>
              <a:t>en üst </a:t>
            </a:r>
            <a:r>
              <a:rPr lang="tr-TR" sz="2800" dirty="0" smtClean="0">
                <a:latin typeface="Comic Sans MS" pitchFamily="66" charset="0"/>
                <a:cs typeface="Times New Roman" pitchFamily="18" charset="0"/>
              </a:rPr>
              <a:t>yere gelmek</a:t>
            </a:r>
            <a:r>
              <a:rPr lang="tr-TR" sz="2800" dirty="0"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endParaRPr lang="tr-TR" sz="2800" dirty="0">
              <a:latin typeface="Comic Sans MS" pitchFamily="66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Comic Sans MS" pitchFamily="66" charset="0"/>
                <a:cs typeface="Times New Roman" pitchFamily="18" charset="0"/>
              </a:rPr>
              <a:t>-</a:t>
            </a:r>
            <a:r>
              <a:rPr lang="tr-TR" sz="2800" dirty="0" smtClean="0">
                <a:latin typeface="Comic Sans MS" pitchFamily="66" charset="0"/>
                <a:cs typeface="Times New Roman" pitchFamily="18" charset="0"/>
              </a:rPr>
              <a:t>Mutlu </a:t>
            </a:r>
            <a:r>
              <a:rPr lang="tr-TR" sz="2800" dirty="0">
                <a:latin typeface="Comic Sans MS" pitchFamily="66" charset="0"/>
                <a:cs typeface="Times New Roman" pitchFamily="18" charset="0"/>
              </a:rPr>
              <a:t>ve huzurlu yaşamak.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2286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tr-TR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Yaşam nedir?Mutluluk nedir?Yaşam amacım nedir?</a:t>
            </a:r>
            <a:endParaRPr lang="tr-TR" sz="2400" b="1" i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C:\Documents and Settings\OEM\Desktop\rehberlik resimleri\9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733800"/>
            <a:ext cx="2971800" cy="25146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295400"/>
            <a:ext cx="6096000" cy="3962400"/>
          </a:xfrm>
        </p:spPr>
        <p:txBody>
          <a:bodyPr/>
          <a:lstStyle/>
          <a:p>
            <a:pPr eaLnBrk="1" hangingPunct="1"/>
            <a:r>
              <a:rPr lang="tr-TR" sz="36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“</a:t>
            </a:r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Eğer hedefiniz “Her ortamda yaşam amacınızı mutluluk olarak gerçekleştirmek ise;”</a:t>
            </a:r>
            <a:br>
              <a:rPr lang="tr-TR" sz="3600" b="1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>Doğru karar verdiniz.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Yaşam  Amacı</a:t>
            </a:r>
            <a:endParaRPr lang="tr-T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 descr="C:\Users\Saba Hoca\Desktop\rehberlik resimleri\pp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1981200"/>
            <a:ext cx="2057400" cy="2476500"/>
          </a:xfrm>
          <a:prstGeom prst="rect">
            <a:avLst/>
          </a:prstGeom>
          <a:ln w="38100">
            <a:solidFill>
              <a:srgbClr val="0070C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2 Metin Yer Tutucusu"/>
          <p:cNvSpPr>
            <a:spLocks noGrp="1"/>
          </p:cNvSpPr>
          <p:nvPr>
            <p:ph type="body" sz="half" idx="1"/>
          </p:nvPr>
        </p:nvSpPr>
        <p:spPr>
          <a:xfrm>
            <a:off x="838200" y="1143000"/>
            <a:ext cx="8077200" cy="1905000"/>
          </a:xfrm>
        </p:spPr>
        <p:txBody>
          <a:bodyPr/>
          <a:lstStyle/>
          <a:p>
            <a:pPr>
              <a:buFontTx/>
              <a:buNone/>
            </a:pPr>
            <a:r>
              <a:rPr lang="tr-TR" sz="4400" dirty="0" smtClean="0">
                <a:latin typeface="Comic Sans MS" pitchFamily="66" charset="0"/>
                <a:cs typeface="Times New Roman" pitchFamily="18" charset="0"/>
              </a:rPr>
              <a:t>    Mutlu ve huzurlu yaşamın temelinde </a:t>
            </a:r>
            <a:r>
              <a:rPr lang="tr-TR" sz="4400" b="1" dirty="0" smtClean="0">
                <a:latin typeface="Comic Sans MS" pitchFamily="66" charset="0"/>
                <a:cs typeface="Times New Roman" pitchFamily="18" charset="0"/>
              </a:rPr>
              <a:t>sağlıklı iletişim </a:t>
            </a:r>
            <a:r>
              <a:rPr lang="tr-TR" sz="4400" dirty="0" smtClean="0">
                <a:latin typeface="Comic Sans MS" pitchFamily="66" charset="0"/>
                <a:cs typeface="Times New Roman" pitchFamily="18" charset="0"/>
              </a:rPr>
              <a:t>vardır.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2286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İletişim</a:t>
            </a:r>
            <a:endParaRPr lang="tr-T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 descr="j02167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2819400"/>
            <a:ext cx="2895601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6477000" cy="4953000"/>
          </a:xfrm>
        </p:spPr>
        <p:txBody>
          <a:bodyPr/>
          <a:lstStyle/>
          <a:p>
            <a:pPr>
              <a:buNone/>
            </a:pPr>
            <a:r>
              <a:rPr lang="tr-TR" sz="4800" dirty="0" smtClean="0">
                <a:latin typeface="Comic Sans MS" pitchFamily="66" charset="0"/>
                <a:cs typeface="Times New Roman" pitchFamily="18" charset="0"/>
              </a:rPr>
              <a:t>   Çeşitli nedenlerle</a:t>
            </a:r>
          </a:p>
          <a:p>
            <a:pPr>
              <a:buNone/>
            </a:pPr>
            <a:r>
              <a:rPr lang="tr-TR" sz="4800" dirty="0" smtClean="0">
                <a:latin typeface="Comic Sans MS" pitchFamily="66" charset="0"/>
                <a:cs typeface="Times New Roman" pitchFamily="18" charset="0"/>
              </a:rPr>
              <a:t>        kendimizi</a:t>
            </a:r>
          </a:p>
          <a:p>
            <a:pPr>
              <a:buNone/>
            </a:pPr>
            <a:r>
              <a:rPr lang="tr-TR" sz="4800" dirty="0" smtClean="0">
                <a:latin typeface="Comic Sans MS" pitchFamily="66" charset="0"/>
                <a:cs typeface="Times New Roman" pitchFamily="18" charset="0"/>
              </a:rPr>
              <a:t>      zaman zaman</a:t>
            </a:r>
          </a:p>
          <a:p>
            <a:pPr>
              <a:buNone/>
            </a:pPr>
            <a:r>
              <a:rPr lang="tr-TR" sz="4800" dirty="0" smtClean="0">
                <a:latin typeface="Comic Sans MS" pitchFamily="66" charset="0"/>
                <a:cs typeface="Times New Roman" pitchFamily="18" charset="0"/>
              </a:rPr>
              <a:t>           mutsuz </a:t>
            </a:r>
          </a:p>
          <a:p>
            <a:pPr>
              <a:buNone/>
            </a:pPr>
            <a:r>
              <a:rPr lang="tr-TR" sz="4800" dirty="0" smtClean="0">
                <a:latin typeface="Comic Sans MS" pitchFamily="66" charset="0"/>
                <a:cs typeface="Times New Roman" pitchFamily="18" charset="0"/>
              </a:rPr>
              <a:t>       hissedebiliriz.</a:t>
            </a:r>
            <a:endParaRPr lang="tr-TR" sz="4800" dirty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Mutsuzluk</a:t>
            </a:r>
            <a:endParaRPr lang="tr-T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Documents and Settings\OEM\Desktop\rehberlik resimleri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1219200"/>
            <a:ext cx="2286000" cy="29718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4 Dikdörtgen"/>
          <p:cNvSpPr>
            <a:spLocks noChangeArrowheads="1"/>
          </p:cNvSpPr>
          <p:nvPr/>
        </p:nvSpPr>
        <p:spPr bwMode="auto">
          <a:xfrm>
            <a:off x="457200" y="1219200"/>
            <a:ext cx="77724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tr-TR" sz="3200" dirty="0" smtClean="0">
                <a:latin typeface="Comic Sans MS" pitchFamily="66" charset="0"/>
                <a:cs typeface="Times New Roman" pitchFamily="18" charset="0"/>
              </a:rPr>
              <a:t>-</a:t>
            </a:r>
            <a:r>
              <a:rPr lang="tr-TR" sz="3200" dirty="0">
                <a:latin typeface="Comic Sans MS" pitchFamily="66" charset="0"/>
                <a:cs typeface="Times New Roman" pitchFamily="18" charset="0"/>
              </a:rPr>
              <a:t>Sahip olamadıklarımızın özlemini çekmek.</a:t>
            </a:r>
          </a:p>
          <a:p>
            <a:pPr eaLnBrk="0" hangingPunct="0"/>
            <a:r>
              <a:rPr lang="tr-TR" sz="3200" dirty="0">
                <a:latin typeface="Comic Sans MS" pitchFamily="66" charset="0"/>
                <a:cs typeface="Times New Roman" pitchFamily="18" charset="0"/>
              </a:rPr>
              <a:t>-Dış dünyayı değiştirmeye çalışmak.</a:t>
            </a:r>
          </a:p>
          <a:p>
            <a:pPr eaLnBrk="0" hangingPunct="0"/>
            <a:r>
              <a:rPr lang="tr-TR" sz="3200" dirty="0">
                <a:latin typeface="Comic Sans MS" pitchFamily="66" charset="0"/>
                <a:cs typeface="Times New Roman" pitchFamily="18" charset="0"/>
              </a:rPr>
              <a:t>-Olumsuz düşünceye sahip olmak.</a:t>
            </a:r>
          </a:p>
          <a:p>
            <a:pPr eaLnBrk="0" hangingPunct="0"/>
            <a:r>
              <a:rPr lang="tr-TR" sz="3200" dirty="0" smtClean="0">
                <a:latin typeface="Comic Sans MS" pitchFamily="66" charset="0"/>
                <a:cs typeface="Times New Roman" pitchFamily="18" charset="0"/>
              </a:rPr>
              <a:t>-</a:t>
            </a:r>
            <a:r>
              <a:rPr lang="tr-TR" sz="3200" dirty="0">
                <a:latin typeface="Comic Sans MS" pitchFamily="66" charset="0"/>
                <a:cs typeface="Times New Roman" pitchFamily="18" charset="0"/>
              </a:rPr>
              <a:t>Olumlu durumları olumsuza dönüştürmek.</a:t>
            </a:r>
          </a:p>
          <a:p>
            <a:pPr eaLnBrk="0" hangingPunct="0"/>
            <a:r>
              <a:rPr lang="tr-TR" sz="3200" dirty="0">
                <a:latin typeface="Comic Sans MS" pitchFamily="66" charset="0"/>
                <a:cs typeface="Times New Roman" pitchFamily="18" charset="0"/>
              </a:rPr>
              <a:t>-Yaşadığı anın değerini </a:t>
            </a:r>
            <a:r>
              <a:rPr lang="tr-TR" sz="3200" dirty="0" smtClean="0">
                <a:latin typeface="Comic Sans MS" pitchFamily="66" charset="0"/>
                <a:cs typeface="Times New Roman" pitchFamily="18" charset="0"/>
              </a:rPr>
              <a:t>bilmemek</a:t>
            </a:r>
          </a:p>
          <a:p>
            <a:pPr eaLnBrk="0" hangingPunct="0"/>
            <a:r>
              <a:rPr lang="tr-TR" sz="3200" dirty="0" smtClean="0">
                <a:latin typeface="Comic Sans MS" pitchFamily="66" charset="0"/>
                <a:cs typeface="Times New Roman" pitchFamily="18" charset="0"/>
              </a:rPr>
              <a:t>-Kendimizi yalnız hissetmek</a:t>
            </a:r>
            <a:endParaRPr lang="tr-TR" sz="3200" dirty="0"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5126" name="Picture 6" descr="C:\Documents and Settings\OEM\Desktop\resim\mutsuz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648200"/>
            <a:ext cx="2362200" cy="1985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Mutsuzluk</a:t>
            </a:r>
            <a:endParaRPr lang="tr-TR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4 Dikdörtgen"/>
          <p:cNvSpPr>
            <a:spLocks noChangeArrowheads="1"/>
          </p:cNvSpPr>
          <p:nvPr/>
        </p:nvSpPr>
        <p:spPr bwMode="auto">
          <a:xfrm>
            <a:off x="3429000" y="990600"/>
            <a:ext cx="5715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4000" dirty="0">
                <a:latin typeface="Comic Sans MS" pitchFamily="66" charset="0"/>
                <a:cs typeface="Times New Roman" pitchFamily="18" charset="0"/>
              </a:rPr>
              <a:t> Etrafımızdaki değişimlere uyum sağlamak zorundayız. </a:t>
            </a:r>
          </a:p>
          <a:p>
            <a:pPr algn="ctr"/>
            <a:r>
              <a:rPr lang="tr-TR" sz="4000" dirty="0">
                <a:latin typeface="Comic Sans MS" pitchFamily="66" charset="0"/>
                <a:cs typeface="Times New Roman" pitchFamily="18" charset="0"/>
              </a:rPr>
              <a:t>  Önemli olan gitmekte olduğumuz yön ve mutsuzluk nedenlerini değerlendirme çabamızdır.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Mutsuzluk</a:t>
            </a:r>
            <a:endParaRPr lang="tr-T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0"/>
            <a:ext cx="2971800" cy="2582863"/>
          </a:xfrm>
          <a:prstGeom prst="rect">
            <a:avLst/>
          </a:prstGeom>
          <a:noFill/>
          <a:ln w="57150">
            <a:solidFill>
              <a:srgbClr val="0070C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676400" y="838200"/>
            <a:ext cx="6934200" cy="3429000"/>
          </a:xfrm>
        </p:spPr>
        <p:txBody>
          <a:bodyPr/>
          <a:lstStyle/>
          <a:p>
            <a:pPr>
              <a:buFontTx/>
              <a:buNone/>
            </a:pPr>
            <a:r>
              <a:rPr lang="tr-TR" sz="5400" dirty="0" smtClean="0">
                <a:latin typeface="Comic Sans MS" pitchFamily="66" charset="0"/>
                <a:cs typeface="Times New Roman" pitchFamily="18" charset="0"/>
              </a:rPr>
              <a:t>     Bu iletişimde </a:t>
            </a:r>
            <a:r>
              <a:rPr lang="tr-TR" sz="5400" b="1" dirty="0" smtClean="0">
                <a:latin typeface="Comic Sans MS" pitchFamily="66" charset="0"/>
                <a:cs typeface="Times New Roman" pitchFamily="18" charset="0"/>
              </a:rPr>
              <a:t>duygusal zekamız </a:t>
            </a:r>
            <a:r>
              <a:rPr lang="tr-TR" sz="5400" dirty="0" smtClean="0">
                <a:latin typeface="Comic Sans MS" pitchFamily="66" charset="0"/>
                <a:cs typeface="Times New Roman" pitchFamily="18" charset="0"/>
              </a:rPr>
              <a:t>önemle rol oynar. 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3048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Duygusal Zeka</a:t>
            </a:r>
            <a:endParaRPr lang="tr-TR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9" descr="43440-3-4-278f3"/>
          <p:cNvPicPr>
            <a:picLocks noChangeAspect="1" noChangeArrowheads="1"/>
          </p:cNvPicPr>
          <p:nvPr/>
        </p:nvPicPr>
        <p:blipFill>
          <a:blip r:embed="rId2"/>
          <a:srcRect l="29730" t="9027" r="30330" b="10208"/>
          <a:stretch>
            <a:fillRect/>
          </a:stretch>
        </p:blipFill>
        <p:spPr bwMode="auto">
          <a:xfrm>
            <a:off x="3886200" y="3505200"/>
            <a:ext cx="1976437" cy="2879725"/>
          </a:xfrm>
          <a:prstGeom prst="rect">
            <a:avLst/>
          </a:prstGeom>
          <a:noFill/>
          <a:ln w="76200" algn="ctr">
            <a:solidFill>
              <a:srgbClr val="0070C0"/>
            </a:solidFill>
            <a:miter lim="800000"/>
            <a:headEnd/>
            <a:tailEnd/>
          </a:ln>
          <a:effectLst>
            <a:outerShdw dist="107763" dir="2700000" algn="ctr" rotWithShape="0">
              <a:srgbClr val="CC9900">
                <a:alpha val="50000"/>
              </a:srgbClr>
            </a:outerShdw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457200"/>
            <a:ext cx="6172200" cy="5334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sz="4000" b="1" dirty="0" smtClean="0">
                <a:latin typeface="Comic Sans MS" pitchFamily="66" charset="0"/>
                <a:cs typeface="Times New Roman" pitchFamily="18" charset="0"/>
              </a:rPr>
              <a:t> </a:t>
            </a:r>
            <a:endParaRPr lang="tr-TR" sz="4000" dirty="0" smtClean="0">
              <a:latin typeface="Comic Sans MS" pitchFamily="66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sz="4000" b="1" dirty="0" smtClean="0">
                <a:latin typeface="Comic Sans MS" pitchFamily="66" charset="0"/>
                <a:cs typeface="Times New Roman" pitchFamily="18" charset="0"/>
              </a:rPr>
              <a:t>“ </a:t>
            </a:r>
            <a:r>
              <a:rPr lang="tr-TR" sz="4000" dirty="0" smtClean="0">
                <a:latin typeface="Comic Sans MS" pitchFamily="66" charset="0"/>
                <a:cs typeface="Times New Roman" pitchFamily="18" charset="0"/>
              </a:rPr>
              <a:t>Kişinin kendi duygularını anlaması, başkalarının yerine kendini koyabilmesi, duygularını yaşamı zenginleştirecek biçimde düzenleyebilmesidir. ”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381000"/>
            <a:ext cx="9144000" cy="523220"/>
          </a:xfrm>
          <a:prstGeom prst="rect">
            <a:avLst/>
          </a:prstGeom>
          <a:solidFill>
            <a:srgbClr val="0070C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i="1" dirty="0" smtClean="0">
                <a:latin typeface="Comic Sans MS" pitchFamily="66" charset="0"/>
                <a:cs typeface="Times New Roman" pitchFamily="18" charset="0"/>
              </a:rPr>
              <a:t>Duygusal zeka</a:t>
            </a:r>
            <a:endParaRPr lang="tr-TR" sz="2800" b="1" i="1" dirty="0"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9" name="Picture 3" descr="9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2590800"/>
            <a:ext cx="2590800" cy="1936750"/>
          </a:xfrm>
          <a:prstGeom prst="rect">
            <a:avLst/>
          </a:prstGeom>
          <a:noFill/>
          <a:ln w="38100" algn="ctr">
            <a:solidFill>
              <a:srgbClr val="0070C0"/>
            </a:solidFill>
            <a:miter lim="800000"/>
            <a:headEnd/>
            <a:tailEnd/>
          </a:ln>
          <a:effectLst>
            <a:outerShdw dist="107763" dir="2700000" algn="ctr" rotWithShape="0">
              <a:srgbClr val="FF7C80">
                <a:alpha val="50000"/>
              </a:srgbClr>
            </a:outerShdw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4707</TotalTime>
  <Words>301</Words>
  <Application>Microsoft Office PowerPoint</Application>
  <PresentationFormat>Ekran Gösterisi (4:3)</PresentationFormat>
  <Paragraphs>67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Comic Sans MS</vt:lpstr>
      <vt:lpstr>Times New Roman</vt:lpstr>
      <vt:lpstr>Varsayılan Tasarım</vt:lpstr>
      <vt:lpstr>İLETİŞİM</vt:lpstr>
      <vt:lpstr>PowerPoint Sunusu</vt:lpstr>
      <vt:lpstr>“Eğer hedefiniz “Her ortamda yaşam amacınızı mutluluk olarak gerçekleştirmek ise;” Doğru karar verdiniz.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Saba Hoca</dc:creator>
  <cp:lastModifiedBy>saba</cp:lastModifiedBy>
  <cp:revision>634</cp:revision>
  <cp:lastPrinted>1601-01-01T00:00:00Z</cp:lastPrinted>
  <dcterms:created xsi:type="dcterms:W3CDTF">1601-01-01T00:00:00Z</dcterms:created>
  <dcterms:modified xsi:type="dcterms:W3CDTF">2018-02-20T12:23:02Z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