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upload.wikimedia.org/wikipedia/commons/2/22/Crocus_aureus_Sturm51.jp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152663" y="404663"/>
            <a:ext cx="8739817" cy="6120681"/>
          </a:xfrm>
          <a:prstGeom prst="rect">
            <a:avLst/>
          </a:prstGeom>
          <a:noFill/>
          <a:ln w="9525">
            <a:noFill/>
            <a:miter lim="800000"/>
            <a:headEnd/>
            <a:tailEnd/>
          </a:ln>
          <a:effectLst/>
        </p:spPr>
      </p:pic>
    </p:spTree>
    <p:extLst>
      <p:ext uri="{BB962C8B-B14F-4D97-AF65-F5344CB8AC3E}">
        <p14:creationId xmlns:p14="http://schemas.microsoft.com/office/powerpoint/2010/main" val="1638769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80720"/>
          </a:xfrm>
        </p:spPr>
        <p:txBody>
          <a:bodyPr>
            <a:normAutofit fontScale="85000" lnSpcReduction="20000"/>
          </a:bodyPr>
          <a:lstStyle/>
          <a:p>
            <a:pPr lvl="0">
              <a:buNone/>
            </a:pPr>
            <a:r>
              <a:rPr lang="tr-TR" b="1" dirty="0" smtClean="0"/>
              <a:t>	</a:t>
            </a:r>
            <a:r>
              <a:rPr lang="tr-TR" sz="5100" b="1" dirty="0" smtClean="0">
                <a:solidFill>
                  <a:srgbClr val="00B050"/>
                </a:solidFill>
                <a:latin typeface="Comic Sans MS" pitchFamily="66" charset="0"/>
              </a:rPr>
              <a:t>b-</a:t>
            </a:r>
            <a:r>
              <a:rPr lang="tr-TR" b="1" dirty="0" smtClean="0">
                <a:solidFill>
                  <a:srgbClr val="00B050"/>
                </a:solidFill>
                <a:latin typeface="Comic Sans MS" pitchFamily="66" charset="0"/>
              </a:rPr>
              <a:t> </a:t>
            </a:r>
            <a:r>
              <a:rPr lang="en-US" sz="5100" b="1" dirty="0" smtClean="0">
                <a:solidFill>
                  <a:srgbClr val="00B050"/>
                </a:solidFill>
                <a:latin typeface="Comic Sans MS" pitchFamily="66" charset="0"/>
              </a:rPr>
              <a:t>Stoma (</a:t>
            </a:r>
            <a:r>
              <a:rPr lang="en-US" sz="5100" b="1" dirty="0" err="1" smtClean="0">
                <a:solidFill>
                  <a:srgbClr val="00B050"/>
                </a:solidFill>
                <a:latin typeface="Comic Sans MS" pitchFamily="66" charset="0"/>
              </a:rPr>
              <a:t>Gözenek</a:t>
            </a:r>
            <a:r>
              <a:rPr lang="en-US" sz="5100" b="1" dirty="0" smtClean="0">
                <a:solidFill>
                  <a:srgbClr val="00B050"/>
                </a:solidFill>
                <a:latin typeface="Comic Sans MS" pitchFamily="66" charset="0"/>
              </a:rPr>
              <a:t>) </a:t>
            </a:r>
            <a:endParaRPr lang="tr-TR" sz="5100" b="1" dirty="0" smtClean="0">
              <a:solidFill>
                <a:srgbClr val="00B050"/>
              </a:solidFill>
              <a:latin typeface="Comic Sans MS" pitchFamily="66" charset="0"/>
            </a:endParaRPr>
          </a:p>
          <a:p>
            <a:pPr lvl="0">
              <a:buNone/>
            </a:pPr>
            <a:endParaRPr lang="tr-TR" dirty="0" smtClean="0"/>
          </a:p>
          <a:p>
            <a:pPr algn="just">
              <a:buNone/>
            </a:pPr>
            <a:r>
              <a:rPr lang="tr-TR" dirty="0" smtClean="0"/>
              <a:t>		</a:t>
            </a:r>
            <a:r>
              <a:rPr lang="en-US" dirty="0" err="1" smtClean="0">
                <a:latin typeface="Times New Roman" pitchFamily="18" charset="0"/>
                <a:cs typeface="Times New Roman" pitchFamily="18" charset="0"/>
              </a:rPr>
              <a:t>Bitkinin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toprak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üstündeki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organlarının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alışverişini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sağlayan</a:t>
            </a:r>
            <a:r>
              <a:rPr lang="en-US"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epiderma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arasında</a:t>
            </a: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oluşan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Çünkü</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Terleme</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Transpirasyon</a:t>
            </a: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Özümleme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Fotosentez</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Solunum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Respirasyon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fizyolojik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olayların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olması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havaya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ihtiyaç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vardır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Stoma: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CO</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oksijen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sağlamak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epiderma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dokusunda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aralarında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küçük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aralık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bırakan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meydana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yapılardır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Fasulye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tanesi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şeklinde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hücrelere</a:t>
            </a:r>
            <a:r>
              <a:rPr lang="en-US" dirty="0" smtClean="0">
                <a:latin typeface="Times New Roman" pitchFamily="18" charset="0"/>
                <a:cs typeface="Times New Roman" pitchFamily="18" charset="0"/>
              </a:rPr>
              <a:t> “stoma </a:t>
            </a:r>
            <a:r>
              <a:rPr lang="en-US" dirty="0" err="1" smtClean="0">
                <a:latin typeface="Times New Roman" pitchFamily="18" charset="0"/>
                <a:cs typeface="Times New Roman" pitchFamily="18" charset="0"/>
              </a:rPr>
              <a:t>hücreleri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kilit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verilir</a:t>
            </a:r>
            <a:r>
              <a:rPr lang="en-US" dirty="0" smtClean="0">
                <a:latin typeface="Times New Roman" pitchFamily="18" charset="0"/>
                <a:cs typeface="Times New Roman" pitchFamily="18" charset="0"/>
              </a:rPr>
              <a:t>. Stoma </a:t>
            </a:r>
            <a:r>
              <a:rPr lang="en-US" dirty="0" err="1" smtClean="0">
                <a:latin typeface="Times New Roman" pitchFamily="18" charset="0"/>
                <a:cs typeface="Times New Roman" pitchFamily="18" charset="0"/>
              </a:rPr>
              <a:t>hücreleri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t>
            </a:r>
            <a:r>
              <a:rPr lang="tr-TR" dirty="0" smtClean="0">
                <a:latin typeface="Times New Roman" pitchFamily="18" charset="0"/>
                <a:cs typeface="Times New Roman" pitchFamily="18" charset="0"/>
              </a:rPr>
              <a:t>a</a:t>
            </a:r>
            <a:r>
              <a:rPr lang="en-US" dirty="0" err="1" smtClean="0">
                <a:latin typeface="Times New Roman" pitchFamily="18" charset="0"/>
                <a:cs typeface="Times New Roman" pitchFamily="18" charset="0"/>
              </a:rPr>
              <a:t>sındaki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açıklığın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hepsine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birden</a:t>
            </a:r>
            <a:r>
              <a:rPr lang="en-US" dirty="0" smtClean="0">
                <a:latin typeface="Times New Roman" pitchFamily="18" charset="0"/>
                <a:cs typeface="Times New Roman" pitchFamily="18" charset="0"/>
              </a:rPr>
              <a:t> “stoma” </a:t>
            </a:r>
            <a:r>
              <a:rPr lang="en-US" dirty="0" err="1" smtClean="0">
                <a:latin typeface="Times New Roman" pitchFamily="18" charset="0"/>
                <a:cs typeface="Times New Roman" pitchFamily="18" charset="0"/>
              </a:rPr>
              <a:t>denir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498646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16632"/>
            <a:ext cx="8712968" cy="1152128"/>
          </a:xfrm>
        </p:spPr>
        <p:txBody>
          <a:bodyPr>
            <a:normAutofit/>
          </a:bodyPr>
          <a:lstStyle/>
          <a:p>
            <a:r>
              <a:rPr lang="fi-FI" sz="2800" b="1" dirty="0" smtClean="0">
                <a:solidFill>
                  <a:schemeClr val="accent1">
                    <a:lumMod val="75000"/>
                  </a:schemeClr>
                </a:solidFill>
                <a:latin typeface="Comic Sans MS" pitchFamily="66" charset="0"/>
              </a:rPr>
              <a:t>Stomaların açılıp kapanmasına etki eden faktörler </a:t>
            </a:r>
            <a:endParaRPr lang="tr-TR" sz="2800" dirty="0">
              <a:solidFill>
                <a:schemeClr val="accent1">
                  <a:lumMod val="75000"/>
                </a:schemeClr>
              </a:solidFill>
              <a:latin typeface="Comic Sans MS" pitchFamily="66" charset="0"/>
            </a:endParaRPr>
          </a:p>
        </p:txBody>
      </p:sp>
      <p:sp>
        <p:nvSpPr>
          <p:cNvPr id="3" name="2 İçerik Yer Tutucusu"/>
          <p:cNvSpPr>
            <a:spLocks noGrp="1"/>
          </p:cNvSpPr>
          <p:nvPr>
            <p:ph idx="1"/>
          </p:nvPr>
        </p:nvSpPr>
        <p:spPr>
          <a:xfrm>
            <a:off x="323528" y="1412776"/>
            <a:ext cx="8568952" cy="5112568"/>
          </a:xfrm>
        </p:spPr>
        <p:txBody>
          <a:bodyPr>
            <a:normAutofit fontScale="85000" lnSpcReduction="20000"/>
          </a:bodyPr>
          <a:lstStyle/>
          <a:p>
            <a:pPr algn="just">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1- Havanın nemi</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2- Havanın CO</a:t>
            </a:r>
            <a:r>
              <a:rPr lang="fi-FI" baseline="-25000" dirty="0" smtClean="0">
                <a:latin typeface="Times New Roman" pitchFamily="18" charset="0"/>
                <a:cs typeface="Times New Roman" pitchFamily="18" charset="0"/>
              </a:rPr>
              <a:t>2</a:t>
            </a:r>
            <a:r>
              <a:rPr lang="fi-FI" dirty="0" smtClean="0">
                <a:latin typeface="Times New Roman" pitchFamily="18" charset="0"/>
                <a:cs typeface="Times New Roman" pitchFamily="18" charset="0"/>
              </a:rPr>
              <a:t> oranı</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3- Işık şiddeti (stomalar akşam üstü  kapanır, gece yarısı açılmaya başlar).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fi-FI" b="1"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Yaprakları tamamen güneşte bulunan bitkilerde stomalar yaprakların alt yüzeylerinde yer alırlar.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fi-FI" b="1"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Stomalar genel olarak epidermisle aynı yüzeyde bulunurlar. Fakat kurak bölge bitkilerinde içeri doğru gömülmüştür buna “Kurakçıl Stoma” denir. Nemli çevrelerde yetişen bitkilerde ise epidermadan yukarı doğru geliştirmiştirki, burada hava akımı fazla olur. Stomaların yaprak yüzeyinde bulunuşlarına göre yapraklar üç tipe ayrılır.</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894122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120680"/>
          </a:xfrm>
        </p:spPr>
        <p:txBody>
          <a:bodyPr>
            <a:normAutofit fontScale="92500" lnSpcReduction="10000"/>
          </a:bodyPr>
          <a:lstStyle/>
          <a:p>
            <a:pPr>
              <a:buNone/>
            </a:pPr>
            <a:r>
              <a:rPr lang="tr-TR" dirty="0" smtClean="0"/>
              <a:t>	</a:t>
            </a:r>
            <a:r>
              <a:rPr lang="fi-FI" b="1" dirty="0" smtClean="0">
                <a:solidFill>
                  <a:srgbClr val="C00000"/>
                </a:solidFill>
                <a:latin typeface="Comic Sans MS" pitchFamily="66" charset="0"/>
                <a:cs typeface="Times New Roman" pitchFamily="18" charset="0"/>
              </a:rPr>
              <a:t>1- Amfistomatik yapraklar:</a:t>
            </a:r>
            <a:endParaRPr lang="tr-TR" b="1" dirty="0" smtClean="0">
              <a:solidFill>
                <a:srgbClr val="C00000"/>
              </a:solidFill>
              <a:latin typeface="Comic Sans MS" pitchFamily="66" charset="0"/>
              <a:cs typeface="Times New Roman" pitchFamily="18" charset="0"/>
            </a:endParaRPr>
          </a:p>
          <a:p>
            <a:pPr>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	Stomalar yaprağın hem alt, hemde üst yüzeyinde bulunurlar</a:t>
            </a: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Örneğin: Lahana yaprağında  üstte mm</a:t>
            </a:r>
            <a:r>
              <a:rPr lang="fi-FI" baseline="30000" dirty="0" smtClean="0">
                <a:latin typeface="Times New Roman" pitchFamily="18" charset="0"/>
                <a:cs typeface="Times New Roman" pitchFamily="18" charset="0"/>
              </a:rPr>
              <a:t>2</a:t>
            </a:r>
            <a:r>
              <a:rPr lang="fi-FI" dirty="0" smtClean="0">
                <a:latin typeface="Times New Roman" pitchFamily="18" charset="0"/>
                <a:cs typeface="Times New Roman" pitchFamily="18" charset="0"/>
              </a:rPr>
              <a:t> de 219, alta mm</a:t>
            </a:r>
            <a:r>
              <a:rPr lang="fi-FI" baseline="30000" dirty="0" smtClean="0">
                <a:latin typeface="Times New Roman" pitchFamily="18" charset="0"/>
                <a:cs typeface="Times New Roman" pitchFamily="18" charset="0"/>
              </a:rPr>
              <a:t>2</a:t>
            </a:r>
            <a:r>
              <a:rPr lang="fi-FI" dirty="0" smtClean="0">
                <a:latin typeface="Times New Roman" pitchFamily="18" charset="0"/>
                <a:cs typeface="Times New Roman" pitchFamily="18" charset="0"/>
              </a:rPr>
              <a:t> de 301 stoma bulunur.</a:t>
            </a: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fi-FI" b="1" dirty="0" smtClean="0">
                <a:solidFill>
                  <a:srgbClr val="00B0F0"/>
                </a:solidFill>
                <a:latin typeface="Comic Sans MS" pitchFamily="66" charset="0"/>
                <a:cs typeface="Times New Roman" pitchFamily="18" charset="0"/>
              </a:rPr>
              <a:t>2- Hipostomatik Yapraklar:</a:t>
            </a:r>
            <a:endParaRPr lang="tr-TR" b="1" dirty="0" smtClean="0">
              <a:solidFill>
                <a:srgbClr val="00B0F0"/>
              </a:solidFill>
              <a:latin typeface="Comic Sans MS" pitchFamily="66" charset="0"/>
              <a:cs typeface="Times New Roman" pitchFamily="18" charset="0"/>
            </a:endParaRPr>
          </a:p>
          <a:p>
            <a:pPr>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Stomalar yaprağın yalnız alt yüzünde bulunur. Örneğin </a:t>
            </a:r>
            <a:r>
              <a:rPr lang="fi-FI" i="1" dirty="0" smtClean="0">
                <a:latin typeface="Times New Roman" pitchFamily="18" charset="0"/>
                <a:cs typeface="Times New Roman" pitchFamily="18" charset="0"/>
              </a:rPr>
              <a:t>Ficus elestica</a:t>
            </a:r>
            <a:r>
              <a:rPr lang="fi-FI" dirty="0" smtClean="0">
                <a:latin typeface="Times New Roman" pitchFamily="18" charset="0"/>
                <a:cs typeface="Times New Roman" pitchFamily="18" charset="0"/>
              </a:rPr>
              <a:t>’da olduğu gibi. 1 mm</a:t>
            </a:r>
            <a:r>
              <a:rPr lang="fi-FI" baseline="30000" dirty="0" smtClean="0">
                <a:latin typeface="Times New Roman" pitchFamily="18" charset="0"/>
                <a:cs typeface="Times New Roman" pitchFamily="18" charset="0"/>
              </a:rPr>
              <a:t>2</a:t>
            </a:r>
            <a:r>
              <a:rPr lang="fi-FI" dirty="0" smtClean="0">
                <a:latin typeface="Times New Roman" pitchFamily="18" charset="0"/>
                <a:cs typeface="Times New Roman" pitchFamily="18" charset="0"/>
              </a:rPr>
              <a:t>de 145 stoma </a:t>
            </a: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fi-FI" b="1" dirty="0" smtClean="0">
                <a:solidFill>
                  <a:srgbClr val="00B050"/>
                </a:solidFill>
                <a:latin typeface="Comic Sans MS" pitchFamily="66" charset="0"/>
                <a:cs typeface="Times New Roman" pitchFamily="18" charset="0"/>
              </a:rPr>
              <a:t>3-Epistomatik yapraklar: </a:t>
            </a:r>
            <a:endParaRPr lang="tr-TR" b="1" dirty="0" smtClean="0">
              <a:solidFill>
                <a:srgbClr val="00B050"/>
              </a:solidFill>
              <a:latin typeface="Comic Sans MS" pitchFamily="66" charset="0"/>
              <a:cs typeface="Times New Roman" pitchFamily="18" charset="0"/>
            </a:endParaRPr>
          </a:p>
          <a:p>
            <a:pPr>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Stomalar yaprağın yalnız üst yüzeyinde bulunur.</a:t>
            </a: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fi-FI" dirty="0" smtClean="0">
                <a:latin typeface="Times New Roman" pitchFamily="18" charset="0"/>
                <a:cs typeface="Times New Roman" pitchFamily="18" charset="0"/>
              </a:rPr>
              <a:t>Örneğin </a:t>
            </a:r>
            <a:r>
              <a:rPr lang="fi-FI" i="1" dirty="0" smtClean="0">
                <a:latin typeface="Times New Roman" pitchFamily="18" charset="0"/>
                <a:cs typeface="Times New Roman" pitchFamily="18" charset="0"/>
              </a:rPr>
              <a:t>Nymphea alba</a:t>
            </a:r>
            <a:r>
              <a:rPr lang="fi-FI" dirty="0" smtClean="0">
                <a:latin typeface="Times New Roman" pitchFamily="18" charset="0"/>
                <a:cs typeface="Times New Roman" pitchFamily="18" charset="0"/>
              </a:rPr>
              <a:t>’ da olduğu gibi mm</a:t>
            </a:r>
            <a:r>
              <a:rPr lang="fi-FI" baseline="30000" dirty="0" smtClean="0">
                <a:latin typeface="Times New Roman" pitchFamily="18" charset="0"/>
                <a:cs typeface="Times New Roman" pitchFamily="18" charset="0"/>
              </a:rPr>
              <a:t>2</a:t>
            </a:r>
            <a:r>
              <a:rPr lang="fi-FI" dirty="0" smtClean="0">
                <a:latin typeface="Times New Roman" pitchFamily="18" charset="0"/>
                <a:cs typeface="Times New Roman" pitchFamily="18" charset="0"/>
              </a:rPr>
              <a:t> de 330 stoma.</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032204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0066"/>
          </a:xfrm>
        </p:spPr>
        <p:txBody>
          <a:bodyPr>
            <a:normAutofit fontScale="90000"/>
          </a:bodyPr>
          <a:lstStyle/>
          <a:p>
            <a:pPr lvl="0"/>
            <a:r>
              <a:rPr lang="tr-TR" b="1" dirty="0" smtClean="0"/>
              <a:t/>
            </a:r>
            <a:br>
              <a:rPr lang="tr-TR" b="1" dirty="0" smtClean="0"/>
            </a:br>
            <a:r>
              <a:rPr lang="tr-TR" b="1" dirty="0" smtClean="0">
                <a:solidFill>
                  <a:srgbClr val="00B050"/>
                </a:solidFill>
                <a:latin typeface="Comic Sans MS" pitchFamily="66" charset="0"/>
              </a:rPr>
              <a:t>c- </a:t>
            </a:r>
            <a:r>
              <a:rPr lang="en-US" b="1" dirty="0" smtClean="0">
                <a:solidFill>
                  <a:srgbClr val="00B050"/>
                </a:solidFill>
                <a:latin typeface="Comic Sans MS" pitchFamily="66" charset="0"/>
              </a:rPr>
              <a:t>Su </a:t>
            </a:r>
            <a:r>
              <a:rPr lang="en-US" b="1" dirty="0" err="1" smtClean="0">
                <a:solidFill>
                  <a:srgbClr val="00B050"/>
                </a:solidFill>
                <a:latin typeface="Comic Sans MS" pitchFamily="66" charset="0"/>
              </a:rPr>
              <a:t>Savakları</a:t>
            </a:r>
            <a:r>
              <a:rPr lang="en-US" b="1" dirty="0" smtClean="0">
                <a:solidFill>
                  <a:srgbClr val="00B050"/>
                </a:solidFill>
                <a:latin typeface="Comic Sans MS" pitchFamily="66" charset="0"/>
              </a:rPr>
              <a:t> ( </a:t>
            </a:r>
            <a:r>
              <a:rPr lang="en-US" b="1" dirty="0" err="1" smtClean="0">
                <a:solidFill>
                  <a:srgbClr val="00B050"/>
                </a:solidFill>
                <a:latin typeface="Comic Sans MS" pitchFamily="66" charset="0"/>
              </a:rPr>
              <a:t>Hidatot</a:t>
            </a:r>
            <a:r>
              <a:rPr lang="en-US" b="1" dirty="0" smtClean="0">
                <a:solidFill>
                  <a:srgbClr val="00B050"/>
                </a:solidFill>
                <a:latin typeface="Comic Sans MS" pitchFamily="66" charset="0"/>
              </a:rPr>
              <a:t>)</a:t>
            </a:r>
            <a:r>
              <a:rPr lang="tr-TR" dirty="0" smtClean="0">
                <a:solidFill>
                  <a:srgbClr val="00B050"/>
                </a:solidFill>
                <a:latin typeface="Comic Sans MS" pitchFamily="66" charset="0"/>
              </a:rPr>
              <a:t/>
            </a:r>
            <a:br>
              <a:rPr lang="tr-TR" dirty="0" smtClean="0">
                <a:solidFill>
                  <a:srgbClr val="00B050"/>
                </a:solidFill>
                <a:latin typeface="Comic Sans MS" pitchFamily="66" charset="0"/>
              </a:rPr>
            </a:br>
            <a:endParaRPr lang="tr-TR" dirty="0">
              <a:solidFill>
                <a:srgbClr val="00B050"/>
              </a:solidFill>
              <a:latin typeface="Comic Sans MS" pitchFamily="66" charset="0"/>
            </a:endParaRPr>
          </a:p>
        </p:txBody>
      </p:sp>
      <p:sp>
        <p:nvSpPr>
          <p:cNvPr id="3" name="2 İçerik Yer Tutucusu"/>
          <p:cNvSpPr>
            <a:spLocks noGrp="1"/>
          </p:cNvSpPr>
          <p:nvPr>
            <p:ph idx="1"/>
          </p:nvPr>
        </p:nvSpPr>
        <p:spPr>
          <a:xfrm>
            <a:off x="395536" y="1052736"/>
            <a:ext cx="8424936" cy="5544616"/>
          </a:xfrm>
        </p:spPr>
        <p:txBody>
          <a:bodyPr>
            <a:normAutofit fontScale="85000" lnSpcReduction="20000"/>
          </a:bodyPr>
          <a:lstStyle/>
          <a:p>
            <a:pPr algn="just"/>
            <a:r>
              <a:rPr lang="da-DK" dirty="0" smtClean="0">
                <a:latin typeface="Times New Roman" pitchFamily="18" charset="0"/>
                <a:cs typeface="Times New Roman" pitchFamily="18" charset="0"/>
              </a:rPr>
              <a:t>Su savakları çok defa, yaprakların kenarlarındaki yaprak dişleri ve uçlarında, çok az olarakta yaprak yüzeyinde bulunur.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Su savaklarında suyun damla halinde çıkmasına </a:t>
            </a:r>
            <a:r>
              <a:rPr lang="da-DK" b="1" dirty="0" smtClean="0">
                <a:latin typeface="Times New Roman" pitchFamily="18" charset="0"/>
                <a:cs typeface="Times New Roman" pitchFamily="18" charset="0"/>
              </a:rPr>
              <a:t>Gutasyon</a:t>
            </a:r>
            <a:r>
              <a:rPr lang="da-DK" dirty="0" smtClean="0">
                <a:latin typeface="Times New Roman" pitchFamily="18" charset="0"/>
                <a:cs typeface="Times New Roman" pitchFamily="18" charset="0"/>
              </a:rPr>
              <a:t> denir</a:t>
            </a: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Bu olay:</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 Havanın ve bitkinin su ile doymuş olduğu zaman,</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 Transpirasyon (terleme ) güçleşince,</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 toprak ıslak,</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 hava soğuk olduğu zaman olur.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es-ES_tradnl" dirty="0" smtClean="0">
                <a:latin typeface="Times New Roman" pitchFamily="18" charset="0"/>
                <a:cs typeface="Times New Roman" pitchFamily="18" charset="0"/>
              </a:rPr>
              <a:t>Bu sayede bitki topraktan yeniden su ve suda erimiş maddeleri alabilir.</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647524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4690864" cy="706090"/>
          </a:xfrm>
        </p:spPr>
        <p:txBody>
          <a:bodyPr>
            <a:normAutofit fontScale="90000"/>
          </a:bodyPr>
          <a:lstStyle/>
          <a:p>
            <a:pPr lvl="0"/>
            <a:r>
              <a:rPr lang="tr-TR" b="1" dirty="0" smtClean="0">
                <a:solidFill>
                  <a:srgbClr val="00B050"/>
                </a:solidFill>
                <a:latin typeface="Comic Sans MS" pitchFamily="66" charset="0"/>
              </a:rPr>
              <a:t/>
            </a:r>
            <a:br>
              <a:rPr lang="tr-TR" b="1" dirty="0" smtClean="0">
                <a:solidFill>
                  <a:srgbClr val="00B050"/>
                </a:solidFill>
                <a:latin typeface="Comic Sans MS" pitchFamily="66" charset="0"/>
              </a:rPr>
            </a:br>
            <a:r>
              <a:rPr lang="tr-TR" b="1" dirty="0" smtClean="0">
                <a:solidFill>
                  <a:srgbClr val="00B050"/>
                </a:solidFill>
                <a:latin typeface="Comic Sans MS" pitchFamily="66" charset="0"/>
              </a:rPr>
              <a:t>d- </a:t>
            </a:r>
            <a:r>
              <a:rPr lang="en-US" b="1" dirty="0" err="1" smtClean="0">
                <a:solidFill>
                  <a:srgbClr val="00B050"/>
                </a:solidFill>
                <a:latin typeface="Comic Sans MS" pitchFamily="66" charset="0"/>
              </a:rPr>
              <a:t>Tüyler</a:t>
            </a:r>
            <a:r>
              <a:rPr lang="tr-TR" dirty="0" smtClean="0"/>
              <a:t/>
            </a:r>
            <a:br>
              <a:rPr lang="tr-TR" dirty="0" smtClean="0"/>
            </a:br>
            <a:endParaRPr lang="tr-TR" dirty="0"/>
          </a:p>
        </p:txBody>
      </p:sp>
      <p:sp>
        <p:nvSpPr>
          <p:cNvPr id="3" name="2 İçerik Yer Tutucusu"/>
          <p:cNvSpPr>
            <a:spLocks noGrp="1"/>
          </p:cNvSpPr>
          <p:nvPr>
            <p:ph idx="1"/>
          </p:nvPr>
        </p:nvSpPr>
        <p:spPr>
          <a:xfrm>
            <a:off x="179512" y="980728"/>
            <a:ext cx="8352928" cy="5688632"/>
          </a:xfrm>
        </p:spPr>
        <p:txBody>
          <a:bodyPr>
            <a:normAutofit fontScale="85000" lnSpcReduction="10000"/>
          </a:bodyPr>
          <a:lstStyle/>
          <a:p>
            <a:pPr algn="just">
              <a:buNone/>
            </a:pPr>
            <a:r>
              <a:rPr lang="tr-TR" dirty="0" smtClean="0"/>
              <a:t>	</a:t>
            </a:r>
            <a:r>
              <a:rPr lang="en-US" dirty="0" err="1" smtClean="0">
                <a:latin typeface="Times New Roman" pitchFamily="18" charset="0"/>
                <a:cs typeface="Times New Roman" pitchFamily="18" charset="0"/>
              </a:rPr>
              <a:t>Epiderma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çoğunlukla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Yalnız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tümü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kısmı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sonradan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dökülebilir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tüysüz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duruma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gelebilir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hücreden</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birçok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meydana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gelebilir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meydana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gelenler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çoğunlukla</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Boru</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Diş</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İğne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şeklinde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olur</a:t>
            </a: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epidermanın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dışa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doğru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uzayarak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iplik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boru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şeklinde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olmalarından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Çok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meydana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geldikleri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zaman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sıraları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halinde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görülürler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417584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r>
              <a:rPr lang="en-US" sz="4000" b="1" dirty="0" err="1" smtClean="0">
                <a:solidFill>
                  <a:srgbClr val="C00000"/>
                </a:solidFill>
                <a:latin typeface="Comic Sans MS" pitchFamily="66" charset="0"/>
              </a:rPr>
              <a:t>Bitki</a:t>
            </a:r>
            <a:r>
              <a:rPr lang="en-US" sz="4000" b="1" dirty="0" smtClean="0">
                <a:solidFill>
                  <a:srgbClr val="C00000"/>
                </a:solidFill>
                <a:latin typeface="Comic Sans MS" pitchFamily="66" charset="0"/>
              </a:rPr>
              <a:t> </a:t>
            </a:r>
            <a:r>
              <a:rPr lang="en-US" sz="4000" b="1" dirty="0" err="1" smtClean="0">
                <a:solidFill>
                  <a:srgbClr val="C00000"/>
                </a:solidFill>
                <a:latin typeface="Comic Sans MS" pitchFamily="66" charset="0"/>
              </a:rPr>
              <a:t>tüylerinin</a:t>
            </a:r>
            <a:r>
              <a:rPr lang="en-US" sz="4000" b="1" dirty="0" smtClean="0">
                <a:solidFill>
                  <a:srgbClr val="C00000"/>
                </a:solidFill>
                <a:latin typeface="Comic Sans MS" pitchFamily="66" charset="0"/>
              </a:rPr>
              <a:t> </a:t>
            </a:r>
            <a:r>
              <a:rPr lang="en-US" sz="4000" b="1" dirty="0" err="1" smtClean="0">
                <a:solidFill>
                  <a:srgbClr val="C00000"/>
                </a:solidFill>
                <a:latin typeface="Comic Sans MS" pitchFamily="66" charset="0"/>
              </a:rPr>
              <a:t>görevleri</a:t>
            </a:r>
            <a:endParaRPr lang="tr-TR" sz="4000" dirty="0">
              <a:solidFill>
                <a:srgbClr val="C00000"/>
              </a:solidFill>
              <a:latin typeface="Comic Sans MS" pitchFamily="66" charset="0"/>
            </a:endParaRPr>
          </a:p>
        </p:txBody>
      </p:sp>
      <p:sp>
        <p:nvSpPr>
          <p:cNvPr id="3" name="2 İçerik Yer Tutucusu"/>
          <p:cNvSpPr>
            <a:spLocks noGrp="1"/>
          </p:cNvSpPr>
          <p:nvPr>
            <p:ph idx="1"/>
          </p:nvPr>
        </p:nvSpPr>
        <p:spPr>
          <a:xfrm>
            <a:off x="251520" y="1268760"/>
            <a:ext cx="8640960" cy="5328592"/>
          </a:xfrm>
        </p:spPr>
        <p:txBody>
          <a:bodyPr>
            <a:normAutofit/>
          </a:bodyPr>
          <a:lstStyle/>
          <a:p>
            <a:pPr algn="just">
              <a:buNone/>
            </a:pPr>
            <a:r>
              <a:rPr lang="tr-TR" dirty="0" smtClean="0"/>
              <a:t>	</a:t>
            </a:r>
            <a:r>
              <a:rPr lang="en-US" b="1" dirty="0" smtClean="0">
                <a:solidFill>
                  <a:srgbClr val="FF0000"/>
                </a:solidFill>
              </a:rPr>
              <a:t>☺</a:t>
            </a:r>
            <a:r>
              <a:rPr lang="en-US" dirty="0" smtClean="0"/>
              <a:t> </a:t>
            </a:r>
            <a:r>
              <a:rPr lang="en-US" dirty="0" err="1" smtClean="0">
                <a:latin typeface="Times New Roman" pitchFamily="18" charset="0"/>
                <a:cs typeface="Times New Roman" pitchFamily="18" charset="0"/>
              </a:rPr>
              <a:t>Epidermanın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koruyucu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görevini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desteklemek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Koruyucu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Genç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organlarının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üzerini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örtmek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tomurcuk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a:t>
            </a:r>
            <a:r>
              <a:rPr lang="en-US" dirty="0" smtClean="0">
                <a:latin typeface="Times New Roman" pitchFamily="18" charset="0"/>
                <a:cs typeface="Times New Roman" pitchFamily="18" charset="0"/>
              </a:rPr>
              <a:t> hem </a:t>
            </a:r>
            <a:r>
              <a:rPr lang="en-US" dirty="0" err="1" smtClean="0">
                <a:latin typeface="Times New Roman" pitchFamily="18" charset="0"/>
                <a:cs typeface="Times New Roman" pitchFamily="18" charset="0"/>
              </a:rPr>
              <a:t>terlemeyi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önler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hemde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ışığı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şemsiye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önler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koruyucu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Bazı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emici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topraktan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besin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maddeleri</a:t>
            </a:r>
            <a:r>
              <a:rPr lang="en-US" dirty="0" smtClean="0">
                <a:latin typeface="Times New Roman" pitchFamily="18" charset="0"/>
                <a:cs typeface="Times New Roman" pitchFamily="18" charset="0"/>
              </a:rPr>
              <a:t> emer.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Bazı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bazı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maddeleri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dışarı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çıkarırlar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salgı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tüyleri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denir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uçucu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yağları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salgılarlar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252296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908720"/>
            <a:ext cx="8640960" cy="5760640"/>
          </a:xfrm>
        </p:spPr>
        <p:txBody>
          <a:bodyPr>
            <a:normAutofit lnSpcReduction="10000"/>
          </a:bodyPr>
          <a:lstStyle/>
          <a:p>
            <a:pPr algn="just">
              <a:buNone/>
            </a:pPr>
            <a:r>
              <a:rPr lang="tr-TR" dirty="0" smtClean="0"/>
              <a:t>	</a:t>
            </a:r>
            <a:r>
              <a:rPr lang="en-US" dirty="0" err="1" smtClean="0">
                <a:latin typeface="Times New Roman" pitchFamily="18" charset="0"/>
                <a:cs typeface="Times New Roman" pitchFamily="18" charset="0"/>
              </a:rPr>
              <a:t>Çok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yıllık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bitkilerde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genç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kısımların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üzerini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örten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epiderma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ikinci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üçüncü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yılda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parçalanır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yerini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çeperi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mantarlaşmış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Yaşlanan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kalınlaşan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korumak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sıra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oluşan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epiderma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mümkün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değildir</a:t>
            </a:r>
            <a:r>
              <a:rPr lang="en-US" dirty="0" smtClean="0">
                <a:latin typeface="Times New Roman" pitchFamily="18" charset="0"/>
                <a:cs typeface="Times New Roman" pitchFamily="18" charset="0"/>
              </a:rPr>
              <a:t>. Bu </a:t>
            </a:r>
            <a:r>
              <a:rPr lang="en-US" dirty="0" err="1" smtClean="0">
                <a:latin typeface="Times New Roman" pitchFamily="18" charset="0"/>
                <a:cs typeface="Times New Roman" pitchFamily="18" charset="0"/>
              </a:rPr>
              <a:t>nedenle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yaşlı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kalınlaşmış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organların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korunması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çeperleri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mantarlaşmış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tarafından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yapılır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lvl="0"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Kutis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dokusu</a:t>
            </a:r>
            <a:endParaRPr lang="tr-TR" dirty="0" smtClean="0">
              <a:latin typeface="Times New Roman" pitchFamily="18" charset="0"/>
              <a:cs typeface="Times New Roman" pitchFamily="18" charset="0"/>
            </a:endParaRPr>
          </a:p>
          <a:p>
            <a:pPr lvl="0"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Endodermis</a:t>
            </a:r>
            <a:endParaRPr lang="tr-TR" dirty="0" smtClean="0">
              <a:latin typeface="Times New Roman" pitchFamily="18" charset="0"/>
              <a:cs typeface="Times New Roman" pitchFamily="18" charset="0"/>
            </a:endParaRPr>
          </a:p>
          <a:p>
            <a:pPr lvl="0"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Mantar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dokusu</a:t>
            </a:r>
            <a:endParaRPr lang="tr-TR" dirty="0" smtClean="0">
              <a:latin typeface="Times New Roman" pitchFamily="18" charset="0"/>
              <a:cs typeface="Times New Roman" pitchFamily="18" charset="0"/>
            </a:endParaRPr>
          </a:p>
          <a:p>
            <a:pPr lvl="0"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Lentisel</a:t>
            </a:r>
            <a:endParaRPr lang="tr-TR" dirty="0" smtClean="0">
              <a:latin typeface="Times New Roman" pitchFamily="18" charset="0"/>
              <a:cs typeface="Times New Roman" pitchFamily="18" charset="0"/>
            </a:endParaRPr>
          </a:p>
          <a:p>
            <a:endParaRPr lang="tr-TR" dirty="0"/>
          </a:p>
        </p:txBody>
      </p:sp>
      <p:sp>
        <p:nvSpPr>
          <p:cNvPr id="4" name="1 Başlık"/>
          <p:cNvSpPr>
            <a:spLocks noGrp="1"/>
          </p:cNvSpPr>
          <p:nvPr>
            <p:ph type="title"/>
          </p:nvPr>
        </p:nvSpPr>
        <p:spPr>
          <a:xfrm>
            <a:off x="457200" y="274638"/>
            <a:ext cx="8363272" cy="706090"/>
          </a:xfrm>
        </p:spPr>
        <p:txBody>
          <a:bodyPr>
            <a:normAutofit/>
          </a:bodyPr>
          <a:lstStyle/>
          <a:p>
            <a:r>
              <a:rPr lang="tr-TR" sz="2700" b="1" dirty="0" smtClean="0">
                <a:solidFill>
                  <a:srgbClr val="FF0000"/>
                </a:solidFill>
                <a:latin typeface="Comic Sans MS" pitchFamily="66" charset="0"/>
              </a:rPr>
              <a:t>2</a:t>
            </a:r>
            <a:r>
              <a:rPr lang="de-DE" sz="2700" b="1" dirty="0" smtClean="0">
                <a:solidFill>
                  <a:srgbClr val="FF0000"/>
                </a:solidFill>
                <a:latin typeface="Comic Sans MS" pitchFamily="66" charset="0"/>
              </a:rPr>
              <a:t>-</a:t>
            </a:r>
            <a:r>
              <a:rPr lang="de-DE" sz="2700" b="1" dirty="0" err="1" smtClean="0">
                <a:solidFill>
                  <a:srgbClr val="FF0000"/>
                </a:solidFill>
                <a:latin typeface="Comic Sans MS" pitchFamily="66" charset="0"/>
              </a:rPr>
              <a:t>Hücre</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çeperi</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mantarlaşmış</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olan</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koruyucu</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doku</a:t>
            </a:r>
            <a:endParaRPr lang="tr-TR" dirty="0"/>
          </a:p>
        </p:txBody>
      </p:sp>
    </p:spTree>
    <p:extLst>
      <p:ext uri="{BB962C8B-B14F-4D97-AF65-F5344CB8AC3E}">
        <p14:creationId xmlns:p14="http://schemas.microsoft.com/office/powerpoint/2010/main" val="1138797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fontScale="90000"/>
          </a:bodyPr>
          <a:lstStyle/>
          <a:p>
            <a:r>
              <a:rPr lang="tr-TR" b="1" dirty="0" smtClean="0"/>
              <a:t/>
            </a:r>
            <a:br>
              <a:rPr lang="tr-TR" b="1" dirty="0" smtClean="0"/>
            </a:br>
            <a:r>
              <a:rPr lang="es-ES_tradnl" b="1" dirty="0" smtClean="0">
                <a:solidFill>
                  <a:schemeClr val="accent2">
                    <a:lumMod val="75000"/>
                  </a:schemeClr>
                </a:solidFill>
                <a:latin typeface="Comic Sans MS" pitchFamily="66" charset="0"/>
              </a:rPr>
              <a:t>C)</a:t>
            </a:r>
            <a:r>
              <a:rPr lang="es-ES_tradnl" dirty="0" smtClean="0">
                <a:solidFill>
                  <a:schemeClr val="accent2">
                    <a:lumMod val="75000"/>
                  </a:schemeClr>
                </a:solidFill>
                <a:latin typeface="Comic Sans MS" pitchFamily="66" charset="0"/>
              </a:rPr>
              <a:t> </a:t>
            </a:r>
            <a:r>
              <a:rPr lang="es-ES_tradnl" b="1" dirty="0" smtClean="0">
                <a:solidFill>
                  <a:schemeClr val="accent2">
                    <a:lumMod val="75000"/>
                  </a:schemeClr>
                </a:solidFill>
                <a:latin typeface="Comic Sans MS" pitchFamily="66" charset="0"/>
              </a:rPr>
              <a:t>Mantar dokusu</a:t>
            </a:r>
            <a:r>
              <a:rPr lang="tr-TR" dirty="0" smtClean="0"/>
              <a:t/>
            </a:r>
            <a:br>
              <a:rPr lang="tr-TR" dirty="0" smtClean="0"/>
            </a:br>
            <a:endParaRPr lang="tr-TR" dirty="0"/>
          </a:p>
        </p:txBody>
      </p:sp>
      <p:sp>
        <p:nvSpPr>
          <p:cNvPr id="3" name="2 İçerik Yer Tutucusu"/>
          <p:cNvSpPr>
            <a:spLocks noGrp="1"/>
          </p:cNvSpPr>
          <p:nvPr>
            <p:ph idx="1"/>
          </p:nvPr>
        </p:nvSpPr>
        <p:spPr>
          <a:xfrm>
            <a:off x="251520" y="1052736"/>
            <a:ext cx="8712968" cy="5616624"/>
          </a:xfrm>
        </p:spPr>
        <p:txBody>
          <a:bodyPr>
            <a:normAutofit fontScale="70000" lnSpcReduction="20000"/>
          </a:bodyPr>
          <a:lstStyle/>
          <a:p>
            <a:pPr algn="just">
              <a:buNone/>
            </a:pPr>
            <a:r>
              <a:rPr lang="tr-TR" dirty="0" smtClean="0"/>
              <a:t>	</a:t>
            </a:r>
            <a:r>
              <a:rPr lang="es-ES_tradnl" dirty="0" smtClean="0">
                <a:latin typeface="Times New Roman" pitchFamily="18" charset="0"/>
                <a:cs typeface="Times New Roman" pitchFamily="18" charset="0"/>
              </a:rPr>
              <a:t>Ya epiderma hücrelerinin ya</a:t>
            </a: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da epiderma altındaki parenkima hücrelerinin sonradan bölünme yeteneği kazanması ile oluşan </a:t>
            </a:r>
            <a:r>
              <a:rPr lang="es-ES_tradnl" b="1" dirty="0" smtClean="0">
                <a:latin typeface="Times New Roman" pitchFamily="18" charset="0"/>
                <a:cs typeface="Times New Roman" pitchFamily="18" charset="0"/>
              </a:rPr>
              <a:t>fellogen</a:t>
            </a:r>
            <a:r>
              <a:rPr lang="es-ES_tradnl" dirty="0" smtClean="0">
                <a:latin typeface="Times New Roman" pitchFamily="18" charset="0"/>
                <a:cs typeface="Times New Roman" pitchFamily="18" charset="0"/>
              </a:rPr>
              <a:t> (mantar kambiyumu =mantar doğuran) den oluşur. Mantar dokusu da epiderma gibi bitki organlarının dış yüzeyini örter. Epiderma gibi bir tabaka değil, bir çok hücre tabakalarından oluşur.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Mantar dokusu hücrelerinin özellikleri:</a:t>
            </a:r>
            <a:endParaRPr lang="tr-TR" dirty="0" smtClean="0">
              <a:latin typeface="Times New Roman" pitchFamily="18" charset="0"/>
              <a:cs typeface="Times New Roman" pitchFamily="18" charset="0"/>
            </a:endParaRPr>
          </a:p>
          <a:p>
            <a:pPr algn="just">
              <a:buNone/>
            </a:pPr>
            <a:r>
              <a:rPr lang="es-ES_tradnl" dirty="0" smtClean="0">
                <a:latin typeface="Times New Roman" pitchFamily="18" charset="0"/>
                <a:cs typeface="Times New Roman" pitchFamily="18" charset="0"/>
              </a:rPr>
              <a:t>		• Yassı</a:t>
            </a: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	• Prizma şeklinde olup, aralarında hücre arası boşluklar yoktur.</a:t>
            </a:r>
            <a:endParaRPr lang="tr-TR" dirty="0" smtClean="0">
              <a:latin typeface="Times New Roman" pitchFamily="18" charset="0"/>
              <a:cs typeface="Times New Roman" pitchFamily="18" charset="0"/>
            </a:endParaRPr>
          </a:p>
          <a:p>
            <a:pPr>
              <a:buNone/>
            </a:pPr>
            <a:r>
              <a:rPr lang="es-ES_tradnl" dirty="0" smtClean="0">
                <a:latin typeface="Times New Roman" pitchFamily="18" charset="0"/>
                <a:cs typeface="Times New Roman" pitchFamily="18" charset="0"/>
              </a:rPr>
              <a:t>		• Geçitler yoktur.</a:t>
            </a:r>
            <a:endParaRPr lang="tr-TR" dirty="0" smtClean="0">
              <a:latin typeface="Times New Roman" pitchFamily="18" charset="0"/>
              <a:cs typeface="Times New Roman" pitchFamily="18" charset="0"/>
            </a:endParaRPr>
          </a:p>
          <a:p>
            <a:pPr>
              <a:buNone/>
            </a:pPr>
            <a:r>
              <a:rPr lang="es-ES_tradnl" dirty="0" smtClean="0">
                <a:latin typeface="Times New Roman" pitchFamily="18" charset="0"/>
                <a:cs typeface="Times New Roman" pitchFamily="18" charset="0"/>
              </a:rPr>
              <a:t>		• Renkleri kahverengi</a:t>
            </a:r>
            <a:endParaRPr lang="tr-TR" dirty="0" smtClean="0">
              <a:latin typeface="Times New Roman" pitchFamily="18" charset="0"/>
              <a:cs typeface="Times New Roman" pitchFamily="18" charset="0"/>
            </a:endParaRPr>
          </a:p>
          <a:p>
            <a:pPr>
              <a:buNone/>
            </a:pPr>
            <a:r>
              <a:rPr lang="es-ES_tradnl" dirty="0" smtClean="0">
                <a:latin typeface="Times New Roman" pitchFamily="18" charset="0"/>
                <a:cs typeface="Times New Roman" pitchFamily="18" charset="0"/>
              </a:rPr>
              <a:t>		• İçleri hava ile dolu</a:t>
            </a:r>
            <a:endParaRPr lang="tr-TR" dirty="0" smtClean="0">
              <a:latin typeface="Times New Roman" pitchFamily="18" charset="0"/>
              <a:cs typeface="Times New Roman" pitchFamily="18" charset="0"/>
            </a:endParaRPr>
          </a:p>
          <a:p>
            <a:pPr>
              <a:buNone/>
            </a:pPr>
            <a:r>
              <a:rPr lang="es-ES_tradnl" dirty="0" smtClean="0">
                <a:latin typeface="Times New Roman" pitchFamily="18" charset="0"/>
                <a:cs typeface="Times New Roman" pitchFamily="18" charset="0"/>
              </a:rPr>
              <a:t>		• Hücre çeperleri mantarlaşmıştır.</a:t>
            </a:r>
            <a:endParaRPr lang="tr-TR" dirty="0" smtClean="0">
              <a:latin typeface="Times New Roman" pitchFamily="18" charset="0"/>
              <a:cs typeface="Times New Roman" pitchFamily="18" charset="0"/>
            </a:endParaRPr>
          </a:p>
          <a:p>
            <a:pPr>
              <a:buNone/>
            </a:pPr>
            <a:endParaRPr lang="tr-TR" dirty="0" smtClean="0"/>
          </a:p>
          <a:p>
            <a:pPr>
              <a:buNone/>
            </a:pPr>
            <a:r>
              <a:rPr lang="tr-TR" dirty="0" smtClean="0"/>
              <a:t>	</a:t>
            </a:r>
            <a:r>
              <a:rPr lang="es-ES_tradnl" b="1" dirty="0" smtClean="0">
                <a:solidFill>
                  <a:schemeClr val="accent2">
                    <a:lumMod val="75000"/>
                  </a:schemeClr>
                </a:solidFill>
                <a:latin typeface="Comic Sans MS" pitchFamily="66" charset="0"/>
              </a:rPr>
              <a:t>Görevleri: </a:t>
            </a:r>
            <a:endParaRPr lang="tr-TR" b="1" dirty="0" smtClean="0">
              <a:solidFill>
                <a:schemeClr val="accent2">
                  <a:lumMod val="75000"/>
                </a:schemeClr>
              </a:solidFill>
              <a:latin typeface="Comic Sans MS" pitchFamily="66" charset="0"/>
            </a:endParaRPr>
          </a:p>
          <a:p>
            <a:pPr>
              <a:buNone/>
            </a:pPr>
            <a:endParaRPr lang="tr-TR" b="1" dirty="0" smtClean="0">
              <a:solidFill>
                <a:schemeClr val="accent2">
                  <a:lumMod val="75000"/>
                </a:schemeClr>
              </a:solidFill>
              <a:latin typeface="Comic Sans MS" pitchFamily="66" charset="0"/>
            </a:endParaRPr>
          </a:p>
          <a:p>
            <a:pPr>
              <a:buNone/>
            </a:pPr>
            <a:r>
              <a:rPr lang="tr-TR" b="1" dirty="0" smtClean="0"/>
              <a:t>	</a:t>
            </a:r>
            <a:r>
              <a:rPr lang="es-ES_tradnl" b="1" dirty="0" smtClean="0"/>
              <a:t>*</a:t>
            </a:r>
            <a:r>
              <a:rPr lang="es-ES_tradnl" dirty="0" smtClean="0"/>
              <a:t> </a:t>
            </a:r>
            <a:r>
              <a:rPr lang="es-ES_tradnl" dirty="0" smtClean="0">
                <a:latin typeface="Times New Roman" pitchFamily="18" charset="0"/>
                <a:cs typeface="Times New Roman" pitchFamily="18" charset="0"/>
              </a:rPr>
              <a:t>Su ve gazların girip çıkmasına engel olur.</a:t>
            </a:r>
            <a:endParaRPr lang="tr-TR" dirty="0" smtClean="0">
              <a:latin typeface="Times New Roman" pitchFamily="18" charset="0"/>
              <a:cs typeface="Times New Roman" pitchFamily="18" charset="0"/>
            </a:endParaRPr>
          </a:p>
          <a:p>
            <a:pPr>
              <a:buNone/>
            </a:pPr>
            <a:r>
              <a:rPr lang="tr-TR" b="1" dirty="0" smtClean="0">
                <a:latin typeface="Times New Roman" pitchFamily="18" charset="0"/>
                <a:cs typeface="Times New Roman" pitchFamily="18" charset="0"/>
              </a:rPr>
              <a:t>	</a:t>
            </a:r>
            <a:r>
              <a:rPr lang="es-ES_tradnl" b="1"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Bitkiyi sıcaktan, soğuktan ve mekanik etkilerden korur.</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682479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568952" cy="6336704"/>
          </a:xfrm>
        </p:spPr>
        <p:txBody>
          <a:bodyPr>
            <a:normAutofit fontScale="92500" lnSpcReduction="10000"/>
          </a:bodyPr>
          <a:lstStyle/>
          <a:p>
            <a:pPr algn="just">
              <a:buNone/>
            </a:pPr>
            <a:r>
              <a:rPr lang="tr-TR" dirty="0" smtClean="0"/>
              <a:t>	</a:t>
            </a:r>
            <a:r>
              <a:rPr lang="es-ES_tradnl" dirty="0" smtClean="0">
                <a:latin typeface="Times New Roman" pitchFamily="18" charset="0"/>
                <a:cs typeface="Times New Roman" pitchFamily="18" charset="0"/>
              </a:rPr>
              <a:t>Mantar doku 3 tabakadan meydana gelmiştir: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buNone/>
            </a:pPr>
            <a:r>
              <a:rPr lang="tr-TR" dirty="0" smtClean="0"/>
              <a:t>	</a:t>
            </a:r>
            <a:r>
              <a:rPr lang="es-ES_tradnl" dirty="0" smtClean="0">
                <a:solidFill>
                  <a:schemeClr val="accent2">
                    <a:lumMod val="75000"/>
                  </a:schemeClr>
                </a:solidFill>
                <a:latin typeface="Comic Sans MS" pitchFamily="66" charset="0"/>
              </a:rPr>
              <a:t>-Felloderm: </a:t>
            </a:r>
            <a:r>
              <a:rPr lang="es-ES_tradnl" dirty="0" smtClean="0">
                <a:latin typeface="Times New Roman" pitchFamily="18" charset="0"/>
                <a:cs typeface="Times New Roman" pitchFamily="18" charset="0"/>
              </a:rPr>
              <a:t>Selüloz çeperli, gevşek dizilişli canlı hücrelerdir. Bunların kabuk hücrelerinden ayırmak zordur. İçlerinde kloroplast olabilir.</a:t>
            </a:r>
            <a:endParaRPr lang="tr-TR" dirty="0" smtClean="0">
              <a:latin typeface="Times New Roman" pitchFamily="18" charset="0"/>
              <a:cs typeface="Times New Roman" pitchFamily="18" charset="0"/>
            </a:endParaRPr>
          </a:p>
          <a:p>
            <a:pPr algn="just">
              <a:buNone/>
            </a:pPr>
            <a:r>
              <a:rPr lang="tr-TR" dirty="0" smtClean="0"/>
              <a:t>	</a:t>
            </a:r>
            <a:r>
              <a:rPr lang="es-ES_tradnl" dirty="0" smtClean="0">
                <a:solidFill>
                  <a:schemeClr val="accent2">
                    <a:lumMod val="75000"/>
                  </a:schemeClr>
                </a:solidFill>
                <a:latin typeface="Comic Sans MS" pitchFamily="66" charset="0"/>
              </a:rPr>
              <a:t>-Fellogen: </a:t>
            </a:r>
            <a:r>
              <a:rPr lang="es-ES_tradnl" dirty="0" smtClean="0">
                <a:latin typeface="Times New Roman" pitchFamily="18" charset="0"/>
                <a:cs typeface="Times New Roman" pitchFamily="18" charset="0"/>
              </a:rPr>
              <a:t>(=Mantar kambiyumu) mantar dokusunu meydana getirir, canlı hücrelerdir.</a:t>
            </a:r>
            <a:endParaRPr lang="tr-TR" dirty="0" smtClean="0">
              <a:latin typeface="Times New Roman" pitchFamily="18" charset="0"/>
              <a:cs typeface="Times New Roman" pitchFamily="18" charset="0"/>
            </a:endParaRPr>
          </a:p>
          <a:p>
            <a:pPr algn="just">
              <a:buNone/>
            </a:pPr>
            <a:r>
              <a:rPr lang="tr-TR" dirty="0" smtClean="0"/>
              <a:t>	</a:t>
            </a:r>
            <a:r>
              <a:rPr lang="es-ES_tradnl" dirty="0" smtClean="0">
                <a:solidFill>
                  <a:schemeClr val="accent2">
                    <a:lumMod val="75000"/>
                  </a:schemeClr>
                </a:solidFill>
                <a:latin typeface="Comic Sans MS" pitchFamily="66" charset="0"/>
              </a:rPr>
              <a:t>-Fellem: </a:t>
            </a:r>
            <a:r>
              <a:rPr lang="es-ES_tradnl" dirty="0" smtClean="0">
                <a:latin typeface="Times New Roman" pitchFamily="18" charset="0"/>
                <a:cs typeface="Times New Roman" pitchFamily="18" charset="0"/>
              </a:rPr>
              <a:t>Fellogenden meydana gelen, çeperleri mantarlaşmış, ölü hücrelerdir. Her üç tabakaya birden periderm adı verilir.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es-ES_tradnl" dirty="0" smtClean="0">
                <a:latin typeface="Times New Roman" pitchFamily="18" charset="0"/>
                <a:cs typeface="Times New Roman" pitchFamily="18" charset="0"/>
              </a:rPr>
              <a:t> Mantar tabakasının kalınlığı bitkinin çeşidine ve yapısına göre değişir</a:t>
            </a:r>
            <a:r>
              <a:rPr lang="es-ES_tradnl" dirty="0" smtClean="0"/>
              <a:t>.</a:t>
            </a:r>
            <a:endParaRPr lang="tr-TR" dirty="0" smtClean="0"/>
          </a:p>
          <a:p>
            <a:pPr>
              <a:buNone/>
            </a:pPr>
            <a:endParaRPr lang="tr-TR" dirty="0"/>
          </a:p>
        </p:txBody>
      </p:sp>
    </p:spTree>
    <p:extLst>
      <p:ext uri="{BB962C8B-B14F-4D97-AF65-F5344CB8AC3E}">
        <p14:creationId xmlns:p14="http://schemas.microsoft.com/office/powerpoint/2010/main" val="3450915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268760"/>
            <a:ext cx="8640960" cy="5328592"/>
          </a:xfrm>
        </p:spPr>
        <p:txBody>
          <a:bodyPr>
            <a:normAutofit fontScale="92500" lnSpcReduction="20000"/>
          </a:bodyPr>
          <a:lstStyle/>
          <a:p>
            <a:pPr algn="just">
              <a:buNone/>
            </a:pPr>
            <a:r>
              <a:rPr lang="tr-TR" dirty="0" smtClean="0"/>
              <a:t>	</a:t>
            </a:r>
            <a:r>
              <a:rPr lang="en-US" dirty="0" err="1" smtClean="0">
                <a:latin typeface="Times New Roman" pitchFamily="18" charset="0"/>
                <a:cs typeface="Times New Roman" pitchFamily="18" charset="0"/>
              </a:rPr>
              <a:t>Bitkinin</a:t>
            </a:r>
            <a:r>
              <a:rPr lang="en-US" dirty="0" smtClean="0">
                <a:latin typeface="Times New Roman" pitchFamily="18" charset="0"/>
                <a:cs typeface="Times New Roman" pitchFamily="18" charset="0"/>
              </a:rPr>
              <a:t> her </a:t>
            </a:r>
            <a:r>
              <a:rPr lang="en-US" dirty="0" err="1" smtClean="0">
                <a:latin typeface="Times New Roman" pitchFamily="18" charset="0"/>
                <a:cs typeface="Times New Roman" pitchFamily="18" charset="0"/>
              </a:rPr>
              <a:t>organında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bitkinin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yapısını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meydana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getiren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verilir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perenkima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tipiktir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Parenkima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hücrelerinin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özellikleri</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Çoğunlukla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eşit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hücrelerdir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Bazen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uzun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Çeperleri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ince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sitoplazmaları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canlı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Sitoplazmada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koful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kloroplast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levkoplast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boşlukları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olduğundan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alabilen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dokudur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Mi</a:t>
            </a:r>
            <a:r>
              <a:rPr lang="tr-TR" dirty="0" smtClean="0">
                <a:latin typeface="Times New Roman" pitchFamily="18" charset="0"/>
                <a:cs typeface="Times New Roman" pitchFamily="18" charset="0"/>
              </a:rPr>
              <a:t>t</a:t>
            </a:r>
            <a:r>
              <a:rPr lang="da-DK" dirty="0" smtClean="0">
                <a:latin typeface="Times New Roman" pitchFamily="18" charset="0"/>
                <a:cs typeface="Times New Roman" pitchFamily="18" charset="0"/>
              </a:rPr>
              <a:t>otik olarak uyku halindedir.</a:t>
            </a:r>
            <a:endParaRPr lang="tr-TR" dirty="0" smtClean="0">
              <a:latin typeface="Times New Roman" pitchFamily="18" charset="0"/>
              <a:cs typeface="Times New Roman" pitchFamily="18" charset="0"/>
            </a:endParaRPr>
          </a:p>
          <a:p>
            <a:endParaRPr lang="tr-TR" dirty="0"/>
          </a:p>
        </p:txBody>
      </p:sp>
      <p:sp>
        <p:nvSpPr>
          <p:cNvPr id="4" name="1 Başlık"/>
          <p:cNvSpPr>
            <a:spLocks noGrp="1"/>
          </p:cNvSpPr>
          <p:nvPr>
            <p:ph type="title"/>
          </p:nvPr>
        </p:nvSpPr>
        <p:spPr/>
        <p:txBody>
          <a:bodyPr>
            <a:normAutofit fontScale="90000"/>
          </a:bodyPr>
          <a:lstStyle/>
          <a:p>
            <a:r>
              <a:rPr lang="tr-TR" b="1" dirty="0" smtClean="0">
                <a:solidFill>
                  <a:schemeClr val="tx2">
                    <a:lumMod val="75000"/>
                  </a:schemeClr>
                </a:solidFill>
                <a:latin typeface="Comic Sans MS" pitchFamily="66" charset="0"/>
              </a:rPr>
              <a:t>2- TEMEL</a:t>
            </a:r>
            <a:r>
              <a:rPr lang="de-DE" b="1" dirty="0" smtClean="0">
                <a:solidFill>
                  <a:schemeClr val="tx2">
                    <a:lumMod val="75000"/>
                  </a:schemeClr>
                </a:solidFill>
                <a:latin typeface="Comic Sans MS" pitchFamily="66" charset="0"/>
              </a:rPr>
              <a:t> DOKU (Ö</a:t>
            </a:r>
            <a:r>
              <a:rPr lang="tr-TR" b="1" dirty="0" err="1" smtClean="0">
                <a:solidFill>
                  <a:schemeClr val="tx2">
                    <a:lumMod val="75000"/>
                  </a:schemeClr>
                </a:solidFill>
                <a:latin typeface="Comic Sans MS" pitchFamily="66" charset="0"/>
              </a:rPr>
              <a:t>zek</a:t>
            </a:r>
            <a:r>
              <a:rPr lang="de-DE" b="1" dirty="0" smtClean="0">
                <a:solidFill>
                  <a:schemeClr val="tx2">
                    <a:lumMod val="75000"/>
                  </a:schemeClr>
                </a:solidFill>
                <a:latin typeface="Comic Sans MS" pitchFamily="66" charset="0"/>
              </a:rPr>
              <a:t> </a:t>
            </a:r>
            <a:r>
              <a:rPr lang="de-DE" b="1" dirty="0" err="1" smtClean="0">
                <a:solidFill>
                  <a:schemeClr val="tx2">
                    <a:lumMod val="75000"/>
                  </a:schemeClr>
                </a:solidFill>
                <a:latin typeface="Comic Sans MS" pitchFamily="66" charset="0"/>
              </a:rPr>
              <a:t>doku</a:t>
            </a:r>
            <a:r>
              <a:rPr lang="de-DE" b="1" dirty="0" smtClean="0">
                <a:solidFill>
                  <a:schemeClr val="tx2">
                    <a:lumMod val="75000"/>
                  </a:schemeClr>
                </a:solidFill>
                <a:latin typeface="Comic Sans MS" pitchFamily="66" charset="0"/>
              </a:rPr>
              <a:t>) </a:t>
            </a:r>
            <a:endParaRPr lang="tr-TR" dirty="0">
              <a:solidFill>
                <a:schemeClr val="tx2">
                  <a:lumMod val="75000"/>
                </a:schemeClr>
              </a:solidFill>
              <a:latin typeface="Comic Sans MS" pitchFamily="66" charset="0"/>
            </a:endParaRPr>
          </a:p>
        </p:txBody>
      </p:sp>
    </p:spTree>
    <p:extLst>
      <p:ext uri="{BB962C8B-B14F-4D97-AF65-F5344CB8AC3E}">
        <p14:creationId xmlns:p14="http://schemas.microsoft.com/office/powerpoint/2010/main" val="277971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568952" cy="6480720"/>
          </a:xfrm>
        </p:spPr>
        <p:txBody>
          <a:bodyPr>
            <a:normAutofit/>
          </a:bodyPr>
          <a:lstStyle/>
          <a:p>
            <a:pPr algn="just">
              <a:buNone/>
            </a:pPr>
            <a:r>
              <a:rPr lang="tr-TR" b="1" dirty="0" smtClean="0"/>
              <a:t>      </a:t>
            </a:r>
            <a:r>
              <a:rPr lang="en-US" b="1" dirty="0" err="1" smtClean="0">
                <a:latin typeface="Times New Roman" pitchFamily="18" charset="0"/>
                <a:cs typeface="Times New Roman" pitchFamily="18" charset="0"/>
              </a:rPr>
              <a:t>Kromozomun</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Kimyasal</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Yapısı</a:t>
            </a:r>
            <a:r>
              <a:rPr lang="en-US" dirty="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DNA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Histon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molekül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ağırlığı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küçük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protein (</a:t>
            </a:r>
            <a:r>
              <a:rPr lang="en-US" dirty="0" err="1">
                <a:latin typeface="Times New Roman" pitchFamily="18" charset="0"/>
                <a:cs typeface="Times New Roman" pitchFamily="18" charset="0"/>
              </a:rPr>
              <a:t>bazik</a:t>
            </a:r>
            <a:r>
              <a:rPr lang="en-US" dirty="0">
                <a:latin typeface="Times New Roman" pitchFamily="18" charset="0"/>
                <a:cs typeface="Times New Roman" pitchFamily="18" charset="0"/>
              </a:rPr>
              <a:t> pr</a:t>
            </a:r>
            <a:r>
              <a:rPr lang="en-US"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Ana </a:t>
            </a:r>
            <a:r>
              <a:rPr lang="en-US" dirty="0" err="1">
                <a:latin typeface="Times New Roman" pitchFamily="18" charset="0"/>
                <a:cs typeface="Times New Roman" pitchFamily="18" charset="0"/>
              </a:rPr>
              <a:t>yapıyı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oluşturuyor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kararlı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kontrol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bunların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miktarlarının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sabitliği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sağlandığı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söylenebilir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Miktarları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aynı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organizmanın</a:t>
            </a:r>
            <a:r>
              <a:rPr lang="en-US" dirty="0">
                <a:latin typeface="Times New Roman" pitchFamily="18" charset="0"/>
                <a:cs typeface="Times New Roman" pitchFamily="18" charset="0"/>
              </a:rPr>
              <a:t> her </a:t>
            </a:r>
            <a:r>
              <a:rPr lang="en-US" dirty="0" err="1">
                <a:latin typeface="Times New Roman" pitchFamily="18" charset="0"/>
                <a:cs typeface="Times New Roman" pitchFamily="18" charset="0"/>
              </a:rPr>
              <a:t>hücresinde</a:t>
            </a:r>
            <a:r>
              <a:rPr lang="en-US" dirty="0">
                <a:latin typeface="Times New Roman" pitchFamily="18" charset="0"/>
                <a:cs typeface="Times New Roman" pitchFamily="18" charset="0"/>
              </a:rPr>
              <a:t>  belli </a:t>
            </a:r>
            <a:r>
              <a:rPr lang="en-US" dirty="0" err="1" smtClean="0">
                <a:latin typeface="Times New Roman" pitchFamily="18" charset="0"/>
                <a:cs typeface="Times New Roman" pitchFamily="18" charset="0"/>
              </a:rPr>
              <a:t>miktarda</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RNA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Kompleks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proteinler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asidik</a:t>
            </a:r>
            <a:r>
              <a:rPr lang="en-US" dirty="0">
                <a:latin typeface="Times New Roman" pitchFamily="18" charset="0"/>
                <a:cs typeface="Times New Roman" pitchFamily="18" charset="0"/>
              </a:rPr>
              <a:t> pr.ler</a:t>
            </a:r>
            <a:r>
              <a:rPr lang="en-US"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organizmanın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farklı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hücrelerinde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hücrenin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faaliyetlerine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değişir</a:t>
            </a:r>
            <a:r>
              <a:rPr lang="en-US" dirty="0">
                <a:latin typeface="Times New Roman" pitchFamily="18" charset="0"/>
                <a:cs typeface="Times New Roman" pitchFamily="18" charset="0"/>
              </a:rPr>
              <a:t>.</a:t>
            </a:r>
            <a:endParaRPr lang="tr-TR" dirty="0">
              <a:latin typeface="Times New Roman" pitchFamily="18" charset="0"/>
              <a:cs typeface="Times New Roman" pitchFamily="18" charset="0"/>
            </a:endParaRPr>
          </a:p>
          <a:p>
            <a:pPr algn="just">
              <a:buNone/>
            </a:pPr>
            <a:r>
              <a:rPr lang="en-US" b="1" dirty="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endParaRPr lang="tr-TR" dirty="0"/>
          </a:p>
        </p:txBody>
      </p:sp>
    </p:spTree>
    <p:extLst>
      <p:ext uri="{BB962C8B-B14F-4D97-AF65-F5344CB8AC3E}">
        <p14:creationId xmlns:p14="http://schemas.microsoft.com/office/powerpoint/2010/main" val="794855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980728"/>
            <a:ext cx="8229600" cy="4525963"/>
          </a:xfrm>
        </p:spPr>
        <p:txBody>
          <a:bodyPr/>
          <a:lstStyle/>
          <a:p>
            <a:pPr algn="just"/>
            <a:r>
              <a:rPr lang="es-ES_tradnl" dirty="0" smtClean="0">
                <a:latin typeface="Times New Roman" pitchFamily="18" charset="0"/>
                <a:cs typeface="Times New Roman" pitchFamily="18" charset="0"/>
              </a:rPr>
              <a:t>Otsu bitkilerde, yaprak saplarında ve bitkilerin genç büyüyen gövdelerinde temel doku destek görevi de görür, ancak odunsu bitkilerde destek görevi özelleşmiş bir yapı tarafından gerçekleştirilir. Destek doku temel doku içinde yer alan özel bir doku şeklidir.</a:t>
            </a:r>
            <a:endParaRPr lang="tr-TR" dirty="0" smtClean="0">
              <a:latin typeface="Times New Roman" pitchFamily="18" charset="0"/>
              <a:cs typeface="Times New Roman" pitchFamily="18" charset="0"/>
            </a:endParaRPr>
          </a:p>
          <a:p>
            <a:pPr>
              <a:buNone/>
            </a:pPr>
            <a:endParaRPr lang="tr-TR" dirty="0"/>
          </a:p>
        </p:txBody>
      </p:sp>
    </p:spTree>
    <p:extLst>
      <p:ext uri="{BB962C8B-B14F-4D97-AF65-F5344CB8AC3E}">
        <p14:creationId xmlns:p14="http://schemas.microsoft.com/office/powerpoint/2010/main" val="1729100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268760"/>
            <a:ext cx="8784976" cy="5328592"/>
          </a:xfrm>
        </p:spPr>
        <p:txBody>
          <a:bodyPr>
            <a:normAutofit lnSpcReduction="10000"/>
          </a:bodyPr>
          <a:lstStyle/>
          <a:p>
            <a:pPr algn="just">
              <a:buNone/>
            </a:pPr>
            <a:r>
              <a:rPr lang="tr-TR" dirty="0" smtClean="0"/>
              <a:t>	</a:t>
            </a:r>
            <a:r>
              <a:rPr lang="es-ES_tradnl" dirty="0" smtClean="0">
                <a:latin typeface="Times New Roman" pitchFamily="18" charset="0"/>
                <a:cs typeface="Times New Roman" pitchFamily="18" charset="0"/>
              </a:rPr>
              <a:t>Bitkiler birçok görevi yerine getirmek için belirli bir dikliğe sahip olmalıdır. Bazen bitkilerin esnek olması da gerekir. Genç dokularda turgor dikliği ve sertliği sağlar, yaşlı kısımlarda ise çeperler kalınlaşır. Direnci, çeperi kalınlaşmış hücrelerin meydana getirdiği doku sağlar ki buna “destek doku” adı verilir Destek doku iki doku çeşidinden meydana gelir.</a:t>
            </a:r>
            <a:endParaRPr lang="tr-TR" sz="2800" dirty="0" smtClean="0">
              <a:latin typeface="Times New Roman" pitchFamily="18" charset="0"/>
              <a:cs typeface="Times New Roman" pitchFamily="18" charset="0"/>
            </a:endParaRPr>
          </a:p>
          <a:p>
            <a:pPr lvl="1"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Sert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Sklerenkima</a:t>
            </a:r>
            <a:r>
              <a:rPr lang="en-US" dirty="0" smtClean="0">
                <a:latin typeface="Times New Roman" pitchFamily="18" charset="0"/>
                <a:cs typeface="Times New Roman" pitchFamily="18" charset="0"/>
              </a:rPr>
              <a:t>)</a:t>
            </a:r>
            <a:endParaRPr lang="tr-TR" sz="2400" dirty="0" smtClean="0">
              <a:latin typeface="Times New Roman" pitchFamily="18" charset="0"/>
              <a:cs typeface="Times New Roman" pitchFamily="18" charset="0"/>
            </a:endParaRPr>
          </a:p>
          <a:p>
            <a:pPr lvl="1"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Kollenkima</a:t>
            </a:r>
            <a:r>
              <a:rPr lang="en-US" dirty="0" smtClean="0">
                <a:latin typeface="Times New Roman" pitchFamily="18" charset="0"/>
                <a:cs typeface="Times New Roman" pitchFamily="18" charset="0"/>
              </a:rPr>
              <a:t>)</a:t>
            </a:r>
            <a:endParaRPr lang="tr-TR" sz="2400"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Her iki dokuya birden “</a:t>
            </a:r>
            <a:r>
              <a:rPr lang="da-DK" dirty="0" smtClean="0">
                <a:solidFill>
                  <a:schemeClr val="accent2">
                    <a:lumMod val="75000"/>
                  </a:schemeClr>
                </a:solidFill>
                <a:latin typeface="Comic Sans MS" pitchFamily="66" charset="0"/>
                <a:cs typeface="Times New Roman" pitchFamily="18" charset="0"/>
              </a:rPr>
              <a:t>sterom</a:t>
            </a:r>
            <a:r>
              <a:rPr lang="da-DK" dirty="0" smtClean="0">
                <a:latin typeface="Times New Roman" pitchFamily="18" charset="0"/>
                <a:cs typeface="Times New Roman" pitchFamily="18" charset="0"/>
              </a:rPr>
              <a:t>“ denir.</a:t>
            </a:r>
            <a:endParaRPr lang="tr-TR" sz="2800" dirty="0" smtClean="0">
              <a:latin typeface="Times New Roman" pitchFamily="18" charset="0"/>
              <a:cs typeface="Times New Roman" pitchFamily="18" charset="0"/>
            </a:endParaRPr>
          </a:p>
          <a:p>
            <a:endParaRPr lang="tr-TR" dirty="0"/>
          </a:p>
        </p:txBody>
      </p:sp>
      <p:sp>
        <p:nvSpPr>
          <p:cNvPr id="4" name="1 Başlık"/>
          <p:cNvSpPr>
            <a:spLocks noGrp="1"/>
          </p:cNvSpPr>
          <p:nvPr>
            <p:ph type="title"/>
          </p:nvPr>
        </p:nvSpPr>
        <p:spPr/>
        <p:txBody>
          <a:bodyPr>
            <a:normAutofit/>
          </a:bodyPr>
          <a:lstStyle/>
          <a:p>
            <a:r>
              <a:rPr lang="tr-TR" b="1" dirty="0" smtClean="0">
                <a:solidFill>
                  <a:schemeClr val="tx2">
                    <a:lumMod val="75000"/>
                  </a:schemeClr>
                </a:solidFill>
                <a:latin typeface="Comic Sans MS" pitchFamily="66" charset="0"/>
              </a:rPr>
              <a:t>2-A DESTEK</a:t>
            </a:r>
            <a:r>
              <a:rPr lang="de-DE" b="1" dirty="0" smtClean="0">
                <a:solidFill>
                  <a:schemeClr val="tx2">
                    <a:lumMod val="75000"/>
                  </a:schemeClr>
                </a:solidFill>
                <a:latin typeface="Comic Sans MS" pitchFamily="66" charset="0"/>
              </a:rPr>
              <a:t> DOKU</a:t>
            </a:r>
            <a:endParaRPr lang="tr-TR" dirty="0">
              <a:solidFill>
                <a:schemeClr val="tx2">
                  <a:lumMod val="75000"/>
                </a:schemeClr>
              </a:solidFill>
              <a:latin typeface="Comic Sans MS" pitchFamily="66" charset="0"/>
            </a:endParaRPr>
          </a:p>
        </p:txBody>
      </p:sp>
    </p:spTree>
    <p:extLst>
      <p:ext uri="{BB962C8B-B14F-4D97-AF65-F5344CB8AC3E}">
        <p14:creationId xmlns:p14="http://schemas.microsoft.com/office/powerpoint/2010/main" val="2978454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62074"/>
          </a:xfrm>
        </p:spPr>
        <p:txBody>
          <a:bodyPr>
            <a:normAutofit fontScale="90000"/>
          </a:bodyPr>
          <a:lstStyle/>
          <a:p>
            <a:r>
              <a:rPr lang="tr-TR" b="1" dirty="0" smtClean="0"/>
              <a:t/>
            </a:r>
            <a:br>
              <a:rPr lang="tr-TR" b="1" dirty="0" smtClean="0"/>
            </a:br>
            <a:r>
              <a:rPr lang="da-DK" b="1" dirty="0" smtClean="0">
                <a:solidFill>
                  <a:srgbClr val="7030A0"/>
                </a:solidFill>
                <a:latin typeface="Comic Sans MS" pitchFamily="66" charset="0"/>
              </a:rPr>
              <a:t>a) Sert Doku</a:t>
            </a:r>
            <a:r>
              <a:rPr lang="da-DK" dirty="0" smtClean="0">
                <a:solidFill>
                  <a:srgbClr val="7030A0"/>
                </a:solidFill>
                <a:latin typeface="Comic Sans MS" pitchFamily="66" charset="0"/>
              </a:rPr>
              <a:t> </a:t>
            </a:r>
            <a:r>
              <a:rPr lang="tr-TR" dirty="0" smtClean="0"/>
              <a:t/>
            </a:r>
            <a:br>
              <a:rPr lang="tr-TR" dirty="0" smtClean="0"/>
            </a:br>
            <a:endParaRPr lang="tr-TR" dirty="0"/>
          </a:p>
        </p:txBody>
      </p:sp>
      <p:sp>
        <p:nvSpPr>
          <p:cNvPr id="3" name="2 İçerik Yer Tutucusu"/>
          <p:cNvSpPr>
            <a:spLocks noGrp="1"/>
          </p:cNvSpPr>
          <p:nvPr>
            <p:ph idx="1"/>
          </p:nvPr>
        </p:nvSpPr>
        <p:spPr>
          <a:xfrm>
            <a:off x="251520" y="1052736"/>
            <a:ext cx="8712968" cy="5544616"/>
          </a:xfrm>
        </p:spPr>
        <p:txBody>
          <a:bodyPr>
            <a:normAutofit fontScale="62500" lnSpcReduction="20000"/>
          </a:bodyPr>
          <a:lstStyle/>
          <a:p>
            <a:pPr algn="just">
              <a:buNone/>
            </a:pPr>
            <a:r>
              <a:rPr lang="tr-TR" dirty="0" smtClean="0"/>
              <a:t>	</a:t>
            </a:r>
            <a:r>
              <a:rPr lang="da-DK" dirty="0" smtClean="0">
                <a:latin typeface="Times New Roman" pitchFamily="18" charset="0"/>
                <a:cs typeface="Times New Roman" pitchFamily="18" charset="0"/>
              </a:rPr>
              <a:t>Bu doku bitkilere mekaniksel direnç sağlayan çok kalın sekonder çeperlere sahiptir. Eğilme, kıvrılma, ağırlık ve basınçlara karşı ince çeperli hücreleri zarar görmekten korur. Sert doku sklerenkima lifleri ve taş hücrelerinden meydana gelmiştir.</a:t>
            </a:r>
            <a:endParaRPr lang="tr-TR" dirty="0" smtClean="0">
              <a:latin typeface="Times New Roman" pitchFamily="18" charset="0"/>
              <a:cs typeface="Times New Roman" pitchFamily="18" charset="0"/>
            </a:endParaRPr>
          </a:p>
          <a:p>
            <a:pPr algn="just"/>
            <a:r>
              <a:rPr lang="da-DK" b="1" dirty="0" smtClean="0">
                <a:solidFill>
                  <a:srgbClr val="7030A0"/>
                </a:solidFill>
                <a:latin typeface="Comic Sans MS" pitchFamily="66" charset="0"/>
                <a:cs typeface="Times New Roman" pitchFamily="18" charset="0"/>
              </a:rPr>
              <a:t>a1) Sklerenkima lifleri: </a:t>
            </a:r>
            <a:r>
              <a:rPr lang="da-DK" dirty="0" smtClean="0">
                <a:latin typeface="Times New Roman" pitchFamily="18" charset="0"/>
                <a:cs typeface="Times New Roman" pitchFamily="18" charset="0"/>
              </a:rPr>
              <a:t>(skleros=sert; enchyma= dökülmüş çeperin sertliğini belirtir). İnce, uzun, ucu sivri, çeperi kalın hücrelerdir. Boyu 1-2 mm, bazen daha uzun bu nedenle dokumacılıkta önemli</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Keten: 9-70 mm</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Isırgan otu: 70-80 mm</a:t>
            </a:r>
            <a:endParaRPr lang="tr-TR" dirty="0" smtClean="0">
              <a:latin typeface="Times New Roman" pitchFamily="18" charset="0"/>
              <a:cs typeface="Times New Roman" pitchFamily="18" charset="0"/>
            </a:endParaRPr>
          </a:p>
          <a:p>
            <a:pPr algn="just">
              <a:buNone/>
            </a:pPr>
            <a:r>
              <a:rPr lang="tr-TR" i="1" dirty="0" smtClean="0">
                <a:latin typeface="Times New Roman" pitchFamily="18" charset="0"/>
                <a:cs typeface="Times New Roman" pitchFamily="18" charset="0"/>
              </a:rPr>
              <a:t>			</a:t>
            </a:r>
            <a:r>
              <a:rPr lang="da-DK" i="1" dirty="0" smtClean="0">
                <a:latin typeface="Times New Roman" pitchFamily="18" charset="0"/>
                <a:cs typeface="Times New Roman" pitchFamily="18" charset="0"/>
              </a:rPr>
              <a:t>Boehmeria</a:t>
            </a:r>
            <a:r>
              <a:rPr lang="da-DK" dirty="0" smtClean="0">
                <a:latin typeface="Times New Roman" pitchFamily="18" charset="0"/>
                <a:cs typeface="Times New Roman" pitchFamily="18" charset="0"/>
              </a:rPr>
              <a:t>: 220 mm</a:t>
            </a:r>
            <a:endParaRPr lang="tr-TR" dirty="0" smtClean="0">
              <a:latin typeface="Times New Roman" pitchFamily="18" charset="0"/>
              <a:cs typeface="Times New Roman" pitchFamily="18" charset="0"/>
            </a:endParaRPr>
          </a:p>
          <a:p>
            <a:pPr algn="just">
              <a:buNone/>
            </a:pPr>
            <a:r>
              <a:rPr lang="tr-TR" i="1" dirty="0" smtClean="0">
                <a:latin typeface="Times New Roman" pitchFamily="18" charset="0"/>
                <a:cs typeface="Times New Roman" pitchFamily="18" charset="0"/>
              </a:rPr>
              <a:t>			</a:t>
            </a:r>
            <a:r>
              <a:rPr lang="da-DK" i="1" dirty="0" smtClean="0">
                <a:latin typeface="Times New Roman" pitchFamily="18" charset="0"/>
                <a:cs typeface="Times New Roman" pitchFamily="18" charset="0"/>
              </a:rPr>
              <a:t>Agave</a:t>
            </a:r>
            <a:r>
              <a:rPr lang="da-DK" dirty="0" smtClean="0">
                <a:latin typeface="Times New Roman" pitchFamily="18" charset="0"/>
                <a:cs typeface="Times New Roman" pitchFamily="18" charset="0"/>
              </a:rPr>
              <a:t> ve </a:t>
            </a:r>
            <a:r>
              <a:rPr lang="da-DK" i="1" dirty="0" smtClean="0">
                <a:latin typeface="Times New Roman" pitchFamily="18" charset="0"/>
                <a:cs typeface="Times New Roman" pitchFamily="18" charset="0"/>
              </a:rPr>
              <a:t>Musa</a:t>
            </a:r>
            <a:r>
              <a:rPr lang="da-DK" dirty="0" smtClean="0">
                <a:latin typeface="Times New Roman" pitchFamily="18" charset="0"/>
                <a:cs typeface="Times New Roman" pitchFamily="18" charset="0"/>
              </a:rPr>
              <a:t>’ da lifler kökenleri olan meristematik hücrelerden 40-70 kez daha uzundur.</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Çeperi ince olanlarda sitoplazma var, kalınlaşmış olanlarda ise sitoplazma kaybolur ve hücre ölür. Çeper odunlaşmıştır. Bu nedenle dayanıklıdır. Uçları birbirine girmiştir. Bu nedenle çekilmeye karşı dirençlidir. Aynı kalınlıktaki çelik tel kadar yük kaldırabilir. Çelikten daha esnektir. </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Bir araya gelerek sklerenkima demetlerini meydana getirirler ve böylece destek görevi yaparlar. İletim denetlerini bir kın gibi çevreler. Sklerenkima hücreleri bitkinin büyümesini tamamlamış kısımlarında bulunur. Bazısı geçitli (Cortex Chinae) bazısı geçitsizdir (Cortex Cinnamomi).</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501875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fontScale="90000"/>
          </a:bodyPr>
          <a:lstStyle/>
          <a:p>
            <a:r>
              <a:rPr lang="da-DK" b="1" dirty="0" smtClean="0">
                <a:solidFill>
                  <a:srgbClr val="7030A0"/>
                </a:solidFill>
                <a:latin typeface="Comic Sans MS" pitchFamily="66" charset="0"/>
              </a:rPr>
              <a:t>a2) Taş hücreleri (=Sklereitler) </a:t>
            </a:r>
            <a:endParaRPr lang="tr-TR" b="1" dirty="0">
              <a:solidFill>
                <a:srgbClr val="7030A0"/>
              </a:solidFill>
              <a:latin typeface="Comic Sans MS" pitchFamily="66" charset="0"/>
            </a:endParaRPr>
          </a:p>
        </p:txBody>
      </p:sp>
      <p:sp>
        <p:nvSpPr>
          <p:cNvPr id="3" name="2 İçerik Yer Tutucusu"/>
          <p:cNvSpPr>
            <a:spLocks noGrp="1"/>
          </p:cNvSpPr>
          <p:nvPr>
            <p:ph idx="1"/>
          </p:nvPr>
        </p:nvSpPr>
        <p:spPr>
          <a:xfrm>
            <a:off x="323528" y="1124744"/>
            <a:ext cx="8640960" cy="5544616"/>
          </a:xfrm>
        </p:spPr>
        <p:txBody>
          <a:bodyPr>
            <a:normAutofit fontScale="85000" lnSpcReduction="20000"/>
          </a:bodyPr>
          <a:lstStyle/>
          <a:p>
            <a:pPr algn="just">
              <a:buNone/>
            </a:pPr>
            <a:r>
              <a:rPr lang="tr-TR" dirty="0" smtClean="0"/>
              <a:t>	</a:t>
            </a:r>
            <a:r>
              <a:rPr lang="da-DK" dirty="0" smtClean="0">
                <a:latin typeface="Times New Roman" pitchFamily="18" charset="0"/>
                <a:cs typeface="Times New Roman" pitchFamily="18" charset="0"/>
              </a:rPr>
              <a:t>brakisklereidler de denir.</a:t>
            </a:r>
            <a:endParaRPr lang="tr-TR" dirty="0" smtClean="0">
              <a:latin typeface="Times New Roman" pitchFamily="18" charset="0"/>
              <a:cs typeface="Times New Roman" pitchFamily="18" charset="0"/>
            </a:endParaRPr>
          </a:p>
          <a:p>
            <a:pPr algn="just"/>
            <a:r>
              <a:rPr lang="da-DK" dirty="0" smtClean="0">
                <a:solidFill>
                  <a:srgbClr val="C00000"/>
                </a:solidFill>
                <a:latin typeface="Times New Roman" pitchFamily="18" charset="0"/>
                <a:cs typeface="Times New Roman" pitchFamily="18" charset="0"/>
              </a:rPr>
              <a:t>Sklerenkima liflerinden farkları :</a:t>
            </a:r>
            <a:endParaRPr lang="tr-TR" dirty="0" smtClean="0">
              <a:solidFill>
                <a:srgbClr val="C00000"/>
              </a:solidFill>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a:t>
            </a:r>
            <a:r>
              <a:rPr lang="da-DK" dirty="0" smtClean="0">
                <a:latin typeface="Times New Roman" pitchFamily="18" charset="0"/>
                <a:cs typeface="Times New Roman" pitchFamily="18" charset="0"/>
              </a:rPr>
              <a:t> Eni boyu hemen hemen eşittir.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Çeperi çok kalınlaşmıştır.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Çapı büyüktür.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Geçitler basit tiptedir ve kanal şeklini almıştır.</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Kabuk parenkimasında, meyva ve tohum kabuğunda  (testada → Semen Lini, perikarpa → Fructus Piperis nigri) yer alır. Fındık ve ceviz kabuğu, kiraz ve kayısı çekirdeği taş hücreleri nedeniyle dayanıklıdır.</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Kollu taş hücresi (=asreroskleid) yıldız şeklindeki sklereidlere denir. Folia Theae’ de var.</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Sklerenkima lifleri  çekilmeye karşı,</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Taş hücreleri ise basınca karşı koyarak bitkiyi korur.</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59071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052736"/>
            <a:ext cx="8712968" cy="5616624"/>
          </a:xfrm>
        </p:spPr>
        <p:txBody>
          <a:bodyPr>
            <a:normAutofit fontScale="62500" lnSpcReduction="20000"/>
          </a:bodyPr>
          <a:lstStyle/>
          <a:p>
            <a:pPr algn="just">
              <a:buNone/>
            </a:pPr>
            <a:r>
              <a:rPr lang="tr-TR" dirty="0" smtClean="0"/>
              <a:t>	</a:t>
            </a:r>
            <a:r>
              <a:rPr lang="da-DK" dirty="0" smtClean="0">
                <a:latin typeface="Times New Roman" pitchFamily="18" charset="0"/>
                <a:cs typeface="Times New Roman" pitchFamily="18" charset="0"/>
              </a:rPr>
              <a:t>Salgı, bitki hücrelerinin metabolik faaliyeti sonucunda basit yada karmaşık yapıda iç ve dış sistemlerden salgılanan her çeşit maddeye denir.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Salgı doku: Salgı  yapan hücreler topluluğuna verilen addır.</a:t>
            </a:r>
            <a:endParaRPr lang="tr-TR" dirty="0" smtClean="0">
              <a:latin typeface="Times New Roman" pitchFamily="18" charset="0"/>
              <a:cs typeface="Times New Roman" pitchFamily="18" charset="0"/>
            </a:endParaRPr>
          </a:p>
          <a:p>
            <a:pPr algn="just"/>
            <a:r>
              <a:rPr lang="da-DK" dirty="0" smtClean="0">
                <a:latin typeface="Times New Roman" pitchFamily="18" charset="0"/>
                <a:cs typeface="Times New Roman" pitchFamily="18" charset="0"/>
              </a:rPr>
              <a:t>Salgıların özellikleri ve görevleri vardır.</a:t>
            </a:r>
            <a:endParaRPr lang="tr-TR" dirty="0" smtClean="0">
              <a:latin typeface="Times New Roman" pitchFamily="18" charset="0"/>
              <a:cs typeface="Times New Roman" pitchFamily="18" charset="0"/>
            </a:endParaRPr>
          </a:p>
          <a:p>
            <a:pPr algn="just"/>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a:t>
            </a:r>
            <a:r>
              <a:rPr lang="da-DK" dirty="0" smtClean="0">
                <a:latin typeface="Times New Roman" pitchFamily="18" charset="0"/>
                <a:cs typeface="Times New Roman" pitchFamily="18" charset="0"/>
              </a:rPr>
              <a:t> Besleyicidir: Fotosentez yapan hücrelerin salgıladığı glikoz</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Sindirici: Böcekkapan bitkilerinin yapraklarındaki hücreler böcekleri sindirir.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Düzenleyici: Hormon salgılayan hücreler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a-DK" b="1"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Destekleyici: Hücre çeperine lignin / süberin / kütin salgılanmıştır. </a:t>
            </a:r>
            <a:r>
              <a:rPr lang="es-ES_tradnl" dirty="0" smtClean="0">
                <a:latin typeface="Times New Roman" pitchFamily="18" charset="0"/>
                <a:cs typeface="Times New Roman" pitchFamily="18" charset="0"/>
              </a:rPr>
              <a:t>Böylece direnç artar ve destek görevi yapar.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s-ES_tradnl" b="1"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Üremeye yardımcı: Böcekleri çekerek koku / lezzetli bal özü salgılayan hücreler, polenlerin dağılmasını sağlar.</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s-ES_tradnl" b="1"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Koruyucu: Bazı hücrelerin salgıladıkları antibiyotikler koruyucu özelliktedir.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Golgi apareyi ve ER salgı hücrelerinin en önemli organelleridir.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 Salgı maddeleri sıvı olabilir: Uçucu yağlar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 Salgı maddeleri katı  olabilirler: Kalsiyum okzalat  kristalleri</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Diğer salgı maddeleri arasında kauçuk, reçine, alkaloitler, glikozitler sayılabilir. Su, ferment, nektar, müsilaj gibi maddeler de salgı maddeleri arasında sayılır.</a:t>
            </a:r>
            <a:endParaRPr lang="tr-TR" dirty="0" smtClean="0">
              <a:latin typeface="Times New Roman" pitchFamily="18" charset="0"/>
              <a:cs typeface="Times New Roman" pitchFamily="18" charset="0"/>
            </a:endParaRPr>
          </a:p>
          <a:p>
            <a:endParaRPr lang="tr-TR" dirty="0"/>
          </a:p>
        </p:txBody>
      </p:sp>
      <p:sp>
        <p:nvSpPr>
          <p:cNvPr id="4" name="1 Başlık"/>
          <p:cNvSpPr>
            <a:spLocks noGrp="1"/>
          </p:cNvSpPr>
          <p:nvPr>
            <p:ph type="title"/>
          </p:nvPr>
        </p:nvSpPr>
        <p:spPr>
          <a:xfrm>
            <a:off x="457200" y="274638"/>
            <a:ext cx="8229600" cy="850106"/>
          </a:xfrm>
        </p:spPr>
        <p:txBody>
          <a:bodyPr>
            <a:normAutofit/>
          </a:bodyPr>
          <a:lstStyle/>
          <a:p>
            <a:r>
              <a:rPr lang="tr-TR" b="1" dirty="0" smtClean="0">
                <a:solidFill>
                  <a:schemeClr val="tx2">
                    <a:lumMod val="75000"/>
                  </a:schemeClr>
                </a:solidFill>
                <a:latin typeface="Comic Sans MS" pitchFamily="66" charset="0"/>
              </a:rPr>
              <a:t>2-B SALGI</a:t>
            </a:r>
            <a:r>
              <a:rPr lang="de-DE" b="1" dirty="0" smtClean="0">
                <a:solidFill>
                  <a:schemeClr val="tx2">
                    <a:lumMod val="75000"/>
                  </a:schemeClr>
                </a:solidFill>
                <a:latin typeface="Comic Sans MS" pitchFamily="66" charset="0"/>
              </a:rPr>
              <a:t> DOKU</a:t>
            </a:r>
            <a:endParaRPr lang="tr-TR" dirty="0">
              <a:solidFill>
                <a:schemeClr val="tx2">
                  <a:lumMod val="75000"/>
                </a:schemeClr>
              </a:solidFill>
              <a:latin typeface="Comic Sans MS" pitchFamily="66" charset="0"/>
            </a:endParaRPr>
          </a:p>
        </p:txBody>
      </p:sp>
    </p:spTree>
    <p:extLst>
      <p:ext uri="{BB962C8B-B14F-4D97-AF65-F5344CB8AC3E}">
        <p14:creationId xmlns:p14="http://schemas.microsoft.com/office/powerpoint/2010/main" val="3671269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fontScale="40000" lnSpcReduction="20000"/>
          </a:bodyPr>
          <a:lstStyle/>
          <a:p>
            <a:pPr algn="just">
              <a:buNone/>
            </a:pPr>
            <a:r>
              <a:rPr lang="tr-TR" dirty="0" smtClean="0"/>
              <a:t>	</a:t>
            </a:r>
            <a:r>
              <a:rPr lang="es-ES_tradnl" sz="4200" dirty="0" smtClean="0">
                <a:latin typeface="Times New Roman" pitchFamily="18" charset="0"/>
                <a:cs typeface="Times New Roman" pitchFamily="18" charset="0"/>
              </a:rPr>
              <a:t>Salgı hücreleri bitkinin her organında bulunabilir. Buna göre 2 gruba ayrılır</a:t>
            </a:r>
            <a:r>
              <a:rPr lang="tr-TR" sz="4200" dirty="0" smtClean="0">
                <a:latin typeface="Times New Roman" pitchFamily="18" charset="0"/>
                <a:cs typeface="Times New Roman" pitchFamily="18" charset="0"/>
              </a:rPr>
              <a:t>:</a:t>
            </a:r>
          </a:p>
          <a:p>
            <a:pPr algn="just">
              <a:buNone/>
            </a:pP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a) Salgı hücre içinde biriktiriliyorsa </a:t>
            </a:r>
            <a:r>
              <a:rPr lang="es-ES_tradnl" sz="4200" b="1" dirty="0" smtClean="0">
                <a:latin typeface="Times New Roman" pitchFamily="18" charset="0"/>
                <a:cs typeface="Times New Roman" pitchFamily="18" charset="0"/>
              </a:rPr>
              <a:t>intraselüler</a:t>
            </a:r>
            <a:r>
              <a:rPr lang="es-ES_tradnl" sz="4200" dirty="0" smtClean="0">
                <a:latin typeface="Times New Roman" pitchFamily="18" charset="0"/>
                <a:cs typeface="Times New Roman" pitchFamily="18" charset="0"/>
              </a:rPr>
              <a:t> salgı</a:t>
            </a: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b) Salgı hücre dışında salgılanıyorsa </a:t>
            </a:r>
            <a:r>
              <a:rPr lang="es-ES_tradnl" sz="4200" b="1" dirty="0" smtClean="0">
                <a:latin typeface="Times New Roman" pitchFamily="18" charset="0"/>
                <a:cs typeface="Times New Roman" pitchFamily="18" charset="0"/>
              </a:rPr>
              <a:t>ekstraselüler</a:t>
            </a:r>
            <a:r>
              <a:rPr lang="es-ES_tradnl" sz="4200" dirty="0" smtClean="0">
                <a:latin typeface="Times New Roman" pitchFamily="18" charset="0"/>
                <a:cs typeface="Times New Roman" pitchFamily="18" charset="0"/>
              </a:rPr>
              <a:t> salgı denir.</a:t>
            </a:r>
            <a:endParaRPr lang="tr-TR" sz="4200" dirty="0" smtClean="0">
              <a:latin typeface="Times New Roman" pitchFamily="18" charset="0"/>
              <a:cs typeface="Times New Roman" pitchFamily="18" charset="0"/>
            </a:endParaRPr>
          </a:p>
          <a:p>
            <a:pPr algn="just">
              <a:buNone/>
            </a:pP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 </a:t>
            </a:r>
            <a:r>
              <a:rPr lang="es-ES_tradnl" sz="4200" b="1" dirty="0" smtClean="0">
                <a:solidFill>
                  <a:schemeClr val="accent3">
                    <a:lumMod val="75000"/>
                  </a:schemeClr>
                </a:solidFill>
                <a:latin typeface="Comic Sans MS" pitchFamily="66" charset="0"/>
                <a:cs typeface="Times New Roman" pitchFamily="18" charset="0"/>
              </a:rPr>
              <a:t>a-) İntraselüler Salgılar ( Hücre içi salgılar )</a:t>
            </a:r>
            <a:endParaRPr lang="tr-TR" sz="4200" dirty="0" smtClean="0">
              <a:solidFill>
                <a:schemeClr val="accent3">
                  <a:lumMod val="75000"/>
                </a:schemeClr>
              </a:solidFill>
              <a:latin typeface="Comic Sans MS" pitchFamily="66"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Hücre sitoplazmasında meydana gelen salgılar, sitoplazmada / vakuolde biriktirilir. Bunun çeşitli şekilleri vardır.</a:t>
            </a:r>
            <a:endParaRPr lang="tr-TR" sz="4200" dirty="0" smtClean="0">
              <a:latin typeface="Times New Roman" pitchFamily="18" charset="0"/>
              <a:cs typeface="Times New Roman" pitchFamily="18" charset="0"/>
            </a:endParaRPr>
          </a:p>
          <a:p>
            <a:pPr algn="just">
              <a:buNone/>
            </a:pP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b="1" dirty="0" smtClean="0">
                <a:solidFill>
                  <a:srgbClr val="008000"/>
                </a:solidFill>
                <a:latin typeface="Comic Sans MS" pitchFamily="66" charset="0"/>
                <a:cs typeface="Times New Roman" pitchFamily="18" charset="0"/>
              </a:rPr>
              <a:t>a1) Salgı Hücreleri: </a:t>
            </a:r>
            <a:r>
              <a:rPr lang="es-ES_tradnl" sz="4200" dirty="0" smtClean="0">
                <a:latin typeface="Times New Roman" pitchFamily="18" charset="0"/>
                <a:cs typeface="Times New Roman" pitchFamily="18" charset="0"/>
              </a:rPr>
              <a:t>Salgıları sitoplazma yada vakuolde biriktiren hücreler tek başına / gruplar halinde bulunabilir. Bazı Labiatae yaprakları, Folia Lauri bu tipe örnek olarak verilebilir. Hücre yaralanınca ( yırtma, ovuşturma, ezme vb.) bu yağ dışarı çıkar.</a:t>
            </a:r>
            <a:endParaRPr lang="tr-TR" sz="4200" dirty="0" smtClean="0">
              <a:latin typeface="Times New Roman" pitchFamily="18" charset="0"/>
              <a:cs typeface="Times New Roman" pitchFamily="18" charset="0"/>
            </a:endParaRPr>
          </a:p>
          <a:p>
            <a:pPr algn="just">
              <a:buNone/>
            </a:pP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b="1" dirty="0" smtClean="0">
                <a:solidFill>
                  <a:srgbClr val="008000"/>
                </a:solidFill>
                <a:latin typeface="Comic Sans MS" pitchFamily="66" charset="0"/>
                <a:cs typeface="Times New Roman" pitchFamily="18" charset="0"/>
              </a:rPr>
              <a:t>a2) Süt boruları: ( =latisifer sistem )</a:t>
            </a:r>
            <a:endParaRPr lang="tr-TR" sz="4200" b="1" dirty="0" smtClean="0">
              <a:solidFill>
                <a:srgbClr val="008000"/>
              </a:solidFill>
              <a:latin typeface="Comic Sans MS" pitchFamily="66"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Bitkilerde salgılanan bazı ürünler süt gibi beyaz renklidir. Bu ürüne lateks denir. Bu</a:t>
            </a: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salgıyı taşıyan borulara da süt boruları adı verilir. Lateksin bileşiminde</a:t>
            </a:r>
            <a:r>
              <a:rPr lang="tr-TR" sz="4200" dirty="0" smtClean="0">
                <a:latin typeface="Times New Roman" pitchFamily="18" charset="0"/>
                <a:cs typeface="Times New Roman" pitchFamily="18" charset="0"/>
              </a:rPr>
              <a:t>:</a:t>
            </a:r>
          </a:p>
          <a:p>
            <a:pPr algn="just">
              <a:buNone/>
            </a:pP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  </a:t>
            </a:r>
            <a:r>
              <a:rPr lang="es-ES_tradnl" sz="4200" b="1" dirty="0" smtClean="0">
                <a:latin typeface="Times New Roman" pitchFamily="18" charset="0"/>
                <a:cs typeface="Times New Roman" pitchFamily="18" charset="0"/>
              </a:rPr>
              <a:t>◦</a:t>
            </a:r>
            <a:r>
              <a:rPr lang="es-ES_tradnl" sz="4200" dirty="0" smtClean="0">
                <a:latin typeface="Times New Roman" pitchFamily="18" charset="0"/>
                <a:cs typeface="Times New Roman" pitchFamily="18" charset="0"/>
              </a:rPr>
              <a:t> nişasta</a:t>
            </a: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  </a:t>
            </a:r>
            <a:r>
              <a:rPr lang="es-ES_tradnl" sz="4200" b="1"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alkaloitler</a:t>
            </a: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  </a:t>
            </a:r>
            <a:r>
              <a:rPr lang="es-ES_tradnl" sz="4200" b="1"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heterozitler</a:t>
            </a: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  </a:t>
            </a:r>
            <a:r>
              <a:rPr lang="es-ES_tradnl" sz="4200" b="1" dirty="0" smtClean="0">
                <a:latin typeface="Times New Roman" pitchFamily="18" charset="0"/>
                <a:cs typeface="Times New Roman" pitchFamily="18" charset="0"/>
              </a:rPr>
              <a:t>◦ </a:t>
            </a:r>
            <a:r>
              <a:rPr lang="es-ES_tradnl" sz="4200" dirty="0" smtClean="0">
                <a:latin typeface="Times New Roman" pitchFamily="18" charset="0"/>
                <a:cs typeface="Times New Roman" pitchFamily="18" charset="0"/>
              </a:rPr>
              <a:t>kauçuk gibi maddeler bulunur.</a:t>
            </a:r>
            <a:endParaRPr lang="tr-TR" sz="4200" dirty="0" smtClean="0">
              <a:latin typeface="Times New Roman" pitchFamily="18" charset="0"/>
              <a:cs typeface="Times New Roman" pitchFamily="18" charset="0"/>
            </a:endParaRPr>
          </a:p>
          <a:p>
            <a:pPr algn="just">
              <a:buNone/>
            </a:pPr>
            <a:r>
              <a:rPr lang="tr-TR" sz="4200" dirty="0" smtClean="0">
                <a:latin typeface="Times New Roman" pitchFamily="18" charset="0"/>
                <a:cs typeface="Times New Roman" pitchFamily="18" charset="0"/>
              </a:rPr>
              <a:t>	</a:t>
            </a:r>
            <a:endParaRPr lang="tr-TR" sz="4200" dirty="0"/>
          </a:p>
        </p:txBody>
      </p:sp>
    </p:spTree>
    <p:extLst>
      <p:ext uri="{BB962C8B-B14F-4D97-AF65-F5344CB8AC3E}">
        <p14:creationId xmlns:p14="http://schemas.microsoft.com/office/powerpoint/2010/main" val="41257803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264696"/>
          </a:xfrm>
        </p:spPr>
        <p:txBody>
          <a:bodyPr>
            <a:normAutofit fontScale="92500"/>
          </a:bodyPr>
          <a:lstStyle/>
          <a:p>
            <a:pPr algn="just">
              <a:buNone/>
            </a:pPr>
            <a:r>
              <a:rPr lang="es-ES_tradnl" dirty="0" smtClean="0">
                <a:latin typeface="Times New Roman" pitchFamily="18" charset="0"/>
                <a:cs typeface="Times New Roman" pitchFamily="18" charset="0"/>
              </a:rPr>
              <a:t>Süt  borularını meydana getiren hücrelerin özellikleri:</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   </a:t>
            </a:r>
            <a:r>
              <a:rPr lang="es-ES_tradnl" b="1" dirty="0" smtClean="0">
                <a:latin typeface="Times New Roman" pitchFamily="18" charset="0"/>
                <a:cs typeface="Times New Roman" pitchFamily="18" charset="0"/>
              </a:rPr>
              <a:t>¤</a:t>
            </a:r>
            <a:r>
              <a:rPr lang="es-ES_tradnl" dirty="0" smtClean="0">
                <a:latin typeface="Times New Roman" pitchFamily="18" charset="0"/>
                <a:cs typeface="Times New Roman" pitchFamily="18" charset="0"/>
              </a:rPr>
              <a:t> çeperleri ince ve selülozik</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 </a:t>
            </a:r>
            <a:r>
              <a:rPr lang="es-ES_tradnl" b="1"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çok çekirdekli, sitoplazmaları az</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   </a:t>
            </a:r>
            <a:r>
              <a:rPr lang="es-ES_tradnl" b="1"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hücreler büyük ve metrelerce uzundur.</a:t>
            </a:r>
            <a:endParaRPr lang="tr-TR" dirty="0" smtClean="0">
              <a:latin typeface="Times New Roman" pitchFamily="18" charset="0"/>
              <a:cs typeface="Times New Roman" pitchFamily="18" charset="0"/>
            </a:endParaRPr>
          </a:p>
          <a:p>
            <a:pPr>
              <a:buNone/>
            </a:pPr>
            <a:r>
              <a:rPr lang="es-ES_tradnl" dirty="0" smtClean="0">
                <a:latin typeface="Times New Roman" pitchFamily="18" charset="0"/>
                <a:cs typeface="Times New Roman" pitchFamily="18" charset="0"/>
              </a:rPr>
              <a:t>Bitkilerde süt borularının ne işe yaradığı kesin  olarak</a:t>
            </a: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bilinmiyor.   Ancak: </a:t>
            </a:r>
            <a:endParaRPr lang="tr-TR" dirty="0" smtClean="0">
              <a:latin typeface="Times New Roman" pitchFamily="18" charset="0"/>
              <a:cs typeface="Times New Roman" pitchFamily="18" charset="0"/>
            </a:endParaRPr>
          </a:p>
          <a:p>
            <a:pPr>
              <a:buNone/>
            </a:pPr>
            <a:endParaRPr lang="tr-TR" dirty="0" smtClean="0">
              <a:latin typeface="Times New Roman" pitchFamily="18" charset="0"/>
              <a:cs typeface="Times New Roman" pitchFamily="18" charset="0"/>
            </a:endParaRPr>
          </a:p>
          <a:p>
            <a:pPr>
              <a:buNone/>
            </a:pPr>
            <a:r>
              <a:rPr lang="tr-T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θ</a:t>
            </a:r>
            <a:r>
              <a:rPr lang="es-ES_tradnl" dirty="0" smtClean="0">
                <a:latin typeface="Times New Roman" pitchFamily="18" charset="0"/>
                <a:cs typeface="Times New Roman" pitchFamily="18" charset="0"/>
              </a:rPr>
              <a:t> çabuk pıhtılaşır ve yaralanan yeri kapattığı,</a:t>
            </a:r>
            <a:endParaRPr lang="tr-TR" dirty="0" smtClean="0">
              <a:latin typeface="Times New Roman" pitchFamily="18" charset="0"/>
              <a:cs typeface="Times New Roman" pitchFamily="18" charset="0"/>
            </a:endParaRPr>
          </a:p>
          <a:p>
            <a:pPr>
              <a:buNone/>
            </a:pPr>
            <a:r>
              <a:rPr lang="es-ES_tradnl"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θ</a:t>
            </a:r>
            <a:r>
              <a:rPr lang="es-ES_tradnl" dirty="0" smtClean="0">
                <a:latin typeface="Times New Roman" pitchFamily="18" charset="0"/>
                <a:cs typeface="Times New Roman" pitchFamily="18" charset="0"/>
              </a:rPr>
              <a:t> içinde çeşitli bileşikler taşır depo görevi yaptığı,</a:t>
            </a: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θ</a:t>
            </a:r>
            <a:r>
              <a:rPr lang="es-ES_tradnl" dirty="0" smtClean="0">
                <a:latin typeface="Times New Roman" pitchFamily="18" charset="0"/>
                <a:cs typeface="Times New Roman" pitchFamily="18" charset="0"/>
              </a:rPr>
              <a:t>  bitkinin su düzeyi üzerinde etkili olduğu düşünülüyor.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52780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35280" cy="562074"/>
          </a:xfrm>
        </p:spPr>
        <p:txBody>
          <a:bodyPr>
            <a:normAutofit fontScale="90000"/>
          </a:bodyPr>
          <a:lstStyle/>
          <a:p>
            <a:r>
              <a:rPr lang="es-ES_tradnl" dirty="0" smtClean="0">
                <a:latin typeface="Times New Roman" pitchFamily="18" charset="0"/>
                <a:cs typeface="Times New Roman" pitchFamily="18" charset="0"/>
              </a:rPr>
              <a:t> </a:t>
            </a:r>
            <a:r>
              <a:rPr lang="tr-TR" sz="3100" b="1" dirty="0" smtClean="0">
                <a:solidFill>
                  <a:schemeClr val="accent3">
                    <a:lumMod val="75000"/>
                  </a:schemeClr>
                </a:solidFill>
                <a:latin typeface="Comic Sans MS" pitchFamily="66" charset="0"/>
                <a:cs typeface="Times New Roman" pitchFamily="18" charset="0"/>
              </a:rPr>
              <a:t>b</a:t>
            </a:r>
            <a:r>
              <a:rPr lang="es-ES_tradnl" sz="3100" b="1" dirty="0" smtClean="0">
                <a:solidFill>
                  <a:schemeClr val="accent3">
                    <a:lumMod val="75000"/>
                  </a:schemeClr>
                </a:solidFill>
                <a:latin typeface="Comic Sans MS" pitchFamily="66" charset="0"/>
                <a:cs typeface="Times New Roman" pitchFamily="18" charset="0"/>
              </a:rPr>
              <a:t>-) </a:t>
            </a:r>
            <a:r>
              <a:rPr lang="tr-TR" sz="3100" b="1" dirty="0" err="1" smtClean="0">
                <a:solidFill>
                  <a:schemeClr val="accent3">
                    <a:lumMod val="75000"/>
                  </a:schemeClr>
                </a:solidFill>
                <a:latin typeface="Comic Sans MS" pitchFamily="66" charset="0"/>
                <a:cs typeface="Times New Roman" pitchFamily="18" charset="0"/>
              </a:rPr>
              <a:t>Eks</a:t>
            </a:r>
            <a:r>
              <a:rPr lang="es-ES_tradnl" sz="3100" b="1" dirty="0" smtClean="0">
                <a:solidFill>
                  <a:schemeClr val="accent3">
                    <a:lumMod val="75000"/>
                  </a:schemeClr>
                </a:solidFill>
                <a:latin typeface="Comic Sans MS" pitchFamily="66" charset="0"/>
                <a:cs typeface="Times New Roman" pitchFamily="18" charset="0"/>
              </a:rPr>
              <a:t>traselüler Salgılar (Hücre </a:t>
            </a:r>
            <a:r>
              <a:rPr lang="tr-TR" sz="3100" b="1" dirty="0" smtClean="0">
                <a:solidFill>
                  <a:schemeClr val="accent3">
                    <a:lumMod val="75000"/>
                  </a:schemeClr>
                </a:solidFill>
                <a:latin typeface="Comic Sans MS" pitchFamily="66" charset="0"/>
                <a:cs typeface="Times New Roman" pitchFamily="18" charset="0"/>
              </a:rPr>
              <a:t>dışı</a:t>
            </a:r>
            <a:r>
              <a:rPr lang="es-ES_tradnl" sz="3100" b="1" dirty="0" smtClean="0">
                <a:solidFill>
                  <a:schemeClr val="accent3">
                    <a:lumMod val="75000"/>
                  </a:schemeClr>
                </a:solidFill>
                <a:latin typeface="Comic Sans MS" pitchFamily="66" charset="0"/>
                <a:cs typeface="Times New Roman" pitchFamily="18" charset="0"/>
              </a:rPr>
              <a:t> salgıla</a:t>
            </a:r>
            <a:r>
              <a:rPr lang="tr-TR" sz="3100" b="1" dirty="0" smtClean="0">
                <a:solidFill>
                  <a:schemeClr val="accent3">
                    <a:lumMod val="75000"/>
                  </a:schemeClr>
                </a:solidFill>
                <a:latin typeface="Comic Sans MS" pitchFamily="66" charset="0"/>
                <a:cs typeface="Times New Roman" pitchFamily="18" charset="0"/>
              </a:rPr>
              <a:t>r</a:t>
            </a:r>
            <a:r>
              <a:rPr lang="es-ES_tradnl" sz="3100" b="1" dirty="0" smtClean="0">
                <a:solidFill>
                  <a:schemeClr val="accent3">
                    <a:lumMod val="75000"/>
                  </a:schemeClr>
                </a:solidFill>
                <a:latin typeface="Comic Sans MS" pitchFamily="66" charset="0"/>
                <a:cs typeface="Times New Roman" pitchFamily="18" charset="0"/>
              </a:rPr>
              <a:t>)</a:t>
            </a:r>
            <a:endParaRPr lang="tr-TR" sz="3100" dirty="0"/>
          </a:p>
        </p:txBody>
      </p:sp>
      <p:sp>
        <p:nvSpPr>
          <p:cNvPr id="3" name="2 İçerik Yer Tutucusu"/>
          <p:cNvSpPr>
            <a:spLocks noGrp="1"/>
          </p:cNvSpPr>
          <p:nvPr>
            <p:ph idx="1"/>
          </p:nvPr>
        </p:nvSpPr>
        <p:spPr>
          <a:xfrm>
            <a:off x="251520" y="1052736"/>
            <a:ext cx="8712968" cy="5544616"/>
          </a:xfrm>
        </p:spPr>
        <p:txBody>
          <a:bodyPr>
            <a:normAutofit fontScale="70000" lnSpcReduction="20000"/>
          </a:bodyPr>
          <a:lstStyle/>
          <a:p>
            <a:pPr algn="just">
              <a:buNone/>
            </a:pPr>
            <a:r>
              <a:rPr lang="tr-TR" dirty="0" smtClean="0"/>
              <a:t>	</a:t>
            </a:r>
            <a:r>
              <a:rPr lang="es-ES_tradnl" dirty="0" smtClean="0">
                <a:latin typeface="Times New Roman" pitchFamily="18" charset="0"/>
                <a:cs typeface="Times New Roman" pitchFamily="18" charset="0"/>
              </a:rPr>
              <a:t> Salgılanan ürünler  hücre dışına çıkarılır. Böylece ya lizigen ya da şizogen olarak meydana gelen boşluklarda, ceplerde, kanallarda toplanır.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es-ES_tradnl" b="1" dirty="0" smtClean="0">
                <a:solidFill>
                  <a:srgbClr val="008000"/>
                </a:solidFill>
                <a:latin typeface="Comic Sans MS" pitchFamily="66" charset="0"/>
                <a:cs typeface="Times New Roman" pitchFamily="18" charset="0"/>
              </a:rPr>
              <a:t>b1-) Salgı Cepleri</a:t>
            </a:r>
            <a:endParaRPr lang="tr-TR" b="1" dirty="0" smtClean="0">
              <a:solidFill>
                <a:srgbClr val="008000"/>
              </a:solidFill>
              <a:latin typeface="Comic Sans MS" pitchFamily="66" charset="0"/>
              <a:cs typeface="Times New Roman" pitchFamily="18" charset="0"/>
            </a:endParaRPr>
          </a:p>
          <a:p>
            <a:pPr algn="just">
              <a:buNone/>
            </a:pPr>
            <a:endParaRPr lang="tr-TR" dirty="0" smtClean="0">
              <a:solidFill>
                <a:srgbClr val="008000"/>
              </a:solidFill>
              <a:latin typeface="Comic Sans MS" pitchFamily="66"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solidFill>
                  <a:srgbClr val="0070C0"/>
                </a:solidFill>
                <a:latin typeface="Comic Sans MS" pitchFamily="66" charset="0"/>
                <a:cs typeface="Times New Roman" pitchFamily="18" charset="0"/>
              </a:rPr>
              <a:t>i) Lizigen Salgı Cepleri: </a:t>
            </a:r>
            <a:r>
              <a:rPr lang="es-ES_tradnl" dirty="0" smtClean="0">
                <a:latin typeface="Times New Roman" pitchFamily="18" charset="0"/>
                <a:cs typeface="Times New Roman" pitchFamily="18" charset="0"/>
              </a:rPr>
              <a:t>Bu cepler salgı hücrelerinin çeperleri ile sitoplazmalarının yavaş yavaş erimesi sonucunda meydana gelir. Örneğin: Rutaceae’de portakal, limon, turunç yapraklarındaki cepler Cortex Cinnamomi ve Flores Caryophylli’de ki cepler.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solidFill>
                  <a:srgbClr val="0070C0"/>
                </a:solidFill>
                <a:latin typeface="Comic Sans MS" pitchFamily="66" charset="0"/>
                <a:cs typeface="Times New Roman" pitchFamily="18" charset="0"/>
              </a:rPr>
              <a:t>ii) Şizogen Salgı Cepleri: </a:t>
            </a:r>
            <a:r>
              <a:rPr lang="es-ES_tradnl" dirty="0" smtClean="0">
                <a:latin typeface="Times New Roman" pitchFamily="18" charset="0"/>
                <a:cs typeface="Times New Roman" pitchFamily="18" charset="0"/>
              </a:rPr>
              <a:t>Bir arada bulunan salgı hücrelerinin salgıladıkları ürün aralarındaki hücreler arası boşlukta toplanır ve boşluklar genişleyerek cep durumuna gelir. Örneğin: </a:t>
            </a:r>
            <a:r>
              <a:rPr lang="es-ES_tradnl" i="1" dirty="0" smtClean="0">
                <a:latin typeface="Times New Roman" pitchFamily="18" charset="0"/>
                <a:cs typeface="Times New Roman" pitchFamily="18" charset="0"/>
              </a:rPr>
              <a:t>Hypericum perforatum</a:t>
            </a:r>
            <a:r>
              <a:rPr lang="es-ES_tradnl" dirty="0" smtClean="0">
                <a:latin typeface="Times New Roman" pitchFamily="18" charset="0"/>
                <a:cs typeface="Times New Roman" pitchFamily="18" charset="0"/>
              </a:rPr>
              <a:t> (binbirdelik otu, sarı kantaron) yaprakları </a:t>
            </a:r>
            <a:r>
              <a:rPr lang="es-ES_tradnl" i="1" dirty="0" smtClean="0">
                <a:latin typeface="Times New Roman" pitchFamily="18" charset="0"/>
                <a:cs typeface="Times New Roman" pitchFamily="18" charset="0"/>
              </a:rPr>
              <a:t>Myrtus communis</a:t>
            </a:r>
            <a:r>
              <a:rPr lang="es-ES_tradnl" dirty="0" smtClean="0">
                <a:latin typeface="Times New Roman" pitchFamily="18" charset="0"/>
                <a:cs typeface="Times New Roman" pitchFamily="18" charset="0"/>
              </a:rPr>
              <a:t> (mersin, murt) yaprakları.  </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s-ES_tradnl" dirty="0" smtClean="0">
                <a:solidFill>
                  <a:srgbClr val="0070C0"/>
                </a:solidFill>
                <a:latin typeface="Comic Sans MS" pitchFamily="66" charset="0"/>
                <a:cs typeface="Times New Roman" pitchFamily="18" charset="0"/>
              </a:rPr>
              <a:t>iii) Şizolizigen salgı cepleri: </a:t>
            </a:r>
            <a:r>
              <a:rPr lang="es-ES_tradnl" dirty="0" smtClean="0">
                <a:latin typeface="Times New Roman" pitchFamily="18" charset="0"/>
                <a:cs typeface="Times New Roman" pitchFamily="18" charset="0"/>
              </a:rPr>
              <a:t>salgı hücrelerinin salgıladıkları ürün aralarındaki hücreler arası boşlukta toplanır ve çeperi yavaş yavaş eritmesi sonucunda meydana gelen ceplerdir. Örneğin: </a:t>
            </a:r>
            <a:r>
              <a:rPr lang="es-ES_tradnl" i="1" dirty="0" smtClean="0">
                <a:latin typeface="Times New Roman" pitchFamily="18" charset="0"/>
                <a:cs typeface="Times New Roman" pitchFamily="18" charset="0"/>
              </a:rPr>
              <a:t>Eucalyptus globulus </a:t>
            </a:r>
            <a:r>
              <a:rPr lang="es-ES_tradnl" dirty="0" smtClean="0">
                <a:latin typeface="Times New Roman" pitchFamily="18" charset="0"/>
                <a:cs typeface="Times New Roman" pitchFamily="18" charset="0"/>
              </a:rPr>
              <a:t>(ökaliptus) yaprakları.</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015502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336704"/>
          </a:xfrm>
        </p:spPr>
        <p:txBody>
          <a:bodyPr>
            <a:normAutofit fontScale="77500" lnSpcReduction="20000"/>
          </a:bodyPr>
          <a:lstStyle/>
          <a:p>
            <a:pPr algn="just">
              <a:buNone/>
            </a:pPr>
            <a:r>
              <a:rPr lang="en-US" b="1" dirty="0" err="1" smtClean="0">
                <a:latin typeface="Times New Roman" pitchFamily="18" charset="0"/>
                <a:cs typeface="Times New Roman" pitchFamily="18" charset="0"/>
              </a:rPr>
              <a:t>Kromozomların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Morfolojik</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yapısı</a:t>
            </a:r>
            <a:endParaRPr lang="tr-TR"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Bölünmekte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olan</a:t>
            </a:r>
            <a:r>
              <a:rPr lang="en-US" dirty="0" smtClean="0">
                <a:latin typeface="Times New Roman" pitchFamily="18" charset="0"/>
                <a:cs typeface="Times New Roman" pitchFamily="18" charset="0"/>
              </a:rPr>
              <a:t> her </a:t>
            </a:r>
            <a:r>
              <a:rPr lang="en-US" dirty="0" err="1" smtClean="0">
                <a:latin typeface="Times New Roman" pitchFamily="18" charset="0"/>
                <a:cs typeface="Times New Roman" pitchFamily="18" charset="0"/>
              </a:rPr>
              <a:t>kromozomda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ikişer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kromatit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sentromerde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birbirleri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birleşir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Kromatitler</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 </a:t>
            </a:r>
            <a:r>
              <a:rPr lang="en-US" b="1" dirty="0" err="1" smtClean="0">
                <a:latin typeface="Times New Roman" pitchFamily="18" charset="0"/>
                <a:cs typeface="Times New Roman" pitchFamily="18" charset="0"/>
              </a:rPr>
              <a:t>kromonema</a:t>
            </a:r>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isimli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iplikciklerden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meydana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Bugün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kromatit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kelimesi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kullanılmaktadır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Kromatitleri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oluşturan</a:t>
            </a:r>
            <a:r>
              <a:rPr lang="en-US" dirty="0" smtClean="0">
                <a:latin typeface="Times New Roman" pitchFamily="18" charset="0"/>
                <a:cs typeface="Times New Roman" pitchFamily="18" charset="0"/>
              </a:rPr>
              <a:t>  DNA </a:t>
            </a:r>
            <a:r>
              <a:rPr lang="en-US" dirty="0" err="1" smtClean="0">
                <a:latin typeface="Times New Roman" pitchFamily="18" charset="0"/>
                <a:cs typeface="Times New Roman" pitchFamily="18" charset="0"/>
              </a:rPr>
              <a:t>iplikcikleri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üzerinde</a:t>
            </a:r>
            <a:r>
              <a:rPr lang="en-US" dirty="0" smtClean="0">
                <a:latin typeface="Times New Roman" pitchFamily="18" charset="0"/>
                <a:cs typeface="Times New Roman" pitchFamily="18" charset="0"/>
              </a:rPr>
              <a:t>  art </a:t>
            </a:r>
            <a:r>
              <a:rPr lang="en-US" dirty="0" err="1" smtClean="0">
                <a:latin typeface="Times New Roman" pitchFamily="18" charset="0"/>
                <a:cs typeface="Times New Roman" pitchFamily="18" charset="0"/>
              </a:rPr>
              <a:t>arda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sıralanan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kromomerler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yuvarlak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tanecikler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Kromomerlerde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kromotiti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oluşturan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iplikcikler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birbirlerine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yaklaştığı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boyayı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fazla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tutan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enine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bantlar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halinde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görülür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Kromomerlerde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nükleik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asitler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histon</a:t>
            </a:r>
            <a:r>
              <a:rPr lang="en-US" dirty="0" smtClean="0">
                <a:latin typeface="Times New Roman" pitchFamily="18" charset="0"/>
                <a:cs typeface="Times New Roman" pitchFamily="18" charset="0"/>
              </a:rPr>
              <a:t> tipi </a:t>
            </a:r>
            <a:r>
              <a:rPr lang="en-US" dirty="0" err="1" smtClean="0">
                <a:latin typeface="Times New Roman" pitchFamily="18" charset="0"/>
                <a:cs typeface="Times New Roman" pitchFamily="18" charset="0"/>
              </a:rPr>
              <a:t>proteinler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yoğunlaşmıştır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Kalıtımda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önemli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rol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oynayan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genler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kromozomlarda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kümelenir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kromomerlerin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dolayısıyla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genlerin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sabittir</a:t>
            </a:r>
            <a:r>
              <a:rPr lang="en-US" dirty="0" smtClean="0">
                <a:latin typeface="Times New Roman" pitchFamily="18" charset="0"/>
                <a:cs typeface="Times New Roman" pitchFamily="18" charset="0"/>
              </a:rPr>
              <a:t>. Bu </a:t>
            </a:r>
            <a:r>
              <a:rPr lang="en-US" dirty="0" err="1" smtClean="0">
                <a:latin typeface="Times New Roman" pitchFamily="18" charset="0"/>
                <a:cs typeface="Times New Roman" pitchFamily="18" charset="0"/>
              </a:rPr>
              <a:t>özel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genleri</a:t>
            </a: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gösteren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haritaya</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kromozom</a:t>
            </a:r>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veya</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gen </a:t>
            </a:r>
            <a:r>
              <a:rPr lang="en-US" b="1" dirty="0" err="1" smtClean="0">
                <a:latin typeface="Times New Roman" pitchFamily="18" charset="0"/>
                <a:cs typeface="Times New Roman" pitchFamily="18" charset="0"/>
              </a:rPr>
              <a:t>haritası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verilir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tr-TR" dirty="0" smtClean="0">
                <a:latin typeface="Times New Roman" pitchFamily="18" charset="0"/>
                <a:cs typeface="Times New Roman" pitchFamily="18" charset="0"/>
              </a:rPr>
              <a:t>d</a:t>
            </a:r>
            <a:r>
              <a:rPr lang="en-US" dirty="0" smtClean="0">
                <a:latin typeface="Times New Roman" pitchFamily="18" charset="0"/>
                <a:cs typeface="Times New Roman" pitchFamily="18" charset="0"/>
              </a:rPr>
              <a:t>a DNA, RNA,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protein </a:t>
            </a:r>
            <a:r>
              <a:rPr lang="en-US" dirty="0" err="1" smtClean="0">
                <a:latin typeface="Times New Roman" pitchFamily="18" charset="0"/>
                <a:cs typeface="Times New Roman" pitchFamily="18" charset="0"/>
              </a:rPr>
              <a:t>yönünden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zengin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bölgeler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boyama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sırasında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belirgin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görülür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bölgelere</a:t>
            </a:r>
            <a:r>
              <a:rPr lang="en-US" dirty="0" smtClean="0">
                <a:latin typeface="Times New Roman" pitchFamily="18" charset="0"/>
                <a:cs typeface="Times New Roman" pitchFamily="18" charset="0"/>
              </a:rPr>
              <a:t> </a:t>
            </a:r>
            <a:r>
              <a:rPr lang="en-US" b="1" dirty="0" err="1" smtClean="0">
                <a:solidFill>
                  <a:srgbClr val="7030A0"/>
                </a:solidFill>
                <a:latin typeface="Comic Sans MS" pitchFamily="66" charset="0"/>
                <a:cs typeface="Times New Roman" pitchFamily="18" charset="0"/>
              </a:rPr>
              <a:t>Heterokromatik</a:t>
            </a:r>
            <a:r>
              <a:rPr lang="en-US" b="1" dirty="0" smtClean="0">
                <a:solidFill>
                  <a:srgbClr val="7030A0"/>
                </a:solidFill>
                <a:latin typeface="Comic Sans MS" pitchFamily="66" charset="0"/>
                <a:cs typeface="Times New Roman" pitchFamily="18" charset="0"/>
              </a:rPr>
              <a:t> </a:t>
            </a:r>
            <a:r>
              <a:rPr lang="en-US" b="1" dirty="0" err="1" smtClean="0">
                <a:solidFill>
                  <a:srgbClr val="7030A0"/>
                </a:solidFill>
                <a:latin typeface="Comic Sans MS" pitchFamily="66" charset="0"/>
                <a:cs typeface="Times New Roman" pitchFamily="18" charset="0"/>
              </a:rPr>
              <a:t>bölge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boyanan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açık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renkli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bölgelere</a:t>
            </a:r>
            <a:r>
              <a:rPr lang="en-US" dirty="0" smtClean="0">
                <a:latin typeface="Times New Roman" pitchFamily="18" charset="0"/>
                <a:cs typeface="Times New Roman" pitchFamily="18" charset="0"/>
              </a:rPr>
              <a:t> de </a:t>
            </a:r>
            <a:r>
              <a:rPr lang="en-US" b="1" dirty="0" err="1" smtClean="0">
                <a:solidFill>
                  <a:srgbClr val="C00000"/>
                </a:solidFill>
                <a:latin typeface="Comic Sans MS" pitchFamily="66" charset="0"/>
                <a:cs typeface="Times New Roman" pitchFamily="18" charset="0"/>
              </a:rPr>
              <a:t>Ökromatik</a:t>
            </a:r>
            <a:r>
              <a:rPr lang="en-US" b="1" dirty="0" smtClean="0">
                <a:solidFill>
                  <a:srgbClr val="C00000"/>
                </a:solidFill>
                <a:latin typeface="Comic Sans MS" pitchFamily="66" charset="0"/>
                <a:cs typeface="Times New Roman" pitchFamily="18" charset="0"/>
              </a:rPr>
              <a:t> </a:t>
            </a:r>
            <a:r>
              <a:rPr lang="en-US" b="1" dirty="0" err="1" smtClean="0">
                <a:solidFill>
                  <a:srgbClr val="C00000"/>
                </a:solidFill>
                <a:latin typeface="Comic Sans MS" pitchFamily="66" charset="0"/>
                <a:cs typeface="Times New Roman" pitchFamily="18" charset="0"/>
              </a:rPr>
              <a:t>bölge</a:t>
            </a:r>
            <a:r>
              <a:rPr lang="en-US" b="1" dirty="0" smtClean="0">
                <a:solidFill>
                  <a:srgbClr val="C00000"/>
                </a:solidFill>
                <a:latin typeface="Comic Sans MS" pitchFamily="66" charset="0"/>
                <a:cs typeface="Times New Roman" pitchFamily="18" charset="0"/>
              </a:rPr>
              <a:t> </a:t>
            </a:r>
            <a:r>
              <a:rPr lang="en-US" dirty="0" err="1" smtClean="0">
                <a:latin typeface="Times New Roman" pitchFamily="18" charset="0"/>
                <a:cs typeface="Times New Roman" pitchFamily="18" charset="0"/>
              </a:rPr>
              <a:t>adını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veriyoruz</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328650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712968" cy="6480720"/>
          </a:xfrm>
        </p:spPr>
        <p:txBody>
          <a:bodyPr>
            <a:normAutofit fontScale="70000" lnSpcReduction="20000"/>
          </a:bodyPr>
          <a:lstStyle/>
          <a:p>
            <a:pPr algn="just">
              <a:buNone/>
            </a:pPr>
            <a:r>
              <a:rPr lang="tr-TR"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Kromozom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Büyüklüğü</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ve</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Sayıları</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Her </a:t>
            </a:r>
            <a:r>
              <a:rPr lang="en-US" dirty="0" err="1" smtClean="0">
                <a:latin typeface="Times New Roman" pitchFamily="18" charset="0"/>
                <a:cs typeface="Times New Roman" pitchFamily="18" charset="0"/>
              </a:rPr>
              <a:t>canlı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türünün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hücrelerinde</a:t>
            </a:r>
            <a:r>
              <a:rPr lang="en-US" dirty="0" smtClean="0">
                <a:latin typeface="Times New Roman" pitchFamily="18" charset="0"/>
                <a:cs typeface="Times New Roman" pitchFamily="18" charset="0"/>
              </a:rPr>
              <a:t> belli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tipte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sayıda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Sayı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döle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geçer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İnsanda</a:t>
            </a:r>
            <a:r>
              <a:rPr lang="en-US" dirty="0" smtClean="0">
                <a:latin typeface="Times New Roman" pitchFamily="18" charset="0"/>
                <a:cs typeface="Times New Roman" pitchFamily="18" charset="0"/>
              </a:rPr>
              <a:t> 2n=46 </a:t>
            </a:r>
            <a:r>
              <a:rPr lang="en-US" dirty="0" err="1" smtClean="0">
                <a:latin typeface="Times New Roman" pitchFamily="18" charset="0"/>
                <a:cs typeface="Times New Roman" pitchFamily="18" charset="0"/>
              </a:rPr>
              <a:t>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sayısı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hayvan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türünü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belirtmez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sayıda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taşıyan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hayvan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türler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değildir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Ör</a:t>
            </a:r>
            <a:r>
              <a:rPr lang="en-US" dirty="0" smtClean="0">
                <a:latin typeface="Times New Roman" pitchFamily="18" charset="0"/>
                <a:cs typeface="Times New Roman" pitchFamily="18" charset="0"/>
              </a:rPr>
              <a:t>: Orangutan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Goril</a:t>
            </a:r>
            <a:r>
              <a:rPr lang="en-US" dirty="0" smtClean="0">
                <a:latin typeface="Times New Roman" pitchFamily="18" charset="0"/>
                <a:cs typeface="Times New Roman" pitchFamily="18" charset="0"/>
              </a:rPr>
              <a:t> 48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taşır</a:t>
            </a:r>
            <a:r>
              <a:rPr lang="en-US" dirty="0" smtClean="0">
                <a:latin typeface="Times New Roman" pitchFamily="18" charset="0"/>
                <a:cs typeface="Times New Roman" pitchFamily="18" charset="0"/>
              </a:rPr>
              <a:t>. </a:t>
            </a:r>
            <a:r>
              <a:rPr lang="en-US" b="1" dirty="0" err="1" smtClean="0">
                <a:solidFill>
                  <a:srgbClr val="C40C94"/>
                </a:solidFill>
                <a:latin typeface="Comic Sans MS" pitchFamily="66" charset="0"/>
                <a:cs typeface="Times New Roman" pitchFamily="18" charset="0"/>
              </a:rPr>
              <a:t>Burada</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sayıdan</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çok</a:t>
            </a:r>
            <a:r>
              <a:rPr lang="en-US" b="1" dirty="0" smtClean="0">
                <a:solidFill>
                  <a:srgbClr val="C40C94"/>
                </a:solidFill>
                <a:latin typeface="Comic Sans MS" pitchFamily="66" charset="0"/>
                <a:cs typeface="Times New Roman" pitchFamily="18" charset="0"/>
              </a:rPr>
              <a:t> DNA’ </a:t>
            </a:r>
            <a:r>
              <a:rPr lang="en-US" b="1" dirty="0" err="1" smtClean="0">
                <a:solidFill>
                  <a:srgbClr val="C40C94"/>
                </a:solidFill>
                <a:latin typeface="Comic Sans MS" pitchFamily="66" charset="0"/>
                <a:cs typeface="Times New Roman" pitchFamily="18" charset="0"/>
              </a:rPr>
              <a:t>nın</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yapısı</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ve</a:t>
            </a:r>
            <a:r>
              <a:rPr lang="en-US" b="1" dirty="0" smtClean="0">
                <a:solidFill>
                  <a:srgbClr val="C40C94"/>
                </a:solidFill>
                <a:latin typeface="Comic Sans MS" pitchFamily="66" charset="0"/>
                <a:cs typeface="Times New Roman" pitchFamily="18" charset="0"/>
              </a:rPr>
              <a:t> gen </a:t>
            </a:r>
            <a:r>
              <a:rPr lang="en-US" b="1" dirty="0" err="1" smtClean="0">
                <a:solidFill>
                  <a:srgbClr val="C40C94"/>
                </a:solidFill>
                <a:latin typeface="Comic Sans MS" pitchFamily="66" charset="0"/>
                <a:cs typeface="Times New Roman" pitchFamily="18" charset="0"/>
              </a:rPr>
              <a:t>çeşitliliği</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tür</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özelliğini</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oluşturmaktadır</a:t>
            </a:r>
            <a:r>
              <a:rPr lang="en-US" b="1" dirty="0" smtClean="0">
                <a:solidFill>
                  <a:srgbClr val="C40C94"/>
                </a:solidFill>
                <a:latin typeface="Comic Sans MS" pitchFamily="66" charset="0"/>
                <a:cs typeface="Times New Roman" pitchFamily="18" charset="0"/>
              </a:rPr>
              <a:t> (</a:t>
            </a:r>
            <a:r>
              <a:rPr lang="en-US" b="1" dirty="0" err="1" smtClean="0">
                <a:solidFill>
                  <a:srgbClr val="C40C94"/>
                </a:solidFill>
                <a:latin typeface="Comic Sans MS" pitchFamily="66" charset="0"/>
                <a:cs typeface="Times New Roman" pitchFamily="18" charset="0"/>
              </a:rPr>
              <a:t>belirlemektedir</a:t>
            </a:r>
            <a:r>
              <a:rPr lang="en-US" b="1" dirty="0" smtClean="0">
                <a:solidFill>
                  <a:srgbClr val="C40C94"/>
                </a:solidFill>
                <a:latin typeface="Comic Sans MS" pitchFamily="66" charset="0"/>
                <a:cs typeface="Times New Roman" pitchFamily="18" charset="0"/>
              </a:rPr>
              <a:t>).</a:t>
            </a:r>
            <a:endParaRPr lang="tr-TR" b="1" dirty="0" smtClean="0">
              <a:solidFill>
                <a:srgbClr val="C40C94"/>
              </a:solidFill>
              <a:latin typeface="Comic Sans MS" pitchFamily="66"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sayısı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büyüklüğü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birey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sabittir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Ancak</a:t>
            </a:r>
            <a:r>
              <a:rPr lang="en-US" dirty="0" smtClean="0">
                <a:latin typeface="Times New Roman" pitchFamily="18" charset="0"/>
                <a:cs typeface="Times New Roman" pitchFamily="18" charset="0"/>
              </a:rPr>
              <a:t> her </a:t>
            </a:r>
            <a:r>
              <a:rPr lang="en-US" dirty="0" err="1" smtClean="0">
                <a:latin typeface="Times New Roman" pitchFamily="18" charset="0"/>
                <a:cs typeface="Times New Roman" pitchFamily="18" charset="0"/>
              </a:rPr>
              <a:t>türün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bütün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şekil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büyüklükte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olmaz</a:t>
            </a:r>
            <a:r>
              <a:rPr lang="en-US" dirty="0" smtClean="0">
                <a:latin typeface="Times New Roman" pitchFamily="18" charset="0"/>
                <a:cs typeface="Times New Roman" pitchFamily="18" charset="0"/>
              </a:rPr>
              <a:t>. Her </a:t>
            </a:r>
            <a:r>
              <a:rPr lang="en-US" dirty="0" err="1" smtClean="0">
                <a:latin typeface="Times New Roman" pitchFamily="18" charset="0"/>
                <a:cs typeface="Times New Roman" pitchFamily="18" charset="0"/>
              </a:rPr>
              <a:t>türde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eşler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halinde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bulunurlar</a:t>
            </a:r>
            <a:r>
              <a:rPr lang="en-US" dirty="0" smtClean="0">
                <a:latin typeface="Times New Roman" pitchFamily="18" charset="0"/>
                <a:cs typeface="Times New Roman" pitchFamily="18" charset="0"/>
              </a:rPr>
              <a:t>. Normal </a:t>
            </a:r>
            <a:r>
              <a:rPr lang="en-US" dirty="0" err="1" smtClean="0">
                <a:latin typeface="Times New Roman" pitchFamily="18" charset="0"/>
                <a:cs typeface="Times New Roman" pitchFamily="18" charset="0"/>
              </a:rPr>
              <a:t>vücut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anadan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babadan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takımı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vardır</a:t>
            </a:r>
            <a:r>
              <a:rPr lang="en-US" dirty="0" smtClean="0">
                <a:latin typeface="Times New Roman" pitchFamily="18" charset="0"/>
                <a:cs typeface="Times New Roman" pitchFamily="18" charset="0"/>
              </a:rPr>
              <a:t>. Her </a:t>
            </a:r>
            <a:r>
              <a:rPr lang="en-US" dirty="0" err="1" smtClean="0">
                <a:latin typeface="Times New Roman" pitchFamily="18" charset="0"/>
                <a:cs typeface="Times New Roman" pitchFamily="18" charset="0"/>
              </a:rPr>
              <a:t>diploit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grubunda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büyüklüğü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ikişer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anadan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diğeri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babadan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Bunlara</a:t>
            </a:r>
            <a:r>
              <a:rPr lang="en-US" dirty="0" smtClean="0">
                <a:latin typeface="Times New Roman" pitchFamily="18" charset="0"/>
                <a:cs typeface="Times New Roman" pitchFamily="18" charset="0"/>
              </a:rPr>
              <a:t> HOMOLOG KROMOZOMLAR </a:t>
            </a:r>
            <a:r>
              <a:rPr lang="en-US" dirty="0" err="1" smtClean="0">
                <a:latin typeface="Times New Roman" pitchFamily="18" charset="0"/>
                <a:cs typeface="Times New Roman" pitchFamily="18" charset="0"/>
              </a:rPr>
              <a:t>denir</a:t>
            </a:r>
            <a:r>
              <a:rPr lang="en-US" dirty="0" smtClean="0">
                <a:latin typeface="Times New Roman" pitchFamily="18" charset="0"/>
                <a:cs typeface="Times New Roman" pitchFamily="18" charset="0"/>
              </a:rPr>
              <a:t>. </a:t>
            </a:r>
            <a:r>
              <a:rPr lang="en-US" b="1" dirty="0" smtClean="0">
                <a:solidFill>
                  <a:srgbClr val="FF0000"/>
                </a:solidFill>
                <a:latin typeface="Comic Sans MS" pitchFamily="66" charset="0"/>
                <a:cs typeface="Times New Roman" pitchFamily="18" charset="0"/>
              </a:rPr>
              <a:t>Homolog </a:t>
            </a:r>
            <a:r>
              <a:rPr lang="en-US" b="1" dirty="0" err="1" smtClean="0">
                <a:solidFill>
                  <a:srgbClr val="FF0000"/>
                </a:solidFill>
                <a:latin typeface="Comic Sans MS" pitchFamily="66" charset="0"/>
                <a:cs typeface="Times New Roman" pitchFamily="18" charset="0"/>
              </a:rPr>
              <a:t>Kromozomlar</a:t>
            </a:r>
            <a:r>
              <a:rPr lang="en-US" b="1" dirty="0" smtClean="0">
                <a:solidFill>
                  <a:srgbClr val="FF0000"/>
                </a:solidFill>
                <a:latin typeface="Comic Sans MS" pitchFamily="66" charset="0"/>
                <a:cs typeface="Times New Roman" pitchFamily="18" charset="0"/>
              </a:rPr>
              <a:t> </a:t>
            </a:r>
            <a:r>
              <a:rPr lang="en-US" b="1" i="1" dirty="0" err="1" smtClean="0">
                <a:latin typeface="Comic Sans MS" pitchFamily="66" charset="0"/>
                <a:cs typeface="Times New Roman" pitchFamily="18" charset="0"/>
              </a:rPr>
              <a:t>Mayoz</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bölünmede</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eşlenen</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morfolojileri</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ve</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genleri</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aynı</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olan</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kromozom</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çiftleridir</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İnsan</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hücrelerindeki</a:t>
            </a:r>
            <a:r>
              <a:rPr lang="en-US" b="1" i="1" dirty="0" smtClean="0">
                <a:latin typeface="Comic Sans MS" pitchFamily="66" charset="0"/>
                <a:cs typeface="Times New Roman" pitchFamily="18" charset="0"/>
              </a:rPr>
              <a:t> 22 </a:t>
            </a:r>
            <a:r>
              <a:rPr lang="en-US" b="1" i="1" dirty="0" err="1" smtClean="0">
                <a:latin typeface="Comic Sans MS" pitchFamily="66" charset="0"/>
                <a:cs typeface="Times New Roman" pitchFamily="18" charset="0"/>
              </a:rPr>
              <a:t>çift</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kromozom</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homologdur</a:t>
            </a:r>
            <a:r>
              <a:rPr lang="en-US" b="1" i="1" dirty="0" smtClean="0">
                <a:latin typeface="Comic Sans MS" pitchFamily="66" charset="0"/>
                <a:cs typeface="Times New Roman" pitchFamily="18" charset="0"/>
              </a:rPr>
              <a:t>. Bu 22 </a:t>
            </a:r>
            <a:r>
              <a:rPr lang="en-US" b="1" i="1" dirty="0" err="1" smtClean="0">
                <a:latin typeface="Comic Sans MS" pitchFamily="66" charset="0"/>
                <a:cs typeface="Times New Roman" pitchFamily="18" charset="0"/>
              </a:rPr>
              <a:t>çift</a:t>
            </a:r>
            <a:r>
              <a:rPr lang="en-US" b="1" i="1" dirty="0" smtClean="0">
                <a:latin typeface="Comic Sans MS" pitchFamily="66" charset="0"/>
                <a:cs typeface="Times New Roman" pitchFamily="18" charset="0"/>
              </a:rPr>
              <a:t> homolog </a:t>
            </a:r>
            <a:r>
              <a:rPr lang="en-US" b="1" i="1" dirty="0" err="1" smtClean="0">
                <a:latin typeface="Comic Sans MS" pitchFamily="66" charset="0"/>
                <a:cs typeface="Times New Roman" pitchFamily="18" charset="0"/>
              </a:rPr>
              <a:t>kromozoma</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otozom</a:t>
            </a:r>
            <a:r>
              <a:rPr lang="en-US" b="1" i="1" dirty="0" smtClean="0">
                <a:latin typeface="Comic Sans MS" pitchFamily="66" charset="0"/>
                <a:cs typeface="Times New Roman" pitchFamily="18" charset="0"/>
              </a:rPr>
              <a:t> </a:t>
            </a:r>
            <a:r>
              <a:rPr lang="en-US" b="1" i="1" dirty="0" err="1" smtClean="0">
                <a:latin typeface="Comic Sans MS" pitchFamily="66" charset="0"/>
                <a:cs typeface="Times New Roman" pitchFamily="18" charset="0"/>
              </a:rPr>
              <a:t>denir</a:t>
            </a:r>
            <a:r>
              <a:rPr lang="en-US" i="1" dirty="0" smtClean="0">
                <a:latin typeface="Comic Sans MS" pitchFamily="66" charset="0"/>
                <a:cs typeface="Times New Roman" pitchFamily="18" charset="0"/>
              </a:rPr>
              <a:t>.</a:t>
            </a:r>
            <a:endParaRPr lang="tr-TR" i="1" dirty="0" smtClean="0">
              <a:latin typeface="Comic Sans MS" pitchFamily="66"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Çift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takımı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bütün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vücut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da-DK" dirty="0" smtClean="0">
                <a:latin typeface="Times New Roman" pitchFamily="18" charset="0"/>
                <a:cs typeface="Times New Roman" pitchFamily="18" charset="0"/>
              </a:rPr>
              <a:t>Bu hücrelere SOMATİK HÜCRELER denir. </a:t>
            </a:r>
            <a:r>
              <a:rPr lang="en-US" dirty="0" err="1" smtClean="0">
                <a:latin typeface="Times New Roman" pitchFamily="18" charset="0"/>
                <a:cs typeface="Times New Roman" pitchFamily="18" charset="0"/>
              </a:rPr>
              <a:t>Kromozom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sayısı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olarak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diploittirler</a:t>
            </a:r>
            <a:r>
              <a:rPr lang="en-US" dirty="0" smtClean="0">
                <a:latin typeface="Times New Roman" pitchFamily="18" charset="0"/>
                <a:cs typeface="Times New Roman" pitchFamily="18" charset="0"/>
              </a:rPr>
              <a:t>. 2n </a:t>
            </a:r>
            <a:r>
              <a:rPr lang="en-US" dirty="0" err="1" smtClean="0">
                <a:latin typeface="Times New Roman" pitchFamily="18" charset="0"/>
                <a:cs typeface="Times New Roman" pitchFamily="18" charset="0"/>
              </a:rPr>
              <a:t>ile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gösterilir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298145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en-US" b="1" dirty="0" smtClean="0">
                <a:solidFill>
                  <a:srgbClr val="C40C94"/>
                </a:solidFill>
                <a:latin typeface="Comic Sans MS" pitchFamily="66" charset="0"/>
              </a:rPr>
              <a:t>BİTKİSEL DOKULAR</a:t>
            </a:r>
            <a:r>
              <a:rPr lang="tr-TR" dirty="0" smtClean="0">
                <a:solidFill>
                  <a:srgbClr val="C40C94"/>
                </a:solidFill>
                <a:latin typeface="Comic Sans MS" pitchFamily="66" charset="0"/>
              </a:rPr>
              <a:t/>
            </a:r>
            <a:br>
              <a:rPr lang="tr-TR" dirty="0" smtClean="0">
                <a:solidFill>
                  <a:srgbClr val="C40C94"/>
                </a:solidFill>
                <a:latin typeface="Comic Sans MS" pitchFamily="66" charset="0"/>
              </a:rPr>
            </a:br>
            <a:endParaRPr lang="tr-TR" dirty="0">
              <a:solidFill>
                <a:srgbClr val="C40C94"/>
              </a:solidFill>
              <a:latin typeface="Comic Sans MS" pitchFamily="66" charset="0"/>
            </a:endParaRPr>
          </a:p>
        </p:txBody>
      </p:sp>
      <p:sp>
        <p:nvSpPr>
          <p:cNvPr id="3" name="2 İçerik Yer Tutucusu"/>
          <p:cNvSpPr>
            <a:spLocks noGrp="1"/>
          </p:cNvSpPr>
          <p:nvPr>
            <p:ph idx="1"/>
          </p:nvPr>
        </p:nvSpPr>
        <p:spPr>
          <a:xfrm>
            <a:off x="467544" y="1772816"/>
            <a:ext cx="8229600" cy="4525963"/>
          </a:xfrm>
        </p:spPr>
        <p:txBody>
          <a:bodyPr>
            <a:normAutofit fontScale="92500" lnSpcReduction="10000"/>
          </a:bodyPr>
          <a:lstStyle/>
          <a:p>
            <a:pPr algn="just">
              <a:buNone/>
            </a:pPr>
            <a:r>
              <a:rPr lang="tr-TR" dirty="0" smtClean="0"/>
              <a:t>	</a:t>
            </a:r>
            <a:r>
              <a:rPr lang="en-US" b="1" u="sng" dirty="0" err="1" smtClean="0">
                <a:solidFill>
                  <a:srgbClr val="CC3399"/>
                </a:solidFill>
                <a:latin typeface="Comic Sans MS" pitchFamily="66" charset="0"/>
                <a:cs typeface="Times New Roman" pitchFamily="18" charset="0"/>
              </a:rPr>
              <a:t>Doku</a:t>
            </a:r>
            <a:r>
              <a:rPr lang="en-US" b="1" u="sng" dirty="0" smtClean="0">
                <a:solidFill>
                  <a:srgbClr val="CC3399"/>
                </a:solidFill>
                <a:latin typeface="Comic Sans MS" pitchFamily="66"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Belirli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görevi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yapmak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üzere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gelen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şekil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yapıdaki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gruplarına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verilir</a:t>
            </a:r>
            <a:r>
              <a:rPr lang="en-US" dirty="0" smtClean="0">
                <a:latin typeface="Times New Roman" pitchFamily="18" charset="0"/>
                <a:cs typeface="Times New Roman" pitchFamily="18" charset="0"/>
              </a:rPr>
              <a:t>. </a:t>
            </a:r>
            <a:r>
              <a:rPr lang="en-US" dirty="0" err="1" smtClean="0">
                <a:solidFill>
                  <a:srgbClr val="CC3399"/>
                </a:solidFill>
                <a:latin typeface="Comic Sans MS" pitchFamily="66" charset="0"/>
                <a:cs typeface="Times New Roman" pitchFamily="18" charset="0"/>
              </a:rPr>
              <a:t>Doku</a:t>
            </a:r>
            <a:r>
              <a:rPr lang="en-US" dirty="0" smtClean="0">
                <a:solidFill>
                  <a:srgbClr val="CC3399"/>
                </a:solidFill>
                <a:latin typeface="Comic Sans MS" pitchFamily="66" charset="0"/>
                <a:cs typeface="Times New Roman" pitchFamily="18" charset="0"/>
              </a:rPr>
              <a:t> </a:t>
            </a:r>
            <a:r>
              <a:rPr lang="en-US" dirty="0" err="1" smtClean="0">
                <a:solidFill>
                  <a:srgbClr val="CC3399"/>
                </a:solidFill>
                <a:latin typeface="Comic Sans MS" pitchFamily="66" charset="0"/>
                <a:cs typeface="Times New Roman" pitchFamily="18" charset="0"/>
              </a:rPr>
              <a:t>Bilimi</a:t>
            </a:r>
            <a:r>
              <a:rPr lang="en-US" dirty="0" smtClean="0">
                <a:solidFill>
                  <a:srgbClr val="CC3399"/>
                </a:solidFill>
                <a:latin typeface="Comic Sans MS" pitchFamily="66" charset="0"/>
                <a:cs typeface="Times New Roman" pitchFamily="18" charset="0"/>
              </a:rPr>
              <a:t>: </a:t>
            </a:r>
            <a:r>
              <a:rPr lang="en-US" dirty="0" err="1" smtClean="0">
                <a:latin typeface="Times New Roman" pitchFamily="18" charset="0"/>
                <a:cs typeface="Times New Roman" pitchFamily="18" charset="0"/>
              </a:rPr>
              <a:t>Histoloji</a:t>
            </a:r>
            <a:r>
              <a:rPr lang="tr-TR" dirty="0" smtClean="0">
                <a:latin typeface="Times New Roman" pitchFamily="18" charset="0"/>
                <a:cs typeface="Times New Roman" pitchFamily="18" charset="0"/>
              </a:rPr>
              <a:t>.</a:t>
            </a:r>
          </a:p>
          <a:p>
            <a:pPr algn="just">
              <a:buNone/>
            </a:pP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yapılı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bitkilerdeki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doku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çeşitlerini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başlıca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gruba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ayırabiliriz</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1- Meristem Doku  (</a:t>
            </a:r>
            <a:r>
              <a:rPr lang="de-DE" dirty="0" err="1" smtClean="0">
                <a:latin typeface="Times New Roman" pitchFamily="18" charset="0"/>
                <a:cs typeface="Times New Roman" pitchFamily="18" charset="0"/>
              </a:rPr>
              <a:t>Bölünür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Sürgen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2- </a:t>
            </a:r>
            <a:r>
              <a:rPr lang="de-DE" dirty="0" err="1" smtClean="0">
                <a:latin typeface="Times New Roman" pitchFamily="18" charset="0"/>
                <a:cs typeface="Times New Roman" pitchFamily="18" charset="0"/>
              </a:rPr>
              <a:t>Sürekli</a:t>
            </a:r>
            <a:r>
              <a:rPr lang="de-DE" dirty="0" smtClean="0">
                <a:latin typeface="Times New Roman" pitchFamily="18" charset="0"/>
                <a:cs typeface="Times New Roman" pitchFamily="18" charset="0"/>
              </a:rPr>
              <a:t> Doku (</a:t>
            </a:r>
            <a:r>
              <a:rPr lang="de-DE" dirty="0" err="1" smtClean="0">
                <a:latin typeface="Times New Roman" pitchFamily="18" charset="0"/>
                <a:cs typeface="Times New Roman" pitchFamily="18" charset="0"/>
              </a:rPr>
              <a:t>Gelişmiş</a:t>
            </a:r>
            <a:r>
              <a:rPr lang="de-DE" dirty="0" smtClean="0">
                <a:latin typeface="Times New Roman" pitchFamily="18" charset="0"/>
                <a:cs typeface="Times New Roman" pitchFamily="18" charset="0"/>
              </a:rPr>
              <a:t> Doku, </a:t>
            </a:r>
            <a:r>
              <a:rPr lang="de-DE" dirty="0" err="1" smtClean="0">
                <a:latin typeface="Times New Roman" pitchFamily="18" charset="0"/>
                <a:cs typeface="Times New Roman" pitchFamily="18" charset="0"/>
              </a:rPr>
              <a:t>Daimi</a:t>
            </a:r>
            <a:r>
              <a:rPr lang="de-DE" dirty="0" smtClean="0">
                <a:latin typeface="Times New Roman" pitchFamily="18" charset="0"/>
                <a:cs typeface="Times New Roman" pitchFamily="18" charset="0"/>
              </a:rPr>
              <a:t> Doku)</a:t>
            </a:r>
            <a:endParaRPr lang="tr-TR" dirty="0" smtClean="0">
              <a:latin typeface="Times New Roman" pitchFamily="18" charset="0"/>
              <a:cs typeface="Times New Roman" pitchFamily="18" charset="0"/>
            </a:endParaRPr>
          </a:p>
          <a:p>
            <a:pPr>
              <a:buNone/>
            </a:pPr>
            <a:endParaRPr lang="tr-TR" dirty="0" smtClean="0"/>
          </a:p>
          <a:p>
            <a:endParaRPr lang="tr-TR" dirty="0"/>
          </a:p>
        </p:txBody>
      </p:sp>
      <p:pic>
        <p:nvPicPr>
          <p:cNvPr id="4" name="3 Resim" descr="Resim:Crocus aureus Sturm51.jpg">
            <a:hlinkClick r:id="rId2"/>
          </p:cNvPr>
          <p:cNvPicPr/>
          <p:nvPr/>
        </p:nvPicPr>
        <p:blipFill>
          <a:blip r:embed="rId3" cstate="print">
            <a:lum bright="-14000"/>
          </a:blip>
          <a:srcRect/>
          <a:stretch>
            <a:fillRect/>
          </a:stretch>
        </p:blipFill>
        <p:spPr bwMode="auto">
          <a:xfrm>
            <a:off x="755576" y="1"/>
            <a:ext cx="1003176" cy="1628800"/>
          </a:xfrm>
          <a:prstGeom prst="rect">
            <a:avLst/>
          </a:prstGeom>
          <a:noFill/>
          <a:ln w="9525">
            <a:noFill/>
            <a:miter lim="800000"/>
            <a:headEnd/>
            <a:tailEnd/>
          </a:ln>
        </p:spPr>
      </p:pic>
    </p:spTree>
    <p:extLst>
      <p:ext uri="{BB962C8B-B14F-4D97-AF65-F5344CB8AC3E}">
        <p14:creationId xmlns:p14="http://schemas.microsoft.com/office/powerpoint/2010/main" val="2653226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6632"/>
            <a:ext cx="8229600" cy="792088"/>
          </a:xfrm>
        </p:spPr>
        <p:txBody>
          <a:bodyPr/>
          <a:lstStyle/>
          <a:p>
            <a:r>
              <a:rPr lang="de-DE" b="1" i="1" dirty="0" smtClean="0">
                <a:solidFill>
                  <a:schemeClr val="accent3">
                    <a:lumMod val="75000"/>
                  </a:schemeClr>
                </a:solidFill>
                <a:latin typeface="Comic Sans MS" pitchFamily="66" charset="0"/>
              </a:rPr>
              <a:t>1- Meristem Doku</a:t>
            </a:r>
            <a:endParaRPr lang="tr-TR" dirty="0">
              <a:solidFill>
                <a:schemeClr val="accent3">
                  <a:lumMod val="75000"/>
                </a:schemeClr>
              </a:solidFill>
              <a:latin typeface="Comic Sans MS" pitchFamily="66" charset="0"/>
            </a:endParaRPr>
          </a:p>
        </p:txBody>
      </p:sp>
      <p:sp>
        <p:nvSpPr>
          <p:cNvPr id="3" name="2 İçerik Yer Tutucusu"/>
          <p:cNvSpPr>
            <a:spLocks noGrp="1"/>
          </p:cNvSpPr>
          <p:nvPr>
            <p:ph idx="1"/>
          </p:nvPr>
        </p:nvSpPr>
        <p:spPr>
          <a:xfrm>
            <a:off x="323528" y="1052736"/>
            <a:ext cx="8568952" cy="5544616"/>
          </a:xfrm>
        </p:spPr>
        <p:txBody>
          <a:bodyPr>
            <a:normAutofit fontScale="70000" lnSpcReduction="20000"/>
          </a:bodyPr>
          <a:lstStyle/>
          <a:p>
            <a:pPr algn="just">
              <a:buNone/>
            </a:pPr>
            <a:r>
              <a:rPr lang="tr-TR"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genç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bölünme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yeteneğine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sahip</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dokudur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şekilleri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küp</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prizma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veya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levha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şeklindedir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Çeperleri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ince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sitoplazmaları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bol</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çekirdekleri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arası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boşlukları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yoktur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iki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şekilde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gelir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de-DE" b="1" dirty="0" smtClean="0">
                <a:latin typeface="Times New Roman" pitchFamily="18" charset="0"/>
                <a:cs typeface="Times New Roman" pitchFamily="18" charset="0"/>
              </a:rPr>
              <a:t>A)Primer Meristem:</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Kök, </a:t>
            </a:r>
            <a:r>
              <a:rPr lang="de-DE" dirty="0" err="1" smtClean="0">
                <a:latin typeface="Times New Roman" pitchFamily="18" charset="0"/>
                <a:cs typeface="Times New Roman" pitchFamily="18" charset="0"/>
              </a:rPr>
              <a:t>gövde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dal</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uçlarını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getiren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hücreleridir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zigot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un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bölünmesi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gelişmesi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embriyoyu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oluştururlar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Daha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sonra</a:t>
            </a:r>
            <a:r>
              <a:rPr lang="de-DE" dirty="0" smtClean="0">
                <a:latin typeface="Times New Roman" pitchFamily="18" charset="0"/>
                <a:cs typeface="Times New Roman" pitchFamily="18" charset="0"/>
              </a:rPr>
              <a:t>  da </a:t>
            </a:r>
            <a:r>
              <a:rPr lang="de-DE" dirty="0" err="1" smtClean="0">
                <a:latin typeface="Times New Roman" pitchFamily="18" charset="0"/>
                <a:cs typeface="Times New Roman" pitchFamily="18" charset="0"/>
              </a:rPr>
              <a:t>tohumun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çimlenmesi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çim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bitkisini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dolayısı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kök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gövde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dal</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uçlarında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bulunan</a:t>
            </a:r>
            <a:r>
              <a:rPr lang="de-DE" dirty="0" smtClean="0">
                <a:latin typeface="Times New Roman" pitchFamily="18" charset="0"/>
                <a:cs typeface="Times New Roman" pitchFamily="18" charset="0"/>
              </a:rPr>
              <a:t> </a:t>
            </a:r>
            <a:r>
              <a:rPr lang="de-DE" dirty="0" smtClean="0">
                <a:solidFill>
                  <a:srgbClr val="CC3399"/>
                </a:solidFill>
                <a:latin typeface="Comic Sans MS" pitchFamily="66" charset="0"/>
                <a:cs typeface="Times New Roman" pitchFamily="18" charset="0"/>
              </a:rPr>
              <a:t>“</a:t>
            </a:r>
            <a:r>
              <a:rPr lang="de-DE" dirty="0" err="1" smtClean="0">
                <a:solidFill>
                  <a:srgbClr val="CC3399"/>
                </a:solidFill>
                <a:latin typeface="Comic Sans MS" pitchFamily="66" charset="0"/>
                <a:cs typeface="Times New Roman" pitchFamily="18" charset="0"/>
              </a:rPr>
              <a:t>büyüme</a:t>
            </a:r>
            <a:r>
              <a:rPr lang="de-DE" dirty="0" smtClean="0">
                <a:solidFill>
                  <a:srgbClr val="CC3399"/>
                </a:solidFill>
                <a:latin typeface="Comic Sans MS" pitchFamily="66" charset="0"/>
                <a:cs typeface="Times New Roman" pitchFamily="18" charset="0"/>
              </a:rPr>
              <a:t> </a:t>
            </a:r>
            <a:r>
              <a:rPr lang="de-DE" dirty="0" err="1" smtClean="0">
                <a:solidFill>
                  <a:srgbClr val="CC3399"/>
                </a:solidFill>
                <a:latin typeface="Comic Sans MS" pitchFamily="66" charset="0"/>
                <a:cs typeface="Times New Roman" pitchFamily="18" charset="0"/>
              </a:rPr>
              <a:t>bölgesini</a:t>
            </a:r>
            <a:r>
              <a:rPr lang="tr-TR" dirty="0" smtClean="0">
                <a:solidFill>
                  <a:srgbClr val="CC3399"/>
                </a:solidFill>
                <a:latin typeface="Comic Sans MS" pitchFamily="66" charset="0"/>
                <a:cs typeface="Times New Roman" pitchFamily="18" charset="0"/>
              </a:rPr>
              <a:t>”</a:t>
            </a:r>
            <a:r>
              <a:rPr lang="de-DE" dirty="0" smtClean="0">
                <a:solidFill>
                  <a:srgbClr val="CC3399"/>
                </a:solidFill>
                <a:latin typeface="Comic Sans MS" pitchFamily="66"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getirirler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Bunlara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pirimer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adı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verilir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bölünmesi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kök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gövde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uzunluğuna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büyür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arası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boşluğu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yoktur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bunlar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çok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genç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hücrelerdir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r>
              <a:rPr lang="de-DE" b="1" dirty="0" smtClean="0">
                <a:latin typeface="Times New Roman" pitchFamily="18" charset="0"/>
                <a:cs typeface="Times New Roman" pitchFamily="18" charset="0"/>
              </a:rPr>
              <a:t>B) </a:t>
            </a:r>
            <a:r>
              <a:rPr lang="de-DE" b="1" dirty="0" err="1" smtClean="0">
                <a:latin typeface="Times New Roman" pitchFamily="18" charset="0"/>
                <a:cs typeface="Times New Roman" pitchFamily="18" charset="0"/>
              </a:rPr>
              <a:t>Sekonder</a:t>
            </a:r>
            <a:r>
              <a:rPr lang="de-DE" b="1" dirty="0" smtClean="0">
                <a:latin typeface="Times New Roman" pitchFamily="18" charset="0"/>
                <a:cs typeface="Times New Roman" pitchFamily="18" charset="0"/>
              </a:rPr>
              <a:t> Meristem:</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Bazı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sürekli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hormonların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etkisi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sonradan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tekrar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bölünme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yeteneği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kazanarak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dönüşebilir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Bunlara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sekonder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adı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verilir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Kambiyum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mantar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kambiyumu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fellogen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tip</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örnektir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Sekonder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bölünmesi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kök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gövde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enine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büyür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689821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836712"/>
          </a:xfrm>
        </p:spPr>
        <p:txBody>
          <a:bodyPr>
            <a:normAutofit/>
          </a:bodyPr>
          <a:lstStyle/>
          <a:p>
            <a:r>
              <a:rPr lang="de-DE" b="1" i="1" dirty="0" smtClean="0">
                <a:solidFill>
                  <a:schemeClr val="accent3">
                    <a:lumMod val="75000"/>
                  </a:schemeClr>
                </a:solidFill>
                <a:latin typeface="Comic Sans MS" pitchFamily="66" charset="0"/>
              </a:rPr>
              <a:t>2- </a:t>
            </a:r>
            <a:r>
              <a:rPr lang="de-DE" b="1" i="1" dirty="0" err="1" smtClean="0">
                <a:solidFill>
                  <a:schemeClr val="accent3">
                    <a:lumMod val="75000"/>
                  </a:schemeClr>
                </a:solidFill>
                <a:latin typeface="Comic Sans MS" pitchFamily="66" charset="0"/>
              </a:rPr>
              <a:t>Sürekli</a:t>
            </a:r>
            <a:r>
              <a:rPr lang="de-DE" b="1" i="1" dirty="0" smtClean="0">
                <a:solidFill>
                  <a:schemeClr val="accent3">
                    <a:lumMod val="75000"/>
                  </a:schemeClr>
                </a:solidFill>
                <a:latin typeface="Comic Sans MS" pitchFamily="66" charset="0"/>
              </a:rPr>
              <a:t> Doku</a:t>
            </a:r>
            <a:endParaRPr lang="tr-TR" dirty="0">
              <a:solidFill>
                <a:schemeClr val="accent3">
                  <a:lumMod val="75000"/>
                </a:schemeClr>
              </a:solidFill>
              <a:latin typeface="Comic Sans MS" pitchFamily="66" charset="0"/>
            </a:endParaRPr>
          </a:p>
        </p:txBody>
      </p:sp>
      <p:sp>
        <p:nvSpPr>
          <p:cNvPr id="3" name="2 İçerik Yer Tutucusu"/>
          <p:cNvSpPr>
            <a:spLocks noGrp="1"/>
          </p:cNvSpPr>
          <p:nvPr>
            <p:ph idx="1"/>
          </p:nvPr>
        </p:nvSpPr>
        <p:spPr>
          <a:xfrm>
            <a:off x="251520" y="1052736"/>
            <a:ext cx="8712968" cy="5544616"/>
          </a:xfrm>
        </p:spPr>
        <p:txBody>
          <a:bodyPr>
            <a:normAutofit fontScale="70000" lnSpcReduction="20000"/>
          </a:bodyPr>
          <a:lstStyle/>
          <a:p>
            <a:pPr algn="just">
              <a:buNone/>
            </a:pPr>
            <a:r>
              <a:rPr lang="tr-TR" dirty="0" smtClean="0"/>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primer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sekonder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gelişme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farklılaşmasından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Sürekli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meristem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hücrelerinden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bölünmesinin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az</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olması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yada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hiç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olmaması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ayırt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edilir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Ayrıca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sitoplazmaları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daha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az</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vakuolleri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daha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büyüktür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Çeperleri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değişik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şekillerde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kalınlaşmıştır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canlı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veya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bazen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ölü</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olabilirler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Örneğin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taş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ölü</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hücrelerdir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Aralarında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arası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boşluklar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genelikle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vardır</a:t>
            </a:r>
            <a:r>
              <a:rPr lang="de-DE"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Kök, </a:t>
            </a:r>
            <a:r>
              <a:rPr lang="de-DE" dirty="0" err="1" smtClean="0">
                <a:latin typeface="Times New Roman" pitchFamily="18" charset="0"/>
                <a:cs typeface="Times New Roman" pitchFamily="18" charset="0"/>
              </a:rPr>
              <a:t>gövde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yaprak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içeren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bitkilerinin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esas</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yapıları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tip</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veya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daha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çok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özelleşmiş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tiplerinden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oluşmuş</a:t>
            </a:r>
            <a:r>
              <a:rPr lang="de-DE" dirty="0" smtClean="0">
                <a:latin typeface="Times New Roman" pitchFamily="18" charset="0"/>
                <a:cs typeface="Times New Roman" pitchFamily="18" charset="0"/>
              </a:rPr>
              <a:t> her </a:t>
            </a:r>
            <a:r>
              <a:rPr lang="de-DE" dirty="0" err="1" smtClean="0">
                <a:latin typeface="Times New Roman" pitchFamily="18" charset="0"/>
                <a:cs typeface="Times New Roman" pitchFamily="18" charset="0"/>
              </a:rPr>
              <a:t>biri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veya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birçok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tipte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içeren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üç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sisteminden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oluşmuştur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1) </a:t>
            </a:r>
            <a:r>
              <a:rPr lang="de-DE" dirty="0" err="1" smtClean="0">
                <a:latin typeface="Times New Roman" pitchFamily="18" charset="0"/>
                <a:cs typeface="Times New Roman" pitchFamily="18" charset="0"/>
              </a:rPr>
              <a:t>Koruyucu</a:t>
            </a:r>
            <a:r>
              <a:rPr lang="de-DE" dirty="0" smtClean="0">
                <a:latin typeface="Times New Roman" pitchFamily="18" charset="0"/>
                <a:cs typeface="Times New Roman" pitchFamily="18" charset="0"/>
              </a:rPr>
              <a:t> Doku (</a:t>
            </a:r>
            <a:r>
              <a:rPr lang="de-DE" dirty="0" err="1" smtClean="0">
                <a:latin typeface="Times New Roman" pitchFamily="18" charset="0"/>
                <a:cs typeface="Times New Roman" pitchFamily="18" charset="0"/>
              </a:rPr>
              <a:t>Örtü</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vücudunun</a:t>
            </a:r>
            <a:r>
              <a:rPr lang="de-DE" dirty="0" smtClean="0">
                <a:latin typeface="Times New Roman" pitchFamily="18" charset="0"/>
                <a:cs typeface="Times New Roman" pitchFamily="18" charset="0"/>
              </a:rPr>
              <a:t> en </a:t>
            </a:r>
            <a:r>
              <a:rPr lang="de-DE" dirty="0" err="1" smtClean="0">
                <a:latin typeface="Times New Roman" pitchFamily="18" charset="0"/>
                <a:cs typeface="Times New Roman" pitchFamily="18" charset="0"/>
              </a:rPr>
              <a:t>dıştaki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yüzeyini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çepeçevre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sarar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2)Temel Doku (</a:t>
            </a:r>
            <a:r>
              <a:rPr lang="de-DE" dirty="0" err="1" smtClean="0">
                <a:latin typeface="Times New Roman" pitchFamily="18" charset="0"/>
                <a:cs typeface="Times New Roman" pitchFamily="18" charset="0"/>
              </a:rPr>
              <a:t>Parenkima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Özek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örtü</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dokuya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iletim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dokuya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ait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olmayan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tüm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kısımlardan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Genç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vücudunun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birçoğunu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getirir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Destek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salgı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elemanları</a:t>
            </a:r>
            <a:r>
              <a:rPr lang="de-DE" dirty="0" smtClean="0">
                <a:latin typeface="Times New Roman" pitchFamily="18" charset="0"/>
                <a:cs typeface="Times New Roman" pitchFamily="18" charset="0"/>
              </a:rPr>
              <a:t> da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içinde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alır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Esas</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görevi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fotosentez</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destek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depolamadır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3) </a:t>
            </a:r>
            <a:r>
              <a:rPr lang="de-DE" dirty="0" err="1" smtClean="0">
                <a:latin typeface="Times New Roman" pitchFamily="18" charset="0"/>
                <a:cs typeface="Times New Roman" pitchFamily="18" charset="0"/>
              </a:rPr>
              <a:t>İletim</a:t>
            </a:r>
            <a:r>
              <a:rPr lang="de-DE" dirty="0" smtClean="0">
                <a:latin typeface="Times New Roman" pitchFamily="18" charset="0"/>
                <a:cs typeface="Times New Roman" pitchFamily="18" charset="0"/>
              </a:rPr>
              <a:t> Doku </a:t>
            </a:r>
            <a:r>
              <a:rPr lang="de-DE" dirty="0" err="1" smtClean="0">
                <a:latin typeface="Times New Roman" pitchFamily="18" charset="0"/>
                <a:cs typeface="Times New Roman" pitchFamily="18" charset="0"/>
              </a:rPr>
              <a:t>su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mineraller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şekerler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hormonları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bitkinin</a:t>
            </a:r>
            <a:r>
              <a:rPr lang="de-DE" dirty="0" smtClean="0">
                <a:latin typeface="Times New Roman" pitchFamily="18" charset="0"/>
                <a:cs typeface="Times New Roman" pitchFamily="18" charset="0"/>
              </a:rPr>
              <a:t> her </a:t>
            </a:r>
            <a:r>
              <a:rPr lang="de-DE" dirty="0" err="1" smtClean="0">
                <a:latin typeface="Times New Roman" pitchFamily="18" charset="0"/>
                <a:cs typeface="Times New Roman" pitchFamily="18" charset="0"/>
              </a:rPr>
              <a:t>tarfına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taşımakla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görevlidir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659773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229600" cy="778098"/>
          </a:xfrm>
        </p:spPr>
        <p:txBody>
          <a:bodyPr>
            <a:normAutofit fontScale="90000"/>
          </a:bodyPr>
          <a:lstStyle/>
          <a:p>
            <a:r>
              <a:rPr lang="de-DE" b="1" dirty="0" smtClean="0">
                <a:solidFill>
                  <a:schemeClr val="tx2">
                    <a:lumMod val="75000"/>
                  </a:schemeClr>
                </a:solidFill>
                <a:latin typeface="Comic Sans MS" pitchFamily="66" charset="0"/>
              </a:rPr>
              <a:t>KORUYUCU DOKU (</a:t>
            </a:r>
            <a:r>
              <a:rPr lang="de-DE" b="1" dirty="0" err="1" smtClean="0">
                <a:solidFill>
                  <a:schemeClr val="tx2">
                    <a:lumMod val="75000"/>
                  </a:schemeClr>
                </a:solidFill>
                <a:latin typeface="Comic Sans MS" pitchFamily="66" charset="0"/>
              </a:rPr>
              <a:t>Örtü</a:t>
            </a:r>
            <a:r>
              <a:rPr lang="de-DE" b="1" dirty="0" smtClean="0">
                <a:solidFill>
                  <a:schemeClr val="tx2">
                    <a:lumMod val="75000"/>
                  </a:schemeClr>
                </a:solidFill>
                <a:latin typeface="Comic Sans MS" pitchFamily="66" charset="0"/>
              </a:rPr>
              <a:t> </a:t>
            </a:r>
            <a:r>
              <a:rPr lang="de-DE" b="1" dirty="0" err="1" smtClean="0">
                <a:solidFill>
                  <a:schemeClr val="tx2">
                    <a:lumMod val="75000"/>
                  </a:schemeClr>
                </a:solidFill>
                <a:latin typeface="Comic Sans MS" pitchFamily="66" charset="0"/>
              </a:rPr>
              <a:t>doku</a:t>
            </a:r>
            <a:r>
              <a:rPr lang="de-DE" b="1" dirty="0" smtClean="0">
                <a:solidFill>
                  <a:schemeClr val="tx2">
                    <a:lumMod val="75000"/>
                  </a:schemeClr>
                </a:solidFill>
                <a:latin typeface="Comic Sans MS" pitchFamily="66" charset="0"/>
              </a:rPr>
              <a:t>) </a:t>
            </a:r>
            <a:endParaRPr lang="tr-TR" dirty="0">
              <a:solidFill>
                <a:schemeClr val="tx2">
                  <a:lumMod val="75000"/>
                </a:schemeClr>
              </a:solidFill>
              <a:latin typeface="Comic Sans MS" pitchFamily="66" charset="0"/>
            </a:endParaRPr>
          </a:p>
        </p:txBody>
      </p:sp>
      <p:sp>
        <p:nvSpPr>
          <p:cNvPr id="3" name="2 İçerik Yer Tutucusu"/>
          <p:cNvSpPr>
            <a:spLocks noGrp="1"/>
          </p:cNvSpPr>
          <p:nvPr>
            <p:ph idx="1"/>
          </p:nvPr>
        </p:nvSpPr>
        <p:spPr>
          <a:xfrm>
            <a:off x="251520" y="980728"/>
            <a:ext cx="8712968" cy="5688632"/>
          </a:xfrm>
        </p:spPr>
        <p:txBody>
          <a:bodyPr>
            <a:normAutofit fontScale="92500" lnSpcReduction="20000"/>
          </a:bodyPr>
          <a:lstStyle/>
          <a:p>
            <a:pPr lvl="1" algn="just">
              <a:buNone/>
            </a:pPr>
            <a:r>
              <a:rPr lang="tr-TR"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bitkilerde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sitoplazmayı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örten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onu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etkilere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karşı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koruyan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çeperine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karşılık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yapılı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bitkilerinde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kendilerini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bazı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dokularını</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Fazla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sarfiyatına</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Yaralanmalara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Olumsuz</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çevre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şartlarına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karşı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koruyan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özel</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yapılı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gelmiştir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Koruyucu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adı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verilen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oluşturduğu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çeşidi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çeperlerinin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mantarlaşma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durumuna</a:t>
            </a:r>
            <a:r>
              <a:rPr lang="de-DE" dirty="0" smtClean="0">
                <a:latin typeface="Times New Roman" pitchFamily="18" charset="0"/>
                <a:cs typeface="Times New Roman" pitchFamily="18" charset="0"/>
              </a:rPr>
              <a:t> göre </a:t>
            </a:r>
            <a:r>
              <a:rPr lang="de-DE" dirty="0" err="1" smtClean="0">
                <a:latin typeface="Times New Roman" pitchFamily="18" charset="0"/>
                <a:cs typeface="Times New Roman" pitchFamily="18" charset="0"/>
              </a:rPr>
              <a:t>iki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guruba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ayrılır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1-Hücre </a:t>
            </a:r>
            <a:r>
              <a:rPr lang="de-DE" dirty="0" err="1" smtClean="0">
                <a:latin typeface="Times New Roman" pitchFamily="18" charset="0"/>
                <a:cs typeface="Times New Roman" pitchFamily="18" charset="0"/>
              </a:rPr>
              <a:t>çeperi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mantarlaşmamış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koruyucu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de-DE" dirty="0" smtClean="0">
                <a:latin typeface="Times New Roman" pitchFamily="18" charset="0"/>
                <a:cs typeface="Times New Roman" pitchFamily="18" charset="0"/>
              </a:rPr>
              <a:t>	2-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çeperi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mantarlaşmış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koruyucu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4200170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sz="2700" b="1" dirty="0" smtClean="0"/>
              <a:t/>
            </a:r>
            <a:br>
              <a:rPr lang="tr-TR" sz="2700" b="1" dirty="0" smtClean="0"/>
            </a:br>
            <a:r>
              <a:rPr lang="de-DE" sz="2700" b="1" dirty="0" smtClean="0">
                <a:solidFill>
                  <a:srgbClr val="FF0000"/>
                </a:solidFill>
                <a:latin typeface="Comic Sans MS" pitchFamily="66" charset="0"/>
              </a:rPr>
              <a:t>1-Hücre </a:t>
            </a:r>
            <a:r>
              <a:rPr lang="de-DE" sz="2700" b="1" dirty="0" err="1" smtClean="0">
                <a:solidFill>
                  <a:srgbClr val="FF0000"/>
                </a:solidFill>
                <a:latin typeface="Comic Sans MS" pitchFamily="66" charset="0"/>
              </a:rPr>
              <a:t>çeperi</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mantarlaşmamış</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olan</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koruyucu</a:t>
            </a:r>
            <a:r>
              <a:rPr lang="de-DE" sz="2700" b="1" dirty="0" smtClean="0">
                <a:solidFill>
                  <a:srgbClr val="FF0000"/>
                </a:solidFill>
                <a:latin typeface="Comic Sans MS" pitchFamily="66" charset="0"/>
              </a:rPr>
              <a:t> </a:t>
            </a:r>
            <a:r>
              <a:rPr lang="de-DE" sz="2700" b="1" dirty="0" err="1" smtClean="0">
                <a:solidFill>
                  <a:srgbClr val="FF0000"/>
                </a:solidFill>
                <a:latin typeface="Comic Sans MS" pitchFamily="66" charset="0"/>
              </a:rPr>
              <a:t>doku</a:t>
            </a:r>
            <a:r>
              <a:rPr lang="tr-TR" dirty="0" smtClean="0"/>
              <a:t/>
            </a:r>
            <a:br>
              <a:rPr lang="tr-TR" dirty="0" smtClean="0"/>
            </a:br>
            <a:endParaRPr lang="tr-TR" dirty="0"/>
          </a:p>
        </p:txBody>
      </p:sp>
      <p:sp>
        <p:nvSpPr>
          <p:cNvPr id="3" name="2 İçerik Yer Tutucusu"/>
          <p:cNvSpPr>
            <a:spLocks noGrp="1"/>
          </p:cNvSpPr>
          <p:nvPr>
            <p:ph idx="1"/>
          </p:nvPr>
        </p:nvSpPr>
        <p:spPr>
          <a:xfrm>
            <a:off x="251520" y="908720"/>
            <a:ext cx="8712968" cy="5760640"/>
          </a:xfrm>
        </p:spPr>
        <p:txBody>
          <a:bodyPr>
            <a:normAutofit fontScale="70000" lnSpcReduction="20000"/>
          </a:bodyPr>
          <a:lstStyle/>
          <a:p>
            <a:pPr algn="just">
              <a:buNone/>
            </a:pPr>
            <a:r>
              <a:rPr lang="tr-TR" b="1" dirty="0" smtClean="0"/>
              <a:t>	</a:t>
            </a:r>
            <a:r>
              <a:rPr lang="de-DE" b="1" dirty="0" smtClean="0">
                <a:solidFill>
                  <a:srgbClr val="00B050"/>
                </a:solidFill>
                <a:latin typeface="Comic Sans MS" pitchFamily="66" charset="0"/>
                <a:cs typeface="Times New Roman" pitchFamily="18" charset="0"/>
              </a:rPr>
              <a:t>a- </a:t>
            </a:r>
            <a:r>
              <a:rPr lang="de-DE" b="1" dirty="0" err="1" smtClean="0">
                <a:solidFill>
                  <a:srgbClr val="00B050"/>
                </a:solidFill>
                <a:latin typeface="Comic Sans MS" pitchFamily="66" charset="0"/>
                <a:cs typeface="Times New Roman" pitchFamily="18" charset="0"/>
              </a:rPr>
              <a:t>Epiderma</a:t>
            </a:r>
            <a:r>
              <a:rPr lang="de-DE" b="1" dirty="0" smtClean="0">
                <a:solidFill>
                  <a:srgbClr val="00B050"/>
                </a:solidFill>
                <a:latin typeface="Comic Sans MS" pitchFamily="66" charset="0"/>
                <a:cs typeface="Times New Roman" pitchFamily="18" charset="0"/>
              </a:rPr>
              <a:t> (Epidermis, </a:t>
            </a:r>
            <a:r>
              <a:rPr lang="de-DE" b="1" dirty="0" err="1" smtClean="0">
                <a:solidFill>
                  <a:srgbClr val="00B050"/>
                </a:solidFill>
                <a:latin typeface="Comic Sans MS" pitchFamily="66" charset="0"/>
                <a:cs typeface="Times New Roman" pitchFamily="18" charset="0"/>
              </a:rPr>
              <a:t>deri</a:t>
            </a:r>
            <a:r>
              <a:rPr lang="de-DE" b="1" dirty="0" smtClean="0">
                <a:solidFill>
                  <a:srgbClr val="00B050"/>
                </a:solidFill>
                <a:latin typeface="Comic Sans MS" pitchFamily="66" charset="0"/>
                <a:cs typeface="Times New Roman" pitchFamily="18" charset="0"/>
              </a:rPr>
              <a:t> </a:t>
            </a:r>
            <a:r>
              <a:rPr lang="de-DE" b="1" dirty="0" err="1" smtClean="0">
                <a:solidFill>
                  <a:srgbClr val="00B050"/>
                </a:solidFill>
                <a:latin typeface="Comic Sans MS" pitchFamily="66" charset="0"/>
                <a:cs typeface="Times New Roman" pitchFamily="18" charset="0"/>
              </a:rPr>
              <a:t>doku</a:t>
            </a:r>
            <a:r>
              <a:rPr lang="de-DE" b="1" dirty="0" smtClean="0">
                <a:solidFill>
                  <a:srgbClr val="00B050"/>
                </a:solidFill>
                <a:latin typeface="Comic Sans MS" pitchFamily="66" charset="0"/>
                <a:cs typeface="Times New Roman" pitchFamily="18" charset="0"/>
              </a:rPr>
              <a:t>):</a:t>
            </a:r>
            <a:r>
              <a:rPr lang="de-DE" dirty="0" smtClean="0">
                <a:solidFill>
                  <a:srgbClr val="00B050"/>
                </a:solidFill>
                <a:latin typeface="Comic Sans MS" pitchFamily="66" charset="0"/>
                <a:cs typeface="Times New Roman" pitchFamily="18" charset="0"/>
              </a:rPr>
              <a:t> </a:t>
            </a:r>
            <a:r>
              <a:rPr lang="de-DE" dirty="0" err="1" smtClean="0">
                <a:latin typeface="Times New Roman" pitchFamily="18" charset="0"/>
                <a:cs typeface="Times New Roman" pitchFamily="18" charset="0"/>
              </a:rPr>
              <a:t>Çoğunlukla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tr-TR"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sırasından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Ancak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kaybına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karşı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korunmanın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önemli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olduğu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çok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kurak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ortamlarda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yetişen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bazı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bitkilerde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birkaç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sıralı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olabilir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yada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çok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tüyler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dikenler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sagı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tüyleri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Böylece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bitkiyi</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etkilere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karşı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korur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ortamla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madde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alış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verişinde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aracı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Suyun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emilmesinde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iş</a:t>
            </a:r>
            <a:r>
              <a:rPr lang="de-DE" dirty="0" smtClean="0">
                <a:latin typeface="Times New Roman" pitchFamily="18" charset="0"/>
                <a:cs typeface="Times New Roman" pitchFamily="18" charset="0"/>
              </a:rPr>
              <a:t> gören </a:t>
            </a:r>
            <a:r>
              <a:rPr lang="de-DE" dirty="0" err="1" smtClean="0">
                <a:latin typeface="Times New Roman" pitchFamily="18" charset="0"/>
                <a:cs typeface="Times New Roman" pitchFamily="18" charset="0"/>
              </a:rPr>
              <a:t>kökün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epiderma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kütikula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bulunmaz</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Genç</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bitkilerin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kök</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ve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gövdelerinde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başlıca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örtü</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epidermadır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Aynı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zamanda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tüm</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yaprakların</a:t>
            </a:r>
            <a:r>
              <a:rPr lang="de-DE" dirty="0" smtClean="0">
                <a:latin typeface="Times New Roman" pitchFamily="18" charset="0"/>
                <a:cs typeface="Times New Roman" pitchFamily="18" charset="0"/>
              </a:rPr>
              <a:t> da </a:t>
            </a:r>
            <a:r>
              <a:rPr lang="de-DE" dirty="0" err="1" smtClean="0">
                <a:latin typeface="Times New Roman" pitchFamily="18" charset="0"/>
                <a:cs typeface="Times New Roman" pitchFamily="18" charset="0"/>
              </a:rPr>
              <a:t>örtü</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dokusudur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lgn="just"/>
            <a:r>
              <a:rPr lang="de-DE" dirty="0" err="1" smtClean="0">
                <a:latin typeface="Times New Roman" pitchFamily="18" charset="0"/>
                <a:cs typeface="Times New Roman" pitchFamily="18" charset="0"/>
              </a:rPr>
              <a:t>Özelikleri</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Dermatogenden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meydana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gelir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arası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boşlukları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yoktur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Çoğunlukla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bir</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sıra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hücreden</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oluşur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Canlı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hücrelerdir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Boyları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enlerine</a:t>
            </a:r>
            <a:r>
              <a:rPr lang="de-DE" dirty="0" smtClean="0">
                <a:latin typeface="Times New Roman" pitchFamily="18" charset="0"/>
                <a:cs typeface="Times New Roman" pitchFamily="18" charset="0"/>
              </a:rPr>
              <a:t> göre </a:t>
            </a:r>
            <a:r>
              <a:rPr lang="de-DE" dirty="0" err="1" smtClean="0">
                <a:latin typeface="Times New Roman" pitchFamily="18" charset="0"/>
                <a:cs typeface="Times New Roman" pitchFamily="18" charset="0"/>
              </a:rPr>
              <a:t>daha</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uzundur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Sitoplazmaları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az</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İçlerinde</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kloroplast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yoktur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b="1" dirty="0" smtClean="0">
                <a:latin typeface="Times New Roman" pitchFamily="18" charset="0"/>
                <a:cs typeface="Times New Roman" pitchFamily="18" charset="0"/>
              </a:rPr>
              <a:t>	</a:t>
            </a:r>
            <a:r>
              <a:rPr lang="de-DE" b="1" dirty="0" smtClean="0">
                <a:latin typeface="Times New Roman" pitchFamily="18" charset="0"/>
                <a:cs typeface="Times New Roman" pitchFamily="18" charset="0"/>
              </a:rPr>
              <a:t>¤</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Dış</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tarafları</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kalınlaşmıştır</a:t>
            </a:r>
            <a:r>
              <a:rPr lang="de-DE"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64869985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202</Words>
  <Application>Microsoft Office PowerPoint</Application>
  <PresentationFormat>Ekran Gösterisi (4:3)</PresentationFormat>
  <Paragraphs>213</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PowerPoint Sunusu</vt:lpstr>
      <vt:lpstr>PowerPoint Sunusu</vt:lpstr>
      <vt:lpstr>PowerPoint Sunusu</vt:lpstr>
      <vt:lpstr>PowerPoint Sunusu</vt:lpstr>
      <vt:lpstr> BİTKİSEL DOKULAR </vt:lpstr>
      <vt:lpstr>1- Meristem Doku</vt:lpstr>
      <vt:lpstr>2- Sürekli Doku</vt:lpstr>
      <vt:lpstr>KORUYUCU DOKU (Örtü doku) </vt:lpstr>
      <vt:lpstr> 1-Hücre çeperi mantarlaşmamış olan koruyucu doku </vt:lpstr>
      <vt:lpstr>PowerPoint Sunusu</vt:lpstr>
      <vt:lpstr>Stomaların açılıp kapanmasına etki eden faktörler </vt:lpstr>
      <vt:lpstr>PowerPoint Sunusu</vt:lpstr>
      <vt:lpstr> c- Su Savakları ( Hidatot) </vt:lpstr>
      <vt:lpstr> d- Tüyler </vt:lpstr>
      <vt:lpstr>Bitki tüylerinin görevleri</vt:lpstr>
      <vt:lpstr>2-Hücre çeperi mantarlaşmış olan koruyucu doku</vt:lpstr>
      <vt:lpstr> C) Mantar dokusu </vt:lpstr>
      <vt:lpstr>PowerPoint Sunusu</vt:lpstr>
      <vt:lpstr>2- TEMEL DOKU (Özek doku) </vt:lpstr>
      <vt:lpstr>PowerPoint Sunusu</vt:lpstr>
      <vt:lpstr>2-A DESTEK DOKU</vt:lpstr>
      <vt:lpstr> a) Sert Doku  </vt:lpstr>
      <vt:lpstr>a2) Taş hücreleri (=Sklereitler) </vt:lpstr>
      <vt:lpstr>2-B SALGI DOKU</vt:lpstr>
      <vt:lpstr>PowerPoint Sunusu</vt:lpstr>
      <vt:lpstr>PowerPoint Sunusu</vt:lpstr>
      <vt:lpstr> b-) Ekstraselüler Salgılar (Hücre dışı salgılar)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2018-06-08T11:23:12Z</dcterms:created>
  <dcterms:modified xsi:type="dcterms:W3CDTF">2018-06-08T11:23:25Z</dcterms:modified>
</cp:coreProperties>
</file>