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458BBD-713C-4005-B605-8F94A6D1E6A6}" type="datetimeFigureOut">
              <a:rPr lang="en-US" smtClean="0"/>
              <a:t>2/20/2018</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97EE822-3F3C-4113-B789-50F0E62BDBA2}" type="slidenum">
              <a:rPr lang="en-US" smtClean="0"/>
              <a:t>‹#›</a:t>
            </a:fld>
            <a:endParaRPr lang="en-US"/>
          </a:p>
        </p:txBody>
      </p:sp>
    </p:spTree>
    <p:extLst>
      <p:ext uri="{BB962C8B-B14F-4D97-AF65-F5344CB8AC3E}">
        <p14:creationId xmlns:p14="http://schemas.microsoft.com/office/powerpoint/2010/main" val="3380591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7071174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35207299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a:p>
        </p:txBody>
      </p:sp>
      <p:sp>
        <p:nvSpPr>
          <p:cNvPr id="4" name="Veri Yer Tutucusu 3"/>
          <p:cNvSpPr>
            <a:spLocks noGrp="1"/>
          </p:cNvSpPr>
          <p:nvPr>
            <p:ph type="dt" sz="half" idx="10"/>
          </p:nvPr>
        </p:nvSpPr>
        <p:spPr/>
        <p:txBody>
          <a:bodyPr/>
          <a:lstStyle/>
          <a:p>
            <a:fld id="{1CD5ED65-F758-4318-AC8D-4F8557B49D9F}"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3193966-8DCC-46C2-A8FA-1E6C6BF3D329}" type="slidenum">
              <a:rPr lang="en-US" smtClean="0"/>
              <a:t>‹#›</a:t>
            </a:fld>
            <a:endParaRPr lang="en-US"/>
          </a:p>
        </p:txBody>
      </p:sp>
    </p:spTree>
    <p:extLst>
      <p:ext uri="{BB962C8B-B14F-4D97-AF65-F5344CB8AC3E}">
        <p14:creationId xmlns:p14="http://schemas.microsoft.com/office/powerpoint/2010/main" val="3323948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CD5ED65-F758-4318-AC8D-4F8557B49D9F}"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3193966-8DCC-46C2-A8FA-1E6C6BF3D329}" type="slidenum">
              <a:rPr lang="en-US" smtClean="0"/>
              <a:t>‹#›</a:t>
            </a:fld>
            <a:endParaRPr lang="en-US"/>
          </a:p>
        </p:txBody>
      </p:sp>
    </p:spTree>
    <p:extLst>
      <p:ext uri="{BB962C8B-B14F-4D97-AF65-F5344CB8AC3E}">
        <p14:creationId xmlns:p14="http://schemas.microsoft.com/office/powerpoint/2010/main" val="1711705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CD5ED65-F758-4318-AC8D-4F8557B49D9F}"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3193966-8DCC-46C2-A8FA-1E6C6BF3D329}" type="slidenum">
              <a:rPr lang="en-US" smtClean="0"/>
              <a:t>‹#›</a:t>
            </a:fld>
            <a:endParaRPr lang="en-US"/>
          </a:p>
        </p:txBody>
      </p:sp>
    </p:spTree>
    <p:extLst>
      <p:ext uri="{BB962C8B-B14F-4D97-AF65-F5344CB8AC3E}">
        <p14:creationId xmlns:p14="http://schemas.microsoft.com/office/powerpoint/2010/main" val="3099101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1CD5ED65-F758-4318-AC8D-4F8557B49D9F}"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3193966-8DCC-46C2-A8FA-1E6C6BF3D329}" type="slidenum">
              <a:rPr lang="en-US" smtClean="0"/>
              <a:t>‹#›</a:t>
            </a:fld>
            <a:endParaRPr lang="en-US"/>
          </a:p>
        </p:txBody>
      </p:sp>
    </p:spTree>
    <p:extLst>
      <p:ext uri="{BB962C8B-B14F-4D97-AF65-F5344CB8AC3E}">
        <p14:creationId xmlns:p14="http://schemas.microsoft.com/office/powerpoint/2010/main" val="2830592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CD5ED65-F758-4318-AC8D-4F8557B49D9F}" type="datetimeFigureOut">
              <a:rPr lang="en-US" smtClean="0"/>
              <a:t>2/20/2018</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C3193966-8DCC-46C2-A8FA-1E6C6BF3D329}" type="slidenum">
              <a:rPr lang="en-US" smtClean="0"/>
              <a:t>‹#›</a:t>
            </a:fld>
            <a:endParaRPr lang="en-US"/>
          </a:p>
        </p:txBody>
      </p:sp>
    </p:spTree>
    <p:extLst>
      <p:ext uri="{BB962C8B-B14F-4D97-AF65-F5344CB8AC3E}">
        <p14:creationId xmlns:p14="http://schemas.microsoft.com/office/powerpoint/2010/main" val="2953042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1CD5ED65-F758-4318-AC8D-4F8557B49D9F}"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3193966-8DCC-46C2-A8FA-1E6C6BF3D329}" type="slidenum">
              <a:rPr lang="en-US" smtClean="0"/>
              <a:t>‹#›</a:t>
            </a:fld>
            <a:endParaRPr lang="en-US"/>
          </a:p>
        </p:txBody>
      </p:sp>
    </p:spTree>
    <p:extLst>
      <p:ext uri="{BB962C8B-B14F-4D97-AF65-F5344CB8AC3E}">
        <p14:creationId xmlns:p14="http://schemas.microsoft.com/office/powerpoint/2010/main" val="3136574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1CD5ED65-F758-4318-AC8D-4F8557B49D9F}" type="datetimeFigureOut">
              <a:rPr lang="en-US" smtClean="0"/>
              <a:t>2/20/2018</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C3193966-8DCC-46C2-A8FA-1E6C6BF3D329}" type="slidenum">
              <a:rPr lang="en-US" smtClean="0"/>
              <a:t>‹#›</a:t>
            </a:fld>
            <a:endParaRPr lang="en-US"/>
          </a:p>
        </p:txBody>
      </p:sp>
    </p:spTree>
    <p:extLst>
      <p:ext uri="{BB962C8B-B14F-4D97-AF65-F5344CB8AC3E}">
        <p14:creationId xmlns:p14="http://schemas.microsoft.com/office/powerpoint/2010/main" val="12828340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1CD5ED65-F758-4318-AC8D-4F8557B49D9F}" type="datetimeFigureOut">
              <a:rPr lang="en-US" smtClean="0"/>
              <a:t>2/20/2018</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C3193966-8DCC-46C2-A8FA-1E6C6BF3D329}" type="slidenum">
              <a:rPr lang="en-US" smtClean="0"/>
              <a:t>‹#›</a:t>
            </a:fld>
            <a:endParaRPr lang="en-US"/>
          </a:p>
        </p:txBody>
      </p:sp>
    </p:spTree>
    <p:extLst>
      <p:ext uri="{BB962C8B-B14F-4D97-AF65-F5344CB8AC3E}">
        <p14:creationId xmlns:p14="http://schemas.microsoft.com/office/powerpoint/2010/main" val="3733303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CD5ED65-F758-4318-AC8D-4F8557B49D9F}" type="datetimeFigureOut">
              <a:rPr lang="en-US" smtClean="0"/>
              <a:t>2/20/2018</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C3193966-8DCC-46C2-A8FA-1E6C6BF3D329}" type="slidenum">
              <a:rPr lang="en-US" smtClean="0"/>
              <a:t>‹#›</a:t>
            </a:fld>
            <a:endParaRPr lang="en-US"/>
          </a:p>
        </p:txBody>
      </p:sp>
    </p:spTree>
    <p:extLst>
      <p:ext uri="{BB962C8B-B14F-4D97-AF65-F5344CB8AC3E}">
        <p14:creationId xmlns:p14="http://schemas.microsoft.com/office/powerpoint/2010/main" val="19445813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CD5ED65-F758-4318-AC8D-4F8557B49D9F}"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3193966-8DCC-46C2-A8FA-1E6C6BF3D329}" type="slidenum">
              <a:rPr lang="en-US" smtClean="0"/>
              <a:t>‹#›</a:t>
            </a:fld>
            <a:endParaRPr lang="en-US"/>
          </a:p>
        </p:txBody>
      </p:sp>
    </p:spTree>
    <p:extLst>
      <p:ext uri="{BB962C8B-B14F-4D97-AF65-F5344CB8AC3E}">
        <p14:creationId xmlns:p14="http://schemas.microsoft.com/office/powerpoint/2010/main" val="224685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CD5ED65-F758-4318-AC8D-4F8557B49D9F}" type="datetimeFigureOut">
              <a:rPr lang="en-US" smtClean="0"/>
              <a:t>2/20/2018</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C3193966-8DCC-46C2-A8FA-1E6C6BF3D329}" type="slidenum">
              <a:rPr lang="en-US" smtClean="0"/>
              <a:t>‹#›</a:t>
            </a:fld>
            <a:endParaRPr lang="en-US"/>
          </a:p>
        </p:txBody>
      </p:sp>
    </p:spTree>
    <p:extLst>
      <p:ext uri="{BB962C8B-B14F-4D97-AF65-F5344CB8AC3E}">
        <p14:creationId xmlns:p14="http://schemas.microsoft.com/office/powerpoint/2010/main" val="1820843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D5ED65-F758-4318-AC8D-4F8557B49D9F}" type="datetimeFigureOut">
              <a:rPr lang="en-US" smtClean="0"/>
              <a:t>2/20/2018</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193966-8DCC-46C2-A8FA-1E6C6BF3D329}" type="slidenum">
              <a:rPr lang="en-US" smtClean="0"/>
              <a:t>‹#›</a:t>
            </a:fld>
            <a:endParaRPr lang="en-US"/>
          </a:p>
        </p:txBody>
      </p:sp>
    </p:spTree>
    <p:extLst>
      <p:ext uri="{BB962C8B-B14F-4D97-AF65-F5344CB8AC3E}">
        <p14:creationId xmlns:p14="http://schemas.microsoft.com/office/powerpoint/2010/main" val="1557902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en.wikipedia.org/wiki/Eschatology" TargetMode="External"/><Relationship Id="rId2" Type="http://schemas.openxmlformats.org/officeDocument/2006/relationships/hyperlink" Target="http://en.wikipedia.org/wiki/Sa%E1%B9%83s%C4%81ra" TargetMode="External"/><Relationship Id="rId1" Type="http://schemas.openxmlformats.org/officeDocument/2006/relationships/slideLayout" Target="../slideLayouts/slideLayout2.xml"/><Relationship Id="rId4" Type="http://schemas.openxmlformats.org/officeDocument/2006/relationships/hyperlink" Target="http://en.wikipedia.org/wiki/Videha_mukti"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en.wikipedia.org/wiki/Sa%E1%B9%83s%C4%81ra" TargetMode="External"/><Relationship Id="rId2" Type="http://schemas.openxmlformats.org/officeDocument/2006/relationships/hyperlink" Target="http://en.wikipedia.org/wiki/Sanskrit_languag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en.wikipedia.org/wiki/Artha" TargetMode="External"/><Relationship Id="rId2" Type="http://schemas.openxmlformats.org/officeDocument/2006/relationships/hyperlink" Target="http://en.wikipedia.org/wiki/Dharma" TargetMode="External"/><Relationship Id="rId1" Type="http://schemas.openxmlformats.org/officeDocument/2006/relationships/slideLayout" Target="../slideLayouts/slideLayout2.xml"/><Relationship Id="rId6" Type="http://schemas.openxmlformats.org/officeDocument/2006/relationships/hyperlink" Target="http://en.wikipedia.org/wiki/Moksha#cite_note-7" TargetMode="External"/><Relationship Id="rId5" Type="http://schemas.openxmlformats.org/officeDocument/2006/relationships/hyperlink" Target="http://en.wikipedia.org/wiki/Puru%E1%B9%A3%C4%81rtha" TargetMode="External"/><Relationship Id="rId4" Type="http://schemas.openxmlformats.org/officeDocument/2006/relationships/hyperlink" Target="http://en.wikipedia.org/wiki/Kama"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Artha" TargetMode="External"/><Relationship Id="rId2" Type="http://schemas.openxmlformats.org/officeDocument/2006/relationships/hyperlink" Target="http://en.wikipedia.org/wiki/Dharma" TargetMode="External"/><Relationship Id="rId1" Type="http://schemas.openxmlformats.org/officeDocument/2006/relationships/slideLayout" Target="../slideLayouts/slideLayout2.xml"/><Relationship Id="rId5" Type="http://schemas.openxmlformats.org/officeDocument/2006/relationships/hyperlink" Target="http://en.wikipedia.org/wiki/Mok%E1%B9%A3a" TargetMode="External"/><Relationship Id="rId4" Type="http://schemas.openxmlformats.org/officeDocument/2006/relationships/hyperlink" Target="http://en.wikipedia.org/wiki/K%C4%81ma"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endParaRPr lang="en-US" altLang="en-US" sz="3800" dirty="0">
              <a:latin typeface="Arial Unicode MS" pitchFamily="34" charset="-128"/>
            </a:endParaRPr>
          </a:p>
        </p:txBody>
      </p:sp>
      <p:sp>
        <p:nvSpPr>
          <p:cNvPr id="49155" name="Rectangle 3"/>
          <p:cNvSpPr>
            <a:spLocks noGrp="1" noChangeArrowheads="1"/>
          </p:cNvSpPr>
          <p:nvPr>
            <p:ph type="body" idx="1"/>
          </p:nvPr>
        </p:nvSpPr>
        <p:spPr>
          <a:xfrm>
            <a:off x="2057400" y="1600201"/>
            <a:ext cx="8382000" cy="4530725"/>
          </a:xfrm>
        </p:spPr>
        <p:txBody>
          <a:bodyPr>
            <a:normAutofit/>
          </a:bodyPr>
          <a:lstStyle/>
          <a:p>
            <a:pPr eaLnBrk="1" hangingPunct="1"/>
            <a:r>
              <a:rPr lang="en-US" altLang="en-US" sz="3200" dirty="0"/>
              <a:t>During the early classical period another of the world’s major religions developed, </a:t>
            </a:r>
            <a:r>
              <a:rPr lang="en-US" altLang="en-US" sz="3200" i="1" dirty="0">
                <a:solidFill>
                  <a:srgbClr val="FF0000"/>
                </a:solidFill>
              </a:rPr>
              <a:t>Buddhism</a:t>
            </a:r>
            <a:r>
              <a:rPr lang="en-US" altLang="en-US" sz="3200" dirty="0"/>
              <a:t>.</a:t>
            </a:r>
          </a:p>
          <a:p>
            <a:pPr eaLnBrk="1" hangingPunct="1"/>
            <a:r>
              <a:rPr lang="en-US" altLang="en-US" sz="3200" dirty="0"/>
              <a:t>Founded by Siddhartha Gautama (563-483 BCE), a member of a Kshatriya family in northeastern India.</a:t>
            </a:r>
          </a:p>
          <a:p>
            <a:pPr eaLnBrk="1" hangingPunct="1"/>
            <a:r>
              <a:rPr lang="en-US" altLang="en-US" sz="3200" dirty="0"/>
              <a:t>He led the life of a prince, comfortable and isolated.  But he wanted to know the true meaning of existence, so he abandoned the life of pleasure.</a:t>
            </a:r>
          </a:p>
        </p:txBody>
      </p:sp>
    </p:spTree>
    <p:extLst>
      <p:ext uri="{BB962C8B-B14F-4D97-AF65-F5344CB8AC3E}">
        <p14:creationId xmlns:p14="http://schemas.microsoft.com/office/powerpoint/2010/main" val="3525112213"/>
      </p:ext>
    </p:extLst>
  </p:cSld>
  <p:clrMapOvr>
    <a:masterClrMapping/>
  </p:clrMapOvr>
  <p:transition spd="med">
    <p:plus/>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836713"/>
            <a:ext cx="8229600" cy="5289451"/>
          </a:xfrm>
        </p:spPr>
        <p:txBody>
          <a:bodyPr>
            <a:normAutofit/>
          </a:bodyPr>
          <a:lstStyle/>
          <a:p>
            <a:pPr lvl="1" algn="just">
              <a:lnSpc>
                <a:spcPct val="150000"/>
              </a:lnSpc>
            </a:pPr>
            <a:r>
              <a:rPr lang="en-US" sz="1800" b="1" dirty="0"/>
              <a:t>Moksha is also a concept that means liberation from rebirth or </a:t>
            </a:r>
            <a:r>
              <a:rPr lang="en-US" sz="1800" b="1" dirty="0" err="1">
                <a:hlinkClick r:id="rId2" tooltip="Saṃsāra"/>
              </a:rPr>
              <a:t>saṃsāra</a:t>
            </a:r>
            <a:r>
              <a:rPr lang="en-US" sz="1800" b="1" dirty="0"/>
              <a:t>. This liberation can be attained while one is on earth (</a:t>
            </a:r>
            <a:r>
              <a:rPr lang="en-US" sz="1800" b="1" i="1" dirty="0" err="1"/>
              <a:t>jivanmukti</a:t>
            </a:r>
            <a:r>
              <a:rPr lang="en-US" sz="1800" b="1" dirty="0"/>
              <a:t>), or </a:t>
            </a:r>
            <a:r>
              <a:rPr lang="en-US" sz="1800" b="1" dirty="0">
                <a:hlinkClick r:id="rId3" tooltip="Eschatology"/>
              </a:rPr>
              <a:t>eschatologically</a:t>
            </a:r>
            <a:r>
              <a:rPr lang="en-US" sz="1800" b="1" dirty="0"/>
              <a:t> (</a:t>
            </a:r>
            <a:r>
              <a:rPr lang="en-US" sz="1800" b="1" i="1" dirty="0" err="1"/>
              <a:t>karmamukti</a:t>
            </a:r>
            <a:r>
              <a:rPr lang="en-US" sz="1800" b="1" dirty="0"/>
              <a:t>, </a:t>
            </a:r>
            <a:r>
              <a:rPr lang="en-US" sz="1800" b="1" i="1" dirty="0" err="1">
                <a:hlinkClick r:id="rId4" tooltip="Videha mukti"/>
              </a:rPr>
              <a:t>videhamukti</a:t>
            </a:r>
            <a:r>
              <a:rPr lang="en-US" sz="1800" b="1" dirty="0"/>
              <a:t>)</a:t>
            </a:r>
            <a:endParaRPr lang="tr-TR" sz="1800" b="1" dirty="0"/>
          </a:p>
          <a:p>
            <a:pPr lvl="1" algn="just">
              <a:lnSpc>
                <a:spcPct val="150000"/>
              </a:lnSpc>
            </a:pPr>
            <a:r>
              <a:rPr lang="en-US" sz="1800" b="1" dirty="0"/>
              <a:t>Some Indian traditions have emphasized liberation on concrete, ethical action within the world. This liberation is an epistemological transformation that permits one to see the truth and reality behind the fog of ignorance</a:t>
            </a:r>
            <a:endParaRPr lang="tr-TR" sz="1800" b="1" dirty="0"/>
          </a:p>
        </p:txBody>
      </p:sp>
    </p:spTree>
    <p:extLst>
      <p:ext uri="{BB962C8B-B14F-4D97-AF65-F5344CB8AC3E}">
        <p14:creationId xmlns:p14="http://schemas.microsoft.com/office/powerpoint/2010/main" val="10579548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448790" y="1905000"/>
            <a:ext cx="10055822" cy="4006222"/>
          </a:xfrm>
        </p:spPr>
        <p:txBody>
          <a:bodyPr/>
          <a:lstStyle/>
          <a:p>
            <a:pPr algn="just"/>
            <a:r>
              <a:rPr lang="tr-TR" dirty="0" smtClean="0">
                <a:solidFill>
                  <a:srgbClr val="000000"/>
                </a:solidFill>
                <a:latin typeface="Times New Roman"/>
              </a:rPr>
              <a:t>«</a:t>
            </a:r>
            <a:r>
              <a:rPr lang="en-US" dirty="0" smtClean="0">
                <a:solidFill>
                  <a:srgbClr val="000000"/>
                </a:solidFill>
                <a:latin typeface="Times New Roman"/>
              </a:rPr>
              <a:t>Those </a:t>
            </a:r>
            <a:r>
              <a:rPr lang="en-US" dirty="0">
                <a:solidFill>
                  <a:srgbClr val="000000"/>
                </a:solidFill>
                <a:latin typeface="Times New Roman"/>
              </a:rPr>
              <a:t>whose conduct during the previous life has been good presently obtain good birth, such as the birth of a Brahmin, a Kshatriya, or a </a:t>
            </a:r>
            <a:r>
              <a:rPr lang="en-US" dirty="0" err="1">
                <a:solidFill>
                  <a:srgbClr val="000000"/>
                </a:solidFill>
                <a:latin typeface="Times New Roman"/>
              </a:rPr>
              <a:t>Vaisya</a:t>
            </a:r>
            <a:r>
              <a:rPr lang="en-US" dirty="0">
                <a:solidFill>
                  <a:srgbClr val="000000"/>
                </a:solidFill>
                <a:latin typeface="Times New Roman"/>
              </a:rPr>
              <a:t>; those whose conduct has been bad presently obtain some evil birth such as that of a dog or a pig</a:t>
            </a:r>
            <a:r>
              <a:rPr lang="en-US" dirty="0" smtClean="0">
                <a:solidFill>
                  <a:srgbClr val="000000"/>
                </a:solidFill>
                <a:latin typeface="Times New Roman"/>
              </a:rPr>
              <a:t>.</a:t>
            </a:r>
            <a:r>
              <a:rPr lang="tr-TR" dirty="0" smtClean="0">
                <a:solidFill>
                  <a:srgbClr val="000000"/>
                </a:solidFill>
                <a:latin typeface="Times New Roman"/>
              </a:rPr>
              <a:t>»</a:t>
            </a:r>
          </a:p>
          <a:p>
            <a:pPr marL="0" indent="0">
              <a:buNone/>
            </a:pPr>
            <a:endParaRPr lang="tr-TR" dirty="0" smtClean="0">
              <a:solidFill>
                <a:srgbClr val="000000"/>
              </a:solidFill>
              <a:latin typeface="Times New Roman"/>
            </a:endParaRPr>
          </a:p>
          <a:p>
            <a:pPr marL="0" indent="0">
              <a:buNone/>
            </a:pPr>
            <a:r>
              <a:rPr lang="en-US" sz="2400" dirty="0" err="1">
                <a:solidFill>
                  <a:schemeClr val="accent1">
                    <a:lumMod val="75000"/>
                  </a:schemeClr>
                </a:solidFill>
                <a:latin typeface="Times New Roman"/>
              </a:rPr>
              <a:t>Chandogya</a:t>
            </a:r>
            <a:r>
              <a:rPr lang="en-US" sz="2400" dirty="0">
                <a:solidFill>
                  <a:schemeClr val="accent1">
                    <a:lumMod val="75000"/>
                  </a:schemeClr>
                </a:solidFill>
                <a:latin typeface="Times New Roman"/>
              </a:rPr>
              <a:t> Upanishad V. 107</a:t>
            </a:r>
            <a:endParaRPr lang="tr-TR" sz="2400" dirty="0">
              <a:solidFill>
                <a:schemeClr val="accent1">
                  <a:lumMod val="75000"/>
                </a:schemeClr>
              </a:solidFill>
            </a:endParaRPr>
          </a:p>
        </p:txBody>
      </p:sp>
    </p:spTree>
    <p:extLst>
      <p:ext uri="{BB962C8B-B14F-4D97-AF65-F5344CB8AC3E}">
        <p14:creationId xmlns:p14="http://schemas.microsoft.com/office/powerpoint/2010/main" val="13971054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a:xfrm>
            <a:off x="2895600" y="277813"/>
            <a:ext cx="7772400" cy="1143000"/>
          </a:xfrm>
        </p:spPr>
        <p:txBody>
          <a:bodyPr/>
          <a:lstStyle/>
          <a:p>
            <a:pPr eaLnBrk="1" hangingPunct="1"/>
            <a:endParaRPr lang="en-US" altLang="en-US" sz="3800" dirty="0">
              <a:latin typeface="Arial Unicode MS" pitchFamily="34" charset="-128"/>
            </a:endParaRPr>
          </a:p>
        </p:txBody>
      </p:sp>
      <p:sp>
        <p:nvSpPr>
          <p:cNvPr id="51203" name="Rectangle 3"/>
          <p:cNvSpPr>
            <a:spLocks noGrp="1" noChangeArrowheads="1"/>
          </p:cNvSpPr>
          <p:nvPr>
            <p:ph sz="half" idx="4294967295"/>
          </p:nvPr>
        </p:nvSpPr>
        <p:spPr>
          <a:xfrm>
            <a:off x="2057400" y="1600201"/>
            <a:ext cx="9342912" cy="4530725"/>
          </a:xfrm>
        </p:spPr>
        <p:txBody>
          <a:bodyPr>
            <a:normAutofit fontScale="92500" lnSpcReduction="10000"/>
          </a:bodyPr>
          <a:lstStyle/>
          <a:p>
            <a:pPr eaLnBrk="1" hangingPunct="1"/>
            <a:r>
              <a:rPr lang="en-US" altLang="en-US" sz="3200" dirty="0"/>
              <a:t>The Buddha believed that “desire” was the root cause of all human suffering and that to end suffering, one must end desire.</a:t>
            </a:r>
          </a:p>
          <a:p>
            <a:pPr eaLnBrk="1" hangingPunct="1"/>
            <a:r>
              <a:rPr lang="en-US" altLang="en-US" sz="3200" dirty="0"/>
              <a:t>Once he attained “enlightenment,” the Buddha spent the rest of his life spreading his knowledge to others</a:t>
            </a:r>
            <a:r>
              <a:rPr lang="en-US" altLang="en-US" sz="3200" dirty="0" smtClean="0"/>
              <a:t>.</a:t>
            </a:r>
            <a:endParaRPr lang="tr-TR" altLang="en-US" sz="3200" dirty="0" smtClean="0"/>
          </a:p>
          <a:p>
            <a:pPr lvl="0" defTabSz="914400" fontAlgn="base">
              <a:spcBef>
                <a:spcPct val="20000"/>
              </a:spcBef>
              <a:spcAft>
                <a:spcPct val="0"/>
              </a:spcAft>
              <a:buClr>
                <a:srgbClr val="B2B2B2"/>
              </a:buClr>
              <a:buSzPct val="90000"/>
              <a:buFont typeface="Wingdings" panose="05000000000000000000" pitchFamily="2" charset="2"/>
              <a:buChar char="n"/>
            </a:pPr>
            <a:r>
              <a:rPr lang="en-US" altLang="en-US" sz="3200" kern="0" dirty="0">
                <a:solidFill>
                  <a:srgbClr val="000000"/>
                </a:solidFill>
                <a:latin typeface="Arial"/>
              </a:rPr>
              <a:t>The Buddha never claimed to be divine, but after his death some of his disciples elevated him to that status (Mahayana)</a:t>
            </a:r>
            <a:r>
              <a:rPr lang="en-US" altLang="en-US" sz="2800" kern="0" dirty="0">
                <a:solidFill>
                  <a:srgbClr val="000000"/>
                </a:solidFill>
                <a:latin typeface="Arial"/>
              </a:rPr>
              <a:t>.</a:t>
            </a:r>
          </a:p>
          <a:p>
            <a:pPr lvl="0" defTabSz="914400" fontAlgn="base">
              <a:spcBef>
                <a:spcPct val="20000"/>
              </a:spcBef>
              <a:spcAft>
                <a:spcPct val="0"/>
              </a:spcAft>
              <a:buClr>
                <a:srgbClr val="B2B2B2"/>
              </a:buClr>
              <a:buSzPct val="90000"/>
              <a:buFont typeface="Wingdings" panose="05000000000000000000" pitchFamily="2" charset="2"/>
              <a:buChar char="n"/>
            </a:pPr>
            <a:r>
              <a:rPr lang="en-US" altLang="en-US" sz="3200" kern="0" dirty="0">
                <a:solidFill>
                  <a:srgbClr val="000000"/>
                </a:solidFill>
                <a:latin typeface="Arial"/>
              </a:rPr>
              <a:t>Even though Buddhism spread, by the third century BCE, it looked as though it would remain a small regional religion. </a:t>
            </a:r>
          </a:p>
          <a:p>
            <a:pPr eaLnBrk="1" hangingPunct="1"/>
            <a:endParaRPr lang="tr-TR" altLang="en-US" sz="3200" dirty="0" smtClean="0"/>
          </a:p>
          <a:p>
            <a:pPr eaLnBrk="1" hangingPunct="1"/>
            <a:endParaRPr lang="en-US" altLang="en-US" sz="3200" dirty="0"/>
          </a:p>
        </p:txBody>
      </p:sp>
    </p:spTree>
    <p:extLst>
      <p:ext uri="{BB962C8B-B14F-4D97-AF65-F5344CB8AC3E}">
        <p14:creationId xmlns:p14="http://schemas.microsoft.com/office/powerpoint/2010/main" val="701300158"/>
      </p:ext>
    </p:extLst>
  </p:cSld>
  <p:clrMapOvr>
    <a:masterClrMapping/>
  </p:clrMapOvr>
  <p:transition spd="med">
    <p:plus/>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905000" y="457200"/>
            <a:ext cx="8305800" cy="1295400"/>
          </a:xfrm>
        </p:spPr>
        <p:txBody>
          <a:bodyPr/>
          <a:lstStyle/>
          <a:p>
            <a:pPr eaLnBrk="1" hangingPunct="1">
              <a:defRPr/>
            </a:pPr>
            <a:r>
              <a:rPr lang="en-US" altLang="tr-TR" sz="3900" dirty="0">
                <a:solidFill>
                  <a:srgbClr val="FF3300"/>
                </a:solidFill>
              </a:rPr>
              <a:t>I.  Generalizations of Indian Religion</a:t>
            </a:r>
          </a:p>
        </p:txBody>
      </p:sp>
      <p:sp>
        <p:nvSpPr>
          <p:cNvPr id="9219" name="Text Box 4"/>
          <p:cNvSpPr txBox="1">
            <a:spLocks noChangeArrowheads="1"/>
          </p:cNvSpPr>
          <p:nvPr/>
        </p:nvSpPr>
        <p:spPr bwMode="auto">
          <a:xfrm>
            <a:off x="1905000" y="2101932"/>
            <a:ext cx="8458200" cy="4616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6600">
                <a:solidFill>
                  <a:srgbClr val="FF9900"/>
                </a:solidFill>
                <a:latin typeface="Arial" panose="020B0604020202020204" pitchFamily="34" charset="0"/>
              </a:defRPr>
            </a:lvl1pPr>
            <a:lvl2pPr marL="742950" indent="-285750">
              <a:defRPr sz="6600">
                <a:solidFill>
                  <a:srgbClr val="FF9900"/>
                </a:solidFill>
                <a:latin typeface="Arial" panose="020B0604020202020204" pitchFamily="34" charset="0"/>
              </a:defRPr>
            </a:lvl2pPr>
            <a:lvl3pPr marL="1143000" indent="-228600">
              <a:defRPr sz="6600">
                <a:solidFill>
                  <a:srgbClr val="FF9900"/>
                </a:solidFill>
                <a:latin typeface="Arial" panose="020B0604020202020204" pitchFamily="34" charset="0"/>
              </a:defRPr>
            </a:lvl3pPr>
            <a:lvl4pPr marL="1600200" indent="-228600">
              <a:defRPr sz="6600">
                <a:solidFill>
                  <a:srgbClr val="FF9900"/>
                </a:solidFill>
                <a:latin typeface="Arial" panose="020B0604020202020204" pitchFamily="34" charset="0"/>
              </a:defRPr>
            </a:lvl4pPr>
            <a:lvl5pPr marL="2057400" indent="-228600">
              <a:defRPr sz="6600">
                <a:solidFill>
                  <a:srgbClr val="FF9900"/>
                </a:solidFill>
                <a:latin typeface="Arial" panose="020B0604020202020204" pitchFamily="34" charset="0"/>
              </a:defRPr>
            </a:lvl5pPr>
            <a:lvl6pPr marL="2514600" indent="-228600" eaLnBrk="0" fontAlgn="base" hangingPunct="0">
              <a:spcBef>
                <a:spcPct val="0"/>
              </a:spcBef>
              <a:spcAft>
                <a:spcPct val="0"/>
              </a:spcAft>
              <a:defRPr sz="6600">
                <a:solidFill>
                  <a:srgbClr val="FF9900"/>
                </a:solidFill>
                <a:latin typeface="Arial" panose="020B0604020202020204" pitchFamily="34" charset="0"/>
              </a:defRPr>
            </a:lvl6pPr>
            <a:lvl7pPr marL="2971800" indent="-228600" eaLnBrk="0" fontAlgn="base" hangingPunct="0">
              <a:spcBef>
                <a:spcPct val="0"/>
              </a:spcBef>
              <a:spcAft>
                <a:spcPct val="0"/>
              </a:spcAft>
              <a:defRPr sz="6600">
                <a:solidFill>
                  <a:srgbClr val="FF9900"/>
                </a:solidFill>
                <a:latin typeface="Arial" panose="020B0604020202020204" pitchFamily="34" charset="0"/>
              </a:defRPr>
            </a:lvl7pPr>
            <a:lvl8pPr marL="3429000" indent="-228600" eaLnBrk="0" fontAlgn="base" hangingPunct="0">
              <a:spcBef>
                <a:spcPct val="0"/>
              </a:spcBef>
              <a:spcAft>
                <a:spcPct val="0"/>
              </a:spcAft>
              <a:defRPr sz="6600">
                <a:solidFill>
                  <a:srgbClr val="FF9900"/>
                </a:solidFill>
                <a:latin typeface="Arial" panose="020B0604020202020204" pitchFamily="34" charset="0"/>
              </a:defRPr>
            </a:lvl8pPr>
            <a:lvl9pPr marL="3886200" indent="-228600" eaLnBrk="0" fontAlgn="base" hangingPunct="0">
              <a:spcBef>
                <a:spcPct val="0"/>
              </a:spcBef>
              <a:spcAft>
                <a:spcPct val="0"/>
              </a:spcAft>
              <a:defRPr sz="6600">
                <a:solidFill>
                  <a:srgbClr val="FF9900"/>
                </a:solidFill>
                <a:latin typeface="Arial" panose="020B0604020202020204" pitchFamily="34" charset="0"/>
              </a:defRPr>
            </a:lvl9pPr>
          </a:lstStyle>
          <a:p>
            <a:pPr>
              <a:spcBef>
                <a:spcPct val="50000"/>
              </a:spcBef>
            </a:pPr>
            <a:r>
              <a:rPr lang="en-US" altLang="tr-TR" sz="2800" dirty="0" smtClean="0">
                <a:solidFill>
                  <a:schemeClr val="tx1"/>
                </a:solidFill>
                <a:latin typeface="Tahoma" panose="020B0604030504040204" pitchFamily="34" charset="0"/>
              </a:rPr>
              <a:t> </a:t>
            </a:r>
            <a:r>
              <a:rPr lang="en-US" altLang="tr-TR" sz="2800" dirty="0">
                <a:solidFill>
                  <a:schemeClr val="tx1"/>
                </a:solidFill>
                <a:latin typeface="Tahoma" panose="020B0604030504040204" pitchFamily="34" charset="0"/>
              </a:rPr>
              <a:t>It is complex and indefinable—no creeds</a:t>
            </a:r>
          </a:p>
          <a:p>
            <a:pPr>
              <a:spcBef>
                <a:spcPct val="50000"/>
              </a:spcBef>
            </a:pPr>
            <a:r>
              <a:rPr lang="en-US" altLang="tr-TR" sz="2800" dirty="0">
                <a:solidFill>
                  <a:schemeClr val="tx1"/>
                </a:solidFill>
                <a:latin typeface="Tahoma" panose="020B0604030504040204" pitchFamily="34" charset="0"/>
              </a:rPr>
              <a:t>		1.  Indian religion is given to a 				functional definition of religion and 			emphasizes evolutionary change</a:t>
            </a:r>
          </a:p>
          <a:p>
            <a:pPr>
              <a:spcBef>
                <a:spcPct val="50000"/>
              </a:spcBef>
            </a:pPr>
            <a:r>
              <a:rPr lang="en-US" altLang="tr-TR" sz="2800" dirty="0">
                <a:solidFill>
                  <a:schemeClr val="tx1"/>
                </a:solidFill>
                <a:latin typeface="Tahoma" panose="020B0604030504040204" pitchFamily="34" charset="0"/>
              </a:rPr>
              <a:t>		2.  Hinduism can be considered 				more of a league of religions, than 			a single religion</a:t>
            </a:r>
          </a:p>
          <a:p>
            <a:pPr>
              <a:spcBef>
                <a:spcPct val="50000"/>
              </a:spcBef>
            </a:pPr>
            <a:r>
              <a:rPr lang="en-US" altLang="tr-TR" sz="2800" dirty="0">
                <a:solidFill>
                  <a:schemeClr val="tx1"/>
                </a:solidFill>
                <a:latin typeface="Tahoma" panose="020B0604030504040204" pitchFamily="34" charset="0"/>
              </a:rPr>
              <a:t>		3.  It seems not to want any boundary 			around it.</a:t>
            </a:r>
          </a:p>
        </p:txBody>
      </p:sp>
    </p:spTree>
    <p:extLst>
      <p:ext uri="{BB962C8B-B14F-4D97-AF65-F5344CB8AC3E}">
        <p14:creationId xmlns:p14="http://schemas.microsoft.com/office/powerpoint/2010/main" val="28664811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1524000" y="685800"/>
            <a:ext cx="8763000" cy="5257800"/>
          </a:xfrm>
        </p:spPr>
        <p:txBody>
          <a:bodyPr/>
          <a:lstStyle/>
          <a:p>
            <a:pPr eaLnBrk="1" hangingPunct="1">
              <a:lnSpc>
                <a:spcPct val="90000"/>
              </a:lnSpc>
              <a:buFont typeface="Wingdings" panose="05000000000000000000" pitchFamily="2" charset="2"/>
              <a:buNone/>
              <a:defRPr/>
            </a:pPr>
            <a:r>
              <a:rPr lang="en-US" altLang="tr-TR" sz="2800" dirty="0" smtClean="0">
                <a:solidFill>
                  <a:schemeClr val="tx1"/>
                </a:solidFill>
              </a:rPr>
              <a:t> </a:t>
            </a:r>
            <a:r>
              <a:rPr lang="en-US" altLang="tr-TR" sz="2800" dirty="0">
                <a:solidFill>
                  <a:schemeClr val="tx1"/>
                </a:solidFill>
              </a:rPr>
              <a:t>It is a highly inclusive religious system.</a:t>
            </a:r>
          </a:p>
          <a:p>
            <a:pPr eaLnBrk="1" hangingPunct="1">
              <a:lnSpc>
                <a:spcPct val="90000"/>
              </a:lnSpc>
              <a:buFont typeface="Wingdings" panose="05000000000000000000" pitchFamily="2" charset="2"/>
              <a:buNone/>
              <a:defRPr/>
            </a:pPr>
            <a:r>
              <a:rPr lang="en-US" altLang="tr-TR" sz="2800" dirty="0">
                <a:solidFill>
                  <a:schemeClr val="tx1"/>
                </a:solidFill>
              </a:rPr>
              <a:t>		1.  May believe anything or nothing</a:t>
            </a:r>
          </a:p>
          <a:p>
            <a:pPr eaLnBrk="1" hangingPunct="1">
              <a:lnSpc>
                <a:spcPct val="90000"/>
              </a:lnSpc>
              <a:buFont typeface="Wingdings" panose="05000000000000000000" pitchFamily="2" charset="2"/>
              <a:buNone/>
              <a:defRPr/>
            </a:pPr>
            <a:r>
              <a:rPr lang="en-US" altLang="tr-TR" sz="2800" dirty="0">
                <a:solidFill>
                  <a:schemeClr val="tx1"/>
                </a:solidFill>
              </a:rPr>
              <a:t>		2.  Room for all types of souls</a:t>
            </a:r>
          </a:p>
          <a:p>
            <a:pPr eaLnBrk="1" hangingPunct="1">
              <a:lnSpc>
                <a:spcPct val="90000"/>
              </a:lnSpc>
              <a:buFont typeface="Wingdings" panose="05000000000000000000" pitchFamily="2" charset="2"/>
              <a:buNone/>
              <a:defRPr/>
            </a:pPr>
            <a:endParaRPr lang="en-US" altLang="tr-TR" sz="2800" dirty="0">
              <a:solidFill>
                <a:schemeClr val="tx1"/>
              </a:solidFill>
            </a:endParaRPr>
          </a:p>
          <a:p>
            <a:pPr eaLnBrk="1" hangingPunct="1">
              <a:lnSpc>
                <a:spcPct val="90000"/>
              </a:lnSpc>
              <a:buFont typeface="Wingdings" panose="05000000000000000000" pitchFamily="2" charset="2"/>
              <a:buNone/>
              <a:defRPr/>
            </a:pPr>
            <a:r>
              <a:rPr lang="en-US" altLang="tr-TR" sz="2800" dirty="0" smtClean="0">
                <a:solidFill>
                  <a:schemeClr val="tx1"/>
                </a:solidFill>
              </a:rPr>
              <a:t>It </a:t>
            </a:r>
            <a:r>
              <a:rPr lang="en-US" altLang="tr-TR" sz="2800" dirty="0">
                <a:solidFill>
                  <a:schemeClr val="tx1"/>
                </a:solidFill>
              </a:rPr>
              <a:t>is a system of rationalism and esoteric wisdom.</a:t>
            </a:r>
          </a:p>
          <a:p>
            <a:pPr eaLnBrk="1" hangingPunct="1">
              <a:lnSpc>
                <a:spcPct val="90000"/>
              </a:lnSpc>
              <a:buFont typeface="Wingdings" panose="05000000000000000000" pitchFamily="2" charset="2"/>
              <a:buNone/>
              <a:defRPr/>
            </a:pPr>
            <a:r>
              <a:rPr lang="en-US" altLang="tr-TR" sz="2800" dirty="0">
                <a:solidFill>
                  <a:schemeClr val="tx1"/>
                </a:solidFill>
              </a:rPr>
              <a:t>		1. One must go to the wisdom of the 	ages, a metaphysical view of history.</a:t>
            </a:r>
          </a:p>
          <a:p>
            <a:pPr eaLnBrk="1" hangingPunct="1">
              <a:lnSpc>
                <a:spcPct val="90000"/>
              </a:lnSpc>
              <a:buFont typeface="Wingdings" panose="05000000000000000000" pitchFamily="2" charset="2"/>
              <a:buNone/>
              <a:defRPr/>
            </a:pPr>
            <a:r>
              <a:rPr lang="en-US" altLang="tr-TR" sz="2800" dirty="0">
                <a:solidFill>
                  <a:schemeClr val="tx1"/>
                </a:solidFill>
              </a:rPr>
              <a:t>		2.  Ultimately all is question of knowledge.</a:t>
            </a:r>
          </a:p>
          <a:p>
            <a:pPr eaLnBrk="1" hangingPunct="1">
              <a:lnSpc>
                <a:spcPct val="90000"/>
              </a:lnSpc>
              <a:buFont typeface="Wingdings" panose="05000000000000000000" pitchFamily="2" charset="2"/>
              <a:buNone/>
              <a:defRPr/>
            </a:pPr>
            <a:r>
              <a:rPr lang="en-US" altLang="tr-TR" sz="2800" dirty="0">
                <a:solidFill>
                  <a:schemeClr val="tx1"/>
                </a:solidFill>
              </a:rPr>
              <a:t>		3.  Sin is delusion, </a:t>
            </a:r>
            <a:r>
              <a:rPr lang="en-US" altLang="tr-TR" sz="2800" dirty="0" err="1">
                <a:solidFill>
                  <a:schemeClr val="tx1"/>
                </a:solidFill>
              </a:rPr>
              <a:t>maya</a:t>
            </a:r>
            <a:r>
              <a:rPr lang="en-US" altLang="tr-TR" sz="2800" dirty="0">
                <a:solidFill>
                  <a:schemeClr val="tx1"/>
                </a:solidFill>
              </a:rPr>
              <a:t> is sin or 	delusion.</a:t>
            </a:r>
          </a:p>
          <a:p>
            <a:pPr eaLnBrk="1" hangingPunct="1">
              <a:lnSpc>
                <a:spcPct val="90000"/>
              </a:lnSpc>
              <a:buFont typeface="Wingdings" panose="05000000000000000000" pitchFamily="2" charset="2"/>
              <a:buNone/>
              <a:defRPr/>
            </a:pPr>
            <a:endParaRPr lang="en-US" altLang="tr-TR" sz="2800" dirty="0">
              <a:solidFill>
                <a:srgbClr val="FF9900"/>
              </a:solidFill>
            </a:endParaRPr>
          </a:p>
          <a:p>
            <a:pPr eaLnBrk="1" hangingPunct="1">
              <a:lnSpc>
                <a:spcPct val="90000"/>
              </a:lnSpc>
              <a:buFont typeface="Wingdings" panose="05000000000000000000" pitchFamily="2" charset="2"/>
              <a:buNone/>
              <a:defRPr/>
            </a:pPr>
            <a:endParaRPr lang="en-US" altLang="tr-TR" sz="2000" dirty="0">
              <a:solidFill>
                <a:srgbClr val="FF9900"/>
              </a:solidFill>
            </a:endParaRPr>
          </a:p>
        </p:txBody>
      </p:sp>
    </p:spTree>
    <p:extLst>
      <p:ext uri="{BB962C8B-B14F-4D97-AF65-F5344CB8AC3E}">
        <p14:creationId xmlns:p14="http://schemas.microsoft.com/office/powerpoint/2010/main" val="1778318329"/>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err="1"/>
              <a:t>Moksha</a:t>
            </a:r>
            <a:r>
              <a:rPr lang="tr-TR" dirty="0"/>
              <a:t> (</a:t>
            </a:r>
            <a:r>
              <a:rPr lang="tr-TR" dirty="0">
                <a:hlinkClick r:id="rId2" tooltip="Sanskrit language"/>
              </a:rPr>
              <a:t>Sanskrit</a:t>
            </a:r>
            <a:r>
              <a:rPr lang="tr-TR" dirty="0"/>
              <a:t>: </a:t>
            </a:r>
            <a:r>
              <a:rPr lang="hi-IN" dirty="0"/>
              <a:t>मोक्ष </a:t>
            </a:r>
            <a:r>
              <a:rPr lang="tr-TR" i="1" dirty="0" err="1"/>
              <a:t>mokṣa</a:t>
            </a:r>
            <a:r>
              <a:rPr lang="tr-TR" dirty="0" smtClean="0"/>
              <a:t>),</a:t>
            </a:r>
            <a:r>
              <a:rPr lang="tr-TR" dirty="0"/>
              <a:t> </a:t>
            </a:r>
            <a:r>
              <a:rPr lang="tr-TR" dirty="0" err="1"/>
              <a:t>means</a:t>
            </a:r>
            <a:r>
              <a:rPr lang="tr-TR" dirty="0"/>
              <a:t> </a:t>
            </a:r>
            <a:r>
              <a:rPr lang="tr-TR" dirty="0" err="1"/>
              <a:t>emancipation</a:t>
            </a:r>
            <a:r>
              <a:rPr lang="tr-TR" dirty="0"/>
              <a:t>, </a:t>
            </a:r>
            <a:r>
              <a:rPr lang="tr-TR" dirty="0" err="1"/>
              <a:t>liberation</a:t>
            </a:r>
            <a:r>
              <a:rPr lang="tr-TR" dirty="0"/>
              <a:t> </a:t>
            </a:r>
            <a:r>
              <a:rPr lang="tr-TR" dirty="0" err="1"/>
              <a:t>or</a:t>
            </a:r>
            <a:r>
              <a:rPr lang="tr-TR" dirty="0"/>
              <a:t> </a:t>
            </a:r>
            <a:r>
              <a:rPr lang="tr-TR" dirty="0" err="1"/>
              <a:t>release</a:t>
            </a:r>
            <a:r>
              <a:rPr lang="tr-TR" dirty="0" smtClean="0"/>
              <a:t>.</a:t>
            </a:r>
            <a:r>
              <a:rPr lang="tr-TR" dirty="0"/>
              <a:t> </a:t>
            </a:r>
            <a:r>
              <a:rPr lang="tr-TR" dirty="0" err="1"/>
              <a:t>In</a:t>
            </a:r>
            <a:r>
              <a:rPr lang="tr-TR" dirty="0"/>
              <a:t> </a:t>
            </a:r>
            <a:r>
              <a:rPr lang="tr-TR" dirty="0" err="1"/>
              <a:t>eschatological</a:t>
            </a:r>
            <a:r>
              <a:rPr lang="tr-TR" dirty="0"/>
              <a:t> sense, it </a:t>
            </a:r>
            <a:r>
              <a:rPr lang="tr-TR" dirty="0" err="1"/>
              <a:t>connotes</a:t>
            </a:r>
            <a:r>
              <a:rPr lang="tr-TR" dirty="0"/>
              <a:t> </a:t>
            </a:r>
            <a:r>
              <a:rPr lang="tr-TR" dirty="0" err="1"/>
              <a:t>freedom</a:t>
            </a:r>
            <a:r>
              <a:rPr lang="tr-TR" dirty="0"/>
              <a:t> </a:t>
            </a:r>
            <a:r>
              <a:rPr lang="tr-TR" dirty="0" err="1" smtClean="0"/>
              <a:t>from</a:t>
            </a:r>
            <a:r>
              <a:rPr lang="tr-TR" dirty="0" smtClean="0"/>
              <a:t> </a:t>
            </a:r>
            <a:r>
              <a:rPr lang="tr-TR" i="1" dirty="0" err="1" smtClean="0">
                <a:hlinkClick r:id="rId3" tooltip="Saṃsāra"/>
              </a:rPr>
              <a:t>saṃsāra</a:t>
            </a:r>
            <a:r>
              <a:rPr lang="tr-TR" dirty="0"/>
              <a:t>, </a:t>
            </a:r>
            <a:r>
              <a:rPr lang="tr-TR" dirty="0" err="1"/>
              <a:t>the</a:t>
            </a:r>
            <a:r>
              <a:rPr lang="tr-TR" dirty="0"/>
              <a:t> </a:t>
            </a:r>
            <a:r>
              <a:rPr lang="tr-TR" dirty="0" err="1"/>
              <a:t>cycle</a:t>
            </a:r>
            <a:r>
              <a:rPr lang="tr-TR" dirty="0"/>
              <a:t> of </a:t>
            </a:r>
            <a:r>
              <a:rPr lang="tr-TR" dirty="0" err="1"/>
              <a:t>death</a:t>
            </a:r>
            <a:r>
              <a:rPr lang="tr-TR" dirty="0"/>
              <a:t> </a:t>
            </a:r>
            <a:r>
              <a:rPr lang="tr-TR" dirty="0" err="1"/>
              <a:t>and</a:t>
            </a:r>
            <a:r>
              <a:rPr lang="tr-TR" dirty="0"/>
              <a:t> </a:t>
            </a:r>
            <a:r>
              <a:rPr lang="tr-TR" dirty="0" err="1"/>
              <a:t>rebirth</a:t>
            </a:r>
            <a:r>
              <a:rPr lang="tr-TR" dirty="0" smtClean="0"/>
              <a:t>.</a:t>
            </a:r>
            <a:r>
              <a:rPr lang="tr-TR" dirty="0"/>
              <a:t> </a:t>
            </a:r>
            <a:r>
              <a:rPr lang="tr-TR" dirty="0" err="1"/>
              <a:t>In</a:t>
            </a:r>
            <a:r>
              <a:rPr lang="tr-TR" dirty="0"/>
              <a:t> </a:t>
            </a:r>
            <a:r>
              <a:rPr lang="tr-TR" dirty="0" err="1"/>
              <a:t>epistemological</a:t>
            </a:r>
            <a:r>
              <a:rPr lang="tr-TR" dirty="0"/>
              <a:t> </a:t>
            </a:r>
            <a:r>
              <a:rPr lang="tr-TR" dirty="0" err="1"/>
              <a:t>and</a:t>
            </a:r>
            <a:r>
              <a:rPr lang="tr-TR" dirty="0"/>
              <a:t> </a:t>
            </a:r>
            <a:r>
              <a:rPr lang="tr-TR" dirty="0" err="1"/>
              <a:t>psychological</a:t>
            </a:r>
            <a:r>
              <a:rPr lang="tr-TR" dirty="0"/>
              <a:t> sense, </a:t>
            </a:r>
            <a:r>
              <a:rPr lang="tr-TR" dirty="0" err="1"/>
              <a:t>moksha</a:t>
            </a:r>
            <a:r>
              <a:rPr lang="tr-TR" dirty="0"/>
              <a:t> </a:t>
            </a:r>
            <a:r>
              <a:rPr lang="tr-TR" dirty="0" err="1"/>
              <a:t>connotes</a:t>
            </a:r>
            <a:r>
              <a:rPr lang="tr-TR" dirty="0"/>
              <a:t> </a:t>
            </a:r>
            <a:r>
              <a:rPr lang="tr-TR" dirty="0" err="1"/>
              <a:t>freedom</a:t>
            </a:r>
            <a:r>
              <a:rPr lang="tr-TR" dirty="0"/>
              <a:t>, self-</a:t>
            </a:r>
            <a:r>
              <a:rPr lang="tr-TR" dirty="0" err="1"/>
              <a:t>realization</a:t>
            </a:r>
            <a:r>
              <a:rPr lang="tr-TR" dirty="0"/>
              <a:t> </a:t>
            </a:r>
            <a:r>
              <a:rPr lang="tr-TR" dirty="0" err="1"/>
              <a:t>and</a:t>
            </a:r>
            <a:r>
              <a:rPr lang="tr-TR" dirty="0"/>
              <a:t> self-</a:t>
            </a:r>
            <a:r>
              <a:rPr lang="tr-TR" dirty="0" err="1"/>
              <a:t>knowledge</a:t>
            </a:r>
            <a:r>
              <a:rPr lang="tr-TR" dirty="0" smtClean="0"/>
              <a:t>.</a:t>
            </a:r>
            <a:endParaRPr lang="tr-TR" dirty="0"/>
          </a:p>
        </p:txBody>
      </p:sp>
    </p:spTree>
    <p:extLst>
      <p:ext uri="{BB962C8B-B14F-4D97-AF65-F5344CB8AC3E}">
        <p14:creationId xmlns:p14="http://schemas.microsoft.com/office/powerpoint/2010/main" val="39388673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I</a:t>
            </a:r>
            <a:r>
              <a:rPr lang="en-US" dirty="0" smtClean="0"/>
              <a:t>n </a:t>
            </a:r>
            <a:r>
              <a:rPr lang="en-US" dirty="0"/>
              <a:t>Hindu traditions, Moksha is a central </a:t>
            </a:r>
            <a:r>
              <a:rPr lang="en-US" dirty="0" smtClean="0"/>
              <a:t>concept</a:t>
            </a:r>
            <a:r>
              <a:rPr lang="en-US" dirty="0"/>
              <a:t> and included as one of the four aspects and goals of human life; the other three goals are </a:t>
            </a:r>
            <a:r>
              <a:rPr lang="en-US" dirty="0">
                <a:hlinkClick r:id="rId2" tooltip="Dharma"/>
              </a:rPr>
              <a:t>Dharma</a:t>
            </a:r>
            <a:r>
              <a:rPr lang="en-US" dirty="0"/>
              <a:t> (virtuous, proper, moral life), </a:t>
            </a:r>
            <a:r>
              <a:rPr lang="en-US" dirty="0" err="1">
                <a:hlinkClick r:id="rId3" tooltip="Artha"/>
              </a:rPr>
              <a:t>Artha</a:t>
            </a:r>
            <a:r>
              <a:rPr lang="en-US" dirty="0"/>
              <a:t> (material prosperity, income security, means of life), and </a:t>
            </a:r>
            <a:r>
              <a:rPr lang="en-US" dirty="0" smtClean="0">
                <a:hlinkClick r:id="rId4" tooltip="Kama"/>
              </a:rPr>
              <a:t>Kama</a:t>
            </a:r>
            <a:r>
              <a:rPr lang="tr-TR" dirty="0" smtClean="0"/>
              <a:t> </a:t>
            </a:r>
            <a:r>
              <a:rPr lang="en-US" dirty="0" smtClean="0"/>
              <a:t>(</a:t>
            </a:r>
            <a:r>
              <a:rPr lang="en-US" dirty="0"/>
              <a:t>pleasure, sensuality, emotional fulfillment</a:t>
            </a:r>
            <a:r>
              <a:rPr lang="en-US" dirty="0" smtClean="0"/>
              <a:t>).</a:t>
            </a:r>
            <a:r>
              <a:rPr lang="en-US" dirty="0"/>
              <a:t> Together, these four aims of life are called </a:t>
            </a:r>
            <a:r>
              <a:rPr lang="en-US" dirty="0" err="1">
                <a:hlinkClick r:id="rId5" tooltip="Puruṣārtha"/>
              </a:rPr>
              <a:t>Puruṣārtha</a:t>
            </a:r>
            <a:r>
              <a:rPr lang="en-US" dirty="0"/>
              <a:t> in Hinduism.</a:t>
            </a:r>
            <a:r>
              <a:rPr lang="en-US" baseline="30000" dirty="0">
                <a:hlinkClick r:id="rId6"/>
              </a:rPr>
              <a:t>[7]</a:t>
            </a:r>
            <a:endParaRPr lang="tr-TR" dirty="0"/>
          </a:p>
        </p:txBody>
      </p:sp>
    </p:spTree>
    <p:extLst>
      <p:ext uri="{BB962C8B-B14F-4D97-AF65-F5344CB8AC3E}">
        <p14:creationId xmlns:p14="http://schemas.microsoft.com/office/powerpoint/2010/main" val="38680900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b="1" dirty="0" err="1" smtClean="0">
                <a:solidFill>
                  <a:srgbClr val="FF0000"/>
                </a:solidFill>
              </a:rPr>
              <a:t>Puruṣārtha</a:t>
            </a:r>
            <a:r>
              <a:rPr lang="tr-TR" b="1" dirty="0" smtClean="0">
                <a:solidFill>
                  <a:srgbClr val="FF0000"/>
                </a:solidFill>
              </a:rPr>
              <a:t> (</a:t>
            </a:r>
            <a:r>
              <a:rPr lang="hi-IN" dirty="0" smtClean="0">
                <a:solidFill>
                  <a:srgbClr val="FF0000"/>
                </a:solidFill>
              </a:rPr>
              <a:t>पुरुषार्थ:</a:t>
            </a:r>
            <a:r>
              <a:rPr lang="tr-TR" dirty="0" smtClean="0">
                <a:solidFill>
                  <a:srgbClr val="FF0000"/>
                </a:solidFill>
              </a:rPr>
              <a:t>)</a:t>
            </a:r>
            <a:r>
              <a:rPr lang="tr-TR" dirty="0"/>
              <a:t/>
            </a:r>
            <a:br>
              <a:rPr lang="tr-TR" dirty="0"/>
            </a:br>
            <a:endParaRPr lang="tr-TR" dirty="0"/>
          </a:p>
        </p:txBody>
      </p:sp>
      <p:sp>
        <p:nvSpPr>
          <p:cNvPr id="3" name="İçerik Yer Tutucusu 2"/>
          <p:cNvSpPr>
            <a:spLocks noGrp="1"/>
          </p:cNvSpPr>
          <p:nvPr>
            <p:ph idx="1"/>
          </p:nvPr>
        </p:nvSpPr>
        <p:spPr/>
        <p:txBody>
          <a:bodyPr/>
          <a:lstStyle/>
          <a:p>
            <a:r>
              <a:rPr lang="en-US" dirty="0">
                <a:hlinkClick r:id="rId2" tooltip="Dharma"/>
              </a:rPr>
              <a:t>Dharma</a:t>
            </a:r>
            <a:r>
              <a:rPr lang="en-US" dirty="0"/>
              <a:t>: "law, religious duty"</a:t>
            </a:r>
          </a:p>
          <a:p>
            <a:r>
              <a:rPr lang="en-US" u="sng" dirty="0" err="1">
                <a:hlinkClick r:id="rId3" tooltip="Artha"/>
              </a:rPr>
              <a:t>Artha</a:t>
            </a:r>
            <a:r>
              <a:rPr lang="en-US" dirty="0"/>
              <a:t>: "prosperity"</a:t>
            </a:r>
          </a:p>
          <a:p>
            <a:r>
              <a:rPr lang="en-US" dirty="0" err="1">
                <a:hlinkClick r:id="rId4" tooltip="Kāma"/>
              </a:rPr>
              <a:t>Kāma</a:t>
            </a:r>
            <a:r>
              <a:rPr lang="en-US" dirty="0"/>
              <a:t>: "pleasure"</a:t>
            </a:r>
          </a:p>
          <a:p>
            <a:r>
              <a:rPr lang="en-US" dirty="0" err="1">
                <a:hlinkClick r:id="rId5" tooltip="Mokṣa"/>
              </a:rPr>
              <a:t>Mokṣa</a:t>
            </a:r>
            <a:r>
              <a:rPr lang="en-US" dirty="0"/>
              <a:t>: "(spiritual) liberation"</a:t>
            </a:r>
          </a:p>
          <a:p>
            <a:endParaRPr lang="tr-TR" dirty="0"/>
          </a:p>
        </p:txBody>
      </p:sp>
    </p:spTree>
    <p:extLst>
      <p:ext uri="{BB962C8B-B14F-4D97-AF65-F5344CB8AC3E}">
        <p14:creationId xmlns:p14="http://schemas.microsoft.com/office/powerpoint/2010/main" val="674250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en-US" b="1" dirty="0">
                <a:solidFill>
                  <a:srgbClr val="FF0000"/>
                </a:solidFill>
              </a:rPr>
              <a:t>How do Hindus achieve Moksha?</a:t>
            </a:r>
            <a:endParaRPr lang="tr-TR" dirty="0">
              <a:solidFill>
                <a:srgbClr val="FF0000"/>
              </a:solidFill>
            </a:endParaRPr>
          </a:p>
        </p:txBody>
      </p:sp>
      <p:sp>
        <p:nvSpPr>
          <p:cNvPr id="3" name="İçerik Yer Tutucusu 2"/>
          <p:cNvSpPr>
            <a:spLocks noGrp="1"/>
          </p:cNvSpPr>
          <p:nvPr>
            <p:ph idx="1"/>
          </p:nvPr>
        </p:nvSpPr>
        <p:spPr/>
        <p:txBody>
          <a:bodyPr>
            <a:normAutofit fontScale="92500" lnSpcReduction="20000"/>
          </a:bodyPr>
          <a:lstStyle/>
          <a:p>
            <a:r>
              <a:rPr lang="en-US" dirty="0"/>
              <a:t>There are four different paths to achieve Moksha which a Hindu can take. </a:t>
            </a:r>
            <a:br>
              <a:rPr lang="en-US" dirty="0"/>
            </a:br>
            <a:r>
              <a:rPr lang="en-US" dirty="0"/>
              <a:t/>
            </a:r>
            <a:br>
              <a:rPr lang="en-US" dirty="0"/>
            </a:br>
            <a:r>
              <a:rPr lang="en-US" dirty="0"/>
              <a:t>The Hindu can choose one or all four of the paths they are: </a:t>
            </a:r>
            <a:br>
              <a:rPr lang="en-US" dirty="0"/>
            </a:br>
            <a:r>
              <a:rPr lang="en-US" dirty="0"/>
              <a:t/>
            </a:r>
            <a:br>
              <a:rPr lang="en-US" dirty="0"/>
            </a:br>
            <a:r>
              <a:rPr lang="en-US" dirty="0"/>
              <a:t>1.The path of knowledge - </a:t>
            </a:r>
            <a:r>
              <a:rPr lang="en-US" dirty="0" err="1">
                <a:solidFill>
                  <a:srgbClr val="FF0000"/>
                </a:solidFill>
              </a:rPr>
              <a:t>Jnana</a:t>
            </a:r>
            <a:r>
              <a:rPr lang="en-US" dirty="0">
                <a:solidFill>
                  <a:srgbClr val="FF0000"/>
                </a:solidFill>
              </a:rPr>
              <a:t>-Yoga </a:t>
            </a:r>
            <a:r>
              <a:rPr lang="tr-TR" dirty="0" smtClean="0">
                <a:solidFill>
                  <a:srgbClr val="FF0000"/>
                </a:solidFill>
              </a:rPr>
              <a:t>(</a:t>
            </a:r>
            <a:r>
              <a:rPr lang="tr-TR" dirty="0" err="1" smtClean="0">
                <a:solidFill>
                  <a:srgbClr val="FF0000"/>
                </a:solidFill>
              </a:rPr>
              <a:t>Marga</a:t>
            </a:r>
            <a:r>
              <a:rPr lang="tr-TR" dirty="0" smtClean="0">
                <a:solidFill>
                  <a:srgbClr val="FF0000"/>
                </a:solidFill>
              </a:rPr>
              <a:t>)</a:t>
            </a:r>
            <a:r>
              <a:rPr lang="en-US" dirty="0"/>
              <a:t/>
            </a:r>
            <a:br>
              <a:rPr lang="en-US" dirty="0"/>
            </a:br>
            <a:r>
              <a:rPr lang="en-US" dirty="0"/>
              <a:t/>
            </a:r>
            <a:br>
              <a:rPr lang="en-US" dirty="0"/>
            </a:br>
            <a:r>
              <a:rPr lang="en-US" dirty="0"/>
              <a:t>Spiritual knowledge -leading to the knowledge of the relationship between the soul (atman) and God (Brahman) </a:t>
            </a:r>
            <a:br>
              <a:rPr lang="en-US" dirty="0"/>
            </a:br>
            <a:r>
              <a:rPr lang="en-US" dirty="0"/>
              <a:t/>
            </a:r>
            <a:br>
              <a:rPr lang="en-US" dirty="0"/>
            </a:br>
            <a:r>
              <a:rPr lang="en-US" dirty="0"/>
              <a:t>2.The path of meditation - </a:t>
            </a:r>
            <a:r>
              <a:rPr lang="en-US" dirty="0" err="1">
                <a:solidFill>
                  <a:srgbClr val="FF0000"/>
                </a:solidFill>
              </a:rPr>
              <a:t>Dhyana</a:t>
            </a:r>
            <a:r>
              <a:rPr lang="en-US" dirty="0">
                <a:solidFill>
                  <a:srgbClr val="FF0000"/>
                </a:solidFill>
              </a:rPr>
              <a:t>-yoga </a:t>
            </a:r>
            <a:r>
              <a:rPr lang="en-US" dirty="0"/>
              <a:t/>
            </a:r>
            <a:br>
              <a:rPr lang="en-US" dirty="0"/>
            </a:br>
            <a:r>
              <a:rPr lang="en-US" dirty="0"/>
              <a:t/>
            </a:r>
            <a:br>
              <a:rPr lang="en-US" dirty="0"/>
            </a:br>
            <a:r>
              <a:rPr lang="en-US" dirty="0"/>
              <a:t>The idea is to concentrate so you can reach the real self within you and become one with Brahman </a:t>
            </a:r>
            <a:br>
              <a:rPr lang="en-US" dirty="0"/>
            </a:br>
            <a:r>
              <a:rPr lang="en-US" dirty="0"/>
              <a:t/>
            </a:r>
            <a:br>
              <a:rPr lang="en-US" dirty="0"/>
            </a:br>
            <a:endParaRPr lang="tr-TR" dirty="0"/>
          </a:p>
        </p:txBody>
      </p:sp>
    </p:spTree>
    <p:extLst>
      <p:ext uri="{BB962C8B-B14F-4D97-AF65-F5344CB8AC3E}">
        <p14:creationId xmlns:p14="http://schemas.microsoft.com/office/powerpoint/2010/main" val="2157735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en-US" dirty="0"/>
              <a:t>3.The Path of Devotion - </a:t>
            </a:r>
            <a:r>
              <a:rPr lang="en-US" dirty="0">
                <a:solidFill>
                  <a:srgbClr val="FF0000"/>
                </a:solidFill>
              </a:rPr>
              <a:t>Bhakti-yoga </a:t>
            </a:r>
            <a:r>
              <a:rPr lang="en-US" dirty="0"/>
              <a:t/>
            </a:r>
            <a:br>
              <a:rPr lang="en-US" dirty="0"/>
            </a:br>
            <a:r>
              <a:rPr lang="en-US" dirty="0"/>
              <a:t/>
            </a:r>
            <a:br>
              <a:rPr lang="en-US" dirty="0"/>
            </a:br>
            <a:r>
              <a:rPr lang="en-US" dirty="0"/>
              <a:t>Choosing a particular god or goddess and worshipping them throughout your life in actions, words and deeds. </a:t>
            </a:r>
            <a:br>
              <a:rPr lang="en-US" dirty="0"/>
            </a:br>
            <a:r>
              <a:rPr lang="en-US" dirty="0"/>
              <a:t/>
            </a:r>
            <a:br>
              <a:rPr lang="en-US" dirty="0"/>
            </a:br>
            <a:r>
              <a:rPr lang="en-US" dirty="0"/>
              <a:t>4.The path of good works - </a:t>
            </a:r>
            <a:r>
              <a:rPr lang="en-US" dirty="0">
                <a:solidFill>
                  <a:srgbClr val="FF0000"/>
                </a:solidFill>
              </a:rPr>
              <a:t>Karma-yoga </a:t>
            </a:r>
            <a:r>
              <a:rPr lang="en-US" dirty="0"/>
              <a:t/>
            </a:r>
            <a:br>
              <a:rPr lang="en-US" dirty="0"/>
            </a:br>
            <a:r>
              <a:rPr lang="en-US" dirty="0"/>
              <a:t/>
            </a:r>
            <a:br>
              <a:rPr lang="en-US" dirty="0"/>
            </a:br>
            <a:r>
              <a:rPr lang="en-US" dirty="0"/>
              <a:t>This involves doing all your duties correctly throughout your life. </a:t>
            </a:r>
            <a:endParaRPr lang="tr-TR" dirty="0"/>
          </a:p>
          <a:p>
            <a:endParaRPr lang="tr-TR" dirty="0"/>
          </a:p>
        </p:txBody>
      </p:sp>
    </p:spTree>
    <p:extLst>
      <p:ext uri="{BB962C8B-B14F-4D97-AF65-F5344CB8AC3E}">
        <p14:creationId xmlns:p14="http://schemas.microsoft.com/office/powerpoint/2010/main" val="17287834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315</Words>
  <Application>Microsoft Office PowerPoint</Application>
  <PresentationFormat>Geniş ekran</PresentationFormat>
  <Paragraphs>35</Paragraphs>
  <Slides>11</Slides>
  <Notes>2</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11</vt:i4>
      </vt:variant>
    </vt:vector>
  </HeadingPairs>
  <TitlesOfParts>
    <vt:vector size="20" baseType="lpstr">
      <vt:lpstr>Arial Unicode MS</vt:lpstr>
      <vt:lpstr>Arial</vt:lpstr>
      <vt:lpstr>Calibri</vt:lpstr>
      <vt:lpstr>Calibri Light</vt:lpstr>
      <vt:lpstr>Mangal</vt:lpstr>
      <vt:lpstr>Tahoma</vt:lpstr>
      <vt:lpstr>Times New Roman</vt:lpstr>
      <vt:lpstr>Wingdings</vt:lpstr>
      <vt:lpstr>Office Teması</vt:lpstr>
      <vt:lpstr>PowerPoint Sunusu</vt:lpstr>
      <vt:lpstr>PowerPoint Sunusu</vt:lpstr>
      <vt:lpstr>I.  Generalizations of Indian Religion</vt:lpstr>
      <vt:lpstr>PowerPoint Sunusu</vt:lpstr>
      <vt:lpstr>PowerPoint Sunusu</vt:lpstr>
      <vt:lpstr>PowerPoint Sunusu</vt:lpstr>
      <vt:lpstr>Puruṣārtha (पुरुषार्थ:) </vt:lpstr>
      <vt:lpstr>How do Hindus achieve Moksha?</vt:lpstr>
      <vt:lpstr>PowerPoint Sunusu</vt:lpstr>
      <vt:lpstr>PowerPoint Sunusu</vt:lpstr>
      <vt:lpstr>PowerPoint Sunusu</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account</dc:creator>
  <cp:lastModifiedBy>Microsoft account</cp:lastModifiedBy>
  <cp:revision>1</cp:revision>
  <dcterms:created xsi:type="dcterms:W3CDTF">2018-02-20T14:04:29Z</dcterms:created>
  <dcterms:modified xsi:type="dcterms:W3CDTF">2018-02-20T14:04:35Z</dcterms:modified>
</cp:coreProperties>
</file>