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93" r:id="rId13"/>
    <p:sldId id="267" r:id="rId14"/>
    <p:sldId id="292" r:id="rId15"/>
    <p:sldId id="268" r:id="rId16"/>
    <p:sldId id="269" r:id="rId17"/>
    <p:sldId id="270" r:id="rId18"/>
    <p:sldId id="291" r:id="rId19"/>
    <p:sldId id="271" r:id="rId20"/>
    <p:sldId id="272" r:id="rId21"/>
    <p:sldId id="273" r:id="rId22"/>
    <p:sldId id="274" r:id="rId23"/>
    <p:sldId id="283" r:id="rId24"/>
    <p:sldId id="282" r:id="rId25"/>
    <p:sldId id="275" r:id="rId26"/>
    <p:sldId id="276" r:id="rId27"/>
    <p:sldId id="290" r:id="rId28"/>
    <p:sldId id="277" r:id="rId29"/>
    <p:sldId id="278" r:id="rId30"/>
    <p:sldId id="279" r:id="rId31"/>
    <p:sldId id="280" r:id="rId32"/>
    <p:sldId id="289" r:id="rId33"/>
    <p:sldId id="284" r:id="rId34"/>
    <p:sldId id="285" r:id="rId35"/>
    <p:sldId id="286" r:id="rId36"/>
    <p:sldId id="287" r:id="rId37"/>
    <p:sldId id="288" r:id="rId38"/>
    <p:sldId id="294" r:id="rId39"/>
    <p:sldId id="295" r:id="rId40"/>
    <p:sldId id="296"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22" autoAdjust="0"/>
    <p:restoredTop sz="94660"/>
  </p:normalViewPr>
  <p:slideViewPr>
    <p:cSldViewPr snapToGrid="0">
      <p:cViewPr varScale="1">
        <p:scale>
          <a:sx n="69" d="100"/>
          <a:sy n="69" d="100"/>
        </p:scale>
        <p:origin x="-65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12192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1189096" y="5617774"/>
            <a:ext cx="9843913"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319937" y="1016990"/>
            <a:ext cx="9572977"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320801" y="1009651"/>
            <a:ext cx="9572977"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1026029" y="702069"/>
            <a:ext cx="757108"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10568399" y="655232"/>
            <a:ext cx="566928" cy="755904"/>
          </a:xfrm>
          <a:prstGeom prst="rect">
            <a:avLst/>
          </a:prstGeom>
          <a:noFill/>
        </p:spPr>
      </p:pic>
      <p:sp>
        <p:nvSpPr>
          <p:cNvPr id="2" name="Title 1"/>
          <p:cNvSpPr>
            <a:spLocks noGrp="1"/>
          </p:cNvSpPr>
          <p:nvPr>
            <p:ph type="ctrTitle"/>
          </p:nvPr>
        </p:nvSpPr>
        <p:spPr>
          <a:xfrm>
            <a:off x="2302934" y="1794935"/>
            <a:ext cx="7631291"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2302934" y="3736622"/>
            <a:ext cx="761623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9027569" y="5357593"/>
            <a:ext cx="1618428" cy="365125"/>
          </a:xfrm>
        </p:spPr>
        <p:txBody>
          <a:bodyPr/>
          <a:lstStyle/>
          <a:p>
            <a:fld id="{8F6816AD-12FC-4336-8825-17CB60D99411}" type="datetimeFigureOut">
              <a:rPr lang="tr-TR" smtClean="0"/>
              <a:t>9.3.2016</a:t>
            </a:fld>
            <a:endParaRPr lang="tr-TR"/>
          </a:p>
        </p:txBody>
      </p:sp>
      <p:sp>
        <p:nvSpPr>
          <p:cNvPr id="5" name="Footer Placeholder 4"/>
          <p:cNvSpPr>
            <a:spLocks noGrp="1"/>
          </p:cNvSpPr>
          <p:nvPr>
            <p:ph type="ftr" sz="quarter" idx="11"/>
          </p:nvPr>
        </p:nvSpPr>
        <p:spPr>
          <a:xfrm>
            <a:off x="1565393" y="5357593"/>
            <a:ext cx="6713127" cy="365125"/>
          </a:xfrm>
        </p:spPr>
        <p:txBody>
          <a:bodyPr/>
          <a:lstStyle/>
          <a:p>
            <a:endParaRPr lang="tr-TR"/>
          </a:p>
        </p:txBody>
      </p:sp>
      <p:sp>
        <p:nvSpPr>
          <p:cNvPr id="6" name="Slide Number Placeholder 5"/>
          <p:cNvSpPr>
            <a:spLocks noGrp="1"/>
          </p:cNvSpPr>
          <p:nvPr>
            <p:ph type="sldNum" sz="quarter" idx="12"/>
          </p:nvPr>
        </p:nvSpPr>
        <p:spPr>
          <a:xfrm>
            <a:off x="8285241" y="5357593"/>
            <a:ext cx="738697" cy="365125"/>
          </a:xfrm>
        </p:spPr>
        <p:txBody>
          <a:bodyPr/>
          <a:lstStyle>
            <a:lvl1pPr algn="ctr">
              <a:defRPr/>
            </a:lvl1pPr>
          </a:lstStyle>
          <a:p>
            <a:fld id="{23C9228C-8A3F-4D85-922E-F62D5CA8275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F6816AD-12FC-4336-8825-17CB60D99411}" type="datetimeFigureOut">
              <a:rPr lang="tr-TR" smtClean="0"/>
              <a:t>9.3.2016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3C9228C-8A3F-4D85-922E-F62D5CA8275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2" y="925691"/>
            <a:ext cx="1907823"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730962" y="1106313"/>
            <a:ext cx="690503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F6816AD-12FC-4336-8825-17CB60D99411}" type="datetimeFigureOut">
              <a:rPr lang="tr-TR" smtClean="0"/>
              <a:t>9.3.2016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3C9228C-8A3F-4D85-922E-F62D5CA8275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F6816AD-12FC-4336-8825-17CB60D99411}" type="datetimeFigureOut">
              <a:rPr lang="tr-TR" smtClean="0"/>
              <a:t>9.3.2016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3C9228C-8A3F-4D85-922E-F62D5CA8275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26639" y="2239431"/>
            <a:ext cx="8338725"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941690" y="3725335"/>
            <a:ext cx="8308623"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F6816AD-12FC-4336-8825-17CB60D99411}" type="datetimeFigureOut">
              <a:rPr lang="tr-TR" smtClean="0"/>
              <a:t>9.3.2016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3C9228C-8A3F-4D85-922E-F62D5CA8275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8F6816AD-12FC-4336-8825-17CB60D99411}" type="datetimeFigureOut">
              <a:rPr lang="tr-TR" smtClean="0"/>
              <a:t>9.3.2016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3C9228C-8A3F-4D85-922E-F62D5CA82759}" type="slidenum">
              <a:rPr lang="tr-TR" smtClean="0"/>
              <a:t>‹#›</a:t>
            </a:fld>
            <a:endParaRPr lang="tr-TR"/>
          </a:p>
        </p:txBody>
      </p:sp>
      <p:sp>
        <p:nvSpPr>
          <p:cNvPr id="9" name="Content Placeholder 8"/>
          <p:cNvSpPr>
            <a:spLocks noGrp="1"/>
          </p:cNvSpPr>
          <p:nvPr>
            <p:ph sz="quarter" idx="13"/>
          </p:nvPr>
        </p:nvSpPr>
        <p:spPr>
          <a:xfrm>
            <a:off x="1731264" y="2121407"/>
            <a:ext cx="42672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6217920" y="2119313"/>
            <a:ext cx="42672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2077160" y="2122312"/>
            <a:ext cx="391936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6547559" y="2122311"/>
            <a:ext cx="3925824"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8F6816AD-12FC-4336-8825-17CB60D99411}" type="datetimeFigureOut">
              <a:rPr lang="tr-TR" smtClean="0"/>
              <a:t>9.3.2016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3C9228C-8A3F-4D85-922E-F62D5CA82759}" type="slidenum">
              <a:rPr lang="tr-TR" smtClean="0"/>
              <a:t>‹#›</a:t>
            </a:fld>
            <a:endParaRPr lang="tr-TR"/>
          </a:p>
        </p:txBody>
      </p:sp>
      <p:sp>
        <p:nvSpPr>
          <p:cNvPr id="11" name="Content Placeholder 10"/>
          <p:cNvSpPr>
            <a:spLocks noGrp="1"/>
          </p:cNvSpPr>
          <p:nvPr>
            <p:ph sz="quarter" idx="13"/>
          </p:nvPr>
        </p:nvSpPr>
        <p:spPr>
          <a:xfrm>
            <a:off x="1731264" y="2944368"/>
            <a:ext cx="4303776"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6193535" y="2944813"/>
            <a:ext cx="4303776"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8F6816AD-12FC-4336-8825-17CB60D99411}" type="datetimeFigureOut">
              <a:rPr lang="tr-TR" smtClean="0"/>
              <a:t>9.3.2016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3C9228C-8A3F-4D85-922E-F62D5CA8275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6816AD-12FC-4336-8825-17CB60D99411}" type="datetimeFigureOut">
              <a:rPr lang="tr-TR" smtClean="0"/>
              <a:t>9.3.2016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3C9228C-8A3F-4D85-922E-F62D5CA8275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12192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842903" y="6058038"/>
            <a:ext cx="10295468"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5958497" y="605163"/>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5961889" y="603504"/>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998940" y="576868"/>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999745" y="576072"/>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3161475" y="293953"/>
            <a:ext cx="757108"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8467351" y="238675"/>
            <a:ext cx="566928" cy="755904"/>
          </a:xfrm>
          <a:prstGeom prst="rect">
            <a:avLst/>
          </a:prstGeom>
          <a:noFill/>
        </p:spPr>
      </p:pic>
      <p:sp>
        <p:nvSpPr>
          <p:cNvPr id="2" name="Title 1"/>
          <p:cNvSpPr>
            <a:spLocks noGrp="1"/>
          </p:cNvSpPr>
          <p:nvPr>
            <p:ph type="title"/>
          </p:nvPr>
        </p:nvSpPr>
        <p:spPr>
          <a:xfrm rot="-60000">
            <a:off x="1478635" y="2020043"/>
            <a:ext cx="4086436"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6472388" y="1150993"/>
            <a:ext cx="4027723"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530834" y="3623748"/>
            <a:ext cx="4065188"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8455598" y="5885673"/>
            <a:ext cx="1618428" cy="365125"/>
          </a:xfrm>
        </p:spPr>
        <p:txBody>
          <a:bodyPr/>
          <a:lstStyle/>
          <a:p>
            <a:fld id="{8F6816AD-12FC-4336-8825-17CB60D99411}" type="datetimeFigureOut">
              <a:rPr lang="tr-TR" smtClean="0"/>
              <a:t>9.3.2016</a:t>
            </a:fld>
            <a:endParaRPr lang="tr-TR"/>
          </a:p>
        </p:txBody>
      </p:sp>
      <p:sp>
        <p:nvSpPr>
          <p:cNvPr id="6" name="Footer Placeholder 5"/>
          <p:cNvSpPr>
            <a:spLocks noGrp="1"/>
          </p:cNvSpPr>
          <p:nvPr>
            <p:ph type="ftr" sz="quarter" idx="11"/>
          </p:nvPr>
        </p:nvSpPr>
        <p:spPr>
          <a:xfrm rot="-60000">
            <a:off x="1219406" y="5829262"/>
            <a:ext cx="4696809" cy="365125"/>
          </a:xfrm>
        </p:spPr>
        <p:txBody>
          <a:bodyPr/>
          <a:lstStyle/>
          <a:p>
            <a:endParaRPr lang="tr-TR"/>
          </a:p>
        </p:txBody>
      </p:sp>
      <p:sp>
        <p:nvSpPr>
          <p:cNvPr id="7" name="Slide Number Placeholder 6"/>
          <p:cNvSpPr>
            <a:spLocks noGrp="1"/>
          </p:cNvSpPr>
          <p:nvPr>
            <p:ph type="sldNum" sz="quarter" idx="12"/>
          </p:nvPr>
        </p:nvSpPr>
        <p:spPr>
          <a:xfrm rot="60000">
            <a:off x="10076418" y="5896962"/>
            <a:ext cx="738697" cy="365125"/>
          </a:xfrm>
        </p:spPr>
        <p:txBody>
          <a:bodyPr/>
          <a:lstStyle/>
          <a:p>
            <a:fld id="{23C9228C-8A3F-4D85-922E-F62D5CA8275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12192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842903" y="6058038"/>
            <a:ext cx="10295468"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998940" y="576868"/>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993412" y="575769"/>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5958497" y="605163"/>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5953025" y="603920"/>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3161475" y="293953"/>
            <a:ext cx="757108"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8467351" y="238675"/>
            <a:ext cx="566928" cy="755904"/>
          </a:xfrm>
          <a:prstGeom prst="rect">
            <a:avLst/>
          </a:prstGeom>
          <a:noFill/>
        </p:spPr>
      </p:pic>
      <p:sp>
        <p:nvSpPr>
          <p:cNvPr id="2" name="Title 1"/>
          <p:cNvSpPr>
            <a:spLocks noGrp="1"/>
          </p:cNvSpPr>
          <p:nvPr>
            <p:ph type="title"/>
          </p:nvPr>
        </p:nvSpPr>
        <p:spPr>
          <a:xfrm rot="-60000">
            <a:off x="1475232" y="2020824"/>
            <a:ext cx="408432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6531487" y="1207272"/>
            <a:ext cx="3885151"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536192" y="3621024"/>
            <a:ext cx="4059936"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8461249" y="5888738"/>
            <a:ext cx="1618428" cy="365125"/>
          </a:xfrm>
        </p:spPr>
        <p:txBody>
          <a:bodyPr/>
          <a:lstStyle/>
          <a:p>
            <a:fld id="{8F6816AD-12FC-4336-8825-17CB60D99411}" type="datetimeFigureOut">
              <a:rPr lang="tr-TR" smtClean="0"/>
              <a:t>9.3.2016</a:t>
            </a:fld>
            <a:endParaRPr lang="tr-TR"/>
          </a:p>
        </p:txBody>
      </p:sp>
      <p:sp>
        <p:nvSpPr>
          <p:cNvPr id="6" name="Footer Placeholder 5"/>
          <p:cNvSpPr>
            <a:spLocks noGrp="1"/>
          </p:cNvSpPr>
          <p:nvPr>
            <p:ph type="ftr" sz="quarter" idx="11"/>
          </p:nvPr>
        </p:nvSpPr>
        <p:spPr>
          <a:xfrm rot="-60000">
            <a:off x="1219426" y="5831038"/>
            <a:ext cx="4425391" cy="365125"/>
          </a:xfrm>
        </p:spPr>
        <p:txBody>
          <a:bodyPr/>
          <a:lstStyle/>
          <a:p>
            <a:endParaRPr lang="tr-TR"/>
          </a:p>
        </p:txBody>
      </p:sp>
      <p:sp>
        <p:nvSpPr>
          <p:cNvPr id="7" name="Slide Number Placeholder 6"/>
          <p:cNvSpPr>
            <a:spLocks noGrp="1"/>
          </p:cNvSpPr>
          <p:nvPr>
            <p:ph type="sldNum" sz="quarter" idx="12"/>
          </p:nvPr>
        </p:nvSpPr>
        <p:spPr>
          <a:xfrm rot="60000">
            <a:off x="10082786" y="5900027"/>
            <a:ext cx="738697" cy="365125"/>
          </a:xfrm>
        </p:spPr>
        <p:txBody>
          <a:bodyPr/>
          <a:lstStyle/>
          <a:p>
            <a:fld id="{23C9228C-8A3F-4D85-922E-F62D5CA82759}"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12192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38201" y="6069330"/>
            <a:ext cx="1056132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75360" y="575310"/>
            <a:ext cx="102616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75360" y="576072"/>
            <a:ext cx="102616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724989" y="273091"/>
            <a:ext cx="757108"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10914593" y="203675"/>
            <a:ext cx="566928" cy="755904"/>
          </a:xfrm>
          <a:prstGeom prst="rect">
            <a:avLst/>
          </a:prstGeom>
          <a:noFill/>
        </p:spPr>
      </p:pic>
      <p:sp>
        <p:nvSpPr>
          <p:cNvPr id="2" name="Title Placeholder 1"/>
          <p:cNvSpPr>
            <a:spLocks noGrp="1"/>
          </p:cNvSpPr>
          <p:nvPr>
            <p:ph type="title"/>
          </p:nvPr>
        </p:nvSpPr>
        <p:spPr>
          <a:xfrm>
            <a:off x="1460031" y="817583"/>
            <a:ext cx="9286993"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50721" y="2119257"/>
            <a:ext cx="8261873"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606118" y="5809153"/>
            <a:ext cx="1618428"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8F6816AD-12FC-4336-8825-17CB60D99411}" type="datetimeFigureOut">
              <a:rPr lang="tr-TR" smtClean="0"/>
              <a:t>9.3.2016</a:t>
            </a:fld>
            <a:endParaRPr lang="tr-TR"/>
          </a:p>
        </p:txBody>
      </p:sp>
      <p:sp>
        <p:nvSpPr>
          <p:cNvPr id="5" name="Footer Placeholder 4"/>
          <p:cNvSpPr>
            <a:spLocks noGrp="1"/>
          </p:cNvSpPr>
          <p:nvPr>
            <p:ph type="ftr" sz="quarter" idx="3"/>
          </p:nvPr>
        </p:nvSpPr>
        <p:spPr>
          <a:xfrm>
            <a:off x="1219202" y="5809153"/>
            <a:ext cx="7386917"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10226937" y="5809153"/>
            <a:ext cx="738697"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3C9228C-8A3F-4D85-922E-F62D5CA8275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latin typeface="Agency FB" panose="020B0503020202020204" pitchFamily="34" charset="0"/>
              </a:rPr>
              <a:t>PROGRAM GELİŞTİRMENİN KURAMSAL TEMELLERİ</a:t>
            </a:r>
            <a:endParaRPr lang="tr-TR" dirty="0">
              <a:latin typeface="Agency FB" panose="020B0503020202020204" pitchFamily="34" charset="0"/>
            </a:endParaRPr>
          </a:p>
        </p:txBody>
      </p:sp>
    </p:spTree>
    <p:extLst>
      <p:ext uri="{BB962C8B-B14F-4D97-AF65-F5344CB8AC3E}">
        <p14:creationId xmlns:p14="http://schemas.microsoft.com/office/powerpoint/2010/main" val="36598949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60763" y="697634"/>
            <a:ext cx="8908473" cy="909493"/>
          </a:xfrm>
        </p:spPr>
        <p:txBody>
          <a:bodyPr/>
          <a:lstStyle/>
          <a:p>
            <a:pPr algn="ctr"/>
            <a:r>
              <a:rPr lang="tr-TR" b="1" dirty="0" smtClean="0">
                <a:solidFill>
                  <a:schemeClr val="bg2">
                    <a:lumMod val="25000"/>
                  </a:schemeClr>
                </a:solidFill>
                <a:latin typeface="Curlz MT" panose="04040404050702020202" pitchFamily="82" charset="0"/>
              </a:rPr>
              <a:t>Felsefi Temel</a:t>
            </a:r>
            <a:endParaRPr lang="tr-TR" b="1" dirty="0">
              <a:solidFill>
                <a:schemeClr val="bg2">
                  <a:lumMod val="25000"/>
                </a:schemeClr>
              </a:solidFill>
              <a:latin typeface="Curlz MT" panose="04040404050702020202" pitchFamily="82" charset="0"/>
            </a:endParaRPr>
          </a:p>
        </p:txBody>
      </p:sp>
      <p:sp>
        <p:nvSpPr>
          <p:cNvPr id="3" name="İçerik Yer Tutucusu 2"/>
          <p:cNvSpPr>
            <a:spLocks noGrp="1"/>
          </p:cNvSpPr>
          <p:nvPr>
            <p:ph idx="1"/>
          </p:nvPr>
        </p:nvSpPr>
        <p:spPr/>
        <p:txBody>
          <a:bodyPr/>
          <a:lstStyle/>
          <a:p>
            <a:pPr marL="0" indent="0">
              <a:buNone/>
            </a:pPr>
            <a:r>
              <a:rPr lang="tr-TR" dirty="0" smtClean="0">
                <a:latin typeface="Comic Sans MS" panose="030F0702030302020204" pitchFamily="66" charset="0"/>
              </a:rPr>
              <a:t>Program geliştirmede felsefeden en çok hedeflerin oluşturulması aşamasında yararlanılır.</a:t>
            </a:r>
          </a:p>
          <a:p>
            <a:pPr marL="0" indent="0">
              <a:buNone/>
            </a:pPr>
            <a:r>
              <a:rPr lang="tr-TR" dirty="0" smtClean="0">
                <a:latin typeface="Comic Sans MS" panose="030F0702030302020204" pitchFamily="66" charset="0"/>
              </a:rPr>
              <a:t>Bu aşamada:</a:t>
            </a:r>
          </a:p>
          <a:p>
            <a:pPr marL="514350" indent="-514350">
              <a:buAutoNum type="arabicPeriod"/>
            </a:pPr>
            <a:r>
              <a:rPr lang="tr-TR" dirty="0" smtClean="0">
                <a:latin typeface="Comic Sans MS" panose="030F0702030302020204" pitchFamily="66" charset="0"/>
              </a:rPr>
              <a:t>Temel </a:t>
            </a:r>
            <a:r>
              <a:rPr lang="tr-TR" dirty="0" err="1" smtClean="0">
                <a:latin typeface="Comic Sans MS" panose="030F0702030302020204" pitchFamily="66" charset="0"/>
              </a:rPr>
              <a:t>sayıltılarda</a:t>
            </a:r>
            <a:r>
              <a:rPr lang="tr-TR" dirty="0" smtClean="0">
                <a:latin typeface="Comic Sans MS" panose="030F0702030302020204" pitchFamily="66" charset="0"/>
              </a:rPr>
              <a:t> açıklığa varmada</a:t>
            </a:r>
          </a:p>
          <a:p>
            <a:pPr marL="514350" indent="-514350">
              <a:buAutoNum type="arabicPeriod"/>
            </a:pPr>
            <a:r>
              <a:rPr lang="tr-TR" dirty="0" smtClean="0">
                <a:latin typeface="Comic Sans MS" panose="030F0702030302020204" pitchFamily="66" charset="0"/>
              </a:rPr>
              <a:t>Aday hedeflere yenilerini eklemede</a:t>
            </a:r>
          </a:p>
          <a:p>
            <a:pPr marL="514350" indent="-514350">
              <a:buAutoNum type="arabicPeriod"/>
            </a:pPr>
            <a:r>
              <a:rPr lang="tr-TR" dirty="0" smtClean="0">
                <a:latin typeface="Comic Sans MS" panose="030F0702030302020204" pitchFamily="66" charset="0"/>
              </a:rPr>
              <a:t>Hedeflerin iç ve dış tutarlılığını ortaya koymada</a:t>
            </a:r>
          </a:p>
          <a:p>
            <a:pPr marL="514350" indent="-514350">
              <a:buAutoNum type="arabicPeriod"/>
            </a:pPr>
            <a:r>
              <a:rPr lang="tr-TR" dirty="0" smtClean="0">
                <a:latin typeface="Comic Sans MS" panose="030F0702030302020204" pitchFamily="66" charset="0"/>
              </a:rPr>
              <a:t>Hedeflerini önem sırasına koymada.</a:t>
            </a:r>
            <a:endParaRPr lang="tr-TR" dirty="0">
              <a:latin typeface="Comic Sans MS" panose="030F0702030302020204" pitchFamily="66" charset="0"/>
            </a:endParaRPr>
          </a:p>
        </p:txBody>
      </p:sp>
    </p:spTree>
    <p:extLst>
      <p:ext uri="{BB962C8B-B14F-4D97-AF65-F5344CB8AC3E}">
        <p14:creationId xmlns:p14="http://schemas.microsoft.com/office/powerpoint/2010/main" val="35392968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63782" y="1620982"/>
            <a:ext cx="10058400" cy="3906982"/>
          </a:xfrm>
        </p:spPr>
        <p:txBody>
          <a:bodyPr>
            <a:normAutofit/>
          </a:bodyPr>
          <a:lstStyle/>
          <a:p>
            <a:pPr marL="0" indent="0">
              <a:buNone/>
            </a:pPr>
            <a:r>
              <a:rPr lang="tr-TR" sz="3200" dirty="0" smtClean="0">
                <a:latin typeface="Brush Script MT" panose="03060802040406070304" pitchFamily="66" charset="0"/>
              </a:rPr>
              <a:t>Başlıca felsefe alanları: Epistemoloji, ontoloji, </a:t>
            </a:r>
            <a:r>
              <a:rPr lang="tr-TR" sz="3200" dirty="0" err="1" smtClean="0">
                <a:latin typeface="Brush Script MT" panose="03060802040406070304" pitchFamily="66" charset="0"/>
              </a:rPr>
              <a:t>aksiyoloji</a:t>
            </a:r>
            <a:r>
              <a:rPr lang="tr-TR" sz="3200" dirty="0">
                <a:latin typeface="Brush Script MT" panose="03060802040406070304" pitchFamily="66" charset="0"/>
              </a:rPr>
              <a:t> </a:t>
            </a:r>
            <a:r>
              <a:rPr lang="tr-TR" sz="3200" dirty="0" smtClean="0">
                <a:latin typeface="Brush Script MT" panose="03060802040406070304" pitchFamily="66" charset="0"/>
              </a:rPr>
              <a:t>ve mantıktır</a:t>
            </a:r>
            <a:r>
              <a:rPr lang="tr-TR" dirty="0" smtClean="0">
                <a:latin typeface="Comic Sans MS" panose="030F0702030302020204" pitchFamily="66" charset="0"/>
              </a:rPr>
              <a:t>.</a:t>
            </a:r>
          </a:p>
          <a:p>
            <a:pPr marL="0" indent="0">
              <a:buNone/>
            </a:pPr>
            <a:endParaRPr lang="tr-TR" dirty="0" smtClean="0">
              <a:latin typeface="Comic Sans MS" panose="030F0702030302020204" pitchFamily="66" charset="0"/>
            </a:endParaRPr>
          </a:p>
          <a:p>
            <a:pPr>
              <a:buFont typeface="Wingdings" panose="05000000000000000000" pitchFamily="2" charset="2"/>
              <a:buChar char="v"/>
            </a:pPr>
            <a:r>
              <a:rPr lang="tr-TR" b="1" i="1" u="sng" dirty="0" smtClean="0">
                <a:latin typeface="Comic Sans MS" panose="030F0702030302020204" pitchFamily="66" charset="0"/>
              </a:rPr>
              <a:t>Epistemoloji</a:t>
            </a:r>
            <a:r>
              <a:rPr lang="tr-TR" dirty="0" smtClean="0">
                <a:latin typeface="Comic Sans MS" panose="030F0702030302020204" pitchFamily="66" charset="0"/>
              </a:rPr>
              <a:t>: ‘Bilgi sorunu’ olarak 2 kelimeyle özetlenebilir. Bilginin kesin doğru olup olamayacağı epistemolojinin konusudur.  Günlük, gelenek ve görenek, çarpıtılmış, politik, sanatsal, dinsel, felsefi, yaşamda yararlı ve kullanılmayan bilgilerdir.</a:t>
            </a:r>
          </a:p>
          <a:p>
            <a:pPr>
              <a:buFont typeface="Wingdings" panose="05000000000000000000" pitchFamily="2" charset="2"/>
              <a:buChar char="v"/>
            </a:pPr>
            <a:r>
              <a:rPr lang="tr-TR" b="1" i="1" u="sng" dirty="0" smtClean="0">
                <a:latin typeface="Comic Sans MS" panose="030F0702030302020204" pitchFamily="66" charset="0"/>
              </a:rPr>
              <a:t>Ontoloji: </a:t>
            </a:r>
            <a:r>
              <a:rPr lang="tr-TR" dirty="0" smtClean="0">
                <a:latin typeface="Comic Sans MS" panose="030F0702030302020204" pitchFamily="66" charset="0"/>
              </a:rPr>
              <a:t>‘Varlık bilgisi’ olarak 2 kelimeyle özetlenebilir. Var olan ve ilk varlık konuları ile ilgilenir.</a:t>
            </a:r>
          </a:p>
        </p:txBody>
      </p:sp>
    </p:spTree>
    <p:extLst>
      <p:ext uri="{BB962C8B-B14F-4D97-AF65-F5344CB8AC3E}">
        <p14:creationId xmlns:p14="http://schemas.microsoft.com/office/powerpoint/2010/main" val="21559587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43891" y="2119257"/>
            <a:ext cx="8868703" cy="3603812"/>
          </a:xfrm>
        </p:spPr>
        <p:txBody>
          <a:bodyPr/>
          <a:lstStyle/>
          <a:p>
            <a:pPr>
              <a:buFont typeface="Wingdings" panose="05000000000000000000" pitchFamily="2" charset="2"/>
              <a:buChar char="v"/>
            </a:pPr>
            <a:r>
              <a:rPr lang="tr-TR" b="1" i="1" u="sng" dirty="0" err="1">
                <a:latin typeface="Comic Sans MS" panose="030F0702030302020204" pitchFamily="66" charset="0"/>
              </a:rPr>
              <a:t>Aksiyoloji</a:t>
            </a:r>
            <a:r>
              <a:rPr lang="tr-TR" b="1" i="1" u="sng" dirty="0">
                <a:latin typeface="Comic Sans MS" panose="030F0702030302020204" pitchFamily="66" charset="0"/>
              </a:rPr>
              <a:t>: </a:t>
            </a:r>
            <a:r>
              <a:rPr lang="tr-TR" dirty="0">
                <a:latin typeface="Comic Sans MS" panose="030F0702030302020204" pitchFamily="66" charset="0"/>
              </a:rPr>
              <a:t>‘Değerler sorunu’ olarak 2 kelimeyle özetlenebilir. Ahlak, değer, insan davranışları arasındaki ilişki, estetik, otorite, buyruk, etik, doğruluk, özgürlük </a:t>
            </a:r>
            <a:r>
              <a:rPr lang="tr-TR" dirty="0" err="1">
                <a:latin typeface="Comic Sans MS" panose="030F0702030302020204" pitchFamily="66" charset="0"/>
              </a:rPr>
              <a:t>aksiyolojinin</a:t>
            </a:r>
            <a:r>
              <a:rPr lang="tr-TR" dirty="0">
                <a:latin typeface="Comic Sans MS" panose="030F0702030302020204" pitchFamily="66" charset="0"/>
              </a:rPr>
              <a:t> konularıdır.</a:t>
            </a:r>
          </a:p>
          <a:p>
            <a:pPr>
              <a:buFont typeface="Wingdings" panose="05000000000000000000" pitchFamily="2" charset="2"/>
              <a:buChar char="v"/>
            </a:pPr>
            <a:r>
              <a:rPr lang="tr-TR" b="1" i="1" u="sng" dirty="0">
                <a:latin typeface="Comic Sans MS" panose="030F0702030302020204" pitchFamily="66" charset="0"/>
              </a:rPr>
              <a:t>Mantık: </a:t>
            </a:r>
            <a:r>
              <a:rPr lang="tr-TR" dirty="0">
                <a:latin typeface="Comic Sans MS" panose="030F0702030302020204" pitchFamily="66" charset="0"/>
              </a:rPr>
              <a:t>‘Akıl yürütme’ olarak 2 kelimeyle özetlenebilir. Akıl, akıl yürütme, çıkarımda bulunma, bilinenden bilinmeyeni elde etme konuları ile ilgilenir.</a:t>
            </a:r>
          </a:p>
          <a:p>
            <a:pPr marL="0" indent="0">
              <a:buNone/>
            </a:pPr>
            <a:endParaRPr lang="tr-TR" dirty="0">
              <a:latin typeface="Comic Sans MS" panose="030F0702030302020204" pitchFamily="66" charset="0"/>
            </a:endParaRPr>
          </a:p>
        </p:txBody>
      </p:sp>
    </p:spTree>
    <p:extLst>
      <p:ext uri="{BB962C8B-B14F-4D97-AF65-F5344CB8AC3E}">
        <p14:creationId xmlns:p14="http://schemas.microsoft.com/office/powerpoint/2010/main" val="38733792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19199" y="1302328"/>
            <a:ext cx="9989128" cy="3906982"/>
          </a:xfrm>
        </p:spPr>
        <p:txBody>
          <a:bodyPr>
            <a:normAutofit/>
          </a:bodyPr>
          <a:lstStyle/>
          <a:p>
            <a:pPr marL="0" indent="0">
              <a:buNone/>
            </a:pPr>
            <a:r>
              <a:rPr lang="tr-TR" sz="2800" b="1" dirty="0">
                <a:latin typeface="Blackadder ITC" panose="04020505051007020D02" pitchFamily="82" charset="0"/>
              </a:rPr>
              <a:t>Eğitimi etkileyen felsefi </a:t>
            </a:r>
            <a:r>
              <a:rPr lang="tr-TR" sz="2800" b="1" dirty="0" smtClean="0">
                <a:latin typeface="Blackadder ITC" panose="04020505051007020D02" pitchFamily="82" charset="0"/>
              </a:rPr>
              <a:t>akımlar: İdealizm, realizm, pragmatizm ve varoluşçuluktur.</a:t>
            </a:r>
          </a:p>
          <a:p>
            <a:pPr marL="0" indent="0">
              <a:buNone/>
            </a:pPr>
            <a:endParaRPr lang="tr-TR" dirty="0" smtClean="0"/>
          </a:p>
          <a:p>
            <a:pPr>
              <a:buFont typeface="Wingdings" panose="05000000000000000000" pitchFamily="2" charset="2"/>
              <a:buChar char="q"/>
            </a:pPr>
            <a:r>
              <a:rPr lang="tr-TR" b="1" i="1" dirty="0" smtClean="0">
                <a:latin typeface="Comic Sans MS" panose="030F0702030302020204" pitchFamily="66" charset="0"/>
              </a:rPr>
              <a:t>İdealizm(</a:t>
            </a:r>
            <a:r>
              <a:rPr lang="tr-TR" b="1" i="1" dirty="0" err="1" smtClean="0">
                <a:latin typeface="Comic Sans MS" panose="030F0702030302020204" pitchFamily="66" charset="0"/>
              </a:rPr>
              <a:t>Platon,Hegel</a:t>
            </a:r>
            <a:r>
              <a:rPr lang="tr-TR" b="1" i="1" dirty="0" smtClean="0">
                <a:latin typeface="Comic Sans MS" panose="030F0702030302020204" pitchFamily="66" charset="0"/>
              </a:rPr>
              <a:t>): </a:t>
            </a:r>
            <a:r>
              <a:rPr lang="tr-TR" dirty="0" smtClean="0">
                <a:latin typeface="Comic Sans MS" panose="030F0702030302020204" pitchFamily="66" charset="0"/>
              </a:rPr>
              <a:t>Akıl, sevgi, değerler ve bilgelik önemlidir. Evrensel doğrular, bunları aktaracak ve model olması gereken öğretmen önemlidir.</a:t>
            </a:r>
          </a:p>
          <a:p>
            <a:pPr>
              <a:buFont typeface="Wingdings" panose="05000000000000000000" pitchFamily="2" charset="2"/>
              <a:buChar char="q"/>
            </a:pPr>
            <a:r>
              <a:rPr lang="tr-TR" b="1" i="1" dirty="0" smtClean="0">
                <a:latin typeface="Comic Sans MS" panose="030F0702030302020204" pitchFamily="66" charset="0"/>
              </a:rPr>
              <a:t>Realizm(Aristoteles): </a:t>
            </a:r>
            <a:r>
              <a:rPr lang="tr-TR" dirty="0" smtClean="0">
                <a:latin typeface="Comic Sans MS" panose="030F0702030302020204" pitchFamily="66" charset="0"/>
              </a:rPr>
              <a:t>Varlık ve nesneler önemlidir. İnsanın evrensel ve değişmez uyumu, yaşamı kopya etme, disiplinli çalışma realist eğitimin hedefidir.</a:t>
            </a:r>
          </a:p>
        </p:txBody>
      </p:sp>
    </p:spTree>
    <p:extLst>
      <p:ext uri="{BB962C8B-B14F-4D97-AF65-F5344CB8AC3E}">
        <p14:creationId xmlns:p14="http://schemas.microsoft.com/office/powerpoint/2010/main" val="36290949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84466" y="1731330"/>
            <a:ext cx="8261873" cy="3603812"/>
          </a:xfrm>
        </p:spPr>
        <p:txBody>
          <a:bodyPr>
            <a:normAutofit lnSpcReduction="10000"/>
          </a:bodyPr>
          <a:lstStyle/>
          <a:p>
            <a:pPr>
              <a:buFont typeface="Wingdings" panose="05000000000000000000" pitchFamily="2" charset="2"/>
              <a:buChar char="q"/>
            </a:pPr>
            <a:r>
              <a:rPr lang="tr-TR" b="1" i="1" dirty="0" smtClean="0">
                <a:latin typeface="Comic Sans MS" panose="030F0702030302020204" pitchFamily="66" charset="0"/>
              </a:rPr>
              <a:t>Pragmatizm(John </a:t>
            </a:r>
            <a:r>
              <a:rPr lang="tr-TR" b="1" i="1" dirty="0" err="1" smtClean="0">
                <a:latin typeface="Comic Sans MS" panose="030F0702030302020204" pitchFamily="66" charset="0"/>
              </a:rPr>
              <a:t>Dewey,W.James</a:t>
            </a:r>
            <a:r>
              <a:rPr lang="tr-TR" b="1" i="1" dirty="0" smtClean="0">
                <a:latin typeface="Comic Sans MS" panose="030F0702030302020204" pitchFamily="66" charset="0"/>
              </a:rPr>
              <a:t>): </a:t>
            </a:r>
            <a:r>
              <a:rPr lang="tr-TR" dirty="0">
                <a:latin typeface="Comic Sans MS" panose="030F0702030302020204" pitchFamily="66" charset="0"/>
              </a:rPr>
              <a:t>Birey, bilim ve bilimsel yöntem önemlidir. William James ve John </a:t>
            </a:r>
            <a:r>
              <a:rPr lang="tr-TR" dirty="0" err="1">
                <a:latin typeface="Comic Sans MS" panose="030F0702030302020204" pitchFamily="66" charset="0"/>
              </a:rPr>
              <a:t>Dewey</a:t>
            </a:r>
            <a:r>
              <a:rPr lang="tr-TR" dirty="0">
                <a:latin typeface="Comic Sans MS" panose="030F0702030302020204" pitchFamily="66" charset="0"/>
              </a:rPr>
              <a:t>, bilimsel yöntem için problem çözmenin, gelişimin ve deneyimin önemli olduğunu savunur. Öğrenme yaşantı ürünüdür, okul yaşamın kendisidir. Değişmeyen bilgi yoktur.</a:t>
            </a:r>
          </a:p>
          <a:p>
            <a:pPr>
              <a:buFont typeface="Wingdings" panose="05000000000000000000" pitchFamily="2" charset="2"/>
              <a:buChar char="q"/>
            </a:pPr>
            <a:r>
              <a:rPr lang="tr-TR" b="1" i="1" dirty="0" smtClean="0">
                <a:latin typeface="Comic Sans MS" panose="030F0702030302020204" pitchFamily="66" charset="0"/>
              </a:rPr>
              <a:t>Varoluşçuluk(</a:t>
            </a:r>
            <a:r>
              <a:rPr lang="tr-TR" b="1" i="1" dirty="0" err="1" smtClean="0">
                <a:latin typeface="Comic Sans MS" panose="030F0702030302020204" pitchFamily="66" charset="0"/>
              </a:rPr>
              <a:t>J.P.Sartre</a:t>
            </a:r>
            <a:r>
              <a:rPr lang="tr-TR" b="1" i="1" dirty="0" smtClean="0">
                <a:latin typeface="Comic Sans MS" panose="030F0702030302020204" pitchFamily="66" charset="0"/>
              </a:rPr>
              <a:t>): </a:t>
            </a:r>
            <a:r>
              <a:rPr lang="tr-TR" dirty="0">
                <a:latin typeface="Comic Sans MS" panose="030F0702030302020204" pitchFamily="66" charset="0"/>
              </a:rPr>
              <a:t>İnsanın gerçekleşmemiş iç varlığı ve özgürlük önemlidir. Çevresel faktörler bireyi ve özgürlüğünü etkiler. Bu nedenle toplumsal olgu ve olaylar bireyi etkiler düşüncesini savunur.</a:t>
            </a:r>
          </a:p>
          <a:p>
            <a:pPr marL="0" indent="0">
              <a:buNone/>
            </a:pPr>
            <a:endParaRPr lang="tr-TR" dirty="0">
              <a:latin typeface="Comic Sans MS" panose="030F0702030302020204" pitchFamily="66" charset="0"/>
            </a:endParaRPr>
          </a:p>
        </p:txBody>
      </p:sp>
    </p:spTree>
    <p:extLst>
      <p:ext uri="{BB962C8B-B14F-4D97-AF65-F5344CB8AC3E}">
        <p14:creationId xmlns:p14="http://schemas.microsoft.com/office/powerpoint/2010/main" val="10723559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1094510" y="720436"/>
            <a:ext cx="9933708" cy="4682837"/>
          </a:xfrm>
          <a:prstGeom prst="cloudCallou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solidFill>
                  <a:schemeClr val="tx1">
                    <a:lumMod val="95000"/>
                    <a:lumOff val="5000"/>
                  </a:schemeClr>
                </a:solidFill>
                <a:latin typeface="Blackadder ITC" panose="04020505051007020D02" pitchFamily="82" charset="0"/>
                <a:cs typeface="Angsana New" panose="02020603050405020304" pitchFamily="18" charset="-34"/>
              </a:rPr>
              <a:t>İdealizm, düşünmeye ve değerlere önem verir. ‘’İnsan neyi düşünüyorsa dünyası odur.’’ görüşünü savunurken realizm ‘’Dünya maddi ve manevi tüm gerçekliği ile vardır. İnsan ne kadarını bilirse o kadar gerçekçidir.’’ görüşünü savunur. Pragmatizm ise iyi ve faydalı olanın doğru, doğru olanın da iyi ve faydalı olduğunu savunur. Varoluşçuluk ise ‘’Birey özgür biçimde kendi değerler sistemini oluşturur.’’ görüşünü savunur.</a:t>
            </a:r>
          </a:p>
          <a:p>
            <a:pPr algn="ctr"/>
            <a:endParaRPr lang="tr-TR" dirty="0"/>
          </a:p>
        </p:txBody>
      </p:sp>
    </p:spTree>
    <p:extLst>
      <p:ext uri="{BB962C8B-B14F-4D97-AF65-F5344CB8AC3E}">
        <p14:creationId xmlns:p14="http://schemas.microsoft.com/office/powerpoint/2010/main" val="948248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3999" y="642216"/>
            <a:ext cx="9033165" cy="951057"/>
          </a:xfrm>
        </p:spPr>
        <p:txBody>
          <a:bodyPr/>
          <a:lstStyle/>
          <a:p>
            <a:pPr algn="ctr"/>
            <a:r>
              <a:rPr lang="tr-TR" i="1" dirty="0" smtClean="0">
                <a:latin typeface="Forte" panose="03060902040502070203" pitchFamily="66" charset="0"/>
              </a:rPr>
              <a:t>Eğitim felsefeleri</a:t>
            </a:r>
            <a:endParaRPr lang="tr-TR" i="1" dirty="0">
              <a:latin typeface="Forte" panose="03060902040502070203" pitchFamily="66" charset="0"/>
            </a:endParaRPr>
          </a:p>
        </p:txBody>
      </p:sp>
      <p:sp>
        <p:nvSpPr>
          <p:cNvPr id="3" name="İçerik Yer Tutucusu 2"/>
          <p:cNvSpPr>
            <a:spLocks noGrp="1"/>
          </p:cNvSpPr>
          <p:nvPr>
            <p:ph idx="1"/>
          </p:nvPr>
        </p:nvSpPr>
        <p:spPr>
          <a:xfrm>
            <a:off x="1233055" y="1842655"/>
            <a:ext cx="9795164" cy="3061855"/>
          </a:xfrm>
        </p:spPr>
        <p:txBody>
          <a:bodyPr>
            <a:normAutofit/>
          </a:bodyPr>
          <a:lstStyle/>
          <a:p>
            <a:pPr>
              <a:buFont typeface="Wingdings" panose="05000000000000000000" pitchFamily="2" charset="2"/>
              <a:buChar char="Ø"/>
            </a:pPr>
            <a:r>
              <a:rPr lang="tr-TR" b="1" i="1" dirty="0" err="1" smtClean="0">
                <a:latin typeface="Comic Sans MS" panose="030F0702030302020204" pitchFamily="66" charset="0"/>
              </a:rPr>
              <a:t>Daimicilik</a:t>
            </a:r>
            <a:r>
              <a:rPr lang="tr-TR" b="1" i="1" dirty="0" smtClean="0">
                <a:latin typeface="Comic Sans MS" panose="030F0702030302020204" pitchFamily="66" charset="0"/>
              </a:rPr>
              <a:t>: </a:t>
            </a:r>
            <a:r>
              <a:rPr lang="tr-TR" dirty="0" smtClean="0">
                <a:latin typeface="Comic Sans MS" panose="030F0702030302020204" pitchFamily="66" charset="0"/>
              </a:rPr>
              <a:t>Akla önem verir. Bu görüşün eğitime yansıması ‘’öğretmenin öğrenciye model olarak öğrencinin aklında zaten var olan doğruları buldurması’’ şeklinde olmaktadır.</a:t>
            </a:r>
          </a:p>
          <a:p>
            <a:pPr marL="0" indent="0">
              <a:buNone/>
            </a:pPr>
            <a:r>
              <a:rPr lang="tr-TR" dirty="0" smtClean="0">
                <a:latin typeface="Comic Sans MS" panose="030F0702030302020204" pitchFamily="66" charset="0"/>
              </a:rPr>
              <a:t>Bu felsefeye göre insanların özü dünyanın her yerinde aynıdır ve tarih boyunca değişmemiştir. Bu nedenle eğitimin amacı ‘’değişmeyen evrensel bilgileri aktarmak’’ olmalıdır.</a:t>
            </a:r>
          </a:p>
        </p:txBody>
      </p:sp>
    </p:spTree>
    <p:extLst>
      <p:ext uri="{BB962C8B-B14F-4D97-AF65-F5344CB8AC3E}">
        <p14:creationId xmlns:p14="http://schemas.microsoft.com/office/powerpoint/2010/main" val="11217450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19198" y="1482436"/>
            <a:ext cx="9836729" cy="3740728"/>
          </a:xfrm>
        </p:spPr>
        <p:txBody>
          <a:bodyPr>
            <a:normAutofit/>
          </a:bodyPr>
          <a:lstStyle/>
          <a:p>
            <a:pPr>
              <a:buFont typeface="Wingdings" panose="05000000000000000000" pitchFamily="2" charset="2"/>
              <a:buChar char="Ø"/>
            </a:pPr>
            <a:r>
              <a:rPr lang="tr-TR" b="1" dirty="0" err="1" smtClean="0">
                <a:latin typeface="Comic Sans MS" panose="030F0702030302020204" pitchFamily="66" charset="0"/>
              </a:rPr>
              <a:t>Esasicilik</a:t>
            </a:r>
            <a:r>
              <a:rPr lang="tr-TR" dirty="0" smtClean="0"/>
              <a:t>: İnsan aklı doğuştan boştur. Tüm bilgiler sonradan öğrenilebilir. Bu görüşün eğitime yansıması ‘’öğrencinin öğretmeni dinleyerek anlatılanları ezberlemesi’’ şeklinde olmaktadır.</a:t>
            </a:r>
          </a:p>
          <a:p>
            <a:pPr>
              <a:buFont typeface="Wingdings" panose="05000000000000000000" pitchFamily="2" charset="2"/>
              <a:buChar char="Ø"/>
            </a:pPr>
            <a:r>
              <a:rPr lang="tr-TR" b="1" dirty="0" err="1" smtClean="0">
                <a:latin typeface="Comic Sans MS" panose="030F0702030302020204" pitchFamily="66" charset="0"/>
              </a:rPr>
              <a:t>İlerlemecilik</a:t>
            </a:r>
            <a:r>
              <a:rPr lang="tr-TR" b="1" dirty="0" smtClean="0">
                <a:latin typeface="Comic Sans MS" panose="030F0702030302020204" pitchFamily="66" charset="0"/>
              </a:rPr>
              <a:t>:</a:t>
            </a:r>
            <a:r>
              <a:rPr lang="tr-TR" dirty="0" smtClean="0"/>
              <a:t> Bu felsefede öğrenci merkezdedir. Yani eğitimde öğrencilerin ilgi, ihtiyaç ve yetenekleri dikkate alınmalıdır ve öğrencilerin gizil güçleri ortaya çıkarılmalıdır. </a:t>
            </a:r>
            <a:r>
              <a:rPr lang="tr-TR" dirty="0" err="1" smtClean="0"/>
              <a:t>İlerlemeciliğe</a:t>
            </a:r>
            <a:r>
              <a:rPr lang="tr-TR" dirty="0" smtClean="0"/>
              <a:t> göre </a:t>
            </a:r>
            <a:r>
              <a:rPr lang="tr-TR" dirty="0" err="1" smtClean="0"/>
              <a:t>işbirlikli</a:t>
            </a:r>
            <a:r>
              <a:rPr lang="tr-TR" dirty="0" smtClean="0"/>
              <a:t> çalışma, problem çözme ve öğrenci ilgi ihtiyaç, beklentileri önemlidir.</a:t>
            </a:r>
          </a:p>
        </p:txBody>
      </p:sp>
    </p:spTree>
    <p:extLst>
      <p:ext uri="{BB962C8B-B14F-4D97-AF65-F5344CB8AC3E}">
        <p14:creationId xmlns:p14="http://schemas.microsoft.com/office/powerpoint/2010/main" val="2854732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buFont typeface="Wingdings" panose="05000000000000000000" pitchFamily="2" charset="2"/>
              <a:buChar char="Ø"/>
            </a:pPr>
            <a:r>
              <a:rPr lang="tr-TR" b="1" dirty="0">
                <a:latin typeface="Comic Sans MS" panose="030F0702030302020204" pitchFamily="66" charset="0"/>
              </a:rPr>
              <a:t>Yeniden </a:t>
            </a:r>
            <a:r>
              <a:rPr lang="tr-TR" b="1" dirty="0" err="1">
                <a:latin typeface="Comic Sans MS" panose="030F0702030302020204" pitchFamily="66" charset="0"/>
              </a:rPr>
              <a:t>Kurmacılık</a:t>
            </a:r>
            <a:r>
              <a:rPr lang="tr-TR" b="1" dirty="0">
                <a:latin typeface="Comic Sans MS" panose="030F0702030302020204" pitchFamily="66" charset="0"/>
              </a:rPr>
              <a:t>: </a:t>
            </a:r>
            <a:r>
              <a:rPr lang="tr-TR" dirty="0"/>
              <a:t>En çağdaş akımdır. Bu felsefede önemli olan hedeflerdir. Eğitimin hedefi toplumu yeniden düzenlemek olmalıdır. İnsanlığın barış içinde yaşaması için uzlaşan değerlere ihtiyaç vardır. Bu nedenle eğitimin hedefleri işbirliği, demokratik yaşam biçimi gibi değerleri öğretmek olmalıdır.</a:t>
            </a:r>
          </a:p>
          <a:p>
            <a:pPr marL="0" indent="0">
              <a:buNone/>
            </a:pPr>
            <a:endParaRPr lang="tr-TR" dirty="0"/>
          </a:p>
        </p:txBody>
      </p:sp>
    </p:spTree>
    <p:extLst>
      <p:ext uri="{BB962C8B-B14F-4D97-AF65-F5344CB8AC3E}">
        <p14:creationId xmlns:p14="http://schemas.microsoft.com/office/powerpoint/2010/main" val="11314352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39091" y="1260765"/>
            <a:ext cx="10044546" cy="4821380"/>
          </a:xfrm>
        </p:spPr>
        <p:txBody>
          <a:bodyPr>
            <a:normAutofit/>
          </a:bodyPr>
          <a:lstStyle/>
          <a:p>
            <a:pPr marL="0" indent="0">
              <a:buNone/>
            </a:pPr>
            <a:r>
              <a:rPr lang="tr-TR" dirty="0" smtClean="0">
                <a:latin typeface="Comic Sans MS" panose="030F0702030302020204" pitchFamily="66" charset="0"/>
              </a:rPr>
              <a:t>Yeniden </a:t>
            </a:r>
            <a:r>
              <a:rPr lang="tr-TR" dirty="0" err="1" smtClean="0">
                <a:latin typeface="Comic Sans MS" panose="030F0702030302020204" pitchFamily="66" charset="0"/>
              </a:rPr>
              <a:t>Kurmacılık</a:t>
            </a:r>
            <a:r>
              <a:rPr lang="tr-TR" dirty="0" smtClean="0">
                <a:latin typeface="Comic Sans MS" panose="030F0702030302020204" pitchFamily="66" charset="0"/>
              </a:rPr>
              <a:t>                                          Pragmatizm</a:t>
            </a:r>
          </a:p>
          <a:p>
            <a:pPr marL="0" indent="0">
              <a:buNone/>
            </a:pPr>
            <a:r>
              <a:rPr lang="tr-TR" dirty="0" smtClean="0">
                <a:latin typeface="Comic Sans MS" panose="030F0702030302020204" pitchFamily="66" charset="0"/>
              </a:rPr>
              <a:t>(Toplum)                                                       (Birey ve gelişim)</a:t>
            </a:r>
          </a:p>
          <a:p>
            <a:pPr marL="0" indent="0">
              <a:buNone/>
            </a:pPr>
            <a:r>
              <a:rPr lang="tr-TR" dirty="0" err="1" smtClean="0">
                <a:latin typeface="Comic Sans MS" panose="030F0702030302020204" pitchFamily="66" charset="0"/>
              </a:rPr>
              <a:t>Esasicilik</a:t>
            </a:r>
            <a:r>
              <a:rPr lang="tr-TR" dirty="0" smtClean="0">
                <a:latin typeface="Comic Sans MS" panose="030F0702030302020204" pitchFamily="66" charset="0"/>
              </a:rPr>
              <a:t>                                                            İdealizm</a:t>
            </a:r>
          </a:p>
          <a:p>
            <a:pPr marL="0" indent="0">
              <a:buNone/>
            </a:pPr>
            <a:r>
              <a:rPr lang="tr-TR" dirty="0" smtClean="0">
                <a:latin typeface="Comic Sans MS" panose="030F0702030302020204" pitchFamily="66" charset="0"/>
              </a:rPr>
              <a:t>(Özümsenen konu)                                          (Düşünce ve değer)</a:t>
            </a:r>
          </a:p>
          <a:p>
            <a:pPr marL="0" indent="0">
              <a:buNone/>
            </a:pPr>
            <a:r>
              <a:rPr lang="tr-TR" dirty="0" err="1" smtClean="0">
                <a:latin typeface="Comic Sans MS" panose="030F0702030302020204" pitchFamily="66" charset="0"/>
              </a:rPr>
              <a:t>Daimicilik</a:t>
            </a:r>
            <a:r>
              <a:rPr lang="tr-TR" dirty="0" smtClean="0">
                <a:latin typeface="Comic Sans MS" panose="030F0702030302020204" pitchFamily="66" charset="0"/>
              </a:rPr>
              <a:t>                                                            Realizm</a:t>
            </a:r>
          </a:p>
          <a:p>
            <a:pPr marL="0" indent="0">
              <a:buNone/>
            </a:pPr>
            <a:r>
              <a:rPr lang="tr-TR" dirty="0" smtClean="0">
                <a:latin typeface="Comic Sans MS" panose="030F0702030302020204" pitchFamily="66" charset="0"/>
              </a:rPr>
              <a:t>(Değişmeyen konu)                                         (Zihin ve gerçek)</a:t>
            </a:r>
          </a:p>
          <a:p>
            <a:pPr marL="0" indent="0">
              <a:buNone/>
            </a:pPr>
            <a:r>
              <a:rPr lang="tr-TR" dirty="0" err="1" smtClean="0">
                <a:latin typeface="Comic Sans MS" panose="030F0702030302020204" pitchFamily="66" charset="0"/>
              </a:rPr>
              <a:t>İlerlemecilik</a:t>
            </a:r>
            <a:r>
              <a:rPr lang="tr-TR" dirty="0" smtClean="0">
                <a:latin typeface="Comic Sans MS" panose="030F0702030302020204" pitchFamily="66" charset="0"/>
              </a:rPr>
              <a:t>                                                        Varoluşçuluk</a:t>
            </a:r>
          </a:p>
          <a:p>
            <a:pPr marL="0" indent="0">
              <a:buNone/>
            </a:pPr>
            <a:r>
              <a:rPr lang="tr-TR" dirty="0" smtClean="0">
                <a:latin typeface="Comic Sans MS" panose="030F0702030302020204" pitchFamily="66" charset="0"/>
              </a:rPr>
              <a:t>(Birey)                                                            (Toplum ve özgürlük)</a:t>
            </a:r>
            <a:endParaRPr lang="tr-TR" dirty="0">
              <a:latin typeface="Comic Sans MS" panose="030F0702030302020204" pitchFamily="66" charset="0"/>
            </a:endParaRPr>
          </a:p>
        </p:txBody>
      </p:sp>
      <p:cxnSp>
        <p:nvCxnSpPr>
          <p:cNvPr id="5" name="Düz Ok Bağlayıcısı 4"/>
          <p:cNvCxnSpPr/>
          <p:nvPr/>
        </p:nvCxnSpPr>
        <p:spPr>
          <a:xfrm>
            <a:off x="4170219" y="1537855"/>
            <a:ext cx="307570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4031673" y="1648691"/>
            <a:ext cx="3768436" cy="23829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flipV="1">
            <a:off x="3061855" y="1648691"/>
            <a:ext cx="4184072" cy="24799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a:off x="3422073" y="2382982"/>
            <a:ext cx="414250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a:off x="3061855" y="3255818"/>
            <a:ext cx="43503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p:nvPr/>
        </p:nvCxnSpPr>
        <p:spPr>
          <a:xfrm>
            <a:off x="3422073" y="2382982"/>
            <a:ext cx="3823854"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99334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sz="2800" dirty="0" smtClean="0">
                <a:latin typeface="Aparajita" panose="020B0604020202020204" pitchFamily="34" charset="0"/>
                <a:cs typeface="Aparajita" panose="020B0604020202020204" pitchFamily="34" charset="0"/>
              </a:rPr>
              <a:t>Bu bölüm ile ilgili her yıl ortalama olarak 2-3 soru çıkmaktadır. Kuramsal temeller aynı zamanda program geliştirme sürecini de etkilemektedir.</a:t>
            </a:r>
          </a:p>
          <a:p>
            <a:pPr marL="0" indent="0">
              <a:buNone/>
            </a:pPr>
            <a:r>
              <a:rPr lang="tr-TR" sz="2800" dirty="0" smtClean="0">
                <a:latin typeface="Aparajita" panose="020B0604020202020204" pitchFamily="34" charset="0"/>
                <a:cs typeface="Aparajita" panose="020B0604020202020204" pitchFamily="34" charset="0"/>
              </a:rPr>
              <a:t>Kuramsal temeller sırasıyla; Tarihi, ekonomik, sosyal(toplumsal), bireysel, konu alanı, psikolojik ve felsefi temellerdir.</a:t>
            </a:r>
          </a:p>
          <a:p>
            <a:pPr marL="0" indent="0">
              <a:buNone/>
            </a:pPr>
            <a:r>
              <a:rPr lang="tr-TR" sz="2800" dirty="0" smtClean="0">
                <a:latin typeface="Aparajita" panose="020B0604020202020204" pitchFamily="34" charset="0"/>
                <a:cs typeface="Aparajita" panose="020B0604020202020204" pitchFamily="34" charset="0"/>
              </a:rPr>
              <a:t>Genel olarak en çok felsefi ve toplumsal temelden soru gelmektedir.</a:t>
            </a:r>
            <a:endParaRPr lang="tr-TR" sz="2800" dirty="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15726043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77635" y="725343"/>
            <a:ext cx="9864437" cy="743239"/>
          </a:xfrm>
        </p:spPr>
        <p:txBody>
          <a:bodyPr>
            <a:normAutofit fontScale="90000"/>
          </a:bodyPr>
          <a:lstStyle/>
          <a:p>
            <a:pPr algn="ctr"/>
            <a:r>
              <a:rPr lang="tr-TR" b="1" dirty="0" smtClean="0">
                <a:latin typeface="Curlz MT" panose="04040404050702020202" pitchFamily="82" charset="0"/>
              </a:rPr>
              <a:t>ANAHTAR KAVRAMLAR TABLOSU</a:t>
            </a:r>
            <a:endParaRPr lang="tr-TR" b="1" dirty="0">
              <a:latin typeface="Curlz MT" panose="04040404050702020202" pitchFamily="82"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09062279"/>
              </p:ext>
            </p:extLst>
          </p:nvPr>
        </p:nvGraphicFramePr>
        <p:xfrm>
          <a:off x="1260764" y="1662113"/>
          <a:ext cx="9725891" cy="457200"/>
        </p:xfrm>
        <a:graphic>
          <a:graphicData uri="http://schemas.openxmlformats.org/drawingml/2006/table">
            <a:tbl>
              <a:tblPr firstRow="1" bandRow="1">
                <a:tableStyleId>{5C22544A-7EE6-4342-B048-85BDC9FD1C3A}</a:tableStyleId>
              </a:tblPr>
              <a:tblGrid>
                <a:gridCol w="9725891"/>
              </a:tblGrid>
              <a:tr h="370840">
                <a:tc>
                  <a:txBody>
                    <a:bodyPr/>
                    <a:lstStyle/>
                    <a:p>
                      <a:r>
                        <a:rPr lang="tr-TR" sz="2400" dirty="0" smtClean="0">
                          <a:latin typeface="Comic Sans MS" panose="030F0702030302020204" pitchFamily="66" charset="0"/>
                        </a:rPr>
                        <a:t>Program</a:t>
                      </a:r>
                      <a:r>
                        <a:rPr lang="tr-TR" sz="2400" baseline="0" dirty="0" smtClean="0">
                          <a:latin typeface="Comic Sans MS" panose="030F0702030302020204" pitchFamily="66" charset="0"/>
                        </a:rPr>
                        <a:t> Geliştirmenin Temelleri</a:t>
                      </a:r>
                      <a:endParaRPr lang="tr-TR" sz="2400" dirty="0">
                        <a:latin typeface="Comic Sans MS" panose="030F0702030302020204" pitchFamily="66" charset="0"/>
                      </a:endParaRPr>
                    </a:p>
                  </a:txBody>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450627378"/>
              </p:ext>
            </p:extLst>
          </p:nvPr>
        </p:nvGraphicFramePr>
        <p:xfrm>
          <a:off x="1288472" y="2063555"/>
          <a:ext cx="9712037" cy="3200400"/>
        </p:xfrm>
        <a:graphic>
          <a:graphicData uri="http://schemas.openxmlformats.org/drawingml/2006/table">
            <a:tbl>
              <a:tblPr firstRow="1" bandRow="1">
                <a:tableStyleId>{5C22544A-7EE6-4342-B048-85BDC9FD1C3A}</a:tableStyleId>
              </a:tblPr>
              <a:tblGrid>
                <a:gridCol w="3764588"/>
                <a:gridCol w="5947449"/>
              </a:tblGrid>
              <a:tr h="370840">
                <a:tc>
                  <a:txBody>
                    <a:bodyPr/>
                    <a:lstStyle/>
                    <a:p>
                      <a:r>
                        <a:rPr lang="tr-TR" sz="2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Tarihi</a:t>
                      </a:r>
                      <a:endParaRPr lang="tr-TR" sz="2400" b="1" dirty="0">
                        <a:solidFill>
                          <a:schemeClr val="tx1">
                            <a:lumMod val="95000"/>
                            <a:lumOff val="5000"/>
                          </a:schemeClr>
                        </a:solidFill>
                        <a:latin typeface="Arabic Typesetting" panose="03020402040406030203" pitchFamily="66" charset="-78"/>
                        <a:cs typeface="Arabic Typesetting" panose="03020402040406030203" pitchFamily="66" charset="-78"/>
                      </a:endParaRPr>
                    </a:p>
                  </a:txBody>
                  <a:tcPr>
                    <a:solidFill>
                      <a:schemeClr val="accent2">
                        <a:lumMod val="20000"/>
                        <a:lumOff val="80000"/>
                      </a:schemeClr>
                    </a:solidFill>
                  </a:tcPr>
                </a:tc>
                <a:tc>
                  <a:txBody>
                    <a:bodyPr/>
                    <a:lstStyle/>
                    <a:p>
                      <a:r>
                        <a:rPr lang="tr-TR" sz="2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Deneyim, tecrübe</a:t>
                      </a:r>
                      <a:endParaRPr lang="tr-TR" sz="2400" b="1" dirty="0">
                        <a:solidFill>
                          <a:schemeClr val="tx1">
                            <a:lumMod val="95000"/>
                            <a:lumOff val="5000"/>
                          </a:schemeClr>
                        </a:solidFill>
                        <a:latin typeface="Arabic Typesetting" panose="03020402040406030203" pitchFamily="66" charset="-78"/>
                        <a:cs typeface="Arabic Typesetting" panose="03020402040406030203" pitchFamily="66" charset="-78"/>
                      </a:endParaRPr>
                    </a:p>
                  </a:txBody>
                  <a:tcPr>
                    <a:solidFill>
                      <a:schemeClr val="accent2">
                        <a:lumMod val="20000"/>
                        <a:lumOff val="80000"/>
                      </a:schemeClr>
                    </a:solidFill>
                  </a:tcPr>
                </a:tc>
              </a:tr>
              <a:tr h="370840">
                <a:tc>
                  <a:txBody>
                    <a:bodyPr/>
                    <a:lstStyle/>
                    <a:p>
                      <a:r>
                        <a:rPr lang="tr-TR" sz="2400" b="1" dirty="0" smtClean="0">
                          <a:latin typeface="Arabic Typesetting" panose="03020402040406030203" pitchFamily="66" charset="-78"/>
                          <a:cs typeface="Arabic Typesetting" panose="03020402040406030203" pitchFamily="66" charset="-78"/>
                        </a:rPr>
                        <a:t>Ekonomik</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Ekonomik kalkınma,</a:t>
                      </a:r>
                      <a:r>
                        <a:rPr lang="tr-TR" sz="2400" b="1" baseline="0" dirty="0" smtClean="0">
                          <a:latin typeface="Arabic Typesetting" panose="03020402040406030203" pitchFamily="66" charset="-78"/>
                          <a:cs typeface="Arabic Typesetting" panose="03020402040406030203" pitchFamily="66" charset="-78"/>
                        </a:rPr>
                        <a:t> eğitim ekonomisi</a:t>
                      </a:r>
                      <a:endParaRPr lang="tr-TR" sz="2400" b="1" dirty="0">
                        <a:latin typeface="Arabic Typesetting" panose="03020402040406030203" pitchFamily="66" charset="-78"/>
                        <a:cs typeface="Arabic Typesetting" panose="03020402040406030203" pitchFamily="66" charset="-78"/>
                      </a:endParaRPr>
                    </a:p>
                  </a:txBody>
                  <a:tcPr/>
                </a:tc>
              </a:tr>
              <a:tr h="370840">
                <a:tc>
                  <a:txBody>
                    <a:bodyPr/>
                    <a:lstStyle/>
                    <a:p>
                      <a:r>
                        <a:rPr lang="tr-TR" sz="2400" b="1" dirty="0" smtClean="0">
                          <a:latin typeface="Arabic Typesetting" panose="03020402040406030203" pitchFamily="66" charset="-78"/>
                          <a:cs typeface="Arabic Typesetting" panose="03020402040406030203" pitchFamily="66" charset="-78"/>
                        </a:rPr>
                        <a:t>Sosyal</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Toplumun</a:t>
                      </a:r>
                      <a:r>
                        <a:rPr lang="tr-TR" sz="2400" b="1" baseline="0" dirty="0" smtClean="0">
                          <a:latin typeface="Arabic Typesetting" panose="03020402040406030203" pitchFamily="66" charset="-78"/>
                          <a:cs typeface="Arabic Typesetting" panose="03020402040406030203" pitchFamily="66" charset="-78"/>
                        </a:rPr>
                        <a:t> ihtiyaçları, sosyal gelişim</a:t>
                      </a:r>
                      <a:endParaRPr lang="tr-TR" sz="2400" b="1" dirty="0">
                        <a:latin typeface="Arabic Typesetting" panose="03020402040406030203" pitchFamily="66" charset="-78"/>
                        <a:cs typeface="Arabic Typesetting" panose="03020402040406030203" pitchFamily="66" charset="-78"/>
                      </a:endParaRPr>
                    </a:p>
                  </a:txBody>
                  <a:tcPr/>
                </a:tc>
              </a:tr>
              <a:tr h="370840">
                <a:tc>
                  <a:txBody>
                    <a:bodyPr/>
                    <a:lstStyle/>
                    <a:p>
                      <a:r>
                        <a:rPr lang="tr-TR" sz="2400" b="1" dirty="0" smtClean="0">
                          <a:latin typeface="Arabic Typesetting" panose="03020402040406030203" pitchFamily="66" charset="-78"/>
                          <a:cs typeface="Arabic Typesetting" panose="03020402040406030203" pitchFamily="66" charset="-78"/>
                        </a:rPr>
                        <a:t>Bireysel</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Kendini gerçekleştirme,</a:t>
                      </a:r>
                      <a:r>
                        <a:rPr lang="tr-TR" sz="2400" b="1" baseline="0" dirty="0" smtClean="0">
                          <a:latin typeface="Arabic Typesetting" panose="03020402040406030203" pitchFamily="66" charset="-78"/>
                          <a:cs typeface="Arabic Typesetting" panose="03020402040406030203" pitchFamily="66" charset="-78"/>
                        </a:rPr>
                        <a:t> bireyin ihtiyaçları</a:t>
                      </a:r>
                      <a:endParaRPr lang="tr-TR" sz="2400" b="1" dirty="0">
                        <a:latin typeface="Arabic Typesetting" panose="03020402040406030203" pitchFamily="66" charset="-78"/>
                        <a:cs typeface="Arabic Typesetting" panose="03020402040406030203" pitchFamily="66" charset="-78"/>
                      </a:endParaRPr>
                    </a:p>
                  </a:txBody>
                  <a:tcPr/>
                </a:tc>
              </a:tr>
              <a:tr h="370840">
                <a:tc>
                  <a:txBody>
                    <a:bodyPr/>
                    <a:lstStyle/>
                    <a:p>
                      <a:r>
                        <a:rPr lang="tr-TR" sz="2400" b="1" dirty="0" smtClean="0">
                          <a:latin typeface="Arabic Typesetting" panose="03020402040406030203" pitchFamily="66" charset="-78"/>
                          <a:cs typeface="Arabic Typesetting" panose="03020402040406030203" pitchFamily="66" charset="-78"/>
                        </a:rPr>
                        <a:t>Konu alanı</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Çalışma</a:t>
                      </a:r>
                      <a:r>
                        <a:rPr lang="tr-TR" sz="2400" b="1" baseline="0" dirty="0" smtClean="0">
                          <a:latin typeface="Arabic Typesetting" panose="03020402040406030203" pitchFamily="66" charset="-78"/>
                          <a:cs typeface="Arabic Typesetting" panose="03020402040406030203" pitchFamily="66" charset="-78"/>
                        </a:rPr>
                        <a:t> alanı, konunun ayrıntıları</a:t>
                      </a:r>
                      <a:endParaRPr lang="tr-TR" sz="2400" b="1" dirty="0">
                        <a:latin typeface="Arabic Typesetting" panose="03020402040406030203" pitchFamily="66" charset="-78"/>
                        <a:cs typeface="Arabic Typesetting" panose="03020402040406030203" pitchFamily="66" charset="-78"/>
                      </a:endParaRPr>
                    </a:p>
                  </a:txBody>
                  <a:tcPr/>
                </a:tc>
              </a:tr>
              <a:tr h="370840">
                <a:tc>
                  <a:txBody>
                    <a:bodyPr/>
                    <a:lstStyle/>
                    <a:p>
                      <a:r>
                        <a:rPr lang="tr-TR" sz="2400" b="1" dirty="0" smtClean="0">
                          <a:latin typeface="Arabic Typesetting" panose="03020402040406030203" pitchFamily="66" charset="-78"/>
                          <a:cs typeface="Arabic Typesetting" panose="03020402040406030203" pitchFamily="66" charset="-78"/>
                        </a:rPr>
                        <a:t>Psikolojik</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Hedeflerin ulaşılabilirliği,</a:t>
                      </a:r>
                      <a:r>
                        <a:rPr lang="tr-TR" sz="2400" b="1" baseline="0" dirty="0" smtClean="0">
                          <a:latin typeface="Arabic Typesetting" panose="03020402040406030203" pitchFamily="66" charset="-78"/>
                          <a:cs typeface="Arabic Typesetting" panose="03020402040406030203" pitchFamily="66" charset="-78"/>
                        </a:rPr>
                        <a:t> öğrenme kuram ve yaklaşımları</a:t>
                      </a:r>
                      <a:endParaRPr lang="tr-TR" sz="2400" b="1" dirty="0">
                        <a:latin typeface="Arabic Typesetting" panose="03020402040406030203" pitchFamily="66" charset="-78"/>
                        <a:cs typeface="Arabic Typesetting" panose="03020402040406030203" pitchFamily="66" charset="-78"/>
                      </a:endParaRPr>
                    </a:p>
                  </a:txBody>
                  <a:tcPr/>
                </a:tc>
              </a:tr>
              <a:tr h="370840">
                <a:tc>
                  <a:txBody>
                    <a:bodyPr/>
                    <a:lstStyle/>
                    <a:p>
                      <a:r>
                        <a:rPr lang="tr-TR" sz="2400" b="1" dirty="0" smtClean="0">
                          <a:latin typeface="Arabic Typesetting" panose="03020402040406030203" pitchFamily="66" charset="-78"/>
                          <a:cs typeface="Arabic Typesetting" panose="03020402040406030203" pitchFamily="66" charset="-78"/>
                        </a:rPr>
                        <a:t>Felsefi</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Hedeflerin tutarlığı, önem sırası</a:t>
                      </a:r>
                      <a:endParaRPr lang="tr-TR" sz="2400" b="1" dirty="0">
                        <a:latin typeface="Arabic Typesetting" panose="03020402040406030203" pitchFamily="66" charset="-78"/>
                        <a:cs typeface="Arabic Typesetting" panose="03020402040406030203" pitchFamily="66" charset="-78"/>
                      </a:endParaRPr>
                    </a:p>
                  </a:txBody>
                  <a:tcPr/>
                </a:tc>
              </a:tr>
            </a:tbl>
          </a:graphicData>
        </a:graphic>
      </p:graphicFrame>
    </p:spTree>
    <p:extLst>
      <p:ext uri="{BB962C8B-B14F-4D97-AF65-F5344CB8AC3E}">
        <p14:creationId xmlns:p14="http://schemas.microsoft.com/office/powerpoint/2010/main" val="26911153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ext uri="{D42A27DB-BD31-4B8C-83A1-F6EECF244321}">
                <p14:modId xmlns:p14="http://schemas.microsoft.com/office/powerpoint/2010/main" val="2549284584"/>
              </p:ext>
            </p:extLst>
          </p:nvPr>
        </p:nvGraphicFramePr>
        <p:xfrm>
          <a:off x="1704108" y="1562389"/>
          <a:ext cx="8229601" cy="396240"/>
        </p:xfrm>
        <a:graphic>
          <a:graphicData uri="http://schemas.openxmlformats.org/drawingml/2006/table">
            <a:tbl>
              <a:tblPr firstRow="1" bandRow="1">
                <a:tableStyleId>{5C22544A-7EE6-4342-B048-85BDC9FD1C3A}</a:tableStyleId>
              </a:tblPr>
              <a:tblGrid>
                <a:gridCol w="8229601"/>
              </a:tblGrid>
              <a:tr h="370840">
                <a:tc>
                  <a:txBody>
                    <a:bodyPr/>
                    <a:lstStyle/>
                    <a:p>
                      <a:r>
                        <a:rPr lang="tr-TR" sz="2000" dirty="0" smtClean="0">
                          <a:latin typeface="Comic Sans MS" panose="030F0702030302020204" pitchFamily="66" charset="0"/>
                        </a:rPr>
                        <a:t>Felsefe Alanları</a:t>
                      </a:r>
                      <a:endParaRPr lang="tr-TR" sz="2000" dirty="0">
                        <a:latin typeface="Comic Sans MS" panose="030F0702030302020204" pitchFamily="66" charset="0"/>
                      </a:endParaRPr>
                    </a:p>
                  </a:txBody>
                  <a:tcPr/>
                </a:tc>
              </a:tr>
            </a:tbl>
          </a:graphicData>
        </a:graphic>
      </p:graphicFrame>
      <p:graphicFrame>
        <p:nvGraphicFramePr>
          <p:cNvPr id="7" name="Tablo 6"/>
          <p:cNvGraphicFramePr>
            <a:graphicFrameLocks noGrp="1"/>
          </p:cNvGraphicFramePr>
          <p:nvPr>
            <p:extLst>
              <p:ext uri="{D42A27DB-BD31-4B8C-83A1-F6EECF244321}">
                <p14:modId xmlns:p14="http://schemas.microsoft.com/office/powerpoint/2010/main" val="744666649"/>
              </p:ext>
            </p:extLst>
          </p:nvPr>
        </p:nvGraphicFramePr>
        <p:xfrm>
          <a:off x="1704109" y="1925012"/>
          <a:ext cx="8215745" cy="1828800"/>
        </p:xfrm>
        <a:graphic>
          <a:graphicData uri="http://schemas.openxmlformats.org/drawingml/2006/table">
            <a:tbl>
              <a:tblPr firstRow="1" bandRow="1">
                <a:tableStyleId>{5C22544A-7EE6-4342-B048-85BDC9FD1C3A}</a:tableStyleId>
              </a:tblPr>
              <a:tblGrid>
                <a:gridCol w="3393223"/>
                <a:gridCol w="4822522"/>
              </a:tblGrid>
              <a:tr h="370840">
                <a:tc>
                  <a:txBody>
                    <a:bodyPr/>
                    <a:lstStyle/>
                    <a:p>
                      <a:r>
                        <a:rPr lang="tr-TR" sz="2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Epistemoloji</a:t>
                      </a:r>
                      <a:endParaRPr lang="tr-TR" sz="2400" b="1" dirty="0">
                        <a:solidFill>
                          <a:schemeClr val="tx1">
                            <a:lumMod val="95000"/>
                            <a:lumOff val="5000"/>
                          </a:schemeClr>
                        </a:solidFill>
                        <a:latin typeface="Arabic Typesetting" panose="03020402040406030203" pitchFamily="66" charset="-78"/>
                        <a:cs typeface="Arabic Typesetting" panose="03020402040406030203" pitchFamily="66" charset="-78"/>
                      </a:endParaRPr>
                    </a:p>
                  </a:txBody>
                  <a:tcPr>
                    <a:solidFill>
                      <a:schemeClr val="accent2">
                        <a:lumMod val="20000"/>
                        <a:lumOff val="80000"/>
                      </a:schemeClr>
                    </a:solidFill>
                  </a:tcPr>
                </a:tc>
                <a:tc>
                  <a:txBody>
                    <a:bodyPr/>
                    <a:lstStyle/>
                    <a:p>
                      <a:r>
                        <a:rPr lang="tr-TR" sz="2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Bilgi,</a:t>
                      </a:r>
                      <a:r>
                        <a:rPr lang="tr-TR" sz="2400" b="1" baseline="0" dirty="0" smtClean="0">
                          <a:solidFill>
                            <a:schemeClr val="tx1">
                              <a:lumMod val="95000"/>
                              <a:lumOff val="5000"/>
                            </a:schemeClr>
                          </a:solidFill>
                          <a:latin typeface="Arabic Typesetting" panose="03020402040406030203" pitchFamily="66" charset="-78"/>
                          <a:cs typeface="Arabic Typesetting" panose="03020402040406030203" pitchFamily="66" charset="-78"/>
                        </a:rPr>
                        <a:t> bilginin doğruluğu, çeşitleri, konusu</a:t>
                      </a:r>
                      <a:endParaRPr lang="tr-TR" sz="2400" b="1" dirty="0">
                        <a:solidFill>
                          <a:schemeClr val="tx1">
                            <a:lumMod val="95000"/>
                            <a:lumOff val="5000"/>
                          </a:schemeClr>
                        </a:solidFill>
                        <a:latin typeface="Arabic Typesetting" panose="03020402040406030203" pitchFamily="66" charset="-78"/>
                        <a:cs typeface="Arabic Typesetting" panose="03020402040406030203" pitchFamily="66" charset="-78"/>
                      </a:endParaRPr>
                    </a:p>
                  </a:txBody>
                  <a:tcPr>
                    <a:solidFill>
                      <a:schemeClr val="accent2">
                        <a:lumMod val="20000"/>
                        <a:lumOff val="80000"/>
                      </a:schemeClr>
                    </a:solidFill>
                  </a:tcPr>
                </a:tc>
              </a:tr>
              <a:tr h="370840">
                <a:tc>
                  <a:txBody>
                    <a:bodyPr/>
                    <a:lstStyle/>
                    <a:p>
                      <a:r>
                        <a:rPr lang="tr-TR" sz="2400" b="1" dirty="0" smtClean="0">
                          <a:latin typeface="Arabic Typesetting" panose="03020402040406030203" pitchFamily="66" charset="-78"/>
                          <a:cs typeface="Arabic Typesetting" panose="03020402040406030203" pitchFamily="66" charset="-78"/>
                        </a:rPr>
                        <a:t>Ontoloji</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Varlık, varlığın oluşumu, türleri, ilk varlık</a:t>
                      </a:r>
                      <a:endParaRPr lang="tr-TR" sz="2400" b="1" dirty="0">
                        <a:latin typeface="Arabic Typesetting" panose="03020402040406030203" pitchFamily="66" charset="-78"/>
                        <a:cs typeface="Arabic Typesetting" panose="03020402040406030203" pitchFamily="66" charset="-78"/>
                      </a:endParaRPr>
                    </a:p>
                  </a:txBody>
                  <a:tcPr/>
                </a:tc>
              </a:tr>
              <a:tr h="370840">
                <a:tc>
                  <a:txBody>
                    <a:bodyPr/>
                    <a:lstStyle/>
                    <a:p>
                      <a:r>
                        <a:rPr lang="tr-TR" sz="2400" b="1" dirty="0" err="1" smtClean="0">
                          <a:latin typeface="Arabic Typesetting" panose="03020402040406030203" pitchFamily="66" charset="-78"/>
                          <a:cs typeface="Arabic Typesetting" panose="03020402040406030203" pitchFamily="66" charset="-78"/>
                        </a:rPr>
                        <a:t>Aksiyoloji</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Ahlak, değer, sanat, estetik</a:t>
                      </a:r>
                      <a:endParaRPr lang="tr-TR" sz="2400" b="1" dirty="0">
                        <a:latin typeface="Arabic Typesetting" panose="03020402040406030203" pitchFamily="66" charset="-78"/>
                        <a:cs typeface="Arabic Typesetting" panose="03020402040406030203" pitchFamily="66" charset="-78"/>
                      </a:endParaRPr>
                    </a:p>
                  </a:txBody>
                  <a:tcPr/>
                </a:tc>
              </a:tr>
              <a:tr h="370840">
                <a:tc>
                  <a:txBody>
                    <a:bodyPr/>
                    <a:lstStyle/>
                    <a:p>
                      <a:r>
                        <a:rPr lang="tr-TR" sz="2400" b="1" dirty="0" smtClean="0">
                          <a:latin typeface="Arabic Typesetting" panose="03020402040406030203" pitchFamily="66" charset="-78"/>
                          <a:cs typeface="Arabic Typesetting" panose="03020402040406030203" pitchFamily="66" charset="-78"/>
                        </a:rPr>
                        <a:t>Mantık</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Akıl, neden-sonuç ilişkisi, sonuç çıkarma</a:t>
                      </a:r>
                      <a:endParaRPr lang="tr-TR" sz="2400" b="1" dirty="0">
                        <a:latin typeface="Arabic Typesetting" panose="03020402040406030203" pitchFamily="66" charset="-78"/>
                        <a:cs typeface="Arabic Typesetting" panose="03020402040406030203" pitchFamily="66" charset="-78"/>
                      </a:endParaRPr>
                    </a:p>
                  </a:txBody>
                  <a:tcPr/>
                </a:tc>
              </a:tr>
            </a:tbl>
          </a:graphicData>
        </a:graphic>
      </p:graphicFrame>
      <p:graphicFrame>
        <p:nvGraphicFramePr>
          <p:cNvPr id="8" name="Tablo 7"/>
          <p:cNvGraphicFramePr>
            <a:graphicFrameLocks noGrp="1"/>
          </p:cNvGraphicFramePr>
          <p:nvPr>
            <p:extLst>
              <p:ext uri="{D42A27DB-BD31-4B8C-83A1-F6EECF244321}">
                <p14:modId xmlns:p14="http://schemas.microsoft.com/office/powerpoint/2010/main" val="1166384693"/>
              </p:ext>
            </p:extLst>
          </p:nvPr>
        </p:nvGraphicFramePr>
        <p:xfrm>
          <a:off x="1717965" y="3642975"/>
          <a:ext cx="8188036" cy="396240"/>
        </p:xfrm>
        <a:graphic>
          <a:graphicData uri="http://schemas.openxmlformats.org/drawingml/2006/table">
            <a:tbl>
              <a:tblPr firstRow="1" bandRow="1">
                <a:tableStyleId>{5C22544A-7EE6-4342-B048-85BDC9FD1C3A}</a:tableStyleId>
              </a:tblPr>
              <a:tblGrid>
                <a:gridCol w="8188036"/>
              </a:tblGrid>
              <a:tr h="370840">
                <a:tc>
                  <a:txBody>
                    <a:bodyPr/>
                    <a:lstStyle/>
                    <a:p>
                      <a:r>
                        <a:rPr lang="tr-TR" sz="2000" dirty="0" smtClean="0">
                          <a:latin typeface="Comic Sans MS" panose="030F0702030302020204" pitchFamily="66" charset="0"/>
                        </a:rPr>
                        <a:t>Felsefi Akımlar</a:t>
                      </a:r>
                      <a:endParaRPr lang="tr-TR" sz="2000" dirty="0">
                        <a:latin typeface="Comic Sans MS" panose="030F0702030302020204" pitchFamily="66" charset="0"/>
                      </a:endParaRPr>
                    </a:p>
                  </a:txBody>
                  <a:tcPr/>
                </a:tc>
              </a:tr>
            </a:tbl>
          </a:graphicData>
        </a:graphic>
      </p:graphicFrame>
      <p:graphicFrame>
        <p:nvGraphicFramePr>
          <p:cNvPr id="9" name="Tablo 8"/>
          <p:cNvGraphicFramePr>
            <a:graphicFrameLocks noGrp="1"/>
          </p:cNvGraphicFramePr>
          <p:nvPr>
            <p:extLst>
              <p:ext uri="{D42A27DB-BD31-4B8C-83A1-F6EECF244321}">
                <p14:modId xmlns:p14="http://schemas.microsoft.com/office/powerpoint/2010/main" val="971995664"/>
              </p:ext>
            </p:extLst>
          </p:nvPr>
        </p:nvGraphicFramePr>
        <p:xfrm>
          <a:off x="1731818" y="4003193"/>
          <a:ext cx="8188036" cy="1828800"/>
        </p:xfrm>
        <a:graphic>
          <a:graphicData uri="http://schemas.openxmlformats.org/drawingml/2006/table">
            <a:tbl>
              <a:tblPr firstRow="1" bandRow="1">
                <a:tableStyleId>{5C22544A-7EE6-4342-B048-85BDC9FD1C3A}</a:tableStyleId>
              </a:tblPr>
              <a:tblGrid>
                <a:gridCol w="3417456"/>
                <a:gridCol w="4770580"/>
              </a:tblGrid>
              <a:tr h="370840">
                <a:tc>
                  <a:txBody>
                    <a:bodyPr/>
                    <a:lstStyle/>
                    <a:p>
                      <a:r>
                        <a:rPr lang="tr-TR" sz="2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İdealizm</a:t>
                      </a:r>
                      <a:endParaRPr lang="tr-TR" sz="2400" b="1" dirty="0">
                        <a:solidFill>
                          <a:schemeClr val="tx1">
                            <a:lumMod val="95000"/>
                            <a:lumOff val="5000"/>
                          </a:schemeClr>
                        </a:solidFill>
                        <a:latin typeface="Arabic Typesetting" panose="03020402040406030203" pitchFamily="66" charset="-78"/>
                        <a:cs typeface="Arabic Typesetting" panose="03020402040406030203" pitchFamily="66" charset="-78"/>
                      </a:endParaRPr>
                    </a:p>
                  </a:txBody>
                  <a:tcPr>
                    <a:solidFill>
                      <a:schemeClr val="accent2">
                        <a:lumMod val="20000"/>
                        <a:lumOff val="80000"/>
                      </a:schemeClr>
                    </a:solidFill>
                  </a:tcPr>
                </a:tc>
                <a:tc>
                  <a:txBody>
                    <a:bodyPr/>
                    <a:lstStyle/>
                    <a:p>
                      <a:r>
                        <a:rPr lang="tr-TR" sz="2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Akıl, sevgi, değerler</a:t>
                      </a:r>
                      <a:endParaRPr lang="tr-TR" sz="2400" b="1" dirty="0">
                        <a:solidFill>
                          <a:schemeClr val="tx1">
                            <a:lumMod val="95000"/>
                            <a:lumOff val="5000"/>
                          </a:schemeClr>
                        </a:solidFill>
                        <a:latin typeface="Arabic Typesetting" panose="03020402040406030203" pitchFamily="66" charset="-78"/>
                        <a:cs typeface="Arabic Typesetting" panose="03020402040406030203" pitchFamily="66" charset="-78"/>
                      </a:endParaRPr>
                    </a:p>
                  </a:txBody>
                  <a:tcPr>
                    <a:solidFill>
                      <a:schemeClr val="accent2">
                        <a:lumMod val="20000"/>
                        <a:lumOff val="80000"/>
                      </a:schemeClr>
                    </a:solidFill>
                  </a:tcPr>
                </a:tc>
              </a:tr>
              <a:tr h="364222">
                <a:tc>
                  <a:txBody>
                    <a:bodyPr/>
                    <a:lstStyle/>
                    <a:p>
                      <a:r>
                        <a:rPr lang="tr-TR" sz="2400" b="1" dirty="0" smtClean="0">
                          <a:latin typeface="Arabic Typesetting" panose="03020402040406030203" pitchFamily="66" charset="-78"/>
                          <a:cs typeface="Arabic Typesetting" panose="03020402040406030203" pitchFamily="66" charset="-78"/>
                        </a:rPr>
                        <a:t>Realizm</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Gerçekler, varlık</a:t>
                      </a:r>
                      <a:endParaRPr lang="tr-TR" sz="2400" b="1" dirty="0">
                        <a:latin typeface="Arabic Typesetting" panose="03020402040406030203" pitchFamily="66" charset="-78"/>
                        <a:cs typeface="Arabic Typesetting" panose="03020402040406030203" pitchFamily="66" charset="-78"/>
                      </a:endParaRPr>
                    </a:p>
                  </a:txBody>
                  <a:tcPr/>
                </a:tc>
              </a:tr>
              <a:tr h="370840">
                <a:tc>
                  <a:txBody>
                    <a:bodyPr/>
                    <a:lstStyle/>
                    <a:p>
                      <a:r>
                        <a:rPr lang="tr-TR" sz="2400" b="1" dirty="0" smtClean="0">
                          <a:latin typeface="Arabic Typesetting" panose="03020402040406030203" pitchFamily="66" charset="-78"/>
                          <a:cs typeface="Arabic Typesetting" panose="03020402040406030203" pitchFamily="66" charset="-78"/>
                        </a:rPr>
                        <a:t>Pragmatizm</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Problem çözme, öğrenci katılımı</a:t>
                      </a:r>
                      <a:endParaRPr lang="tr-TR" sz="2400" b="1" dirty="0">
                        <a:latin typeface="Arabic Typesetting" panose="03020402040406030203" pitchFamily="66" charset="-78"/>
                        <a:cs typeface="Arabic Typesetting" panose="03020402040406030203" pitchFamily="66" charset="-78"/>
                      </a:endParaRPr>
                    </a:p>
                  </a:txBody>
                  <a:tcPr/>
                </a:tc>
              </a:tr>
              <a:tr h="370840">
                <a:tc>
                  <a:txBody>
                    <a:bodyPr/>
                    <a:lstStyle/>
                    <a:p>
                      <a:r>
                        <a:rPr lang="tr-TR" sz="2400" b="1" dirty="0" smtClean="0">
                          <a:latin typeface="Arabic Typesetting" panose="03020402040406030203" pitchFamily="66" charset="-78"/>
                          <a:cs typeface="Arabic Typesetting" panose="03020402040406030203" pitchFamily="66" charset="-78"/>
                        </a:rPr>
                        <a:t>Varoluşçuluk</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Özgürlük, toplum</a:t>
                      </a:r>
                      <a:endParaRPr lang="tr-TR" sz="2400" b="1" dirty="0">
                        <a:latin typeface="Arabic Typesetting" panose="03020402040406030203" pitchFamily="66" charset="-78"/>
                        <a:cs typeface="Arabic Typesetting" panose="03020402040406030203" pitchFamily="66" charset="-78"/>
                      </a:endParaRPr>
                    </a:p>
                  </a:txBody>
                  <a:tcPr/>
                </a:tc>
              </a:tr>
            </a:tbl>
          </a:graphicData>
        </a:graphic>
      </p:graphicFrame>
    </p:spTree>
    <p:extLst>
      <p:ext uri="{BB962C8B-B14F-4D97-AF65-F5344CB8AC3E}">
        <p14:creationId xmlns:p14="http://schemas.microsoft.com/office/powerpoint/2010/main" val="37011851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2974119449"/>
              </p:ext>
            </p:extLst>
          </p:nvPr>
        </p:nvGraphicFramePr>
        <p:xfrm>
          <a:off x="2064328" y="1509375"/>
          <a:ext cx="8174181" cy="396240"/>
        </p:xfrm>
        <a:graphic>
          <a:graphicData uri="http://schemas.openxmlformats.org/drawingml/2006/table">
            <a:tbl>
              <a:tblPr firstRow="1" bandRow="1">
                <a:tableStyleId>{5C22544A-7EE6-4342-B048-85BDC9FD1C3A}</a:tableStyleId>
              </a:tblPr>
              <a:tblGrid>
                <a:gridCol w="8174181"/>
              </a:tblGrid>
              <a:tr h="370840">
                <a:tc>
                  <a:txBody>
                    <a:bodyPr/>
                    <a:lstStyle/>
                    <a:p>
                      <a:r>
                        <a:rPr lang="tr-TR" sz="2000" dirty="0" smtClean="0">
                          <a:latin typeface="Comic Sans MS" panose="030F0702030302020204" pitchFamily="66" charset="0"/>
                        </a:rPr>
                        <a:t>Eğitim felsefeleri</a:t>
                      </a:r>
                      <a:endParaRPr lang="tr-TR" sz="2000" dirty="0">
                        <a:latin typeface="Comic Sans MS" panose="030F0702030302020204" pitchFamily="66" charset="0"/>
                      </a:endParaRPr>
                    </a:p>
                  </a:txBody>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575766822"/>
              </p:ext>
            </p:extLst>
          </p:nvPr>
        </p:nvGraphicFramePr>
        <p:xfrm>
          <a:off x="2078183" y="1883449"/>
          <a:ext cx="8132617" cy="2194560"/>
        </p:xfrm>
        <a:graphic>
          <a:graphicData uri="http://schemas.openxmlformats.org/drawingml/2006/table">
            <a:tbl>
              <a:tblPr firstRow="1" bandRow="1">
                <a:tableStyleId>{5C22544A-7EE6-4342-B048-85BDC9FD1C3A}</a:tableStyleId>
              </a:tblPr>
              <a:tblGrid>
                <a:gridCol w="1971328"/>
                <a:gridCol w="6161289"/>
              </a:tblGrid>
              <a:tr h="370840">
                <a:tc>
                  <a:txBody>
                    <a:bodyPr/>
                    <a:lstStyle/>
                    <a:p>
                      <a:r>
                        <a:rPr lang="tr-TR" sz="2400" b="1" dirty="0" err="1" smtClean="0">
                          <a:solidFill>
                            <a:schemeClr val="tx1">
                              <a:lumMod val="95000"/>
                              <a:lumOff val="5000"/>
                            </a:schemeClr>
                          </a:solidFill>
                          <a:latin typeface="Arabic Typesetting" panose="03020402040406030203" pitchFamily="66" charset="-78"/>
                          <a:cs typeface="Arabic Typesetting" panose="03020402040406030203" pitchFamily="66" charset="-78"/>
                        </a:rPr>
                        <a:t>Daimicilik</a:t>
                      </a:r>
                      <a:endParaRPr lang="tr-TR" sz="2400" b="1" dirty="0">
                        <a:solidFill>
                          <a:schemeClr val="tx1">
                            <a:lumMod val="95000"/>
                            <a:lumOff val="5000"/>
                          </a:schemeClr>
                        </a:solidFill>
                        <a:latin typeface="Arabic Typesetting" panose="03020402040406030203" pitchFamily="66" charset="-78"/>
                        <a:cs typeface="Arabic Typesetting" panose="03020402040406030203" pitchFamily="66" charset="-78"/>
                      </a:endParaRPr>
                    </a:p>
                  </a:txBody>
                  <a:tcPr>
                    <a:solidFill>
                      <a:schemeClr val="accent2">
                        <a:lumMod val="20000"/>
                        <a:lumOff val="80000"/>
                      </a:schemeClr>
                    </a:solidFill>
                  </a:tcPr>
                </a:tc>
                <a:tc>
                  <a:txBody>
                    <a:bodyPr/>
                    <a:lstStyle/>
                    <a:p>
                      <a:r>
                        <a:rPr lang="tr-TR" sz="2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Değişmeyen evrensel ilkeler, klasik eserler, entelektüel bireyler, değişmeyen konu</a:t>
                      </a:r>
                      <a:endParaRPr lang="tr-TR" sz="2400" b="1" dirty="0">
                        <a:solidFill>
                          <a:schemeClr val="tx1">
                            <a:lumMod val="95000"/>
                            <a:lumOff val="5000"/>
                          </a:schemeClr>
                        </a:solidFill>
                        <a:latin typeface="Arabic Typesetting" panose="03020402040406030203" pitchFamily="66" charset="-78"/>
                        <a:cs typeface="Arabic Typesetting" panose="03020402040406030203" pitchFamily="66" charset="-78"/>
                      </a:endParaRPr>
                    </a:p>
                  </a:txBody>
                  <a:tcPr>
                    <a:solidFill>
                      <a:schemeClr val="accent2">
                        <a:lumMod val="20000"/>
                        <a:lumOff val="80000"/>
                      </a:schemeClr>
                    </a:solidFill>
                  </a:tcPr>
                </a:tc>
              </a:tr>
              <a:tr h="370840">
                <a:tc>
                  <a:txBody>
                    <a:bodyPr/>
                    <a:lstStyle/>
                    <a:p>
                      <a:r>
                        <a:rPr lang="tr-TR" sz="2400" b="1" dirty="0" err="1" smtClean="0">
                          <a:latin typeface="Arabic Typesetting" panose="03020402040406030203" pitchFamily="66" charset="-78"/>
                          <a:cs typeface="Arabic Typesetting" panose="03020402040406030203" pitchFamily="66" charset="-78"/>
                        </a:rPr>
                        <a:t>Esasicilik</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Ezber, sıkı</a:t>
                      </a:r>
                      <a:r>
                        <a:rPr lang="tr-TR" sz="2400" b="1" baseline="0" dirty="0" smtClean="0">
                          <a:latin typeface="Arabic Typesetting" panose="03020402040406030203" pitchFamily="66" charset="-78"/>
                          <a:cs typeface="Arabic Typesetting" panose="03020402040406030203" pitchFamily="66" charset="-78"/>
                        </a:rPr>
                        <a:t> çalışma, baskı, özümsenen konu</a:t>
                      </a:r>
                      <a:endParaRPr lang="tr-TR" sz="2400" b="1" dirty="0">
                        <a:latin typeface="Arabic Typesetting" panose="03020402040406030203" pitchFamily="66" charset="-78"/>
                        <a:cs typeface="Arabic Typesetting" panose="03020402040406030203" pitchFamily="66" charset="-78"/>
                      </a:endParaRPr>
                    </a:p>
                  </a:txBody>
                  <a:tcPr/>
                </a:tc>
              </a:tr>
              <a:tr h="370840">
                <a:tc>
                  <a:txBody>
                    <a:bodyPr/>
                    <a:lstStyle/>
                    <a:p>
                      <a:r>
                        <a:rPr lang="tr-TR" sz="2400" b="1" dirty="0" smtClean="0">
                          <a:latin typeface="Arabic Typesetting" panose="03020402040406030203" pitchFamily="66" charset="-78"/>
                          <a:cs typeface="Arabic Typesetting" panose="03020402040406030203" pitchFamily="66" charset="-78"/>
                        </a:rPr>
                        <a:t>Yeniden </a:t>
                      </a:r>
                      <a:r>
                        <a:rPr lang="tr-TR" sz="2400" b="1" dirty="0" err="1" smtClean="0">
                          <a:latin typeface="Arabic Typesetting" panose="03020402040406030203" pitchFamily="66" charset="-78"/>
                          <a:cs typeface="Arabic Typesetting" panose="03020402040406030203" pitchFamily="66" charset="-78"/>
                        </a:rPr>
                        <a:t>Kurmacılık</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Toplumsal reform</a:t>
                      </a:r>
                      <a:endParaRPr lang="tr-TR" sz="2400" b="1" dirty="0">
                        <a:latin typeface="Arabic Typesetting" panose="03020402040406030203" pitchFamily="66" charset="-78"/>
                        <a:cs typeface="Arabic Typesetting" panose="03020402040406030203" pitchFamily="66" charset="-78"/>
                      </a:endParaRPr>
                    </a:p>
                  </a:txBody>
                  <a:tcPr/>
                </a:tc>
              </a:tr>
              <a:tr h="370840">
                <a:tc>
                  <a:txBody>
                    <a:bodyPr/>
                    <a:lstStyle/>
                    <a:p>
                      <a:r>
                        <a:rPr lang="tr-TR" sz="2400" b="1" dirty="0" err="1" smtClean="0">
                          <a:latin typeface="Arabic Typesetting" panose="03020402040406030203" pitchFamily="66" charset="-78"/>
                          <a:cs typeface="Arabic Typesetting" panose="03020402040406030203" pitchFamily="66" charset="-78"/>
                        </a:rPr>
                        <a:t>İlerlemecilik</a:t>
                      </a:r>
                      <a:endParaRPr lang="tr-TR" sz="2400" b="1" dirty="0">
                        <a:latin typeface="Arabic Typesetting" panose="03020402040406030203" pitchFamily="66" charset="-78"/>
                        <a:cs typeface="Arabic Typesetting" panose="03020402040406030203" pitchFamily="66" charset="-78"/>
                      </a:endParaRPr>
                    </a:p>
                  </a:txBody>
                  <a:tcPr/>
                </a:tc>
                <a:tc>
                  <a:txBody>
                    <a:bodyPr/>
                    <a:lstStyle/>
                    <a:p>
                      <a:r>
                        <a:rPr lang="tr-TR" sz="2400" b="1" dirty="0" smtClean="0">
                          <a:latin typeface="Arabic Typesetting" panose="03020402040406030203" pitchFamily="66" charset="-78"/>
                          <a:cs typeface="Arabic Typesetting" panose="03020402040406030203" pitchFamily="66" charset="-78"/>
                        </a:rPr>
                        <a:t>Etkin öğrenci, problem çözme, işbirliği</a:t>
                      </a:r>
                      <a:endParaRPr lang="tr-TR" sz="2400" b="1" dirty="0">
                        <a:latin typeface="Arabic Typesetting" panose="03020402040406030203" pitchFamily="66" charset="-78"/>
                        <a:cs typeface="Arabic Typesetting" panose="03020402040406030203" pitchFamily="66" charset="-78"/>
                      </a:endParaRPr>
                    </a:p>
                  </a:txBody>
                  <a:tcPr/>
                </a:tc>
              </a:tr>
            </a:tbl>
          </a:graphicData>
        </a:graphic>
      </p:graphicFrame>
    </p:spTree>
    <p:extLst>
      <p:ext uri="{BB962C8B-B14F-4D97-AF65-F5344CB8AC3E}">
        <p14:creationId xmlns:p14="http://schemas.microsoft.com/office/powerpoint/2010/main" val="10202540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şağı Ok 3"/>
          <p:cNvSpPr/>
          <p:nvPr/>
        </p:nvSpPr>
        <p:spPr>
          <a:xfrm>
            <a:off x="2410691" y="1011382"/>
            <a:ext cx="6982691" cy="4779818"/>
          </a:xfrm>
          <a:prstGeom prst="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smtClean="0">
                <a:latin typeface="Castellar" panose="020A0402060406010301" pitchFamily="18" charset="0"/>
              </a:rPr>
              <a:t>KPSS SORULARI</a:t>
            </a:r>
            <a:endParaRPr lang="tr-TR" sz="3600" b="1" dirty="0">
              <a:latin typeface="Castellar" panose="020A0402060406010301" pitchFamily="18" charset="0"/>
            </a:endParaRPr>
          </a:p>
        </p:txBody>
      </p:sp>
    </p:spTree>
    <p:extLst>
      <p:ext uri="{BB962C8B-B14F-4D97-AF65-F5344CB8AC3E}">
        <p14:creationId xmlns:p14="http://schemas.microsoft.com/office/powerpoint/2010/main" val="3823115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690255" y="969818"/>
            <a:ext cx="9130145" cy="483523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lumMod val="95000"/>
                    <a:lumOff val="5000"/>
                  </a:schemeClr>
                </a:solidFill>
                <a:latin typeface="Calibri" panose="020F0502020204030204" pitchFamily="34" charset="0"/>
              </a:rPr>
              <a:t>KPSS-2006</a:t>
            </a:r>
          </a:p>
          <a:p>
            <a:pPr algn="ctr"/>
            <a:endParaRPr lang="tr-TR" b="1" dirty="0" smtClean="0">
              <a:solidFill>
                <a:schemeClr val="tx1">
                  <a:lumMod val="95000"/>
                  <a:lumOff val="5000"/>
                </a:schemeClr>
              </a:solidFill>
              <a:latin typeface="Calibri" panose="020F0502020204030204" pitchFamily="34" charset="0"/>
            </a:endParaRPr>
          </a:p>
          <a:p>
            <a:pPr marL="342900" indent="-342900">
              <a:buAutoNum type="arabicParenR"/>
            </a:pPr>
            <a:r>
              <a:rPr lang="tr-TR" b="1" dirty="0" smtClean="0">
                <a:solidFill>
                  <a:schemeClr val="tx1">
                    <a:lumMod val="95000"/>
                    <a:lumOff val="5000"/>
                  </a:schemeClr>
                </a:solidFill>
                <a:latin typeface="Calibri" panose="020F0502020204030204" pitchFamily="34" charset="0"/>
              </a:rPr>
              <a:t>Program geliştirme sürecinde toplumun beklenti ve ihtiyaçlarının dikkate alınmamasının yaratacağı en önemli güçlük aşağıdakilerden hangisidir?</a:t>
            </a:r>
          </a:p>
          <a:p>
            <a:pPr marL="342900" indent="-342900">
              <a:buAutoNum type="alphaUcParenR"/>
            </a:pPr>
            <a:r>
              <a:rPr lang="tr-TR" b="1" dirty="0" smtClean="0">
                <a:solidFill>
                  <a:schemeClr val="tx1">
                    <a:lumMod val="95000"/>
                    <a:lumOff val="5000"/>
                  </a:schemeClr>
                </a:solidFill>
                <a:latin typeface="Calibri" panose="020F0502020204030204" pitchFamily="34" charset="0"/>
              </a:rPr>
              <a:t>Bireylerin topluma uyum sağlamasının zorlaşması        </a:t>
            </a:r>
          </a:p>
          <a:p>
            <a:pPr marL="342900" indent="-342900">
              <a:buAutoNum type="alphaUcParenR"/>
            </a:pPr>
            <a:r>
              <a:rPr lang="tr-TR" b="1" dirty="0" smtClean="0">
                <a:solidFill>
                  <a:schemeClr val="tx1">
                    <a:lumMod val="95000"/>
                    <a:lumOff val="5000"/>
                  </a:schemeClr>
                </a:solidFill>
                <a:latin typeface="Calibri" panose="020F0502020204030204" pitchFamily="34" charset="0"/>
              </a:rPr>
              <a:t>Toplumsal değişmenin yavaşlaması               </a:t>
            </a:r>
          </a:p>
          <a:p>
            <a:pPr marL="342900" indent="-342900">
              <a:buAutoNum type="alphaUcParenR"/>
            </a:pPr>
            <a:r>
              <a:rPr lang="tr-TR" b="1" dirty="0" smtClean="0">
                <a:solidFill>
                  <a:schemeClr val="tx1">
                    <a:lumMod val="95000"/>
                    <a:lumOff val="5000"/>
                  </a:schemeClr>
                </a:solidFill>
                <a:latin typeface="Calibri" panose="020F0502020204030204" pitchFamily="34" charset="0"/>
              </a:rPr>
              <a:t>Eğitimde teknolojik imkanlarla yararlanılamaması       </a:t>
            </a:r>
          </a:p>
          <a:p>
            <a:pPr marL="342900" indent="-342900">
              <a:buAutoNum type="alphaUcParenR"/>
            </a:pPr>
            <a:r>
              <a:rPr lang="tr-TR" b="1" dirty="0" smtClean="0">
                <a:solidFill>
                  <a:schemeClr val="tx1">
                    <a:lumMod val="95000"/>
                    <a:lumOff val="5000"/>
                  </a:schemeClr>
                </a:solidFill>
                <a:latin typeface="Calibri" panose="020F0502020204030204" pitchFamily="34" charset="0"/>
              </a:rPr>
              <a:t>Öğretmenlerin uygun yöntem ve teknikleri seçmelerinin güçleşmesi          </a:t>
            </a:r>
          </a:p>
          <a:p>
            <a:pPr marL="342900" indent="-342900">
              <a:buAutoNum type="alphaUcParenR"/>
            </a:pPr>
            <a:r>
              <a:rPr lang="tr-TR" b="1" dirty="0" smtClean="0">
                <a:solidFill>
                  <a:schemeClr val="tx1">
                    <a:lumMod val="95000"/>
                    <a:lumOff val="5000"/>
                  </a:schemeClr>
                </a:solidFill>
                <a:latin typeface="Calibri" panose="020F0502020204030204" pitchFamily="34" charset="0"/>
              </a:rPr>
              <a:t>Yararlanılacak içerik miktarının değişmesi</a:t>
            </a:r>
            <a:endParaRPr lang="tr-TR" b="1" dirty="0">
              <a:solidFill>
                <a:schemeClr val="tx1">
                  <a:lumMod val="95000"/>
                  <a:lumOff val="5000"/>
                </a:schemeClr>
              </a:solidFill>
              <a:latin typeface="Calibri" panose="020F0502020204030204" pitchFamily="34" charset="0"/>
            </a:endParaRPr>
          </a:p>
          <a:p>
            <a:endParaRPr lang="tr-TR" b="1" dirty="0" smtClean="0">
              <a:solidFill>
                <a:schemeClr val="tx1">
                  <a:lumMod val="95000"/>
                  <a:lumOff val="5000"/>
                </a:schemeClr>
              </a:solidFill>
              <a:latin typeface="Calibri" panose="020F0502020204030204" pitchFamily="34" charset="0"/>
            </a:endParaRPr>
          </a:p>
          <a:p>
            <a:endParaRPr lang="tr-TR" b="1" dirty="0">
              <a:solidFill>
                <a:schemeClr val="tx1">
                  <a:lumMod val="95000"/>
                  <a:lumOff val="5000"/>
                </a:schemeClr>
              </a:solidFill>
              <a:latin typeface="Calibri" panose="020F0502020204030204" pitchFamily="34" charset="0"/>
            </a:endParaRPr>
          </a:p>
          <a:p>
            <a:endParaRPr lang="tr-TR" b="1" dirty="0" smtClean="0">
              <a:solidFill>
                <a:schemeClr val="tx1">
                  <a:lumMod val="95000"/>
                  <a:lumOff val="5000"/>
                </a:schemeClr>
              </a:solidFill>
              <a:latin typeface="Calibri" panose="020F0502020204030204" pitchFamily="34" charset="0"/>
            </a:endParaRPr>
          </a:p>
          <a:p>
            <a:endParaRPr lang="tr-TR" b="1" dirty="0">
              <a:solidFill>
                <a:schemeClr val="tx1">
                  <a:lumMod val="95000"/>
                  <a:lumOff val="5000"/>
                </a:schemeClr>
              </a:solidFill>
              <a:latin typeface="Calibri" panose="020F0502020204030204" pitchFamily="34" charset="0"/>
            </a:endParaRPr>
          </a:p>
          <a:p>
            <a:r>
              <a:rPr lang="tr-TR" b="1" dirty="0" smtClean="0">
                <a:solidFill>
                  <a:schemeClr val="tx1">
                    <a:lumMod val="95000"/>
                    <a:lumOff val="5000"/>
                  </a:schemeClr>
                </a:solidFill>
                <a:latin typeface="Calibri" panose="020F0502020204030204" pitchFamily="34" charset="0"/>
              </a:rPr>
              <a:t>Cevap: A</a:t>
            </a:r>
          </a:p>
        </p:txBody>
      </p:sp>
    </p:spTree>
    <p:extLst>
      <p:ext uri="{BB962C8B-B14F-4D97-AF65-F5344CB8AC3E}">
        <p14:creationId xmlns:p14="http://schemas.microsoft.com/office/powerpoint/2010/main" val="1501975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2" end="12"/>
                                            </p:txEl>
                                          </p:spTgt>
                                        </p:tgtEl>
                                        <p:attrNameLst>
                                          <p:attrName>style.visibility</p:attrName>
                                        </p:attrNameLst>
                                      </p:cBhvr>
                                      <p:to>
                                        <p:strVal val="visible"/>
                                      </p:to>
                                    </p:set>
                                    <p:anim calcmode="lin" valueType="num">
                                      <p:cBhvr additive="base">
                                        <p:cTn id="7"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p:cNvSpPr/>
          <p:nvPr/>
        </p:nvSpPr>
        <p:spPr>
          <a:xfrm>
            <a:off x="1690255" y="969818"/>
            <a:ext cx="9130145" cy="483523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lumMod val="95000"/>
                    <a:lumOff val="5000"/>
                  </a:schemeClr>
                </a:solidFill>
                <a:latin typeface="Calibri" panose="020F0502020204030204" pitchFamily="34" charset="0"/>
              </a:rPr>
              <a:t>KPSS-2009</a:t>
            </a:r>
          </a:p>
          <a:p>
            <a:endParaRPr lang="tr-TR" b="1" dirty="0" smtClean="0">
              <a:solidFill>
                <a:schemeClr val="tx1">
                  <a:lumMod val="95000"/>
                  <a:lumOff val="5000"/>
                </a:schemeClr>
              </a:solidFill>
              <a:latin typeface="Calibri" panose="020F0502020204030204" pitchFamily="34" charset="0"/>
            </a:endParaRPr>
          </a:p>
          <a:p>
            <a:endParaRPr lang="tr-TR" b="1" dirty="0">
              <a:solidFill>
                <a:schemeClr val="tx1">
                  <a:lumMod val="95000"/>
                  <a:lumOff val="5000"/>
                </a:schemeClr>
              </a:solidFill>
              <a:latin typeface="Calibri" panose="020F0502020204030204" pitchFamily="34" charset="0"/>
            </a:endParaRPr>
          </a:p>
          <a:p>
            <a:endParaRPr lang="tr-TR" b="1" dirty="0" smtClean="0">
              <a:solidFill>
                <a:schemeClr val="tx1">
                  <a:lumMod val="95000"/>
                  <a:lumOff val="5000"/>
                </a:schemeClr>
              </a:solidFill>
              <a:latin typeface="Calibri" panose="020F0502020204030204" pitchFamily="34" charset="0"/>
            </a:endParaRPr>
          </a:p>
          <a:p>
            <a:r>
              <a:rPr lang="tr-TR" b="1" dirty="0" smtClean="0">
                <a:solidFill>
                  <a:schemeClr val="tx1">
                    <a:lumMod val="95000"/>
                    <a:lumOff val="5000"/>
                  </a:schemeClr>
                </a:solidFill>
                <a:latin typeface="Calibri" panose="020F0502020204030204" pitchFamily="34" charset="0"/>
              </a:rPr>
              <a:t>2) İyinin, doğrunun ve güzelliğin evrenselliğini, değerlerin mutlak olduğunu ve değişmezliğini, tutarlılık kavramının önemli olduğunu savunan bir öğretmen, öğrencilerine seçme özgürlüğünü tanımakta, onların seçme ve karar verme becerilerini geliştirmek istemektedir.</a:t>
            </a:r>
          </a:p>
          <a:p>
            <a:r>
              <a:rPr lang="tr-TR" b="1" dirty="0" smtClean="0">
                <a:solidFill>
                  <a:schemeClr val="tx1">
                    <a:lumMod val="95000"/>
                    <a:lumOff val="5000"/>
                  </a:schemeClr>
                </a:solidFill>
                <a:latin typeface="Calibri" panose="020F0502020204030204" pitchFamily="34" charset="0"/>
              </a:rPr>
              <a:t>A) Gerçekçi                B)İdealist</a:t>
            </a:r>
            <a:r>
              <a:rPr lang="tr-TR" b="1" dirty="0">
                <a:solidFill>
                  <a:schemeClr val="tx1">
                    <a:lumMod val="95000"/>
                    <a:lumOff val="5000"/>
                  </a:schemeClr>
                </a:solidFill>
                <a:latin typeface="Calibri" panose="020F0502020204030204" pitchFamily="34" charset="0"/>
              </a:rPr>
              <a:t> </a:t>
            </a:r>
            <a:r>
              <a:rPr lang="tr-TR" b="1" dirty="0" smtClean="0">
                <a:solidFill>
                  <a:schemeClr val="tx1">
                    <a:lumMod val="95000"/>
                    <a:lumOff val="5000"/>
                  </a:schemeClr>
                </a:solidFill>
                <a:latin typeface="Calibri" panose="020F0502020204030204" pitchFamily="34" charset="0"/>
              </a:rPr>
              <a:t>                 C)Yararcı</a:t>
            </a:r>
            <a:r>
              <a:rPr lang="tr-TR" b="1" dirty="0">
                <a:solidFill>
                  <a:schemeClr val="tx1">
                    <a:lumMod val="95000"/>
                    <a:lumOff val="5000"/>
                  </a:schemeClr>
                </a:solidFill>
                <a:latin typeface="Calibri" panose="020F0502020204030204" pitchFamily="34" charset="0"/>
              </a:rPr>
              <a:t> </a:t>
            </a:r>
            <a:r>
              <a:rPr lang="tr-TR" b="1" dirty="0" smtClean="0">
                <a:solidFill>
                  <a:schemeClr val="tx1">
                    <a:lumMod val="95000"/>
                    <a:lumOff val="5000"/>
                  </a:schemeClr>
                </a:solidFill>
                <a:latin typeface="Calibri" panose="020F0502020204030204" pitchFamily="34" charset="0"/>
              </a:rPr>
              <a:t>          D)Varoluşçu</a:t>
            </a:r>
            <a:r>
              <a:rPr lang="tr-TR" b="1" dirty="0">
                <a:solidFill>
                  <a:schemeClr val="tx1">
                    <a:lumMod val="95000"/>
                    <a:lumOff val="5000"/>
                  </a:schemeClr>
                </a:solidFill>
                <a:latin typeface="Calibri" panose="020F0502020204030204" pitchFamily="34" charset="0"/>
              </a:rPr>
              <a:t> </a:t>
            </a:r>
            <a:r>
              <a:rPr lang="tr-TR" b="1" dirty="0" smtClean="0">
                <a:solidFill>
                  <a:schemeClr val="tx1">
                    <a:lumMod val="95000"/>
                    <a:lumOff val="5000"/>
                  </a:schemeClr>
                </a:solidFill>
                <a:latin typeface="Calibri" panose="020F0502020204030204" pitchFamily="34" charset="0"/>
              </a:rPr>
              <a:t>             E)İlerlemeci</a:t>
            </a:r>
            <a:endParaRPr lang="tr-TR" b="1" dirty="0">
              <a:solidFill>
                <a:schemeClr val="tx1">
                  <a:lumMod val="95000"/>
                  <a:lumOff val="5000"/>
                </a:schemeClr>
              </a:solidFill>
              <a:latin typeface="Calibri" panose="020F0502020204030204" pitchFamily="34" charset="0"/>
            </a:endParaRPr>
          </a:p>
          <a:p>
            <a:endParaRPr lang="tr-TR" b="1" dirty="0" smtClean="0">
              <a:solidFill>
                <a:schemeClr val="tx1">
                  <a:lumMod val="95000"/>
                  <a:lumOff val="5000"/>
                </a:schemeClr>
              </a:solidFill>
              <a:latin typeface="Calibri" panose="020F0502020204030204" pitchFamily="34" charset="0"/>
            </a:endParaRPr>
          </a:p>
          <a:p>
            <a:endParaRPr lang="tr-TR" b="1" dirty="0">
              <a:solidFill>
                <a:schemeClr val="tx1">
                  <a:lumMod val="95000"/>
                  <a:lumOff val="5000"/>
                </a:schemeClr>
              </a:solidFill>
              <a:latin typeface="Calibri" panose="020F0502020204030204" pitchFamily="34" charset="0"/>
            </a:endParaRPr>
          </a:p>
          <a:p>
            <a:endParaRPr lang="tr-TR" b="1" dirty="0" smtClean="0">
              <a:solidFill>
                <a:schemeClr val="tx1">
                  <a:lumMod val="95000"/>
                  <a:lumOff val="5000"/>
                </a:schemeClr>
              </a:solidFill>
              <a:latin typeface="Calibri" panose="020F0502020204030204" pitchFamily="34" charset="0"/>
            </a:endParaRPr>
          </a:p>
          <a:p>
            <a:endParaRPr lang="tr-TR" b="1" dirty="0">
              <a:solidFill>
                <a:schemeClr val="tx1">
                  <a:lumMod val="95000"/>
                  <a:lumOff val="5000"/>
                </a:schemeClr>
              </a:solidFill>
              <a:latin typeface="Calibri" panose="020F0502020204030204" pitchFamily="34" charset="0"/>
            </a:endParaRPr>
          </a:p>
          <a:p>
            <a:r>
              <a:rPr lang="tr-TR" b="1" dirty="0" err="1" smtClean="0">
                <a:solidFill>
                  <a:schemeClr val="tx1">
                    <a:lumMod val="95000"/>
                    <a:lumOff val="5000"/>
                  </a:schemeClr>
                </a:solidFill>
                <a:latin typeface="Calibri" panose="020F0502020204030204" pitchFamily="34" charset="0"/>
              </a:rPr>
              <a:t>Cevap:B</a:t>
            </a:r>
            <a:endParaRPr lang="tr-TR" b="1" dirty="0" smtClean="0">
              <a:solidFill>
                <a:schemeClr val="tx1">
                  <a:lumMod val="95000"/>
                  <a:lumOff val="5000"/>
                </a:schemeClr>
              </a:solidFill>
              <a:latin typeface="Calibri" panose="020F0502020204030204" pitchFamily="34" charset="0"/>
            </a:endParaRPr>
          </a:p>
        </p:txBody>
      </p:sp>
    </p:spTree>
    <p:extLst>
      <p:ext uri="{BB962C8B-B14F-4D97-AF65-F5344CB8AC3E}">
        <p14:creationId xmlns:p14="http://schemas.microsoft.com/office/powerpoint/2010/main" val="324234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10" end="10"/>
                                            </p:txEl>
                                          </p:spTgt>
                                        </p:tgtEl>
                                        <p:attrNameLst>
                                          <p:attrName>style.visibility</p:attrName>
                                        </p:attrNameLst>
                                      </p:cBhvr>
                                      <p:to>
                                        <p:strVal val="visible"/>
                                      </p:to>
                                    </p:set>
                                    <p:animEffect transition="in" filter="circle(in)">
                                      <p:cBhvr>
                                        <p:cTn id="7" dur="20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690255" y="969818"/>
            <a:ext cx="9130145" cy="483523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lumMod val="95000"/>
                    <a:lumOff val="5000"/>
                  </a:schemeClr>
                </a:solidFill>
                <a:latin typeface="Calibri" panose="020F0502020204030204" pitchFamily="34" charset="0"/>
              </a:rPr>
              <a:t>KPSS-2010</a:t>
            </a:r>
          </a:p>
          <a:p>
            <a:endParaRPr lang="tr-TR" b="1" dirty="0" smtClean="0">
              <a:solidFill>
                <a:schemeClr val="tx1">
                  <a:lumMod val="95000"/>
                  <a:lumOff val="5000"/>
                </a:schemeClr>
              </a:solidFill>
              <a:latin typeface="Calibri" panose="020F0502020204030204" pitchFamily="34" charset="0"/>
            </a:endParaRPr>
          </a:p>
          <a:p>
            <a:endParaRPr lang="tr-TR" b="1" dirty="0">
              <a:solidFill>
                <a:schemeClr val="tx1">
                  <a:lumMod val="95000"/>
                  <a:lumOff val="5000"/>
                </a:schemeClr>
              </a:solidFill>
              <a:latin typeface="Calibri" panose="020F0502020204030204" pitchFamily="34" charset="0"/>
            </a:endParaRPr>
          </a:p>
          <a:p>
            <a:r>
              <a:rPr lang="tr-TR" b="1" dirty="0" smtClean="0">
                <a:solidFill>
                  <a:schemeClr val="tx1">
                    <a:lumMod val="95000"/>
                    <a:lumOff val="5000"/>
                  </a:schemeClr>
                </a:solidFill>
                <a:latin typeface="Calibri" panose="020F0502020204030204" pitchFamily="34" charset="0"/>
              </a:rPr>
              <a:t>3) </a:t>
            </a:r>
            <a:r>
              <a:rPr lang="tr-TR" b="1" dirty="0" err="1" smtClean="0">
                <a:solidFill>
                  <a:schemeClr val="tx1">
                    <a:lumMod val="95000"/>
                    <a:lumOff val="5000"/>
                  </a:schemeClr>
                </a:solidFill>
                <a:latin typeface="Calibri" panose="020F0502020204030204" pitchFamily="34" charset="0"/>
              </a:rPr>
              <a:t>Yapılandırmacılık</a:t>
            </a:r>
            <a:r>
              <a:rPr lang="tr-TR" b="1" dirty="0" smtClean="0">
                <a:solidFill>
                  <a:schemeClr val="tx1">
                    <a:lumMod val="95000"/>
                    <a:lumOff val="5000"/>
                  </a:schemeClr>
                </a:solidFill>
                <a:latin typeface="Calibri" panose="020F0502020204030204" pitchFamily="34" charset="0"/>
              </a:rPr>
              <a:t> yaklaşımına göre hazırlanan bir eğitim programı geliştirilirken bireyin ilgi ve ihtiyaçları göz önünde bulundurulmuş, okuldaki deneyimler yaşamın kendisi olarak benimsenmiştir.</a:t>
            </a:r>
          </a:p>
          <a:p>
            <a:r>
              <a:rPr lang="tr-TR" b="1" dirty="0" smtClean="0">
                <a:solidFill>
                  <a:schemeClr val="tx1">
                    <a:lumMod val="95000"/>
                    <a:lumOff val="5000"/>
                  </a:schemeClr>
                </a:solidFill>
                <a:latin typeface="Calibri" panose="020F0502020204030204" pitchFamily="34" charset="0"/>
              </a:rPr>
              <a:t>Buna göre bu eğitim programları hangi eğitim felsefesini temel almıştır?</a:t>
            </a:r>
          </a:p>
          <a:p>
            <a:pPr marL="342900" indent="-342900">
              <a:buAutoNum type="alphaUcParenR"/>
            </a:pPr>
            <a:r>
              <a:rPr lang="tr-TR" b="1" dirty="0" smtClean="0">
                <a:solidFill>
                  <a:schemeClr val="tx1">
                    <a:lumMod val="95000"/>
                    <a:lumOff val="5000"/>
                  </a:schemeClr>
                </a:solidFill>
                <a:latin typeface="Calibri" panose="020F0502020204030204" pitchFamily="34" charset="0"/>
              </a:rPr>
              <a:t>Yeniden </a:t>
            </a:r>
            <a:r>
              <a:rPr lang="tr-TR" b="1" dirty="0" err="1" smtClean="0">
                <a:solidFill>
                  <a:schemeClr val="tx1">
                    <a:lumMod val="95000"/>
                    <a:lumOff val="5000"/>
                  </a:schemeClr>
                </a:solidFill>
                <a:latin typeface="Calibri" panose="020F0502020204030204" pitchFamily="34" charset="0"/>
              </a:rPr>
              <a:t>kurmacılık</a:t>
            </a:r>
            <a:r>
              <a:rPr lang="tr-TR" b="1" dirty="0" smtClean="0">
                <a:solidFill>
                  <a:schemeClr val="tx1">
                    <a:lumMod val="95000"/>
                    <a:lumOff val="5000"/>
                  </a:schemeClr>
                </a:solidFill>
                <a:latin typeface="Calibri" panose="020F0502020204030204" pitchFamily="34" charset="0"/>
              </a:rPr>
              <a:t>     </a:t>
            </a:r>
          </a:p>
          <a:p>
            <a:pPr marL="342900" indent="-342900">
              <a:buAutoNum type="alphaUcParenR"/>
            </a:pPr>
            <a:r>
              <a:rPr lang="tr-TR" b="1" dirty="0" err="1" smtClean="0">
                <a:solidFill>
                  <a:schemeClr val="tx1">
                    <a:lumMod val="95000"/>
                    <a:lumOff val="5000"/>
                  </a:schemeClr>
                </a:solidFill>
                <a:latin typeface="Calibri" panose="020F0502020204030204" pitchFamily="34" charset="0"/>
              </a:rPr>
              <a:t>İlerlemecilik</a:t>
            </a:r>
            <a:r>
              <a:rPr lang="tr-TR" b="1" dirty="0" smtClean="0">
                <a:solidFill>
                  <a:schemeClr val="tx1">
                    <a:lumMod val="95000"/>
                    <a:lumOff val="5000"/>
                  </a:schemeClr>
                </a:solidFill>
                <a:latin typeface="Calibri" panose="020F0502020204030204" pitchFamily="34" charset="0"/>
              </a:rPr>
              <a:t>                </a:t>
            </a:r>
          </a:p>
          <a:p>
            <a:pPr marL="342900" indent="-342900">
              <a:buAutoNum type="alphaUcParenR"/>
            </a:pPr>
            <a:r>
              <a:rPr lang="tr-TR" b="1" dirty="0" smtClean="0">
                <a:solidFill>
                  <a:schemeClr val="tx1">
                    <a:lumMod val="95000"/>
                    <a:lumOff val="5000"/>
                  </a:schemeClr>
                </a:solidFill>
                <a:latin typeface="Calibri" panose="020F0502020204030204" pitchFamily="34" charset="0"/>
              </a:rPr>
              <a:t>Gerçekçilik         </a:t>
            </a:r>
          </a:p>
          <a:p>
            <a:pPr marL="342900" indent="-342900">
              <a:buAutoNum type="alphaUcParenR"/>
            </a:pPr>
            <a:r>
              <a:rPr lang="tr-TR" b="1" dirty="0" err="1" smtClean="0">
                <a:solidFill>
                  <a:schemeClr val="tx1">
                    <a:lumMod val="95000"/>
                    <a:lumOff val="5000"/>
                  </a:schemeClr>
                </a:solidFill>
                <a:latin typeface="Calibri" panose="020F0502020204030204" pitchFamily="34" charset="0"/>
              </a:rPr>
              <a:t>Daimicilik</a:t>
            </a:r>
            <a:r>
              <a:rPr lang="tr-TR" b="1" dirty="0" smtClean="0">
                <a:solidFill>
                  <a:schemeClr val="tx1">
                    <a:lumMod val="95000"/>
                    <a:lumOff val="5000"/>
                  </a:schemeClr>
                </a:solidFill>
                <a:latin typeface="Calibri" panose="020F0502020204030204" pitchFamily="34" charset="0"/>
              </a:rPr>
              <a:t>    </a:t>
            </a:r>
          </a:p>
          <a:p>
            <a:pPr marL="342900" indent="-342900">
              <a:buAutoNum type="alphaUcParenR"/>
            </a:pPr>
            <a:r>
              <a:rPr lang="tr-TR" b="1" dirty="0" smtClean="0">
                <a:solidFill>
                  <a:schemeClr val="tx1">
                    <a:lumMod val="95000"/>
                    <a:lumOff val="5000"/>
                  </a:schemeClr>
                </a:solidFill>
                <a:latin typeface="Calibri" panose="020F0502020204030204" pitchFamily="34" charset="0"/>
              </a:rPr>
              <a:t> </a:t>
            </a:r>
            <a:r>
              <a:rPr lang="tr-TR" b="1" dirty="0" err="1" smtClean="0">
                <a:solidFill>
                  <a:schemeClr val="tx1">
                    <a:lumMod val="95000"/>
                    <a:lumOff val="5000"/>
                  </a:schemeClr>
                </a:solidFill>
                <a:latin typeface="Calibri" panose="020F0502020204030204" pitchFamily="34" charset="0"/>
              </a:rPr>
              <a:t>Esasicilik</a:t>
            </a:r>
            <a:endParaRPr lang="tr-TR" b="1" dirty="0" smtClean="0">
              <a:solidFill>
                <a:schemeClr val="tx1">
                  <a:lumMod val="95000"/>
                  <a:lumOff val="5000"/>
                </a:schemeClr>
              </a:solidFill>
              <a:latin typeface="Calibri" panose="020F0502020204030204" pitchFamily="34" charset="0"/>
            </a:endParaRPr>
          </a:p>
          <a:p>
            <a:endParaRPr lang="tr-TR" b="1" dirty="0">
              <a:solidFill>
                <a:schemeClr val="tx1">
                  <a:lumMod val="95000"/>
                  <a:lumOff val="5000"/>
                </a:schemeClr>
              </a:solidFill>
              <a:latin typeface="Calibri" panose="020F0502020204030204" pitchFamily="34" charset="0"/>
            </a:endParaRPr>
          </a:p>
          <a:p>
            <a:endParaRPr lang="tr-TR" b="1" dirty="0" smtClean="0">
              <a:solidFill>
                <a:schemeClr val="tx1">
                  <a:lumMod val="95000"/>
                  <a:lumOff val="5000"/>
                </a:schemeClr>
              </a:solidFill>
              <a:latin typeface="Calibri" panose="020F0502020204030204" pitchFamily="34" charset="0"/>
            </a:endParaRPr>
          </a:p>
          <a:p>
            <a:endParaRPr lang="tr-TR" b="1" dirty="0">
              <a:solidFill>
                <a:schemeClr val="tx1">
                  <a:lumMod val="95000"/>
                  <a:lumOff val="5000"/>
                </a:schemeClr>
              </a:solidFill>
              <a:latin typeface="Calibri" panose="020F0502020204030204" pitchFamily="34" charset="0"/>
            </a:endParaRPr>
          </a:p>
          <a:p>
            <a:r>
              <a:rPr lang="tr-TR" b="1" dirty="0" err="1" smtClean="0">
                <a:solidFill>
                  <a:schemeClr val="tx1">
                    <a:lumMod val="95000"/>
                    <a:lumOff val="5000"/>
                  </a:schemeClr>
                </a:solidFill>
                <a:latin typeface="Calibri" panose="020F0502020204030204" pitchFamily="34" charset="0"/>
              </a:rPr>
              <a:t>Cevap:B</a:t>
            </a:r>
            <a:endParaRPr lang="tr-TR" b="1" dirty="0" smtClean="0">
              <a:solidFill>
                <a:schemeClr val="tx1">
                  <a:lumMod val="95000"/>
                  <a:lumOff val="5000"/>
                </a:schemeClr>
              </a:solidFill>
              <a:latin typeface="Calibri" panose="020F0502020204030204" pitchFamily="34" charset="0"/>
            </a:endParaRPr>
          </a:p>
        </p:txBody>
      </p:sp>
    </p:spTree>
    <p:extLst>
      <p:ext uri="{BB962C8B-B14F-4D97-AF65-F5344CB8AC3E}">
        <p14:creationId xmlns:p14="http://schemas.microsoft.com/office/powerpoint/2010/main" val="3775108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13" end="13"/>
                                            </p:txEl>
                                          </p:spTgt>
                                        </p:tgtEl>
                                        <p:attrNameLst>
                                          <p:attrName>style.visibility</p:attrName>
                                        </p:attrNameLst>
                                      </p:cBhvr>
                                      <p:to>
                                        <p:strVal val="visible"/>
                                      </p:to>
                                    </p:set>
                                    <p:animEffect transition="in" filter="circle(in)">
                                      <p:cBhvr>
                                        <p:cTn id="7" dur="20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690255" y="969818"/>
            <a:ext cx="9130145" cy="483523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lumMod val="95000"/>
                    <a:lumOff val="5000"/>
                  </a:schemeClr>
                </a:solidFill>
                <a:latin typeface="Calibri" panose="020F0502020204030204" pitchFamily="34" charset="0"/>
              </a:rPr>
              <a:t>KPSS-2010</a:t>
            </a:r>
          </a:p>
          <a:p>
            <a:endParaRPr lang="tr-TR" b="1" dirty="0" smtClean="0">
              <a:solidFill>
                <a:schemeClr val="tx1">
                  <a:lumMod val="95000"/>
                  <a:lumOff val="5000"/>
                </a:schemeClr>
              </a:solidFill>
              <a:latin typeface="Calibri" panose="020F0502020204030204" pitchFamily="34" charset="0"/>
            </a:endParaRPr>
          </a:p>
          <a:p>
            <a:r>
              <a:rPr lang="tr-TR" b="1" dirty="0" smtClean="0">
                <a:solidFill>
                  <a:schemeClr val="tx1">
                    <a:lumMod val="95000"/>
                    <a:lumOff val="5000"/>
                  </a:schemeClr>
                </a:solidFill>
                <a:latin typeface="Calibri" panose="020F0502020204030204" pitchFamily="34" charset="0"/>
              </a:rPr>
              <a:t>4)</a:t>
            </a:r>
            <a:r>
              <a:rPr lang="tr-TR" b="1" dirty="0">
                <a:latin typeface="Calibri" panose="020F0502020204030204" pitchFamily="34" charset="0"/>
              </a:rPr>
              <a:t> </a:t>
            </a:r>
            <a:r>
              <a:rPr lang="tr-TR" b="1" dirty="0">
                <a:solidFill>
                  <a:schemeClr val="tx1"/>
                </a:solidFill>
                <a:latin typeface="Calibri" panose="020F0502020204030204" pitchFamily="34" charset="0"/>
              </a:rPr>
              <a:t>Betül Öğretmen, öğrenme-öğretme sürecinde geçmiş konuları tekrar ederek öğrenmenin önemini sık sık vurgular. En doğru ve gerçekçi bilgilerin geçmiş konulara bağlı kalınarak öğrenileceğini söyler. Aynı zamanda sınıftaki tek otoritenin kendisi olduğunu da öğrencilere hissettirmekten çekinmez.</a:t>
            </a:r>
          </a:p>
          <a:p>
            <a:r>
              <a:rPr lang="tr-TR" b="1" dirty="0">
                <a:solidFill>
                  <a:schemeClr val="tx1"/>
                </a:solidFill>
                <a:latin typeface="Calibri" panose="020F0502020204030204" pitchFamily="34" charset="0"/>
              </a:rPr>
              <a:t>Betül Öğretmen’in hangi eğitim felsefesi ilkelerine uygun davrandığı söylenebilir?</a:t>
            </a:r>
          </a:p>
          <a:p>
            <a:r>
              <a:rPr lang="tr-TR" b="1" dirty="0">
                <a:solidFill>
                  <a:schemeClr val="tx1"/>
                </a:solidFill>
                <a:latin typeface="Calibri" panose="020F0502020204030204" pitchFamily="34" charset="0"/>
              </a:rPr>
              <a:t> </a:t>
            </a:r>
          </a:p>
          <a:p>
            <a:r>
              <a:rPr lang="tr-TR" b="1" dirty="0">
                <a:solidFill>
                  <a:schemeClr val="tx1"/>
                </a:solidFill>
                <a:latin typeface="Calibri" panose="020F0502020204030204" pitchFamily="34" charset="0"/>
              </a:rPr>
              <a:t>A) Yararcılık</a:t>
            </a:r>
          </a:p>
          <a:p>
            <a:r>
              <a:rPr lang="tr-TR" b="1" dirty="0">
                <a:solidFill>
                  <a:schemeClr val="tx1"/>
                </a:solidFill>
                <a:latin typeface="Calibri" panose="020F0502020204030204" pitchFamily="34" charset="0"/>
              </a:rPr>
              <a:t>B) </a:t>
            </a:r>
            <a:r>
              <a:rPr lang="tr-TR" b="1" dirty="0" err="1">
                <a:solidFill>
                  <a:schemeClr val="tx1"/>
                </a:solidFill>
                <a:latin typeface="Calibri" panose="020F0502020204030204" pitchFamily="34" charset="0"/>
              </a:rPr>
              <a:t>Daimicilik</a:t>
            </a:r>
            <a:endParaRPr lang="tr-TR" b="1" dirty="0">
              <a:solidFill>
                <a:schemeClr val="tx1"/>
              </a:solidFill>
              <a:latin typeface="Calibri" panose="020F0502020204030204" pitchFamily="34" charset="0"/>
            </a:endParaRPr>
          </a:p>
          <a:p>
            <a:r>
              <a:rPr lang="tr-TR" b="1" dirty="0">
                <a:solidFill>
                  <a:schemeClr val="tx1"/>
                </a:solidFill>
                <a:latin typeface="Calibri" panose="020F0502020204030204" pitchFamily="34" charset="0"/>
              </a:rPr>
              <a:t>C) </a:t>
            </a:r>
            <a:r>
              <a:rPr lang="tr-TR" b="1" dirty="0" err="1">
                <a:solidFill>
                  <a:schemeClr val="tx1"/>
                </a:solidFill>
                <a:latin typeface="Calibri" panose="020F0502020204030204" pitchFamily="34" charset="0"/>
              </a:rPr>
              <a:t>İlerlemecilik</a:t>
            </a:r>
            <a:endParaRPr lang="tr-TR" b="1" dirty="0">
              <a:solidFill>
                <a:schemeClr val="tx1"/>
              </a:solidFill>
              <a:latin typeface="Calibri" panose="020F0502020204030204" pitchFamily="34" charset="0"/>
            </a:endParaRPr>
          </a:p>
          <a:p>
            <a:r>
              <a:rPr lang="tr-TR" b="1" dirty="0">
                <a:solidFill>
                  <a:schemeClr val="tx1"/>
                </a:solidFill>
                <a:latin typeface="Calibri" panose="020F0502020204030204" pitchFamily="34" charset="0"/>
              </a:rPr>
              <a:t>D) </a:t>
            </a:r>
            <a:r>
              <a:rPr lang="tr-TR" b="1" dirty="0" err="1">
                <a:solidFill>
                  <a:schemeClr val="tx1"/>
                </a:solidFill>
                <a:latin typeface="Calibri" panose="020F0502020204030204" pitchFamily="34" charset="0"/>
              </a:rPr>
              <a:t>Esasicilik</a:t>
            </a:r>
            <a:endParaRPr lang="tr-TR" b="1" dirty="0">
              <a:solidFill>
                <a:schemeClr val="tx1"/>
              </a:solidFill>
              <a:latin typeface="Calibri" panose="020F0502020204030204" pitchFamily="34" charset="0"/>
            </a:endParaRPr>
          </a:p>
          <a:p>
            <a:r>
              <a:rPr lang="tr-TR" b="1" dirty="0">
                <a:solidFill>
                  <a:schemeClr val="tx1"/>
                </a:solidFill>
                <a:latin typeface="Calibri" panose="020F0502020204030204" pitchFamily="34" charset="0"/>
              </a:rPr>
              <a:t>E) Varoluşçuluk</a:t>
            </a:r>
          </a:p>
          <a:p>
            <a:endParaRPr lang="tr-TR" b="1" dirty="0">
              <a:solidFill>
                <a:schemeClr val="tx1">
                  <a:lumMod val="95000"/>
                  <a:lumOff val="5000"/>
                </a:schemeClr>
              </a:solidFill>
              <a:latin typeface="Calibri" panose="020F0502020204030204" pitchFamily="34" charset="0"/>
            </a:endParaRPr>
          </a:p>
          <a:p>
            <a:endParaRPr lang="tr-TR" b="1" dirty="0" smtClean="0">
              <a:solidFill>
                <a:schemeClr val="tx1">
                  <a:lumMod val="95000"/>
                  <a:lumOff val="5000"/>
                </a:schemeClr>
              </a:solidFill>
              <a:latin typeface="Calibri" panose="020F0502020204030204" pitchFamily="34" charset="0"/>
            </a:endParaRPr>
          </a:p>
          <a:p>
            <a:endParaRPr lang="tr-TR" b="1" dirty="0">
              <a:solidFill>
                <a:schemeClr val="tx1">
                  <a:lumMod val="95000"/>
                  <a:lumOff val="5000"/>
                </a:schemeClr>
              </a:solidFill>
              <a:latin typeface="Calibri" panose="020F0502020204030204" pitchFamily="34" charset="0"/>
            </a:endParaRPr>
          </a:p>
          <a:p>
            <a:r>
              <a:rPr lang="tr-TR" b="1" dirty="0" err="1" smtClean="0">
                <a:solidFill>
                  <a:schemeClr val="tx1">
                    <a:lumMod val="95000"/>
                    <a:lumOff val="5000"/>
                  </a:schemeClr>
                </a:solidFill>
                <a:latin typeface="Calibri" panose="020F0502020204030204" pitchFamily="34" charset="0"/>
              </a:rPr>
              <a:t>Cevap:D</a:t>
            </a:r>
            <a:endParaRPr lang="tr-TR" b="1" dirty="0" smtClean="0">
              <a:solidFill>
                <a:schemeClr val="tx1">
                  <a:lumMod val="95000"/>
                  <a:lumOff val="5000"/>
                </a:schemeClr>
              </a:solidFill>
              <a:latin typeface="Calibri" panose="020F0502020204030204" pitchFamily="34" charset="0"/>
            </a:endParaRPr>
          </a:p>
        </p:txBody>
      </p:sp>
    </p:spTree>
    <p:extLst>
      <p:ext uri="{BB962C8B-B14F-4D97-AF65-F5344CB8AC3E}">
        <p14:creationId xmlns:p14="http://schemas.microsoft.com/office/powerpoint/2010/main" val="1586908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13" end="13"/>
                                            </p:txEl>
                                          </p:spTgt>
                                        </p:tgtEl>
                                        <p:attrNameLst>
                                          <p:attrName>style.visibility</p:attrName>
                                        </p:attrNameLst>
                                      </p:cBhvr>
                                      <p:to>
                                        <p:strVal val="visible"/>
                                      </p:to>
                                    </p:set>
                                    <p:animEffect transition="in" filter="circle(in)">
                                      <p:cBhvr>
                                        <p:cTn id="7" dur="20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690255" y="969818"/>
            <a:ext cx="9130145" cy="483523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smtClean="0">
                <a:solidFill>
                  <a:schemeClr val="tx1">
                    <a:lumMod val="95000"/>
                    <a:lumOff val="5000"/>
                  </a:schemeClr>
                </a:solidFill>
                <a:latin typeface="Calibri" panose="020F0502020204030204" pitchFamily="34" charset="0"/>
              </a:rPr>
              <a:t>KPSS-2011</a:t>
            </a:r>
          </a:p>
          <a:p>
            <a:pPr algn="ctr"/>
            <a:endParaRPr lang="tr-TR" sz="1600" b="1" dirty="0" smtClean="0">
              <a:solidFill>
                <a:schemeClr val="tx1">
                  <a:lumMod val="95000"/>
                  <a:lumOff val="5000"/>
                </a:schemeClr>
              </a:solidFill>
              <a:latin typeface="Calibri" panose="020F0502020204030204" pitchFamily="34" charset="0"/>
            </a:endParaRPr>
          </a:p>
          <a:p>
            <a:r>
              <a:rPr lang="tr-TR" sz="1600" b="1" dirty="0">
                <a:solidFill>
                  <a:schemeClr val="tx1">
                    <a:lumMod val="95000"/>
                    <a:lumOff val="5000"/>
                  </a:schemeClr>
                </a:solidFill>
                <a:latin typeface="Calibri" panose="020F0502020204030204" pitchFamily="34" charset="0"/>
              </a:rPr>
              <a:t>5</a:t>
            </a:r>
            <a:r>
              <a:rPr lang="tr-TR" sz="1600" b="1" dirty="0" smtClean="0">
                <a:solidFill>
                  <a:schemeClr val="tx1">
                    <a:lumMod val="95000"/>
                    <a:lumOff val="5000"/>
                  </a:schemeClr>
                </a:solidFill>
                <a:latin typeface="Calibri" panose="020F0502020204030204" pitchFamily="34" charset="0"/>
              </a:rPr>
              <a:t>) Matematik dersinde, öğretmen ile öğrenciler arasında geçen bir konuşma şöyledir:</a:t>
            </a:r>
          </a:p>
          <a:p>
            <a:r>
              <a:rPr lang="tr-TR" sz="1600" b="1" dirty="0" smtClean="0">
                <a:solidFill>
                  <a:schemeClr val="tx1">
                    <a:lumMod val="95000"/>
                    <a:lumOff val="5000"/>
                  </a:schemeClr>
                </a:solidFill>
                <a:latin typeface="Calibri" panose="020F0502020204030204" pitchFamily="34" charset="0"/>
              </a:rPr>
              <a:t>Öğretmen: Şimdi öğreneceğimiz çok zor bir konu ama disiplinli çalışırsanız öğrenirsiniz. Yaşam, kurallı ve disiplinli olmayı gerektirir.</a:t>
            </a:r>
          </a:p>
          <a:p>
            <a:r>
              <a:rPr lang="tr-TR" sz="1600" b="1" dirty="0" smtClean="0">
                <a:solidFill>
                  <a:schemeClr val="tx1">
                    <a:lumMod val="95000"/>
                    <a:lumOff val="5000"/>
                  </a:schemeClr>
                </a:solidFill>
                <a:latin typeface="Calibri" panose="020F0502020204030204" pitchFamily="34" charset="0"/>
              </a:rPr>
              <a:t>Zeynep: Öğretmenim tahtadaki şekli defterime yan olarak çizebilir miyim?</a:t>
            </a:r>
          </a:p>
          <a:p>
            <a:r>
              <a:rPr lang="tr-TR" sz="1600" b="1" dirty="0" smtClean="0">
                <a:solidFill>
                  <a:schemeClr val="tx1">
                    <a:lumMod val="95000"/>
                    <a:lumOff val="5000"/>
                  </a:schemeClr>
                </a:solidFill>
                <a:latin typeface="Calibri" panose="020F0502020204030204" pitchFamily="34" charset="0"/>
              </a:rPr>
              <a:t>Öğretmen: Hayır, ben ne yapıyorsam aynısını yapın. Siz her şeyi benden öğreniyorsunuz.</a:t>
            </a:r>
          </a:p>
          <a:p>
            <a:r>
              <a:rPr lang="tr-TR" sz="1600" b="1" dirty="0" smtClean="0">
                <a:solidFill>
                  <a:schemeClr val="tx1">
                    <a:lumMod val="95000"/>
                    <a:lumOff val="5000"/>
                  </a:schemeClr>
                </a:solidFill>
                <a:latin typeface="Calibri" panose="020F0502020204030204" pitchFamily="34" charset="0"/>
              </a:rPr>
              <a:t>Selim: Öğretmenim ben o soruyu formül kullanmadan başka bir yoldan da çözdüm, isterseniz göstereyim.</a:t>
            </a:r>
          </a:p>
          <a:p>
            <a:r>
              <a:rPr lang="tr-TR" sz="1600" b="1" dirty="0" smtClean="0">
                <a:solidFill>
                  <a:schemeClr val="tx1">
                    <a:lumMod val="95000"/>
                    <a:lumOff val="5000"/>
                  </a:schemeClr>
                </a:solidFill>
                <a:latin typeface="Calibri" panose="020F0502020204030204" pitchFamily="34" charset="0"/>
              </a:rPr>
              <a:t>Öğretmen: Benim verdiğim formülü ezberle ve o şekilde çöz. Sınavda </a:t>
            </a:r>
            <a:r>
              <a:rPr lang="tr-TR" sz="1600" b="1" dirty="0" err="1" smtClean="0">
                <a:solidFill>
                  <a:schemeClr val="tx1">
                    <a:lumMod val="95000"/>
                    <a:lumOff val="5000"/>
                  </a:schemeClr>
                </a:solidFill>
                <a:latin typeface="Calibri" panose="020F0502020204030204" pitchFamily="34" charset="0"/>
              </a:rPr>
              <a:t>formülsüz</a:t>
            </a:r>
            <a:r>
              <a:rPr lang="tr-TR" sz="1600" b="1" dirty="0" smtClean="0">
                <a:solidFill>
                  <a:schemeClr val="tx1">
                    <a:lumMod val="95000"/>
                    <a:lumOff val="5000"/>
                  </a:schemeClr>
                </a:solidFill>
                <a:latin typeface="Calibri" panose="020F0502020204030204" pitchFamily="34" charset="0"/>
              </a:rPr>
              <a:t> çözümleri kabul etmeyeceğim. Bu formüller yüzyıllardır kullanılıyor, sen de kullan.</a:t>
            </a:r>
          </a:p>
          <a:p>
            <a:r>
              <a:rPr lang="tr-TR" sz="1600" b="1" dirty="0" smtClean="0">
                <a:solidFill>
                  <a:schemeClr val="tx1">
                    <a:lumMod val="95000"/>
                    <a:lumOff val="5000"/>
                  </a:schemeClr>
                </a:solidFill>
                <a:latin typeface="Calibri" panose="020F0502020204030204" pitchFamily="34" charset="0"/>
              </a:rPr>
              <a:t>Bu örnekteki öğretmen hangi eğitim felsefesine göre davranmaktadır?</a:t>
            </a:r>
          </a:p>
          <a:p>
            <a:pPr marL="342900" indent="-342900">
              <a:buAutoNum type="alphaUcParenR"/>
            </a:pPr>
            <a:r>
              <a:rPr lang="tr-TR" sz="1600" b="1" dirty="0" err="1" smtClean="0">
                <a:solidFill>
                  <a:schemeClr val="tx1">
                    <a:lumMod val="95000"/>
                    <a:lumOff val="5000"/>
                  </a:schemeClr>
                </a:solidFill>
                <a:latin typeface="Calibri" panose="020F0502020204030204" pitchFamily="34" charset="0"/>
              </a:rPr>
              <a:t>Daimicilik</a:t>
            </a:r>
            <a:r>
              <a:rPr lang="tr-TR" sz="1600" b="1" dirty="0" smtClean="0">
                <a:solidFill>
                  <a:schemeClr val="tx1">
                    <a:lumMod val="95000"/>
                    <a:lumOff val="5000"/>
                  </a:schemeClr>
                </a:solidFill>
                <a:latin typeface="Calibri" panose="020F0502020204030204" pitchFamily="34" charset="0"/>
              </a:rPr>
              <a:t>     </a:t>
            </a:r>
          </a:p>
          <a:p>
            <a:pPr marL="342900" indent="-342900">
              <a:buAutoNum type="alphaUcParenR"/>
            </a:pPr>
            <a:r>
              <a:rPr lang="tr-TR" sz="1600" b="1" dirty="0" err="1" smtClean="0">
                <a:solidFill>
                  <a:schemeClr val="tx1">
                    <a:lumMod val="95000"/>
                    <a:lumOff val="5000"/>
                  </a:schemeClr>
                </a:solidFill>
                <a:latin typeface="Calibri" panose="020F0502020204030204" pitchFamily="34" charset="0"/>
              </a:rPr>
              <a:t>Esasicilik</a:t>
            </a:r>
            <a:r>
              <a:rPr lang="tr-TR" sz="1600" b="1" dirty="0" smtClean="0">
                <a:solidFill>
                  <a:schemeClr val="tx1">
                    <a:lumMod val="95000"/>
                    <a:lumOff val="5000"/>
                  </a:schemeClr>
                </a:solidFill>
                <a:latin typeface="Calibri" panose="020F0502020204030204" pitchFamily="34" charset="0"/>
              </a:rPr>
              <a:t>               </a:t>
            </a:r>
          </a:p>
          <a:p>
            <a:pPr marL="342900" indent="-342900">
              <a:buAutoNum type="alphaUcParenR"/>
            </a:pPr>
            <a:r>
              <a:rPr lang="tr-TR" sz="1600" b="1" dirty="0" err="1" smtClean="0">
                <a:solidFill>
                  <a:schemeClr val="tx1">
                    <a:lumMod val="95000"/>
                    <a:lumOff val="5000"/>
                  </a:schemeClr>
                </a:solidFill>
                <a:latin typeface="Calibri" panose="020F0502020204030204" pitchFamily="34" charset="0"/>
              </a:rPr>
              <a:t>İlerlemecilik</a:t>
            </a:r>
            <a:r>
              <a:rPr lang="tr-TR" sz="1600" b="1" dirty="0" smtClean="0">
                <a:solidFill>
                  <a:schemeClr val="tx1">
                    <a:lumMod val="95000"/>
                    <a:lumOff val="5000"/>
                  </a:schemeClr>
                </a:solidFill>
                <a:latin typeface="Calibri" panose="020F0502020204030204" pitchFamily="34" charset="0"/>
              </a:rPr>
              <a:t>        </a:t>
            </a:r>
          </a:p>
          <a:p>
            <a:pPr marL="342900" indent="-342900">
              <a:buAutoNum type="alphaUcParenR"/>
            </a:pPr>
            <a:r>
              <a:rPr lang="tr-TR" sz="1600" b="1" dirty="0" smtClean="0">
                <a:solidFill>
                  <a:schemeClr val="tx1">
                    <a:lumMod val="95000"/>
                    <a:lumOff val="5000"/>
                  </a:schemeClr>
                </a:solidFill>
                <a:latin typeface="Calibri" panose="020F0502020204030204" pitchFamily="34" charset="0"/>
              </a:rPr>
              <a:t>Yeniden </a:t>
            </a:r>
            <a:r>
              <a:rPr lang="tr-TR" sz="1600" b="1" dirty="0" err="1" smtClean="0">
                <a:solidFill>
                  <a:schemeClr val="tx1">
                    <a:lumMod val="95000"/>
                    <a:lumOff val="5000"/>
                  </a:schemeClr>
                </a:solidFill>
                <a:latin typeface="Calibri" panose="020F0502020204030204" pitchFamily="34" charset="0"/>
              </a:rPr>
              <a:t>kurmacılık</a:t>
            </a:r>
            <a:r>
              <a:rPr lang="tr-TR" sz="1600" b="1" dirty="0" smtClean="0">
                <a:solidFill>
                  <a:schemeClr val="tx1">
                    <a:lumMod val="95000"/>
                    <a:lumOff val="5000"/>
                  </a:schemeClr>
                </a:solidFill>
                <a:latin typeface="Calibri" panose="020F0502020204030204" pitchFamily="34" charset="0"/>
              </a:rPr>
              <a:t>   </a:t>
            </a:r>
          </a:p>
          <a:p>
            <a:pPr marL="342900" indent="-342900">
              <a:buAutoNum type="alphaUcParenR"/>
            </a:pPr>
            <a:r>
              <a:rPr lang="tr-TR" sz="1600" b="1" dirty="0" smtClean="0">
                <a:solidFill>
                  <a:schemeClr val="tx1">
                    <a:lumMod val="95000"/>
                    <a:lumOff val="5000"/>
                  </a:schemeClr>
                </a:solidFill>
                <a:latin typeface="Calibri" panose="020F0502020204030204" pitchFamily="34" charset="0"/>
              </a:rPr>
              <a:t> Yararcılık</a:t>
            </a:r>
          </a:p>
          <a:p>
            <a:endParaRPr lang="tr-TR" b="1" dirty="0">
              <a:solidFill>
                <a:schemeClr val="tx1">
                  <a:lumMod val="95000"/>
                  <a:lumOff val="5000"/>
                </a:schemeClr>
              </a:solidFill>
              <a:latin typeface="Calibri" panose="020F0502020204030204" pitchFamily="34" charset="0"/>
            </a:endParaRPr>
          </a:p>
          <a:p>
            <a:r>
              <a:rPr lang="tr-TR" b="1" dirty="0" smtClean="0">
                <a:solidFill>
                  <a:schemeClr val="tx1">
                    <a:lumMod val="95000"/>
                    <a:lumOff val="5000"/>
                  </a:schemeClr>
                </a:solidFill>
                <a:latin typeface="Calibri" panose="020F0502020204030204" pitchFamily="34" charset="0"/>
              </a:rPr>
              <a:t>Cevap: B</a:t>
            </a:r>
          </a:p>
        </p:txBody>
      </p:sp>
    </p:spTree>
    <p:extLst>
      <p:ext uri="{BB962C8B-B14F-4D97-AF65-F5344CB8AC3E}">
        <p14:creationId xmlns:p14="http://schemas.microsoft.com/office/powerpoint/2010/main" val="435294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15" end="15"/>
                                            </p:txEl>
                                          </p:spTgt>
                                        </p:tgtEl>
                                        <p:attrNameLst>
                                          <p:attrName>style.visibility</p:attrName>
                                        </p:attrNameLst>
                                      </p:cBhvr>
                                      <p:to>
                                        <p:strVal val="visible"/>
                                      </p:to>
                                    </p:set>
                                    <p:animEffect transition="in" filter="circle(in)">
                                      <p:cBhvr>
                                        <p:cTn id="7" dur="2000"/>
                                        <p:tgtEl>
                                          <p:spTgt spid="4">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690255" y="969818"/>
            <a:ext cx="9130145" cy="483523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lumMod val="95000"/>
                    <a:lumOff val="5000"/>
                  </a:schemeClr>
                </a:solidFill>
                <a:latin typeface="Calibri" panose="020F0502020204030204" pitchFamily="34" charset="0"/>
              </a:rPr>
              <a:t>KPSS-2012</a:t>
            </a:r>
          </a:p>
          <a:p>
            <a:pPr algn="ctr"/>
            <a:endParaRPr lang="tr-TR" b="1" dirty="0">
              <a:solidFill>
                <a:schemeClr val="tx1">
                  <a:lumMod val="95000"/>
                  <a:lumOff val="5000"/>
                </a:schemeClr>
              </a:solidFill>
              <a:latin typeface="Calibri" panose="020F0502020204030204" pitchFamily="34" charset="0"/>
            </a:endParaRPr>
          </a:p>
          <a:p>
            <a:pPr algn="ctr"/>
            <a:endParaRPr lang="tr-TR" b="1" dirty="0" smtClean="0">
              <a:solidFill>
                <a:schemeClr val="tx1">
                  <a:lumMod val="95000"/>
                  <a:lumOff val="5000"/>
                </a:schemeClr>
              </a:solidFill>
              <a:latin typeface="Calibri" panose="020F0502020204030204" pitchFamily="34" charset="0"/>
            </a:endParaRPr>
          </a:p>
          <a:p>
            <a:pPr algn="ctr"/>
            <a:endParaRPr lang="tr-TR" b="1" dirty="0" smtClean="0">
              <a:solidFill>
                <a:schemeClr val="tx1">
                  <a:lumMod val="95000"/>
                  <a:lumOff val="5000"/>
                </a:schemeClr>
              </a:solidFill>
              <a:latin typeface="Calibri" panose="020F0502020204030204" pitchFamily="34" charset="0"/>
            </a:endParaRPr>
          </a:p>
          <a:p>
            <a:r>
              <a:rPr lang="tr-TR" b="1" dirty="0">
                <a:solidFill>
                  <a:schemeClr val="tx1">
                    <a:lumMod val="95000"/>
                    <a:lumOff val="5000"/>
                  </a:schemeClr>
                </a:solidFill>
                <a:latin typeface="Calibri" panose="020F0502020204030204" pitchFamily="34" charset="0"/>
              </a:rPr>
              <a:t>6</a:t>
            </a:r>
            <a:r>
              <a:rPr lang="tr-TR" b="1" dirty="0" smtClean="0">
                <a:solidFill>
                  <a:schemeClr val="tx1">
                    <a:lumMod val="95000"/>
                    <a:lumOff val="5000"/>
                  </a:schemeClr>
                </a:solidFill>
                <a:latin typeface="Calibri" panose="020F0502020204030204" pitchFamily="34" charset="0"/>
              </a:rPr>
              <a:t>) Bir ülkede uygulanmakta olan öğretim programı, temel eserlerin incelenmesi esasına dayanmakta iken bunun yerine öğrencilerin </a:t>
            </a:r>
            <a:r>
              <a:rPr lang="tr-TR" b="1" dirty="0" err="1" smtClean="0">
                <a:solidFill>
                  <a:schemeClr val="tx1">
                    <a:lumMod val="95000"/>
                    <a:lumOff val="5000"/>
                  </a:schemeClr>
                </a:solidFill>
                <a:latin typeface="Calibri" panose="020F0502020204030204" pitchFamily="34" charset="0"/>
              </a:rPr>
              <a:t>hazırbulunuşlukları</a:t>
            </a:r>
            <a:r>
              <a:rPr lang="tr-TR" b="1" dirty="0" smtClean="0">
                <a:solidFill>
                  <a:schemeClr val="tx1">
                    <a:lumMod val="95000"/>
                    <a:lumOff val="5000"/>
                  </a:schemeClr>
                </a:solidFill>
                <a:latin typeface="Calibri" panose="020F0502020204030204" pitchFamily="34" charset="0"/>
              </a:rPr>
              <a:t>, ilgileri ve ihtiyaçları esas alınarak programın öğelerinin belirlendiği yeni bir program anlayışına geçiş yapılmıştır.</a:t>
            </a:r>
          </a:p>
          <a:p>
            <a:pPr marL="342900" indent="-342900">
              <a:buAutoNum type="alphaUcParenR"/>
            </a:pPr>
            <a:r>
              <a:rPr lang="tr-TR" b="1" dirty="0" smtClean="0">
                <a:solidFill>
                  <a:schemeClr val="tx1">
                    <a:lumMod val="95000"/>
                    <a:lumOff val="5000"/>
                  </a:schemeClr>
                </a:solidFill>
                <a:latin typeface="Calibri" panose="020F0502020204030204" pitchFamily="34" charset="0"/>
              </a:rPr>
              <a:t>Felsefi    </a:t>
            </a:r>
          </a:p>
          <a:p>
            <a:pPr marL="342900" indent="-342900">
              <a:buAutoNum type="alphaUcParenR"/>
            </a:pPr>
            <a:r>
              <a:rPr lang="tr-TR" b="1" dirty="0" smtClean="0">
                <a:solidFill>
                  <a:schemeClr val="tx1">
                    <a:lumMod val="95000"/>
                    <a:lumOff val="5000"/>
                  </a:schemeClr>
                </a:solidFill>
                <a:latin typeface="Calibri" panose="020F0502020204030204" pitchFamily="34" charset="0"/>
              </a:rPr>
              <a:t>Toplumsal              </a:t>
            </a:r>
          </a:p>
          <a:p>
            <a:pPr marL="342900" indent="-342900">
              <a:buAutoNum type="alphaUcParenR"/>
            </a:pPr>
            <a:r>
              <a:rPr lang="tr-TR" b="1" dirty="0" smtClean="0">
                <a:solidFill>
                  <a:schemeClr val="tx1">
                    <a:lumMod val="95000"/>
                    <a:lumOff val="5000"/>
                  </a:schemeClr>
                </a:solidFill>
                <a:latin typeface="Calibri" panose="020F0502020204030204" pitchFamily="34" charset="0"/>
              </a:rPr>
              <a:t>Tarihi       </a:t>
            </a:r>
          </a:p>
          <a:p>
            <a:pPr marL="342900" indent="-342900">
              <a:buAutoNum type="alphaUcParenR"/>
            </a:pPr>
            <a:r>
              <a:rPr lang="tr-TR" b="1" dirty="0" smtClean="0">
                <a:solidFill>
                  <a:schemeClr val="tx1">
                    <a:lumMod val="95000"/>
                    <a:lumOff val="5000"/>
                  </a:schemeClr>
                </a:solidFill>
                <a:latin typeface="Calibri" panose="020F0502020204030204" pitchFamily="34" charset="0"/>
              </a:rPr>
              <a:t>Ekonomik</a:t>
            </a:r>
          </a:p>
          <a:p>
            <a:pPr marL="342900" indent="-342900">
              <a:buAutoNum type="alphaUcParenR"/>
            </a:pPr>
            <a:r>
              <a:rPr lang="tr-TR" b="1" dirty="0" smtClean="0">
                <a:solidFill>
                  <a:schemeClr val="tx1">
                    <a:lumMod val="95000"/>
                    <a:lumOff val="5000"/>
                  </a:schemeClr>
                </a:solidFill>
                <a:latin typeface="Calibri" panose="020F0502020204030204" pitchFamily="34" charset="0"/>
              </a:rPr>
              <a:t> Psikolojik</a:t>
            </a:r>
          </a:p>
          <a:p>
            <a:endParaRPr lang="tr-TR" sz="2000" b="1" dirty="0">
              <a:solidFill>
                <a:schemeClr val="tx1">
                  <a:lumMod val="95000"/>
                  <a:lumOff val="5000"/>
                </a:schemeClr>
              </a:solidFill>
              <a:latin typeface="Calibri" panose="020F0502020204030204" pitchFamily="34" charset="0"/>
            </a:endParaRPr>
          </a:p>
          <a:p>
            <a:r>
              <a:rPr lang="tr-TR" sz="2000" b="1" dirty="0" smtClean="0">
                <a:solidFill>
                  <a:schemeClr val="tx1">
                    <a:lumMod val="95000"/>
                    <a:lumOff val="5000"/>
                  </a:schemeClr>
                </a:solidFill>
                <a:latin typeface="Calibri" panose="020F0502020204030204" pitchFamily="34" charset="0"/>
              </a:rPr>
              <a:t>Cevap: A</a:t>
            </a:r>
          </a:p>
        </p:txBody>
      </p:sp>
    </p:spTree>
    <p:extLst>
      <p:ext uri="{BB962C8B-B14F-4D97-AF65-F5344CB8AC3E}">
        <p14:creationId xmlns:p14="http://schemas.microsoft.com/office/powerpoint/2010/main" val="2665993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11" end="11"/>
                                            </p:txEl>
                                          </p:spTgt>
                                        </p:tgtEl>
                                        <p:attrNameLst>
                                          <p:attrName>style.visibility</p:attrName>
                                        </p:attrNameLst>
                                      </p:cBhvr>
                                      <p:to>
                                        <p:strVal val="visible"/>
                                      </p:to>
                                    </p:set>
                                    <p:animEffect transition="in" filter="circle(in)">
                                      <p:cBhvr>
                                        <p:cTn id="7" dur="20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65564" y="822325"/>
            <a:ext cx="9268692" cy="909493"/>
          </a:xfrm>
        </p:spPr>
        <p:txBody>
          <a:bodyPr>
            <a:noAutofit/>
          </a:bodyPr>
          <a:lstStyle/>
          <a:p>
            <a:pPr algn="ctr"/>
            <a:r>
              <a:rPr lang="tr-TR" sz="5400" b="1" dirty="0" smtClean="0">
                <a:solidFill>
                  <a:schemeClr val="bg2">
                    <a:lumMod val="25000"/>
                  </a:schemeClr>
                </a:solidFill>
                <a:latin typeface="Curlz MT" panose="04040404050702020202" pitchFamily="82" charset="0"/>
              </a:rPr>
              <a:t>Tarihi Temel</a:t>
            </a:r>
            <a:endParaRPr lang="tr-TR" sz="5400" b="1" dirty="0">
              <a:solidFill>
                <a:schemeClr val="bg2">
                  <a:lumMod val="25000"/>
                </a:schemeClr>
              </a:solidFill>
              <a:latin typeface="Curlz MT" panose="04040404050702020202" pitchFamily="82" charset="0"/>
            </a:endParaRPr>
          </a:p>
        </p:txBody>
      </p:sp>
      <p:sp>
        <p:nvSpPr>
          <p:cNvPr id="3" name="İçerik Yer Tutucusu 2"/>
          <p:cNvSpPr>
            <a:spLocks noGrp="1"/>
          </p:cNvSpPr>
          <p:nvPr>
            <p:ph idx="1"/>
          </p:nvPr>
        </p:nvSpPr>
        <p:spPr/>
        <p:txBody>
          <a:bodyPr>
            <a:normAutofit/>
          </a:bodyPr>
          <a:lstStyle/>
          <a:p>
            <a:pPr marL="0" indent="0">
              <a:buNone/>
            </a:pPr>
            <a:r>
              <a:rPr lang="tr-TR" dirty="0" smtClean="0">
                <a:latin typeface="Comic Sans MS" panose="030F0702030302020204" pitchFamily="66" charset="0"/>
              </a:rPr>
              <a:t>19. Yüzyılda </a:t>
            </a:r>
            <a:r>
              <a:rPr lang="tr-TR" dirty="0" err="1" smtClean="0">
                <a:latin typeface="Comic Sans MS" panose="030F0702030302020204" pitchFamily="66" charset="0"/>
              </a:rPr>
              <a:t>Bobbit’in</a:t>
            </a:r>
            <a:r>
              <a:rPr lang="tr-TR" dirty="0" smtClean="0">
                <a:latin typeface="Comic Sans MS" panose="030F0702030302020204" pitchFamily="66" charset="0"/>
              </a:rPr>
              <a:t> ‘’Eğitim Programı’’ isimli kitabı bu alanla ilgili ilk yayındır. 20. yüzyılda Taba ve Tyler program geliştirme adına isimlerini yazdırmışlardır.</a:t>
            </a:r>
          </a:p>
          <a:p>
            <a:pPr marL="0" indent="0">
              <a:buNone/>
            </a:pPr>
            <a:r>
              <a:rPr lang="tr-TR" dirty="0" smtClean="0">
                <a:latin typeface="Comic Sans MS" panose="030F0702030302020204" pitchFamily="66" charset="0"/>
              </a:rPr>
              <a:t>Geçmişte yapılmış olan çalışmalar, deneyimler, gelişmeler ve anlayışlar yeni ve geleceğe dönük çalışmalar için önemlidir. Bu nedenle tarihsel gelişim süreci içinde program geliştirmenin geçirdiği evreler tanınmalıdır.</a:t>
            </a:r>
          </a:p>
          <a:p>
            <a:pPr marL="0" indent="0">
              <a:buNone/>
            </a:pPr>
            <a:r>
              <a:rPr lang="tr-TR" dirty="0" smtClean="0">
                <a:latin typeface="Comic Sans MS" panose="030F0702030302020204" pitchFamily="66" charset="0"/>
              </a:rPr>
              <a:t>Program geliştirmenin tarihi temeli, geçmişin geleceğe ayna tutmasıdır.</a:t>
            </a:r>
            <a:endParaRPr lang="tr-TR" dirty="0">
              <a:latin typeface="Comic Sans MS" panose="030F0702030302020204" pitchFamily="66" charset="0"/>
            </a:endParaRPr>
          </a:p>
        </p:txBody>
      </p:sp>
      <p:pic>
        <p:nvPicPr>
          <p:cNvPr id="1026" name="Picture 2" descr="C:\Users\user\Desktop\Yellow_smiley.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7636" y="4944164"/>
            <a:ext cx="762002" cy="6624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70497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690255" y="969818"/>
            <a:ext cx="9130145" cy="483523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lumMod val="95000"/>
                    <a:lumOff val="5000"/>
                  </a:schemeClr>
                </a:solidFill>
                <a:latin typeface="Calibri" panose="020F0502020204030204" pitchFamily="34" charset="0"/>
              </a:rPr>
              <a:t>KPSS-2012</a:t>
            </a:r>
          </a:p>
          <a:p>
            <a:pPr algn="ctr"/>
            <a:endParaRPr lang="tr-TR" b="1" dirty="0">
              <a:solidFill>
                <a:schemeClr val="tx1">
                  <a:lumMod val="95000"/>
                  <a:lumOff val="5000"/>
                </a:schemeClr>
              </a:solidFill>
              <a:latin typeface="Calibri" panose="020F0502020204030204" pitchFamily="34" charset="0"/>
            </a:endParaRPr>
          </a:p>
          <a:p>
            <a:pPr algn="ctr"/>
            <a:endParaRPr lang="tr-TR" b="1" dirty="0" smtClean="0">
              <a:solidFill>
                <a:schemeClr val="tx1">
                  <a:lumMod val="95000"/>
                  <a:lumOff val="5000"/>
                </a:schemeClr>
              </a:solidFill>
              <a:latin typeface="Calibri" panose="020F0502020204030204" pitchFamily="34" charset="0"/>
            </a:endParaRPr>
          </a:p>
          <a:p>
            <a:r>
              <a:rPr lang="tr-TR" b="1" dirty="0">
                <a:solidFill>
                  <a:schemeClr val="tx1">
                    <a:lumMod val="95000"/>
                    <a:lumOff val="5000"/>
                  </a:schemeClr>
                </a:solidFill>
                <a:latin typeface="Calibri" panose="020F0502020204030204" pitchFamily="34" charset="0"/>
              </a:rPr>
              <a:t>7</a:t>
            </a:r>
            <a:r>
              <a:rPr lang="tr-TR" b="1" dirty="0" smtClean="0">
                <a:solidFill>
                  <a:schemeClr val="tx1">
                    <a:lumMod val="95000"/>
                    <a:lumOff val="5000"/>
                  </a:schemeClr>
                </a:solidFill>
                <a:latin typeface="Calibri" panose="020F0502020204030204" pitchFamily="34" charset="0"/>
              </a:rPr>
              <a:t>) Mezunların niteliklerinin piyasa ihtiyaçlarına cevap vermemesi, toplumda okula karşı güvenin sarsılmasına ve okulun işlevlerinin sorgulanmasına sebep olmuştur. Okulun itibarının devam etmesi ve geliştirilmesi konusunda çeşitli görüşler tartışılmaktadır. Bunlardan biri ‘’Okul, gelişimin merkezi olmalı, piyasaya ürün satmalı, bir adım önde gitmeli ve topluma liderlik yapmalıdır.’’ şeklinde özetlenmiştir.</a:t>
            </a:r>
          </a:p>
          <a:p>
            <a:r>
              <a:rPr lang="tr-TR" b="1" dirty="0" smtClean="0">
                <a:solidFill>
                  <a:schemeClr val="tx1">
                    <a:lumMod val="95000"/>
                    <a:lumOff val="5000"/>
                  </a:schemeClr>
                </a:solidFill>
                <a:latin typeface="Calibri" panose="020F0502020204030204" pitchFamily="34" charset="0"/>
              </a:rPr>
              <a:t>Bu görüşü savunan kişinin esas aldığı eğitim felsefesi aşağıdakilerden hangisidir?</a:t>
            </a:r>
          </a:p>
          <a:p>
            <a:pPr marL="342900" indent="-342900">
              <a:buAutoNum type="alphaUcParenR"/>
            </a:pPr>
            <a:r>
              <a:rPr lang="tr-TR" b="1" dirty="0" smtClean="0">
                <a:solidFill>
                  <a:schemeClr val="tx1">
                    <a:lumMod val="95000"/>
                    <a:lumOff val="5000"/>
                  </a:schemeClr>
                </a:solidFill>
                <a:latin typeface="Calibri" panose="020F0502020204030204" pitchFamily="34" charset="0"/>
              </a:rPr>
              <a:t>İdealizm </a:t>
            </a:r>
          </a:p>
          <a:p>
            <a:pPr marL="342900" indent="-342900">
              <a:buAutoNum type="alphaUcParenR"/>
            </a:pPr>
            <a:r>
              <a:rPr lang="tr-TR" b="1" dirty="0" err="1" smtClean="0">
                <a:solidFill>
                  <a:schemeClr val="tx1">
                    <a:lumMod val="95000"/>
                    <a:lumOff val="5000"/>
                  </a:schemeClr>
                </a:solidFill>
                <a:latin typeface="Calibri" panose="020F0502020204030204" pitchFamily="34" charset="0"/>
              </a:rPr>
              <a:t>Daimicilik</a:t>
            </a:r>
            <a:r>
              <a:rPr lang="tr-TR" b="1" dirty="0" smtClean="0">
                <a:solidFill>
                  <a:schemeClr val="tx1">
                    <a:lumMod val="95000"/>
                    <a:lumOff val="5000"/>
                  </a:schemeClr>
                </a:solidFill>
                <a:latin typeface="Calibri" panose="020F0502020204030204" pitchFamily="34" charset="0"/>
              </a:rPr>
              <a:t>             </a:t>
            </a:r>
          </a:p>
          <a:p>
            <a:pPr marL="342900" indent="-342900">
              <a:buAutoNum type="alphaUcParenR"/>
            </a:pPr>
            <a:r>
              <a:rPr lang="tr-TR" b="1" dirty="0" err="1" smtClean="0">
                <a:solidFill>
                  <a:schemeClr val="tx1">
                    <a:lumMod val="95000"/>
                    <a:lumOff val="5000"/>
                  </a:schemeClr>
                </a:solidFill>
                <a:latin typeface="Calibri" panose="020F0502020204030204" pitchFamily="34" charset="0"/>
              </a:rPr>
              <a:t>Esasicilik</a:t>
            </a:r>
            <a:r>
              <a:rPr lang="tr-TR" b="1" dirty="0" smtClean="0">
                <a:solidFill>
                  <a:schemeClr val="tx1">
                    <a:lumMod val="95000"/>
                    <a:lumOff val="5000"/>
                  </a:schemeClr>
                </a:solidFill>
                <a:latin typeface="Calibri" panose="020F0502020204030204" pitchFamily="34" charset="0"/>
              </a:rPr>
              <a:t>     </a:t>
            </a:r>
          </a:p>
          <a:p>
            <a:pPr marL="342900" indent="-342900">
              <a:buAutoNum type="alphaUcParenR"/>
            </a:pPr>
            <a:r>
              <a:rPr lang="tr-TR" b="1" dirty="0" smtClean="0">
                <a:solidFill>
                  <a:schemeClr val="tx1">
                    <a:lumMod val="95000"/>
                    <a:lumOff val="5000"/>
                  </a:schemeClr>
                </a:solidFill>
                <a:latin typeface="Calibri" panose="020F0502020204030204" pitchFamily="34" charset="0"/>
              </a:rPr>
              <a:t>Yeniden </a:t>
            </a:r>
            <a:r>
              <a:rPr lang="tr-TR" b="1" dirty="0" err="1" smtClean="0">
                <a:solidFill>
                  <a:schemeClr val="tx1">
                    <a:lumMod val="95000"/>
                    <a:lumOff val="5000"/>
                  </a:schemeClr>
                </a:solidFill>
                <a:latin typeface="Calibri" panose="020F0502020204030204" pitchFamily="34" charset="0"/>
              </a:rPr>
              <a:t>kurmacılık</a:t>
            </a:r>
            <a:endParaRPr lang="tr-TR" b="1" dirty="0" smtClean="0">
              <a:solidFill>
                <a:schemeClr val="tx1">
                  <a:lumMod val="95000"/>
                  <a:lumOff val="5000"/>
                </a:schemeClr>
              </a:solidFill>
              <a:latin typeface="Calibri" panose="020F0502020204030204" pitchFamily="34" charset="0"/>
            </a:endParaRPr>
          </a:p>
          <a:p>
            <a:pPr marL="342900" indent="-342900">
              <a:buAutoNum type="alphaUcParenR"/>
            </a:pPr>
            <a:r>
              <a:rPr lang="tr-TR" b="1" dirty="0" err="1" smtClean="0">
                <a:solidFill>
                  <a:schemeClr val="tx1">
                    <a:lumMod val="95000"/>
                    <a:lumOff val="5000"/>
                  </a:schemeClr>
                </a:solidFill>
                <a:latin typeface="Calibri" panose="020F0502020204030204" pitchFamily="34" charset="0"/>
              </a:rPr>
              <a:t>İlerlemecilik</a:t>
            </a:r>
            <a:endParaRPr lang="tr-TR" b="1" dirty="0" smtClean="0">
              <a:solidFill>
                <a:schemeClr val="tx1">
                  <a:lumMod val="95000"/>
                  <a:lumOff val="5000"/>
                </a:schemeClr>
              </a:solidFill>
              <a:latin typeface="Calibri" panose="020F0502020204030204" pitchFamily="34" charset="0"/>
            </a:endParaRPr>
          </a:p>
          <a:p>
            <a:endParaRPr lang="tr-TR" sz="2000" b="1" dirty="0">
              <a:solidFill>
                <a:schemeClr val="tx1">
                  <a:lumMod val="95000"/>
                  <a:lumOff val="5000"/>
                </a:schemeClr>
              </a:solidFill>
              <a:latin typeface="Calibri" panose="020F0502020204030204" pitchFamily="34" charset="0"/>
            </a:endParaRPr>
          </a:p>
          <a:p>
            <a:r>
              <a:rPr lang="tr-TR" sz="2000" b="1" dirty="0" smtClean="0">
                <a:solidFill>
                  <a:schemeClr val="tx1">
                    <a:lumMod val="95000"/>
                    <a:lumOff val="5000"/>
                  </a:schemeClr>
                </a:solidFill>
                <a:latin typeface="Calibri" panose="020F0502020204030204" pitchFamily="34" charset="0"/>
              </a:rPr>
              <a:t>Cevap: D</a:t>
            </a:r>
          </a:p>
        </p:txBody>
      </p:sp>
    </p:spTree>
    <p:extLst>
      <p:ext uri="{BB962C8B-B14F-4D97-AF65-F5344CB8AC3E}">
        <p14:creationId xmlns:p14="http://schemas.microsoft.com/office/powerpoint/2010/main" val="531039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11" end="11"/>
                                            </p:txEl>
                                          </p:spTgt>
                                        </p:tgtEl>
                                        <p:attrNameLst>
                                          <p:attrName>style.visibility</p:attrName>
                                        </p:attrNameLst>
                                      </p:cBhvr>
                                      <p:to>
                                        <p:strVal val="visible"/>
                                      </p:to>
                                    </p:set>
                                    <p:animEffect transition="in" filter="circle(in)">
                                      <p:cBhvr>
                                        <p:cTn id="7" dur="20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690255" y="969818"/>
            <a:ext cx="9130145" cy="483523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lumMod val="95000"/>
                    <a:lumOff val="5000"/>
                  </a:schemeClr>
                </a:solidFill>
                <a:latin typeface="Calibri" panose="020F0502020204030204" pitchFamily="34" charset="0"/>
              </a:rPr>
              <a:t>KPSS-2013</a:t>
            </a:r>
          </a:p>
          <a:p>
            <a:endParaRPr lang="tr-TR" b="1" dirty="0" smtClean="0">
              <a:solidFill>
                <a:schemeClr val="tx1">
                  <a:lumMod val="95000"/>
                  <a:lumOff val="5000"/>
                </a:schemeClr>
              </a:solidFill>
              <a:latin typeface="Calibri" panose="020F0502020204030204" pitchFamily="34" charset="0"/>
            </a:endParaRPr>
          </a:p>
          <a:p>
            <a:endParaRPr lang="tr-TR" b="1" dirty="0">
              <a:solidFill>
                <a:schemeClr val="tx1">
                  <a:lumMod val="95000"/>
                  <a:lumOff val="5000"/>
                </a:schemeClr>
              </a:solidFill>
              <a:latin typeface="Calibri" panose="020F0502020204030204" pitchFamily="34" charset="0"/>
            </a:endParaRPr>
          </a:p>
          <a:p>
            <a:r>
              <a:rPr lang="tr-TR" b="1" dirty="0" smtClean="0">
                <a:solidFill>
                  <a:schemeClr val="tx1">
                    <a:lumMod val="95000"/>
                    <a:lumOff val="5000"/>
                  </a:schemeClr>
                </a:solidFill>
                <a:latin typeface="Calibri" panose="020F0502020204030204" pitchFamily="34" charset="0"/>
              </a:rPr>
              <a:t>8) Aşağıdakilerden hangisi, öğretim programı geliştirmede eğitim felsefesinin temel işlevlerinden birini vurgulamaktadır?</a:t>
            </a:r>
          </a:p>
          <a:p>
            <a:pPr marL="342900" indent="-342900">
              <a:buAutoNum type="alphaUcParenR"/>
            </a:pPr>
            <a:r>
              <a:rPr lang="tr-TR" b="1" dirty="0" smtClean="0">
                <a:solidFill>
                  <a:schemeClr val="tx1">
                    <a:lumMod val="95000"/>
                    <a:lumOff val="5000"/>
                  </a:schemeClr>
                </a:solidFill>
                <a:latin typeface="Calibri" panose="020F0502020204030204" pitchFamily="34" charset="0"/>
              </a:rPr>
              <a:t>Kazanımların işlevsel olup olmadığını inceleme</a:t>
            </a:r>
          </a:p>
          <a:p>
            <a:pPr marL="342900" indent="-342900">
              <a:buAutoNum type="alphaUcParenR"/>
            </a:pPr>
            <a:r>
              <a:rPr lang="tr-TR" b="1" dirty="0" smtClean="0">
                <a:solidFill>
                  <a:schemeClr val="tx1">
                    <a:lumMod val="95000"/>
                    <a:lumOff val="5000"/>
                  </a:schemeClr>
                </a:solidFill>
                <a:latin typeface="Calibri" panose="020F0502020204030204" pitchFamily="34" charset="0"/>
              </a:rPr>
              <a:t>Kazanımların iç ve dış tutarlılığını denetleme        </a:t>
            </a:r>
          </a:p>
          <a:p>
            <a:pPr marL="342900" indent="-342900">
              <a:buAutoNum type="alphaUcParenR"/>
            </a:pPr>
            <a:r>
              <a:rPr lang="tr-TR" b="1" dirty="0" smtClean="0">
                <a:solidFill>
                  <a:schemeClr val="tx1">
                    <a:lumMod val="95000"/>
                    <a:lumOff val="5000"/>
                  </a:schemeClr>
                </a:solidFill>
                <a:latin typeface="Calibri" panose="020F0502020204030204" pitchFamily="34" charset="0"/>
              </a:rPr>
              <a:t>Kazanımların öğrenci düzeyine uygunluğunu kontrol etme</a:t>
            </a:r>
          </a:p>
          <a:p>
            <a:pPr marL="342900" indent="-342900">
              <a:buAutoNum type="alphaUcParenR"/>
            </a:pPr>
            <a:r>
              <a:rPr lang="tr-TR" b="1" dirty="0" smtClean="0">
                <a:solidFill>
                  <a:schemeClr val="tx1">
                    <a:lumMod val="95000"/>
                    <a:lumOff val="5000"/>
                  </a:schemeClr>
                </a:solidFill>
                <a:latin typeface="Calibri" panose="020F0502020204030204" pitchFamily="34" charset="0"/>
              </a:rPr>
              <a:t>Toplumun ihtiyaç duyduğu meslekleri belirleme</a:t>
            </a:r>
          </a:p>
          <a:p>
            <a:pPr marL="342900" indent="-342900">
              <a:buAutoNum type="alphaUcParenR"/>
            </a:pPr>
            <a:r>
              <a:rPr lang="tr-TR" b="1" dirty="0" smtClean="0">
                <a:solidFill>
                  <a:schemeClr val="tx1">
                    <a:lumMod val="95000"/>
                    <a:lumOff val="5000"/>
                  </a:schemeClr>
                </a:solidFill>
                <a:latin typeface="Calibri" panose="020F0502020204030204" pitchFamily="34" charset="0"/>
              </a:rPr>
              <a:t> Programın deneme uygulamasına karar verme</a:t>
            </a:r>
          </a:p>
          <a:p>
            <a:endParaRPr lang="tr-TR" sz="2000" b="1" dirty="0">
              <a:solidFill>
                <a:schemeClr val="tx1">
                  <a:lumMod val="95000"/>
                  <a:lumOff val="5000"/>
                </a:schemeClr>
              </a:solidFill>
              <a:latin typeface="Calibri" panose="020F0502020204030204" pitchFamily="34" charset="0"/>
            </a:endParaRPr>
          </a:p>
          <a:p>
            <a:r>
              <a:rPr lang="tr-TR" sz="2000" b="1" dirty="0" smtClean="0">
                <a:solidFill>
                  <a:schemeClr val="tx1">
                    <a:lumMod val="95000"/>
                    <a:lumOff val="5000"/>
                  </a:schemeClr>
                </a:solidFill>
                <a:latin typeface="Calibri" panose="020F0502020204030204" pitchFamily="34" charset="0"/>
              </a:rPr>
              <a:t>Cevap: B</a:t>
            </a:r>
          </a:p>
        </p:txBody>
      </p:sp>
    </p:spTree>
    <p:extLst>
      <p:ext uri="{BB962C8B-B14F-4D97-AF65-F5344CB8AC3E}">
        <p14:creationId xmlns:p14="http://schemas.microsoft.com/office/powerpoint/2010/main" val="139181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xEl>
                                              <p:pRg st="10" end="10"/>
                                            </p:txEl>
                                          </p:spTgt>
                                        </p:tgtEl>
                                        <p:attrNameLst>
                                          <p:attrName>style.visibility</p:attrName>
                                        </p:attrNameLst>
                                      </p:cBhvr>
                                      <p:to>
                                        <p:strVal val="visible"/>
                                      </p:to>
                                    </p:set>
                                    <p:animEffect transition="in" filter="fade">
                                      <p:cBhvr>
                                        <p:cTn id="7" dur="2000"/>
                                        <p:tgtEl>
                                          <p:spTgt spid="4">
                                            <p:txEl>
                                              <p:pRg st="10" end="10"/>
                                            </p:txEl>
                                          </p:spTgt>
                                        </p:tgtEl>
                                      </p:cBhvr>
                                    </p:animEffect>
                                    <p:anim calcmode="lin" valueType="num">
                                      <p:cBhvr>
                                        <p:cTn id="8" dur="2000" fill="hold"/>
                                        <p:tgtEl>
                                          <p:spTgt spid="4">
                                            <p:txEl>
                                              <p:pRg st="10" end="10"/>
                                            </p:txEl>
                                          </p:spTgt>
                                        </p:tgtEl>
                                        <p:attrNameLst>
                                          <p:attrName>ppt_w</p:attrName>
                                        </p:attrNameLst>
                                      </p:cBhvr>
                                      <p:tavLst>
                                        <p:tav tm="0" fmla="#ppt_w*sin(2.5*pi*$)">
                                          <p:val>
                                            <p:fltVal val="0"/>
                                          </p:val>
                                        </p:tav>
                                        <p:tav tm="100000">
                                          <p:val>
                                            <p:fltVal val="1"/>
                                          </p:val>
                                        </p:tav>
                                      </p:tavLst>
                                    </p:anim>
                                    <p:anim calcmode="lin" valueType="num">
                                      <p:cBhvr>
                                        <p:cTn id="9" dur="2000" fill="hold"/>
                                        <p:tgtEl>
                                          <p:spTgt spid="4">
                                            <p:txEl>
                                              <p:pRg st="10" end="1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kış Çizelgesi: Birleştir 3"/>
          <p:cNvSpPr/>
          <p:nvPr/>
        </p:nvSpPr>
        <p:spPr>
          <a:xfrm>
            <a:off x="3048000" y="1163781"/>
            <a:ext cx="5749636" cy="4849091"/>
          </a:xfrm>
          <a:prstGeom prst="flowChartMerge">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smtClean="0">
                <a:solidFill>
                  <a:schemeClr val="tx1">
                    <a:lumMod val="95000"/>
                    <a:lumOff val="5000"/>
                  </a:schemeClr>
                </a:solidFill>
                <a:latin typeface="Bernard MT Condensed" panose="02050806060905020404" pitchFamily="18" charset="0"/>
              </a:rPr>
              <a:t>SORULAR</a:t>
            </a:r>
            <a:endParaRPr lang="tr-TR" sz="3600" b="1" dirty="0">
              <a:solidFill>
                <a:schemeClr val="tx1">
                  <a:lumMod val="95000"/>
                  <a:lumOff val="5000"/>
                </a:schemeClr>
              </a:solidFill>
              <a:latin typeface="Bernard MT Condensed" panose="02050806060905020404" pitchFamily="18" charset="0"/>
            </a:endParaRPr>
          </a:p>
        </p:txBody>
      </p:sp>
    </p:spTree>
    <p:extLst>
      <p:ext uri="{BB962C8B-B14F-4D97-AF65-F5344CB8AC3E}">
        <p14:creationId xmlns:p14="http://schemas.microsoft.com/office/powerpoint/2010/main" val="4191810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kış Çizelgesi: Çok Sayıda Belge 3"/>
          <p:cNvSpPr/>
          <p:nvPr/>
        </p:nvSpPr>
        <p:spPr>
          <a:xfrm>
            <a:off x="1510145" y="969818"/>
            <a:ext cx="9157855" cy="4835237"/>
          </a:xfrm>
          <a:prstGeom prst="flowChartMultidocumen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arenR"/>
            </a:pPr>
            <a:r>
              <a:rPr lang="tr-TR" b="1" dirty="0" smtClean="0">
                <a:latin typeface="Comic Sans MS" panose="030F0702030302020204" pitchFamily="66" charset="0"/>
              </a:rPr>
              <a:t>Aşağıdakilerden hangisi </a:t>
            </a:r>
            <a:r>
              <a:rPr lang="tr-TR" b="1" dirty="0" err="1" smtClean="0">
                <a:latin typeface="Comic Sans MS" panose="030F0702030302020204" pitchFamily="66" charset="0"/>
              </a:rPr>
              <a:t>daimiciliğin</a:t>
            </a:r>
            <a:r>
              <a:rPr lang="tr-TR" b="1" dirty="0" smtClean="0">
                <a:latin typeface="Comic Sans MS" panose="030F0702030302020204" pitchFamily="66" charset="0"/>
              </a:rPr>
              <a:t> ve </a:t>
            </a:r>
            <a:r>
              <a:rPr lang="tr-TR" b="1" dirty="0" err="1" smtClean="0">
                <a:latin typeface="Comic Sans MS" panose="030F0702030302020204" pitchFamily="66" charset="0"/>
              </a:rPr>
              <a:t>esasiciliğin</a:t>
            </a:r>
            <a:r>
              <a:rPr lang="tr-TR" b="1" dirty="0" smtClean="0">
                <a:latin typeface="Comic Sans MS" panose="030F0702030302020204" pitchFamily="66" charset="0"/>
              </a:rPr>
              <a:t> temellerini oluşturan ve değişmeyen temel bilgileri yeni kuşaklara aktarmayı, eğitimin temel görevi olarak gören felsefi akımdır?</a:t>
            </a:r>
          </a:p>
          <a:p>
            <a:pPr marL="342900" indent="-342900">
              <a:buAutoNum type="alphaUcParenR"/>
            </a:pPr>
            <a:r>
              <a:rPr lang="tr-TR" b="1" dirty="0" smtClean="0">
                <a:latin typeface="Comic Sans MS" panose="030F0702030302020204" pitchFamily="66" charset="0"/>
              </a:rPr>
              <a:t>Realizm</a:t>
            </a:r>
          </a:p>
          <a:p>
            <a:pPr marL="342900" indent="-342900">
              <a:buAutoNum type="alphaUcParenR"/>
            </a:pPr>
            <a:r>
              <a:rPr lang="tr-TR" b="1" dirty="0" smtClean="0">
                <a:latin typeface="Comic Sans MS" panose="030F0702030302020204" pitchFamily="66" charset="0"/>
              </a:rPr>
              <a:t>Pragmatizm</a:t>
            </a:r>
          </a:p>
          <a:p>
            <a:pPr marL="342900" indent="-342900">
              <a:buAutoNum type="alphaUcParenR"/>
            </a:pPr>
            <a:r>
              <a:rPr lang="tr-TR" b="1" dirty="0" smtClean="0">
                <a:latin typeface="Comic Sans MS" panose="030F0702030302020204" pitchFamily="66" charset="0"/>
              </a:rPr>
              <a:t>Varoluşçuluk</a:t>
            </a:r>
          </a:p>
          <a:p>
            <a:pPr marL="342900" indent="-342900">
              <a:buAutoNum type="alphaUcParenR"/>
            </a:pPr>
            <a:r>
              <a:rPr lang="tr-TR" b="1" dirty="0" err="1" smtClean="0">
                <a:latin typeface="Comic Sans MS" panose="030F0702030302020204" pitchFamily="66" charset="0"/>
              </a:rPr>
              <a:t>İlerlemecilik</a:t>
            </a:r>
            <a:endParaRPr lang="tr-TR" b="1" dirty="0" smtClean="0">
              <a:latin typeface="Comic Sans MS" panose="030F0702030302020204" pitchFamily="66" charset="0"/>
            </a:endParaRPr>
          </a:p>
          <a:p>
            <a:pPr marL="342900" indent="-342900">
              <a:buAutoNum type="alphaUcParenR"/>
            </a:pPr>
            <a:r>
              <a:rPr lang="tr-TR" b="1" dirty="0" smtClean="0">
                <a:latin typeface="Comic Sans MS" panose="030F0702030302020204" pitchFamily="66" charset="0"/>
              </a:rPr>
              <a:t>İdealizm</a:t>
            </a:r>
          </a:p>
          <a:p>
            <a:pPr marL="342900" indent="-342900">
              <a:buAutoNum type="alphaUcParenR"/>
            </a:pPr>
            <a:endParaRPr lang="tr-TR" b="1" dirty="0">
              <a:latin typeface="Comic Sans MS" panose="030F0702030302020204" pitchFamily="66" charset="0"/>
            </a:endParaRPr>
          </a:p>
          <a:p>
            <a:pPr marL="342900" indent="-342900">
              <a:buAutoNum type="alphaUcParenR"/>
            </a:pPr>
            <a:endParaRPr lang="tr-TR" b="1" dirty="0" smtClean="0">
              <a:latin typeface="Comic Sans MS" panose="030F0702030302020204" pitchFamily="66" charset="0"/>
            </a:endParaRPr>
          </a:p>
          <a:p>
            <a:r>
              <a:rPr lang="tr-TR" b="1" dirty="0">
                <a:latin typeface="Comic Sans MS" panose="030F0702030302020204" pitchFamily="66" charset="0"/>
              </a:rPr>
              <a:t> </a:t>
            </a:r>
            <a:r>
              <a:rPr lang="tr-TR" b="1" dirty="0" smtClean="0">
                <a:latin typeface="Comic Sans MS" panose="030F0702030302020204" pitchFamily="66" charset="0"/>
              </a:rPr>
              <a:t>                                            CEVAP:E</a:t>
            </a:r>
            <a:endParaRPr lang="tr-TR" b="1" dirty="0">
              <a:latin typeface="Comic Sans MS" panose="030F0702030302020204" pitchFamily="66" charset="0"/>
            </a:endParaRPr>
          </a:p>
        </p:txBody>
      </p:sp>
    </p:spTree>
    <p:extLst>
      <p:ext uri="{BB962C8B-B14F-4D97-AF65-F5344CB8AC3E}">
        <p14:creationId xmlns:p14="http://schemas.microsoft.com/office/powerpoint/2010/main" val="2153826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wipe(down)">
                                      <p:cBhvr>
                                        <p:cTn id="7" dur="580">
                                          <p:stCondLst>
                                            <p:cond delay="0"/>
                                          </p:stCondLst>
                                        </p:cTn>
                                        <p:tgtEl>
                                          <p:spTgt spid="4">
                                            <p:txEl>
                                              <p:pRg st="8" end="8"/>
                                            </p:txEl>
                                          </p:spTgt>
                                        </p:tgtEl>
                                      </p:cBhvr>
                                    </p:animEffect>
                                    <p:anim calcmode="lin" valueType="num">
                                      <p:cBhvr>
                                        <p:cTn id="8" dur="1822" tmFilter="0,0; 0.14,0.36; 0.43,0.73; 0.71,0.91; 1.0,1.0">
                                          <p:stCondLst>
                                            <p:cond delay="0"/>
                                          </p:stCondLst>
                                        </p:cTn>
                                        <p:tgtEl>
                                          <p:spTgt spid="4">
                                            <p:txEl>
                                              <p:pRg st="8" end="8"/>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8" end="8"/>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8" end="8"/>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8" end="8"/>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8" end="8"/>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8" end="8"/>
                                            </p:txEl>
                                          </p:spTgt>
                                        </p:tgtEl>
                                      </p:cBhvr>
                                      <p:to x="100000" y="60000"/>
                                    </p:animScale>
                                    <p:animScale>
                                      <p:cBhvr>
                                        <p:cTn id="14" dur="166" decel="50000">
                                          <p:stCondLst>
                                            <p:cond delay="676"/>
                                          </p:stCondLst>
                                        </p:cTn>
                                        <p:tgtEl>
                                          <p:spTgt spid="4">
                                            <p:txEl>
                                              <p:pRg st="8" end="8"/>
                                            </p:txEl>
                                          </p:spTgt>
                                        </p:tgtEl>
                                      </p:cBhvr>
                                      <p:to x="100000" y="100000"/>
                                    </p:animScale>
                                    <p:animScale>
                                      <p:cBhvr>
                                        <p:cTn id="15" dur="26">
                                          <p:stCondLst>
                                            <p:cond delay="1312"/>
                                          </p:stCondLst>
                                        </p:cTn>
                                        <p:tgtEl>
                                          <p:spTgt spid="4">
                                            <p:txEl>
                                              <p:pRg st="8" end="8"/>
                                            </p:txEl>
                                          </p:spTgt>
                                        </p:tgtEl>
                                      </p:cBhvr>
                                      <p:to x="100000" y="80000"/>
                                    </p:animScale>
                                    <p:animScale>
                                      <p:cBhvr>
                                        <p:cTn id="16" dur="166" decel="50000">
                                          <p:stCondLst>
                                            <p:cond delay="1338"/>
                                          </p:stCondLst>
                                        </p:cTn>
                                        <p:tgtEl>
                                          <p:spTgt spid="4">
                                            <p:txEl>
                                              <p:pRg st="8" end="8"/>
                                            </p:txEl>
                                          </p:spTgt>
                                        </p:tgtEl>
                                      </p:cBhvr>
                                      <p:to x="100000" y="100000"/>
                                    </p:animScale>
                                    <p:animScale>
                                      <p:cBhvr>
                                        <p:cTn id="17" dur="26">
                                          <p:stCondLst>
                                            <p:cond delay="1642"/>
                                          </p:stCondLst>
                                        </p:cTn>
                                        <p:tgtEl>
                                          <p:spTgt spid="4">
                                            <p:txEl>
                                              <p:pRg st="8" end="8"/>
                                            </p:txEl>
                                          </p:spTgt>
                                        </p:tgtEl>
                                      </p:cBhvr>
                                      <p:to x="100000" y="90000"/>
                                    </p:animScale>
                                    <p:animScale>
                                      <p:cBhvr>
                                        <p:cTn id="18" dur="166" decel="50000">
                                          <p:stCondLst>
                                            <p:cond delay="1668"/>
                                          </p:stCondLst>
                                        </p:cTn>
                                        <p:tgtEl>
                                          <p:spTgt spid="4">
                                            <p:txEl>
                                              <p:pRg st="8" end="8"/>
                                            </p:txEl>
                                          </p:spTgt>
                                        </p:tgtEl>
                                      </p:cBhvr>
                                      <p:to x="100000" y="100000"/>
                                    </p:animScale>
                                    <p:animScale>
                                      <p:cBhvr>
                                        <p:cTn id="19" dur="26">
                                          <p:stCondLst>
                                            <p:cond delay="1808"/>
                                          </p:stCondLst>
                                        </p:cTn>
                                        <p:tgtEl>
                                          <p:spTgt spid="4">
                                            <p:txEl>
                                              <p:pRg st="8" end="8"/>
                                            </p:txEl>
                                          </p:spTgt>
                                        </p:tgtEl>
                                      </p:cBhvr>
                                      <p:to x="100000" y="95000"/>
                                    </p:animScale>
                                    <p:animScale>
                                      <p:cBhvr>
                                        <p:cTn id="20" dur="166" decel="50000">
                                          <p:stCondLst>
                                            <p:cond delay="1834"/>
                                          </p:stCondLst>
                                        </p:cTn>
                                        <p:tgtEl>
                                          <p:spTgt spid="4">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kış Çizelgesi: Çok Sayıda Belge 3"/>
          <p:cNvSpPr/>
          <p:nvPr/>
        </p:nvSpPr>
        <p:spPr>
          <a:xfrm>
            <a:off x="1510145" y="969818"/>
            <a:ext cx="9157855" cy="4835237"/>
          </a:xfrm>
          <a:prstGeom prst="flowChartMultidocumen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dirty="0" smtClean="0">
                <a:latin typeface="Comic Sans MS" panose="030F0702030302020204" pitchFamily="66" charset="0"/>
              </a:rPr>
              <a:t>2) Bir kavram, ilke ya da görüşün anlam veya doğruluğunu pratik sonuçlarıyla belirleyen, </a:t>
            </a:r>
            <a:r>
              <a:rPr lang="tr-TR" b="1" dirty="0" err="1" smtClean="0">
                <a:latin typeface="Comic Sans MS" panose="030F0702030302020204" pitchFamily="66" charset="0"/>
              </a:rPr>
              <a:t>ilerlemeciliğin</a:t>
            </a:r>
            <a:r>
              <a:rPr lang="tr-TR" b="1" dirty="0" smtClean="0">
                <a:latin typeface="Comic Sans MS" panose="030F0702030302020204" pitchFamily="66" charset="0"/>
              </a:rPr>
              <a:t> temellerini oluşturan felsefi akımın temsilcisi aşağıdakilerden hangisidir?</a:t>
            </a:r>
          </a:p>
          <a:p>
            <a:endParaRPr lang="tr-TR" b="1" dirty="0" smtClean="0">
              <a:latin typeface="Comic Sans MS" panose="030F0702030302020204" pitchFamily="66" charset="0"/>
            </a:endParaRPr>
          </a:p>
          <a:p>
            <a:pPr marL="342900" indent="-342900">
              <a:buAutoNum type="alphaUcParenR"/>
            </a:pPr>
            <a:r>
              <a:rPr lang="tr-TR" b="1" dirty="0" smtClean="0">
                <a:latin typeface="Comic Sans MS" panose="030F0702030302020204" pitchFamily="66" charset="0"/>
              </a:rPr>
              <a:t>Aristoteles</a:t>
            </a:r>
          </a:p>
          <a:p>
            <a:pPr marL="342900" indent="-342900">
              <a:buAutoNum type="alphaUcParenR"/>
            </a:pPr>
            <a:r>
              <a:rPr lang="tr-TR" b="1" dirty="0" smtClean="0">
                <a:latin typeface="Comic Sans MS" panose="030F0702030302020204" pitchFamily="66" charset="0"/>
              </a:rPr>
              <a:t>J.P. Sartre</a:t>
            </a:r>
          </a:p>
          <a:p>
            <a:pPr marL="342900" indent="-342900">
              <a:buAutoNum type="alphaUcParenR"/>
            </a:pPr>
            <a:r>
              <a:rPr lang="tr-TR" b="1" dirty="0" err="1" smtClean="0">
                <a:latin typeface="Comic Sans MS" panose="030F0702030302020204" pitchFamily="66" charset="0"/>
              </a:rPr>
              <a:t>Hegel</a:t>
            </a:r>
            <a:endParaRPr lang="tr-TR" b="1" dirty="0" smtClean="0">
              <a:latin typeface="Comic Sans MS" panose="030F0702030302020204" pitchFamily="66" charset="0"/>
            </a:endParaRPr>
          </a:p>
          <a:p>
            <a:pPr marL="342900" indent="-342900">
              <a:buAutoNum type="alphaUcParenR"/>
            </a:pPr>
            <a:r>
              <a:rPr lang="tr-TR" b="1" dirty="0" smtClean="0">
                <a:latin typeface="Comic Sans MS" panose="030F0702030302020204" pitchFamily="66" charset="0"/>
              </a:rPr>
              <a:t>John </a:t>
            </a:r>
            <a:r>
              <a:rPr lang="tr-TR" b="1" dirty="0" err="1" smtClean="0">
                <a:latin typeface="Comic Sans MS" panose="030F0702030302020204" pitchFamily="66" charset="0"/>
              </a:rPr>
              <a:t>Dewey</a:t>
            </a:r>
            <a:endParaRPr lang="tr-TR" b="1" dirty="0" smtClean="0">
              <a:latin typeface="Comic Sans MS" panose="030F0702030302020204" pitchFamily="66" charset="0"/>
            </a:endParaRPr>
          </a:p>
          <a:p>
            <a:pPr marL="342900" indent="-342900">
              <a:buAutoNum type="alphaUcParenR"/>
            </a:pPr>
            <a:r>
              <a:rPr lang="tr-TR" b="1" dirty="0" smtClean="0">
                <a:latin typeface="Comic Sans MS" panose="030F0702030302020204" pitchFamily="66" charset="0"/>
              </a:rPr>
              <a:t>Platon</a:t>
            </a:r>
          </a:p>
          <a:p>
            <a:pPr marL="342900" indent="-342900">
              <a:buAutoNum type="alphaUcParenR"/>
            </a:pPr>
            <a:endParaRPr lang="tr-TR" b="1" dirty="0">
              <a:latin typeface="Comic Sans MS" panose="030F0702030302020204" pitchFamily="66" charset="0"/>
            </a:endParaRPr>
          </a:p>
          <a:p>
            <a:pPr marL="342900" indent="-342900">
              <a:buAutoNum type="alphaUcParenR"/>
            </a:pPr>
            <a:endParaRPr lang="tr-TR" b="1" dirty="0" smtClean="0">
              <a:latin typeface="Comic Sans MS" panose="030F0702030302020204" pitchFamily="66" charset="0"/>
            </a:endParaRPr>
          </a:p>
          <a:p>
            <a:pPr algn="ctr"/>
            <a:r>
              <a:rPr lang="tr-TR" b="1" dirty="0" smtClean="0">
                <a:latin typeface="Comic Sans MS" panose="030F0702030302020204" pitchFamily="66" charset="0"/>
              </a:rPr>
              <a:t>CEVAP:D</a:t>
            </a:r>
            <a:endParaRPr lang="tr-TR" b="1" dirty="0">
              <a:latin typeface="Comic Sans MS" panose="030F0702030302020204" pitchFamily="66" charset="0"/>
            </a:endParaRPr>
          </a:p>
        </p:txBody>
      </p:sp>
    </p:spTree>
    <p:extLst>
      <p:ext uri="{BB962C8B-B14F-4D97-AF65-F5344CB8AC3E}">
        <p14:creationId xmlns:p14="http://schemas.microsoft.com/office/powerpoint/2010/main" val="295049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9" end="9"/>
                                            </p:txEl>
                                          </p:spTgt>
                                        </p:tgtEl>
                                        <p:attrNameLst>
                                          <p:attrName>style.visibility</p:attrName>
                                        </p:attrNameLst>
                                      </p:cBhvr>
                                      <p:to>
                                        <p:strVal val="visible"/>
                                      </p:to>
                                    </p:set>
                                    <p:animEffect transition="in" filter="wipe(down)">
                                      <p:cBhvr>
                                        <p:cTn id="7" dur="580">
                                          <p:stCondLst>
                                            <p:cond delay="0"/>
                                          </p:stCondLst>
                                        </p:cTn>
                                        <p:tgtEl>
                                          <p:spTgt spid="4">
                                            <p:txEl>
                                              <p:pRg st="9" end="9"/>
                                            </p:txEl>
                                          </p:spTgt>
                                        </p:tgtEl>
                                      </p:cBhvr>
                                    </p:animEffect>
                                    <p:anim calcmode="lin" valueType="num">
                                      <p:cBhvr>
                                        <p:cTn id="8" dur="1822" tmFilter="0,0; 0.14,0.36; 0.43,0.73; 0.71,0.91; 1.0,1.0">
                                          <p:stCondLst>
                                            <p:cond delay="0"/>
                                          </p:stCondLst>
                                        </p:cTn>
                                        <p:tgtEl>
                                          <p:spTgt spid="4">
                                            <p:txEl>
                                              <p:pRg st="9" end="9"/>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9" end="9"/>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9" end="9"/>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9" end="9"/>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9" end="9"/>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9" end="9"/>
                                            </p:txEl>
                                          </p:spTgt>
                                        </p:tgtEl>
                                      </p:cBhvr>
                                      <p:to x="100000" y="60000"/>
                                    </p:animScale>
                                    <p:animScale>
                                      <p:cBhvr>
                                        <p:cTn id="14" dur="166" decel="50000">
                                          <p:stCondLst>
                                            <p:cond delay="676"/>
                                          </p:stCondLst>
                                        </p:cTn>
                                        <p:tgtEl>
                                          <p:spTgt spid="4">
                                            <p:txEl>
                                              <p:pRg st="9" end="9"/>
                                            </p:txEl>
                                          </p:spTgt>
                                        </p:tgtEl>
                                      </p:cBhvr>
                                      <p:to x="100000" y="100000"/>
                                    </p:animScale>
                                    <p:animScale>
                                      <p:cBhvr>
                                        <p:cTn id="15" dur="26">
                                          <p:stCondLst>
                                            <p:cond delay="1312"/>
                                          </p:stCondLst>
                                        </p:cTn>
                                        <p:tgtEl>
                                          <p:spTgt spid="4">
                                            <p:txEl>
                                              <p:pRg st="9" end="9"/>
                                            </p:txEl>
                                          </p:spTgt>
                                        </p:tgtEl>
                                      </p:cBhvr>
                                      <p:to x="100000" y="80000"/>
                                    </p:animScale>
                                    <p:animScale>
                                      <p:cBhvr>
                                        <p:cTn id="16" dur="166" decel="50000">
                                          <p:stCondLst>
                                            <p:cond delay="1338"/>
                                          </p:stCondLst>
                                        </p:cTn>
                                        <p:tgtEl>
                                          <p:spTgt spid="4">
                                            <p:txEl>
                                              <p:pRg st="9" end="9"/>
                                            </p:txEl>
                                          </p:spTgt>
                                        </p:tgtEl>
                                      </p:cBhvr>
                                      <p:to x="100000" y="100000"/>
                                    </p:animScale>
                                    <p:animScale>
                                      <p:cBhvr>
                                        <p:cTn id="17" dur="26">
                                          <p:stCondLst>
                                            <p:cond delay="1642"/>
                                          </p:stCondLst>
                                        </p:cTn>
                                        <p:tgtEl>
                                          <p:spTgt spid="4">
                                            <p:txEl>
                                              <p:pRg st="9" end="9"/>
                                            </p:txEl>
                                          </p:spTgt>
                                        </p:tgtEl>
                                      </p:cBhvr>
                                      <p:to x="100000" y="90000"/>
                                    </p:animScale>
                                    <p:animScale>
                                      <p:cBhvr>
                                        <p:cTn id="18" dur="166" decel="50000">
                                          <p:stCondLst>
                                            <p:cond delay="1668"/>
                                          </p:stCondLst>
                                        </p:cTn>
                                        <p:tgtEl>
                                          <p:spTgt spid="4">
                                            <p:txEl>
                                              <p:pRg st="9" end="9"/>
                                            </p:txEl>
                                          </p:spTgt>
                                        </p:tgtEl>
                                      </p:cBhvr>
                                      <p:to x="100000" y="100000"/>
                                    </p:animScale>
                                    <p:animScale>
                                      <p:cBhvr>
                                        <p:cTn id="19" dur="26">
                                          <p:stCondLst>
                                            <p:cond delay="1808"/>
                                          </p:stCondLst>
                                        </p:cTn>
                                        <p:tgtEl>
                                          <p:spTgt spid="4">
                                            <p:txEl>
                                              <p:pRg st="9" end="9"/>
                                            </p:txEl>
                                          </p:spTgt>
                                        </p:tgtEl>
                                      </p:cBhvr>
                                      <p:to x="100000" y="95000"/>
                                    </p:animScale>
                                    <p:animScale>
                                      <p:cBhvr>
                                        <p:cTn id="20" dur="166" decel="50000">
                                          <p:stCondLst>
                                            <p:cond delay="1834"/>
                                          </p:stCondLst>
                                        </p:cTn>
                                        <p:tgtEl>
                                          <p:spTgt spid="4">
                                            <p:txEl>
                                              <p:pRg st="9" end="9"/>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kış Çizelgesi: Çok Sayıda Belge 3"/>
          <p:cNvSpPr/>
          <p:nvPr/>
        </p:nvSpPr>
        <p:spPr>
          <a:xfrm>
            <a:off x="1510145" y="969818"/>
            <a:ext cx="9157855" cy="4835237"/>
          </a:xfrm>
          <a:prstGeom prst="flowChartMultidocumen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dirty="0" smtClean="0">
                <a:latin typeface="Comic Sans MS" panose="030F0702030302020204" pitchFamily="66" charset="0"/>
              </a:rPr>
              <a:t>3) Aşağıda yer alan program geliştirme temellerinden hangisi, programda yer alan içeriği, öğrenciye ya da mantıki sıraya göre düzenleyen uygulamadır?</a:t>
            </a:r>
          </a:p>
          <a:p>
            <a:pPr marL="342900" indent="-342900">
              <a:buAutoNum type="alphaUcParenR"/>
            </a:pPr>
            <a:r>
              <a:rPr lang="tr-TR" b="1" dirty="0" smtClean="0">
                <a:latin typeface="Comic Sans MS" panose="030F0702030302020204" pitchFamily="66" charset="0"/>
              </a:rPr>
              <a:t>Ekonomik</a:t>
            </a:r>
          </a:p>
          <a:p>
            <a:pPr marL="342900" indent="-342900">
              <a:buAutoNum type="alphaUcParenR"/>
            </a:pPr>
            <a:r>
              <a:rPr lang="tr-TR" b="1" dirty="0" smtClean="0">
                <a:latin typeface="Comic Sans MS" panose="030F0702030302020204" pitchFamily="66" charset="0"/>
              </a:rPr>
              <a:t>Felsefi</a:t>
            </a:r>
          </a:p>
          <a:p>
            <a:pPr marL="342900" indent="-342900">
              <a:buAutoNum type="alphaUcParenR"/>
            </a:pPr>
            <a:r>
              <a:rPr lang="tr-TR" b="1" dirty="0" smtClean="0">
                <a:latin typeface="Comic Sans MS" panose="030F0702030302020204" pitchFamily="66" charset="0"/>
              </a:rPr>
              <a:t>Konu alanı</a:t>
            </a:r>
          </a:p>
          <a:p>
            <a:pPr marL="342900" indent="-342900">
              <a:buAutoNum type="alphaUcParenR"/>
            </a:pPr>
            <a:r>
              <a:rPr lang="tr-TR" b="1" dirty="0" smtClean="0">
                <a:latin typeface="Comic Sans MS" panose="030F0702030302020204" pitchFamily="66" charset="0"/>
              </a:rPr>
              <a:t>Psikolojik</a:t>
            </a:r>
          </a:p>
          <a:p>
            <a:pPr marL="342900" indent="-342900">
              <a:buAutoNum type="alphaUcParenR"/>
            </a:pPr>
            <a:r>
              <a:rPr lang="tr-TR" b="1" dirty="0" smtClean="0">
                <a:latin typeface="Comic Sans MS" panose="030F0702030302020204" pitchFamily="66" charset="0"/>
              </a:rPr>
              <a:t>Tarihi</a:t>
            </a:r>
          </a:p>
          <a:p>
            <a:pPr marL="342900" indent="-342900">
              <a:buAutoNum type="alphaUcParenR"/>
            </a:pPr>
            <a:endParaRPr lang="tr-TR" b="1" dirty="0">
              <a:latin typeface="Comic Sans MS" panose="030F0702030302020204" pitchFamily="66" charset="0"/>
            </a:endParaRPr>
          </a:p>
          <a:p>
            <a:pPr marL="342900" indent="-342900">
              <a:buAutoNum type="alphaUcParenR"/>
            </a:pPr>
            <a:endParaRPr lang="tr-TR" b="1" dirty="0" smtClean="0">
              <a:latin typeface="Comic Sans MS" panose="030F0702030302020204" pitchFamily="66" charset="0"/>
            </a:endParaRPr>
          </a:p>
          <a:p>
            <a:pPr algn="ctr"/>
            <a:r>
              <a:rPr lang="tr-TR" b="1" dirty="0" smtClean="0">
                <a:latin typeface="Comic Sans MS" panose="030F0702030302020204" pitchFamily="66" charset="0"/>
              </a:rPr>
              <a:t>CEVAP:C</a:t>
            </a:r>
            <a:endParaRPr lang="tr-TR" b="1" dirty="0">
              <a:latin typeface="Comic Sans MS" panose="030F0702030302020204" pitchFamily="66" charset="0"/>
            </a:endParaRPr>
          </a:p>
        </p:txBody>
      </p:sp>
    </p:spTree>
    <p:extLst>
      <p:ext uri="{BB962C8B-B14F-4D97-AF65-F5344CB8AC3E}">
        <p14:creationId xmlns:p14="http://schemas.microsoft.com/office/powerpoint/2010/main" val="2155718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 calcmode="lin" valueType="num">
                                      <p:cBhvr>
                                        <p:cTn id="7"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8"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9"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kış Çizelgesi: Çok Sayıda Belge 3"/>
          <p:cNvSpPr/>
          <p:nvPr/>
        </p:nvSpPr>
        <p:spPr>
          <a:xfrm>
            <a:off x="1510145" y="969818"/>
            <a:ext cx="9157855" cy="4835237"/>
          </a:xfrm>
          <a:prstGeom prst="flowChartMultidocumen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dirty="0">
                <a:latin typeface="Comic Sans MS" panose="030F0702030302020204" pitchFamily="66" charset="0"/>
              </a:rPr>
              <a:t>4</a:t>
            </a:r>
            <a:r>
              <a:rPr lang="tr-TR" b="1" dirty="0" smtClean="0">
                <a:latin typeface="Comic Sans MS" panose="030F0702030302020204" pitchFamily="66" charset="0"/>
              </a:rPr>
              <a:t>) I.  Kalkınma planları</a:t>
            </a:r>
          </a:p>
          <a:p>
            <a:r>
              <a:rPr lang="tr-TR" b="1" dirty="0">
                <a:latin typeface="Comic Sans MS" panose="030F0702030302020204" pitchFamily="66" charset="0"/>
              </a:rPr>
              <a:t> </a:t>
            </a:r>
            <a:r>
              <a:rPr lang="tr-TR" b="1" dirty="0" smtClean="0">
                <a:latin typeface="Comic Sans MS" panose="030F0702030302020204" pitchFamily="66" charset="0"/>
              </a:rPr>
              <a:t>  II. Toplumun ihtiyaçları</a:t>
            </a:r>
          </a:p>
          <a:p>
            <a:r>
              <a:rPr lang="tr-TR" b="1" dirty="0">
                <a:latin typeface="Comic Sans MS" panose="030F0702030302020204" pitchFamily="66" charset="0"/>
              </a:rPr>
              <a:t>  </a:t>
            </a:r>
            <a:r>
              <a:rPr lang="tr-TR" b="1" dirty="0" smtClean="0">
                <a:latin typeface="Comic Sans MS" panose="030F0702030302020204" pitchFamily="66" charset="0"/>
              </a:rPr>
              <a:t> III. Bilimsel çalışmalar</a:t>
            </a:r>
          </a:p>
          <a:p>
            <a:r>
              <a:rPr lang="tr-TR" b="1" dirty="0">
                <a:latin typeface="Comic Sans MS" panose="030F0702030302020204" pitchFamily="66" charset="0"/>
              </a:rPr>
              <a:t> </a:t>
            </a:r>
            <a:r>
              <a:rPr lang="tr-TR" b="1" dirty="0" smtClean="0">
                <a:latin typeface="Comic Sans MS" panose="030F0702030302020204" pitchFamily="66" charset="0"/>
              </a:rPr>
              <a:t>  IV. Bireyin ihtiyaçları</a:t>
            </a:r>
          </a:p>
          <a:p>
            <a:r>
              <a:rPr lang="tr-TR" b="1" dirty="0" smtClean="0">
                <a:latin typeface="Comic Sans MS" panose="030F0702030302020204" pitchFamily="66" charset="0"/>
              </a:rPr>
              <a:t>Yukarıdakilerden hangileri </a:t>
            </a:r>
            <a:r>
              <a:rPr lang="tr-TR" b="1" dirty="0">
                <a:latin typeface="Comic Sans MS" panose="030F0702030302020204" pitchFamily="66" charset="0"/>
              </a:rPr>
              <a:t>Türk Milli Eğitim Sistemi’nde eğitim ve eğitim programının toplumsal </a:t>
            </a:r>
            <a:r>
              <a:rPr lang="tr-TR" b="1" dirty="0" smtClean="0">
                <a:latin typeface="Comic Sans MS" panose="030F0702030302020204" pitchFamily="66" charset="0"/>
              </a:rPr>
              <a:t>temelleri</a:t>
            </a:r>
            <a:r>
              <a:rPr lang="tr-TR" b="1" dirty="0">
                <a:latin typeface="Comic Sans MS" panose="030F0702030302020204" pitchFamily="66" charset="0"/>
              </a:rPr>
              <a:t> </a:t>
            </a:r>
            <a:r>
              <a:rPr lang="tr-TR" b="1" dirty="0" smtClean="0">
                <a:latin typeface="Comic Sans MS" panose="030F0702030302020204" pitchFamily="66" charset="0"/>
              </a:rPr>
              <a:t>arasındadır?</a:t>
            </a:r>
          </a:p>
          <a:p>
            <a:endParaRPr lang="tr-TR" b="1" dirty="0" smtClean="0">
              <a:latin typeface="Comic Sans MS" panose="030F0702030302020204" pitchFamily="66" charset="0"/>
            </a:endParaRPr>
          </a:p>
          <a:p>
            <a:pPr marL="342900" indent="-342900">
              <a:buAutoNum type="alphaUcParenR"/>
            </a:pPr>
            <a:r>
              <a:rPr lang="tr-TR" b="1" dirty="0" smtClean="0">
                <a:latin typeface="Comic Sans MS" panose="030F0702030302020204" pitchFamily="66" charset="0"/>
              </a:rPr>
              <a:t>I. </a:t>
            </a:r>
            <a:r>
              <a:rPr lang="tr-TR" b="1" dirty="0">
                <a:latin typeface="Comic Sans MS" panose="030F0702030302020204" pitchFamily="66" charset="0"/>
              </a:rPr>
              <a:t>v</a:t>
            </a:r>
            <a:r>
              <a:rPr lang="tr-TR" b="1" dirty="0" smtClean="0">
                <a:latin typeface="Comic Sans MS" panose="030F0702030302020204" pitchFamily="66" charset="0"/>
              </a:rPr>
              <a:t>e II.</a:t>
            </a:r>
          </a:p>
          <a:p>
            <a:pPr marL="342900" indent="-342900">
              <a:buAutoNum type="alphaUcParenR"/>
            </a:pPr>
            <a:r>
              <a:rPr lang="tr-TR" b="1" dirty="0" smtClean="0">
                <a:latin typeface="Comic Sans MS" panose="030F0702030302020204" pitchFamily="66" charset="0"/>
              </a:rPr>
              <a:t>I. </a:t>
            </a:r>
            <a:r>
              <a:rPr lang="tr-TR" b="1" dirty="0">
                <a:latin typeface="Comic Sans MS" panose="030F0702030302020204" pitchFamily="66" charset="0"/>
              </a:rPr>
              <a:t>v</a:t>
            </a:r>
            <a:r>
              <a:rPr lang="tr-TR" b="1" dirty="0" smtClean="0">
                <a:latin typeface="Comic Sans MS" panose="030F0702030302020204" pitchFamily="66" charset="0"/>
              </a:rPr>
              <a:t>e III.</a:t>
            </a:r>
          </a:p>
          <a:p>
            <a:pPr marL="342900" indent="-342900">
              <a:buAutoNum type="alphaUcParenR"/>
            </a:pPr>
            <a:r>
              <a:rPr lang="tr-TR" b="1" dirty="0" smtClean="0">
                <a:latin typeface="Comic Sans MS" panose="030F0702030302020204" pitchFamily="66" charset="0"/>
              </a:rPr>
              <a:t>II. </a:t>
            </a:r>
            <a:r>
              <a:rPr lang="tr-TR" b="1" dirty="0">
                <a:latin typeface="Comic Sans MS" panose="030F0702030302020204" pitchFamily="66" charset="0"/>
              </a:rPr>
              <a:t>v</a:t>
            </a:r>
            <a:r>
              <a:rPr lang="tr-TR" b="1" dirty="0" smtClean="0">
                <a:latin typeface="Comic Sans MS" panose="030F0702030302020204" pitchFamily="66" charset="0"/>
              </a:rPr>
              <a:t>e III.</a:t>
            </a:r>
          </a:p>
          <a:p>
            <a:pPr marL="342900" indent="-342900">
              <a:buAutoNum type="alphaUcParenR"/>
            </a:pPr>
            <a:r>
              <a:rPr lang="tr-TR" b="1" dirty="0" smtClean="0">
                <a:latin typeface="Comic Sans MS" panose="030F0702030302020204" pitchFamily="66" charset="0"/>
              </a:rPr>
              <a:t>II. </a:t>
            </a:r>
            <a:r>
              <a:rPr lang="tr-TR" b="1" dirty="0">
                <a:latin typeface="Comic Sans MS" panose="030F0702030302020204" pitchFamily="66" charset="0"/>
              </a:rPr>
              <a:t>v</a:t>
            </a:r>
            <a:r>
              <a:rPr lang="tr-TR" b="1" dirty="0" smtClean="0">
                <a:latin typeface="Comic Sans MS" panose="030F0702030302020204" pitchFamily="66" charset="0"/>
              </a:rPr>
              <a:t>e IV.</a:t>
            </a:r>
          </a:p>
          <a:p>
            <a:pPr marL="342900" indent="-342900">
              <a:buAutoNum type="alphaUcParenR"/>
            </a:pPr>
            <a:r>
              <a:rPr lang="tr-TR" b="1" dirty="0" smtClean="0">
                <a:latin typeface="Comic Sans MS" panose="030F0702030302020204" pitchFamily="66" charset="0"/>
              </a:rPr>
              <a:t>III. </a:t>
            </a:r>
            <a:r>
              <a:rPr lang="tr-TR" b="1" dirty="0">
                <a:latin typeface="Comic Sans MS" panose="030F0702030302020204" pitchFamily="66" charset="0"/>
              </a:rPr>
              <a:t>v</a:t>
            </a:r>
            <a:r>
              <a:rPr lang="tr-TR" b="1" dirty="0" smtClean="0">
                <a:latin typeface="Comic Sans MS" panose="030F0702030302020204" pitchFamily="66" charset="0"/>
              </a:rPr>
              <a:t>e IV.</a:t>
            </a:r>
          </a:p>
          <a:p>
            <a:endParaRPr lang="tr-TR" b="1" dirty="0">
              <a:latin typeface="Comic Sans MS" panose="030F0702030302020204" pitchFamily="66" charset="0"/>
            </a:endParaRPr>
          </a:p>
          <a:p>
            <a:r>
              <a:rPr lang="tr-TR" b="1" dirty="0" smtClean="0">
                <a:latin typeface="Comic Sans MS" panose="030F0702030302020204" pitchFamily="66" charset="0"/>
              </a:rPr>
              <a:t>            CEVAP:B</a:t>
            </a:r>
            <a:endParaRPr lang="tr-TR" b="1" dirty="0">
              <a:latin typeface="Comic Sans MS" panose="030F0702030302020204" pitchFamily="66" charset="0"/>
            </a:endParaRPr>
          </a:p>
        </p:txBody>
      </p:sp>
    </p:spTree>
    <p:extLst>
      <p:ext uri="{BB962C8B-B14F-4D97-AF65-F5344CB8AC3E}">
        <p14:creationId xmlns:p14="http://schemas.microsoft.com/office/powerpoint/2010/main" val="2685581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12" end="12"/>
                                            </p:txEl>
                                          </p:spTgt>
                                        </p:tgtEl>
                                        <p:attrNameLst>
                                          <p:attrName>style.visibility</p:attrName>
                                        </p:attrNameLst>
                                      </p:cBhvr>
                                      <p:to>
                                        <p:strVal val="visible"/>
                                      </p:to>
                                    </p:set>
                                    <p:animEffect transition="in" filter="circle(in)">
                                      <p:cBhvr>
                                        <p:cTn id="7" dur="2000"/>
                                        <p:tgtEl>
                                          <p:spTgt spid="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kış Çizelgesi: Çok Sayıda Belge 3"/>
          <p:cNvSpPr/>
          <p:nvPr/>
        </p:nvSpPr>
        <p:spPr>
          <a:xfrm>
            <a:off x="1510145" y="969818"/>
            <a:ext cx="9157855" cy="4835237"/>
          </a:xfrm>
          <a:prstGeom prst="flowChartMultidocumen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dirty="0">
                <a:latin typeface="Comic Sans MS" panose="030F0702030302020204" pitchFamily="66" charset="0"/>
              </a:rPr>
              <a:t>5</a:t>
            </a:r>
            <a:r>
              <a:rPr lang="tr-TR" b="1" dirty="0" smtClean="0">
                <a:latin typeface="Comic Sans MS" panose="030F0702030302020204" pitchFamily="66" charset="0"/>
              </a:rPr>
              <a:t>) Öğrenciyi merkeze alan, onların bireysel özelliklerini ön plana çıkaran ve onlara deneyim kazandırmaya önem veren bir öğretmen için aşağıdakilerden hangisi söylenebilir?</a:t>
            </a:r>
          </a:p>
          <a:p>
            <a:endParaRPr lang="tr-TR" b="1" dirty="0" smtClean="0">
              <a:latin typeface="Comic Sans MS" panose="030F0702030302020204" pitchFamily="66" charset="0"/>
            </a:endParaRPr>
          </a:p>
          <a:p>
            <a:pPr marL="342900" indent="-342900">
              <a:buAutoNum type="alphaUcParenR"/>
            </a:pPr>
            <a:r>
              <a:rPr lang="tr-TR" b="1" dirty="0" err="1" smtClean="0">
                <a:latin typeface="Comic Sans MS" panose="030F0702030302020204" pitchFamily="66" charset="0"/>
              </a:rPr>
              <a:t>Esasici</a:t>
            </a:r>
            <a:endParaRPr lang="tr-TR" b="1" dirty="0" smtClean="0">
              <a:latin typeface="Comic Sans MS" panose="030F0702030302020204" pitchFamily="66" charset="0"/>
            </a:endParaRPr>
          </a:p>
          <a:p>
            <a:pPr marL="342900" indent="-342900">
              <a:buAutoNum type="alphaUcParenR"/>
            </a:pPr>
            <a:r>
              <a:rPr lang="tr-TR" b="1" dirty="0" smtClean="0">
                <a:latin typeface="Comic Sans MS" panose="030F0702030302020204" pitchFamily="66" charset="0"/>
              </a:rPr>
              <a:t>Gerçekçi</a:t>
            </a:r>
          </a:p>
          <a:p>
            <a:pPr marL="342900" indent="-342900">
              <a:buAutoNum type="alphaUcParenR"/>
            </a:pPr>
            <a:r>
              <a:rPr lang="tr-TR" b="1" dirty="0" smtClean="0">
                <a:latin typeface="Comic Sans MS" panose="030F0702030302020204" pitchFamily="66" charset="0"/>
              </a:rPr>
              <a:t>İdealist</a:t>
            </a:r>
          </a:p>
          <a:p>
            <a:pPr marL="342900" indent="-342900">
              <a:buAutoNum type="alphaUcParenR"/>
            </a:pPr>
            <a:r>
              <a:rPr lang="tr-TR" b="1" dirty="0" smtClean="0">
                <a:latin typeface="Comic Sans MS" panose="030F0702030302020204" pitchFamily="66" charset="0"/>
              </a:rPr>
              <a:t>Yararcı</a:t>
            </a:r>
            <a:endParaRPr lang="tr-TR" b="1" dirty="0">
              <a:latin typeface="Comic Sans MS" panose="030F0702030302020204" pitchFamily="66" charset="0"/>
            </a:endParaRPr>
          </a:p>
          <a:p>
            <a:pPr marL="342900" indent="-342900">
              <a:buAutoNum type="alphaUcParenR"/>
            </a:pPr>
            <a:r>
              <a:rPr lang="tr-TR" b="1" dirty="0" smtClean="0">
                <a:latin typeface="Comic Sans MS" panose="030F0702030302020204" pitchFamily="66" charset="0"/>
              </a:rPr>
              <a:t>Varoluşçu</a:t>
            </a:r>
          </a:p>
          <a:p>
            <a:pPr marL="342900" indent="-342900">
              <a:buAutoNum type="alphaUcParenR"/>
            </a:pPr>
            <a:endParaRPr lang="tr-TR" b="1" dirty="0">
              <a:latin typeface="Comic Sans MS" panose="030F0702030302020204" pitchFamily="66" charset="0"/>
            </a:endParaRPr>
          </a:p>
          <a:p>
            <a:pPr algn="ctr"/>
            <a:r>
              <a:rPr lang="tr-TR" b="1" dirty="0" smtClean="0">
                <a:latin typeface="Comic Sans MS" panose="030F0702030302020204" pitchFamily="66" charset="0"/>
              </a:rPr>
              <a:t>CEVAP:D</a:t>
            </a:r>
            <a:endParaRPr lang="tr-TR" b="1" dirty="0">
              <a:latin typeface="Comic Sans MS" panose="030F0702030302020204" pitchFamily="66" charset="0"/>
            </a:endParaRPr>
          </a:p>
        </p:txBody>
      </p:sp>
    </p:spTree>
    <p:extLst>
      <p:ext uri="{BB962C8B-B14F-4D97-AF65-F5344CB8AC3E}">
        <p14:creationId xmlns:p14="http://schemas.microsoft.com/office/powerpoint/2010/main" val="828708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fade">
                                      <p:cBhvr>
                                        <p:cTn id="7" dur="2000"/>
                                        <p:tgtEl>
                                          <p:spTgt spid="4">
                                            <p:txEl>
                                              <p:pRg st="8" end="8"/>
                                            </p:txEl>
                                          </p:spTgt>
                                        </p:tgtEl>
                                      </p:cBhvr>
                                    </p:animEffect>
                                    <p:anim calcmode="lin" valueType="num">
                                      <p:cBhvr>
                                        <p:cTn id="8" dur="2000" fill="hold"/>
                                        <p:tgtEl>
                                          <p:spTgt spid="4">
                                            <p:txEl>
                                              <p:pRg st="8" end="8"/>
                                            </p:txEl>
                                          </p:spTgt>
                                        </p:tgtEl>
                                        <p:attrNameLst>
                                          <p:attrName>ppt_w</p:attrName>
                                        </p:attrNameLst>
                                      </p:cBhvr>
                                      <p:tavLst>
                                        <p:tav tm="0" fmla="#ppt_w*sin(2.5*pi*$)">
                                          <p:val>
                                            <p:fltVal val="0"/>
                                          </p:val>
                                        </p:tav>
                                        <p:tav tm="100000">
                                          <p:val>
                                            <p:fltVal val="1"/>
                                          </p:val>
                                        </p:tav>
                                      </p:tavLst>
                                    </p:anim>
                                    <p:anim calcmode="lin" valueType="num">
                                      <p:cBhvr>
                                        <p:cTn id="9" dur="2000" fill="hold"/>
                                        <p:tgtEl>
                                          <p:spTgt spid="4">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kış Çizelgesi: Çok Sayıda Belge 3"/>
          <p:cNvSpPr/>
          <p:nvPr/>
        </p:nvSpPr>
        <p:spPr>
          <a:xfrm>
            <a:off x="1510145" y="969818"/>
            <a:ext cx="9157855" cy="4835237"/>
          </a:xfrm>
          <a:prstGeom prst="flowChartMultidocumen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dirty="0">
                <a:latin typeface="Comic Sans MS" panose="030F0702030302020204" pitchFamily="66" charset="0"/>
              </a:rPr>
              <a:t>6</a:t>
            </a:r>
            <a:r>
              <a:rPr lang="tr-TR" b="1" dirty="0" smtClean="0">
                <a:latin typeface="Comic Sans MS" panose="030F0702030302020204" pitchFamily="66" charset="0"/>
              </a:rPr>
              <a:t>) Selin ve Mehtap birlikte müzeye giderler ve müzede bulunan tüm eserlere tek tek bakarak hangisinin kendisini ne yönde etkilediğini birbirlerine anlatırlar. Selin, müzedeki eserlerin görünüm olarak onu hayran bıraktığını söyler. Selin’in bu düşüncesine önem veren felsefe alanı aşağıdakilerden hangisidir?</a:t>
            </a:r>
          </a:p>
          <a:p>
            <a:pPr marL="342900" indent="-342900">
              <a:buAutoNum type="alphaUcParenR"/>
            </a:pPr>
            <a:r>
              <a:rPr lang="tr-TR" b="1" dirty="0" err="1" smtClean="0">
                <a:latin typeface="Comic Sans MS" panose="030F0702030302020204" pitchFamily="66" charset="0"/>
              </a:rPr>
              <a:t>Aksiyoloji</a:t>
            </a:r>
            <a:endParaRPr lang="tr-TR" b="1" dirty="0" smtClean="0">
              <a:latin typeface="Comic Sans MS" panose="030F0702030302020204" pitchFamily="66" charset="0"/>
            </a:endParaRPr>
          </a:p>
          <a:p>
            <a:pPr marL="342900" indent="-342900">
              <a:buAutoNum type="alphaUcParenR"/>
            </a:pPr>
            <a:r>
              <a:rPr lang="tr-TR" b="1" dirty="0" smtClean="0">
                <a:latin typeface="Comic Sans MS" panose="030F0702030302020204" pitchFamily="66" charset="0"/>
              </a:rPr>
              <a:t>Epistemoloji</a:t>
            </a:r>
          </a:p>
          <a:p>
            <a:pPr marL="342900" indent="-342900">
              <a:buAutoNum type="alphaUcParenR"/>
            </a:pPr>
            <a:r>
              <a:rPr lang="tr-TR" b="1" dirty="0" smtClean="0">
                <a:latin typeface="Comic Sans MS" panose="030F0702030302020204" pitchFamily="66" charset="0"/>
              </a:rPr>
              <a:t>Ontoloji</a:t>
            </a:r>
          </a:p>
          <a:p>
            <a:pPr marL="342900" indent="-342900">
              <a:buAutoNum type="alphaUcParenR"/>
            </a:pPr>
            <a:r>
              <a:rPr lang="tr-TR" b="1" dirty="0" smtClean="0">
                <a:latin typeface="Comic Sans MS" panose="030F0702030302020204" pitchFamily="66" charset="0"/>
              </a:rPr>
              <a:t>Realizm</a:t>
            </a:r>
          </a:p>
          <a:p>
            <a:pPr marL="342900" indent="-342900">
              <a:buAutoNum type="alphaUcParenR"/>
            </a:pPr>
            <a:r>
              <a:rPr lang="tr-TR" b="1" dirty="0" err="1" smtClean="0">
                <a:latin typeface="Comic Sans MS" panose="030F0702030302020204" pitchFamily="66" charset="0"/>
              </a:rPr>
              <a:t>Daimicilik</a:t>
            </a:r>
            <a:endParaRPr lang="tr-TR" b="1" dirty="0" smtClean="0">
              <a:latin typeface="Comic Sans MS" panose="030F0702030302020204" pitchFamily="66" charset="0"/>
            </a:endParaRPr>
          </a:p>
          <a:p>
            <a:pPr marL="342900" indent="-342900">
              <a:buAutoNum type="alphaUcParenR"/>
            </a:pPr>
            <a:endParaRPr lang="tr-TR" b="1" dirty="0">
              <a:latin typeface="Comic Sans MS" panose="030F0702030302020204" pitchFamily="66" charset="0"/>
            </a:endParaRPr>
          </a:p>
          <a:p>
            <a:pPr algn="ctr"/>
            <a:r>
              <a:rPr lang="tr-TR" b="1" dirty="0" smtClean="0">
                <a:latin typeface="Comic Sans MS" panose="030F0702030302020204" pitchFamily="66" charset="0"/>
              </a:rPr>
              <a:t>CEVAP:A</a:t>
            </a:r>
            <a:endParaRPr lang="tr-TR" b="1" dirty="0">
              <a:latin typeface="Comic Sans MS" panose="030F0702030302020204" pitchFamily="66" charset="0"/>
            </a:endParaRPr>
          </a:p>
        </p:txBody>
      </p:sp>
    </p:spTree>
    <p:extLst>
      <p:ext uri="{BB962C8B-B14F-4D97-AF65-F5344CB8AC3E}">
        <p14:creationId xmlns:p14="http://schemas.microsoft.com/office/powerpoint/2010/main" val="225140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Effect transition="in" filter="fade">
                                      <p:cBhvr>
                                        <p:cTn id="7" dur="2000"/>
                                        <p:tgtEl>
                                          <p:spTgt spid="4">
                                            <p:txEl>
                                              <p:pRg st="7" end="7"/>
                                            </p:txEl>
                                          </p:spTgt>
                                        </p:tgtEl>
                                      </p:cBhvr>
                                    </p:animEffect>
                                    <p:anim calcmode="lin" valueType="num">
                                      <p:cBhvr>
                                        <p:cTn id="8" dur="2000" fill="hold"/>
                                        <p:tgtEl>
                                          <p:spTgt spid="4">
                                            <p:txEl>
                                              <p:pRg st="7" end="7"/>
                                            </p:txEl>
                                          </p:spTgt>
                                        </p:tgtEl>
                                        <p:attrNameLst>
                                          <p:attrName>ppt_w</p:attrName>
                                        </p:attrNameLst>
                                      </p:cBhvr>
                                      <p:tavLst>
                                        <p:tav tm="0" fmla="#ppt_w*sin(2.5*pi*$)">
                                          <p:val>
                                            <p:fltVal val="0"/>
                                          </p:val>
                                        </p:tav>
                                        <p:tav tm="100000">
                                          <p:val>
                                            <p:fltVal val="1"/>
                                          </p:val>
                                        </p:tav>
                                      </p:tavLst>
                                    </p:anim>
                                    <p:anim calcmode="lin" valueType="num">
                                      <p:cBhvr>
                                        <p:cTn id="9" dur="2000" fill="hold"/>
                                        <p:tgtEl>
                                          <p:spTgt spid="4">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kış Çizelgesi: Çok Sayıda Belge 3"/>
          <p:cNvSpPr/>
          <p:nvPr/>
        </p:nvSpPr>
        <p:spPr>
          <a:xfrm>
            <a:off x="1510145" y="969818"/>
            <a:ext cx="9157855" cy="4835237"/>
          </a:xfrm>
          <a:prstGeom prst="flowChartMultidocumen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dirty="0">
                <a:latin typeface="Comic Sans MS" panose="030F0702030302020204" pitchFamily="66" charset="0"/>
              </a:rPr>
              <a:t>7</a:t>
            </a:r>
            <a:r>
              <a:rPr lang="tr-TR" b="1" dirty="0" smtClean="0">
                <a:latin typeface="Comic Sans MS" panose="030F0702030302020204" pitchFamily="66" charset="0"/>
              </a:rPr>
              <a:t>) Eğitimin bilimsel nitelikte yeni düzenlemelere olanak sağlayan bir yapıda olduğu ve insanın aldığı eğitimle kendisini geliştirmesi ve yenilemesi gerektiğine inanan bir öğretmen hangi felsefeyi benimsemiştir?</a:t>
            </a:r>
          </a:p>
          <a:p>
            <a:pPr marL="342900" indent="-342900">
              <a:buAutoNum type="alphaUcParenR"/>
            </a:pPr>
            <a:r>
              <a:rPr lang="tr-TR" b="1" dirty="0" smtClean="0">
                <a:latin typeface="Comic Sans MS" panose="030F0702030302020204" pitchFamily="66" charset="0"/>
              </a:rPr>
              <a:t>İdealizm</a:t>
            </a:r>
          </a:p>
          <a:p>
            <a:pPr marL="342900" indent="-342900">
              <a:buAutoNum type="alphaUcParenR"/>
            </a:pPr>
            <a:r>
              <a:rPr lang="tr-TR" b="1" dirty="0" smtClean="0">
                <a:latin typeface="Comic Sans MS" panose="030F0702030302020204" pitchFamily="66" charset="0"/>
              </a:rPr>
              <a:t>Pragmatizm</a:t>
            </a:r>
          </a:p>
          <a:p>
            <a:pPr marL="342900" indent="-342900">
              <a:buAutoNum type="alphaUcParenR"/>
            </a:pPr>
            <a:r>
              <a:rPr lang="tr-TR" b="1" dirty="0" smtClean="0">
                <a:latin typeface="Comic Sans MS" panose="030F0702030302020204" pitchFamily="66" charset="0"/>
              </a:rPr>
              <a:t>Realizm</a:t>
            </a:r>
          </a:p>
          <a:p>
            <a:pPr marL="342900" indent="-342900">
              <a:buAutoNum type="alphaUcParenR"/>
            </a:pPr>
            <a:r>
              <a:rPr lang="tr-TR" b="1" dirty="0" smtClean="0">
                <a:latin typeface="Comic Sans MS" panose="030F0702030302020204" pitchFamily="66" charset="0"/>
              </a:rPr>
              <a:t>Varoluşçuluk</a:t>
            </a:r>
          </a:p>
          <a:p>
            <a:pPr marL="342900" indent="-342900">
              <a:buAutoNum type="alphaUcParenR"/>
            </a:pPr>
            <a:r>
              <a:rPr lang="tr-TR" b="1" dirty="0" smtClean="0">
                <a:latin typeface="Comic Sans MS" panose="030F0702030302020204" pitchFamily="66" charset="0"/>
              </a:rPr>
              <a:t>Yeniden </a:t>
            </a:r>
            <a:r>
              <a:rPr lang="tr-TR" b="1" dirty="0" err="1" smtClean="0">
                <a:latin typeface="Comic Sans MS" panose="030F0702030302020204" pitchFamily="66" charset="0"/>
              </a:rPr>
              <a:t>kurmacılık</a:t>
            </a:r>
            <a:endParaRPr lang="tr-TR" b="1" dirty="0" smtClean="0">
              <a:latin typeface="Comic Sans MS" panose="030F0702030302020204" pitchFamily="66" charset="0"/>
            </a:endParaRPr>
          </a:p>
          <a:p>
            <a:pPr marL="342900" indent="-342900">
              <a:buAutoNum type="alphaUcParenR"/>
            </a:pPr>
            <a:endParaRPr lang="tr-TR" b="1" dirty="0">
              <a:latin typeface="Comic Sans MS" panose="030F0702030302020204" pitchFamily="66" charset="0"/>
            </a:endParaRPr>
          </a:p>
          <a:p>
            <a:pPr algn="ctr"/>
            <a:r>
              <a:rPr lang="tr-TR" b="1" dirty="0" smtClean="0">
                <a:latin typeface="Comic Sans MS" panose="030F0702030302020204" pitchFamily="66" charset="0"/>
              </a:rPr>
              <a:t>CEVAP:B</a:t>
            </a:r>
            <a:endParaRPr lang="tr-TR" b="1" dirty="0">
              <a:latin typeface="Comic Sans MS" panose="030F0702030302020204" pitchFamily="66" charset="0"/>
            </a:endParaRPr>
          </a:p>
        </p:txBody>
      </p:sp>
    </p:spTree>
    <p:extLst>
      <p:ext uri="{BB962C8B-B14F-4D97-AF65-F5344CB8AC3E}">
        <p14:creationId xmlns:p14="http://schemas.microsoft.com/office/powerpoint/2010/main" val="3416732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 calcmode="lin" valueType="num">
                                      <p:cBhvr>
                                        <p:cTn id="7" dur="1000" fill="hold"/>
                                        <p:tgtEl>
                                          <p:spTgt spid="4">
                                            <p:txEl>
                                              <p:pRg st="7" end="7"/>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7" end="7"/>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7" end="7"/>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08909" y="947018"/>
            <a:ext cx="8451273" cy="992619"/>
          </a:xfrm>
        </p:spPr>
        <p:txBody>
          <a:bodyPr>
            <a:normAutofit/>
          </a:bodyPr>
          <a:lstStyle/>
          <a:p>
            <a:pPr algn="ctr"/>
            <a:r>
              <a:rPr lang="tr-TR" sz="4800" b="1" dirty="0" smtClean="0">
                <a:solidFill>
                  <a:schemeClr val="bg2">
                    <a:lumMod val="25000"/>
                  </a:schemeClr>
                </a:solidFill>
                <a:latin typeface="Curlz MT" panose="04040404050702020202" pitchFamily="82" charset="0"/>
              </a:rPr>
              <a:t>Ekonomik Temel</a:t>
            </a:r>
            <a:endParaRPr lang="tr-TR" sz="4800" b="1" dirty="0">
              <a:solidFill>
                <a:schemeClr val="bg2">
                  <a:lumMod val="25000"/>
                </a:schemeClr>
              </a:solidFill>
              <a:latin typeface="Curlz MT" panose="04040404050702020202" pitchFamily="82" charset="0"/>
            </a:endParaRPr>
          </a:p>
        </p:txBody>
      </p:sp>
      <p:sp>
        <p:nvSpPr>
          <p:cNvPr id="3" name="İçerik Yer Tutucusu 2"/>
          <p:cNvSpPr>
            <a:spLocks noGrp="1"/>
          </p:cNvSpPr>
          <p:nvPr>
            <p:ph idx="1"/>
          </p:nvPr>
        </p:nvSpPr>
        <p:spPr>
          <a:xfrm>
            <a:off x="1950721" y="2327075"/>
            <a:ext cx="8261873" cy="2937652"/>
          </a:xfrm>
        </p:spPr>
        <p:txBody>
          <a:bodyPr/>
          <a:lstStyle/>
          <a:p>
            <a:pPr marL="0" indent="0">
              <a:buNone/>
            </a:pPr>
            <a:r>
              <a:rPr lang="tr-TR" dirty="0" smtClean="0">
                <a:latin typeface="Comic Sans MS" panose="030F0702030302020204" pitchFamily="66" charset="0"/>
              </a:rPr>
              <a:t>Ekonominin ve eğitim ekonomisinin eğitim programlarına etkisi söz konusudur.</a:t>
            </a:r>
          </a:p>
          <a:p>
            <a:pPr marL="0" indent="0">
              <a:buNone/>
            </a:pPr>
            <a:r>
              <a:rPr lang="tr-TR" dirty="0" smtClean="0">
                <a:latin typeface="Comic Sans MS" panose="030F0702030302020204" pitchFamily="66" charset="0"/>
              </a:rPr>
              <a:t>Mevcut olanaklarla uyumlu, ihtiyaçlara yoğunlaşarak israftan kaçan, ekonomik kalkınmayı destekleyen çalışmalar yapılmasına dikkat edilmelidir.</a:t>
            </a:r>
            <a:endParaRPr lang="tr-TR" dirty="0">
              <a:latin typeface="Comic Sans MS" panose="030F0702030302020204" pitchFamily="66" charset="0"/>
            </a:endParaRPr>
          </a:p>
        </p:txBody>
      </p:sp>
    </p:spTree>
    <p:extLst>
      <p:ext uri="{BB962C8B-B14F-4D97-AF65-F5344CB8AC3E}">
        <p14:creationId xmlns:p14="http://schemas.microsoft.com/office/powerpoint/2010/main" val="229951140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kış Çizelgesi: Çok Sayıda Belge 3"/>
          <p:cNvSpPr/>
          <p:nvPr/>
        </p:nvSpPr>
        <p:spPr>
          <a:xfrm>
            <a:off x="1510145" y="969818"/>
            <a:ext cx="9157855" cy="4835237"/>
          </a:xfrm>
          <a:prstGeom prst="flowChartMultidocumen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dirty="0">
                <a:latin typeface="Comic Sans MS" panose="030F0702030302020204" pitchFamily="66" charset="0"/>
              </a:rPr>
              <a:t>8</a:t>
            </a:r>
            <a:r>
              <a:rPr lang="tr-TR" b="1" dirty="0" smtClean="0">
                <a:latin typeface="Comic Sans MS" panose="030F0702030302020204" pitchFamily="66" charset="0"/>
              </a:rPr>
              <a:t>) Disiplinli çalışmayı zorunlu kılan, kontrol gücü öğretmende olan ve geleneksel öğretim yöntemlerine dayanan eğitim felsefesi aşağıdakilerden hangisidir?</a:t>
            </a:r>
          </a:p>
          <a:p>
            <a:pPr marL="342900" indent="-342900">
              <a:buAutoNum type="alphaUcParenR"/>
            </a:pPr>
            <a:r>
              <a:rPr lang="tr-TR" b="1" dirty="0" err="1" smtClean="0">
                <a:latin typeface="Comic Sans MS" panose="030F0702030302020204" pitchFamily="66" charset="0"/>
              </a:rPr>
              <a:t>Daimicilik</a:t>
            </a:r>
            <a:endParaRPr lang="tr-TR" b="1" dirty="0" smtClean="0">
              <a:latin typeface="Comic Sans MS" panose="030F0702030302020204" pitchFamily="66" charset="0"/>
            </a:endParaRPr>
          </a:p>
          <a:p>
            <a:pPr marL="342900" indent="-342900">
              <a:buAutoNum type="alphaUcParenR"/>
            </a:pPr>
            <a:r>
              <a:rPr lang="tr-TR" b="1" dirty="0" err="1" smtClean="0">
                <a:latin typeface="Comic Sans MS" panose="030F0702030302020204" pitchFamily="66" charset="0"/>
              </a:rPr>
              <a:t>Esasicilik</a:t>
            </a:r>
            <a:endParaRPr lang="tr-TR" b="1" dirty="0" smtClean="0">
              <a:latin typeface="Comic Sans MS" panose="030F0702030302020204" pitchFamily="66" charset="0"/>
            </a:endParaRPr>
          </a:p>
          <a:p>
            <a:pPr marL="342900" indent="-342900">
              <a:buAutoNum type="alphaUcParenR"/>
            </a:pPr>
            <a:r>
              <a:rPr lang="tr-TR" b="1" dirty="0" err="1" smtClean="0">
                <a:latin typeface="Comic Sans MS" panose="030F0702030302020204" pitchFamily="66" charset="0"/>
              </a:rPr>
              <a:t>İlerlemecilik</a:t>
            </a:r>
            <a:endParaRPr lang="tr-TR" b="1" dirty="0" smtClean="0">
              <a:latin typeface="Comic Sans MS" panose="030F0702030302020204" pitchFamily="66" charset="0"/>
            </a:endParaRPr>
          </a:p>
          <a:p>
            <a:pPr marL="342900" indent="-342900">
              <a:buAutoNum type="alphaUcParenR"/>
            </a:pPr>
            <a:r>
              <a:rPr lang="tr-TR" b="1" dirty="0" smtClean="0">
                <a:latin typeface="Comic Sans MS" panose="030F0702030302020204" pitchFamily="66" charset="0"/>
              </a:rPr>
              <a:t>Varoluşçuluk</a:t>
            </a:r>
          </a:p>
          <a:p>
            <a:pPr marL="342900" indent="-342900">
              <a:buAutoNum type="alphaUcParenR"/>
            </a:pPr>
            <a:r>
              <a:rPr lang="tr-TR" b="1" dirty="0" smtClean="0">
                <a:latin typeface="Comic Sans MS" panose="030F0702030302020204" pitchFamily="66" charset="0"/>
              </a:rPr>
              <a:t>Yeniden </a:t>
            </a:r>
            <a:r>
              <a:rPr lang="tr-TR" b="1" dirty="0" err="1" smtClean="0">
                <a:latin typeface="Comic Sans MS" panose="030F0702030302020204" pitchFamily="66" charset="0"/>
              </a:rPr>
              <a:t>kurmacılık</a:t>
            </a:r>
            <a:endParaRPr lang="tr-TR" b="1" dirty="0" smtClean="0">
              <a:latin typeface="Comic Sans MS" panose="030F0702030302020204" pitchFamily="66" charset="0"/>
            </a:endParaRPr>
          </a:p>
          <a:p>
            <a:pPr marL="342900" indent="-342900">
              <a:buAutoNum type="alphaUcParenR"/>
            </a:pPr>
            <a:endParaRPr lang="tr-TR" b="1" dirty="0">
              <a:latin typeface="Comic Sans MS" panose="030F0702030302020204" pitchFamily="66" charset="0"/>
            </a:endParaRPr>
          </a:p>
          <a:p>
            <a:pPr algn="ctr"/>
            <a:r>
              <a:rPr lang="tr-TR" b="1" dirty="0" smtClean="0">
                <a:latin typeface="Comic Sans MS" panose="030F0702030302020204" pitchFamily="66" charset="0"/>
              </a:rPr>
              <a:t>CEVAP:B</a:t>
            </a:r>
            <a:endParaRPr lang="tr-TR" b="1" dirty="0">
              <a:latin typeface="Comic Sans MS" panose="030F0702030302020204" pitchFamily="66" charset="0"/>
            </a:endParaRPr>
          </a:p>
        </p:txBody>
      </p:sp>
    </p:spTree>
    <p:extLst>
      <p:ext uri="{BB962C8B-B14F-4D97-AF65-F5344CB8AC3E}">
        <p14:creationId xmlns:p14="http://schemas.microsoft.com/office/powerpoint/2010/main" val="463414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Effect transition="in" filter="circle(in)">
                                      <p:cBhvr>
                                        <p:cTn id="7" dur="2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37854" y="850035"/>
            <a:ext cx="8922327" cy="978766"/>
          </a:xfrm>
        </p:spPr>
        <p:txBody>
          <a:bodyPr/>
          <a:lstStyle/>
          <a:p>
            <a:pPr algn="ctr"/>
            <a:r>
              <a:rPr lang="tr-TR" b="1" dirty="0" smtClean="0">
                <a:solidFill>
                  <a:schemeClr val="bg2">
                    <a:lumMod val="25000"/>
                  </a:schemeClr>
                </a:solidFill>
                <a:latin typeface="Curlz MT" panose="04040404050702020202" pitchFamily="82" charset="0"/>
              </a:rPr>
              <a:t>Sosyal(Toplumsal) Temel</a:t>
            </a:r>
            <a:endParaRPr lang="tr-TR" b="1" dirty="0">
              <a:solidFill>
                <a:schemeClr val="bg2">
                  <a:lumMod val="25000"/>
                </a:schemeClr>
              </a:solidFill>
              <a:latin typeface="Curlz MT" panose="04040404050702020202" pitchFamily="82" charset="0"/>
            </a:endParaRPr>
          </a:p>
        </p:txBody>
      </p:sp>
      <p:sp>
        <p:nvSpPr>
          <p:cNvPr id="3" name="İçerik Yer Tutucusu 2"/>
          <p:cNvSpPr>
            <a:spLocks noGrp="1"/>
          </p:cNvSpPr>
          <p:nvPr>
            <p:ph idx="1"/>
          </p:nvPr>
        </p:nvSpPr>
        <p:spPr>
          <a:xfrm>
            <a:off x="1482436" y="2313710"/>
            <a:ext cx="9213273" cy="2743200"/>
          </a:xfrm>
        </p:spPr>
        <p:txBody>
          <a:bodyPr/>
          <a:lstStyle/>
          <a:p>
            <a:pPr marL="0" indent="0">
              <a:buNone/>
            </a:pPr>
            <a:r>
              <a:rPr lang="tr-TR" dirty="0" smtClean="0">
                <a:latin typeface="Comic Sans MS" panose="030F0702030302020204" pitchFamily="66" charset="0"/>
              </a:rPr>
              <a:t>Toplumun ihtiyaçları dikkate alınır. Programlar bireyin sosyal gelişimini ve topluma uyumunu sağlayacak biçimde hazırlanmalıdır. Bu yapılırsa programlar toplumsal temel üzerine oturtulmuş olur.</a:t>
            </a:r>
            <a:endParaRPr lang="tr-TR" dirty="0">
              <a:latin typeface="Comic Sans MS" panose="030F0702030302020204" pitchFamily="66" charset="0"/>
            </a:endParaRPr>
          </a:p>
        </p:txBody>
      </p:sp>
    </p:spTree>
    <p:extLst>
      <p:ext uri="{BB962C8B-B14F-4D97-AF65-F5344CB8AC3E}">
        <p14:creationId xmlns:p14="http://schemas.microsoft.com/office/powerpoint/2010/main" val="2647051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smtClean="0">
                <a:latin typeface="Comic Sans MS" panose="030F0702030302020204" pitchFamily="66" charset="0"/>
              </a:rPr>
              <a:t>Türk Milli Eğitim Sistemi’nde eğitim ve eğitim programının toplumsal temelleri</a:t>
            </a:r>
            <a:endParaRPr lang="tr-TR" sz="2800" dirty="0">
              <a:latin typeface="Comic Sans MS" panose="030F0702030302020204" pitchFamily="66" charset="0"/>
            </a:endParaRPr>
          </a:p>
        </p:txBody>
      </p:sp>
      <p:sp>
        <p:nvSpPr>
          <p:cNvPr id="3" name="İçerik Yer Tutucusu 2"/>
          <p:cNvSpPr>
            <a:spLocks noGrp="1"/>
          </p:cNvSpPr>
          <p:nvPr>
            <p:ph idx="1"/>
          </p:nvPr>
        </p:nvSpPr>
        <p:spPr/>
        <p:txBody>
          <a:bodyPr/>
          <a:lstStyle/>
          <a:p>
            <a:pPr>
              <a:buFont typeface="Wingdings" panose="05000000000000000000" pitchFamily="2" charset="2"/>
              <a:buChar char="ü"/>
            </a:pPr>
            <a:r>
              <a:rPr lang="tr-TR" dirty="0" smtClean="0">
                <a:latin typeface="Comic Sans MS" panose="030F0702030302020204" pitchFamily="66" charset="0"/>
              </a:rPr>
              <a:t>Atatürk’ün eğitimle ilgili ilkeleri</a:t>
            </a:r>
          </a:p>
          <a:p>
            <a:pPr>
              <a:buFont typeface="Wingdings" panose="05000000000000000000" pitchFamily="2" charset="2"/>
              <a:buChar char="ü"/>
            </a:pPr>
            <a:r>
              <a:rPr lang="tr-TR" dirty="0" smtClean="0">
                <a:latin typeface="Comic Sans MS" panose="030F0702030302020204" pitchFamily="66" charset="0"/>
              </a:rPr>
              <a:t>Anayasa ve ilgili yasalar</a:t>
            </a:r>
          </a:p>
          <a:p>
            <a:pPr>
              <a:buFont typeface="Wingdings" panose="05000000000000000000" pitchFamily="2" charset="2"/>
              <a:buChar char="ü"/>
            </a:pPr>
            <a:r>
              <a:rPr lang="tr-TR" dirty="0" smtClean="0">
                <a:latin typeface="Comic Sans MS" panose="030F0702030302020204" pitchFamily="66" charset="0"/>
              </a:rPr>
              <a:t>Hükümet programları</a:t>
            </a:r>
          </a:p>
          <a:p>
            <a:pPr>
              <a:buFont typeface="Wingdings" panose="05000000000000000000" pitchFamily="2" charset="2"/>
              <a:buChar char="ü"/>
            </a:pPr>
            <a:r>
              <a:rPr lang="tr-TR" dirty="0" smtClean="0">
                <a:latin typeface="Comic Sans MS" panose="030F0702030302020204" pitchFamily="66" charset="0"/>
              </a:rPr>
              <a:t>Kalkınma planları</a:t>
            </a:r>
          </a:p>
          <a:p>
            <a:pPr>
              <a:buFont typeface="Wingdings" panose="05000000000000000000" pitchFamily="2" charset="2"/>
              <a:buChar char="ü"/>
            </a:pPr>
            <a:r>
              <a:rPr lang="tr-TR" dirty="0" smtClean="0">
                <a:latin typeface="Comic Sans MS" panose="030F0702030302020204" pitchFamily="66" charset="0"/>
              </a:rPr>
              <a:t>Milli Eğitim Şuraları</a:t>
            </a:r>
          </a:p>
          <a:p>
            <a:pPr>
              <a:buFont typeface="Wingdings" panose="05000000000000000000" pitchFamily="2" charset="2"/>
              <a:buChar char="ü"/>
            </a:pPr>
            <a:r>
              <a:rPr lang="tr-TR" dirty="0" smtClean="0">
                <a:latin typeface="Comic Sans MS" panose="030F0702030302020204" pitchFamily="66" charset="0"/>
              </a:rPr>
              <a:t>Bilimsel çalışmalar</a:t>
            </a:r>
            <a:endParaRPr lang="tr-TR" dirty="0">
              <a:latin typeface="Comic Sans MS" panose="030F0702030302020204" pitchFamily="66" charset="0"/>
            </a:endParaRPr>
          </a:p>
        </p:txBody>
      </p:sp>
    </p:spTree>
    <p:extLst>
      <p:ext uri="{BB962C8B-B14F-4D97-AF65-F5344CB8AC3E}">
        <p14:creationId xmlns:p14="http://schemas.microsoft.com/office/powerpoint/2010/main" val="16305192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496291" y="1002436"/>
            <a:ext cx="9074727" cy="784802"/>
          </a:xfrm>
        </p:spPr>
        <p:txBody>
          <a:bodyPr/>
          <a:lstStyle/>
          <a:p>
            <a:pPr algn="ctr"/>
            <a:r>
              <a:rPr lang="tr-TR" b="1" dirty="0" smtClean="0">
                <a:solidFill>
                  <a:schemeClr val="bg2">
                    <a:lumMod val="25000"/>
                  </a:schemeClr>
                </a:solidFill>
                <a:latin typeface="Curlz MT" panose="04040404050702020202" pitchFamily="82" charset="0"/>
              </a:rPr>
              <a:t>Bireysel Temel</a:t>
            </a:r>
            <a:endParaRPr lang="tr-TR" b="1" dirty="0">
              <a:solidFill>
                <a:schemeClr val="bg2">
                  <a:lumMod val="25000"/>
                </a:schemeClr>
              </a:solidFill>
              <a:latin typeface="Curlz MT" panose="04040404050702020202" pitchFamily="82" charset="0"/>
            </a:endParaRPr>
          </a:p>
        </p:txBody>
      </p:sp>
      <p:sp>
        <p:nvSpPr>
          <p:cNvPr id="3" name="İçerik Yer Tutucusu 2"/>
          <p:cNvSpPr>
            <a:spLocks noGrp="1"/>
          </p:cNvSpPr>
          <p:nvPr>
            <p:ph idx="1"/>
          </p:nvPr>
        </p:nvSpPr>
        <p:spPr>
          <a:xfrm>
            <a:off x="1950721" y="2257802"/>
            <a:ext cx="8261873" cy="1815434"/>
          </a:xfrm>
        </p:spPr>
        <p:txBody>
          <a:bodyPr/>
          <a:lstStyle/>
          <a:p>
            <a:pPr marL="0" indent="0">
              <a:buNone/>
            </a:pPr>
            <a:r>
              <a:rPr lang="tr-TR" dirty="0" smtClean="0">
                <a:latin typeface="Comic Sans MS" panose="030F0702030302020204" pitchFamily="66" charset="0"/>
              </a:rPr>
              <a:t>Programın en önemli temelidir, tüm çabalar birey içindir. Fizyolojik ve eğitim ihtiyaçları dikkate alınmalıdır.</a:t>
            </a:r>
            <a:endParaRPr lang="tr-TR" dirty="0">
              <a:latin typeface="Comic Sans MS" panose="030F0702030302020204" pitchFamily="66" charset="0"/>
            </a:endParaRPr>
          </a:p>
        </p:txBody>
      </p:sp>
    </p:spTree>
    <p:extLst>
      <p:ext uri="{BB962C8B-B14F-4D97-AF65-F5344CB8AC3E}">
        <p14:creationId xmlns:p14="http://schemas.microsoft.com/office/powerpoint/2010/main" val="14320804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02327" y="947017"/>
            <a:ext cx="9462654" cy="1034184"/>
          </a:xfrm>
        </p:spPr>
        <p:txBody>
          <a:bodyPr/>
          <a:lstStyle/>
          <a:p>
            <a:pPr algn="ctr"/>
            <a:r>
              <a:rPr lang="tr-TR" b="1" dirty="0" smtClean="0">
                <a:solidFill>
                  <a:schemeClr val="bg2">
                    <a:lumMod val="25000"/>
                  </a:schemeClr>
                </a:solidFill>
                <a:latin typeface="Curlz MT" panose="04040404050702020202" pitchFamily="82" charset="0"/>
              </a:rPr>
              <a:t>Konu Alanı Temeli</a:t>
            </a:r>
            <a:endParaRPr lang="tr-TR" b="1" dirty="0">
              <a:solidFill>
                <a:schemeClr val="bg2">
                  <a:lumMod val="25000"/>
                </a:schemeClr>
              </a:solidFill>
              <a:latin typeface="Curlz MT" panose="04040404050702020202" pitchFamily="82" charset="0"/>
            </a:endParaRPr>
          </a:p>
        </p:txBody>
      </p:sp>
      <p:sp>
        <p:nvSpPr>
          <p:cNvPr id="3" name="İçerik Yer Tutucusu 2"/>
          <p:cNvSpPr>
            <a:spLocks noGrp="1"/>
          </p:cNvSpPr>
          <p:nvPr>
            <p:ph idx="1"/>
          </p:nvPr>
        </p:nvSpPr>
        <p:spPr>
          <a:xfrm>
            <a:off x="1895303" y="2437911"/>
            <a:ext cx="8261873" cy="2272634"/>
          </a:xfrm>
        </p:spPr>
        <p:txBody>
          <a:bodyPr/>
          <a:lstStyle/>
          <a:p>
            <a:pPr marL="0" indent="0">
              <a:buNone/>
            </a:pPr>
            <a:r>
              <a:rPr lang="tr-TR" dirty="0" smtClean="0">
                <a:latin typeface="Comic Sans MS" panose="030F0702030302020204" pitchFamily="66" charset="0"/>
              </a:rPr>
              <a:t>Program geliştirme çalışmalarında öğrenilmesi gereken konuların olması ve bunların öğrenilmesi zorunluluğu konu alanı temelini oluşturur.</a:t>
            </a:r>
            <a:endParaRPr lang="tr-TR" dirty="0">
              <a:latin typeface="Comic Sans MS" panose="030F0702030302020204" pitchFamily="66" charset="0"/>
            </a:endParaRPr>
          </a:p>
        </p:txBody>
      </p:sp>
    </p:spTree>
    <p:extLst>
      <p:ext uri="{BB962C8B-B14F-4D97-AF65-F5344CB8AC3E}">
        <p14:creationId xmlns:p14="http://schemas.microsoft.com/office/powerpoint/2010/main" val="25615281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85455" y="697634"/>
            <a:ext cx="9434946" cy="951057"/>
          </a:xfrm>
        </p:spPr>
        <p:txBody>
          <a:bodyPr/>
          <a:lstStyle/>
          <a:p>
            <a:pPr algn="ctr"/>
            <a:r>
              <a:rPr lang="tr-TR" b="1" dirty="0" smtClean="0">
                <a:solidFill>
                  <a:schemeClr val="bg2">
                    <a:lumMod val="25000"/>
                  </a:schemeClr>
                </a:solidFill>
                <a:latin typeface="Curlz MT" panose="04040404050702020202" pitchFamily="82" charset="0"/>
              </a:rPr>
              <a:t>Psikolojik Temel</a:t>
            </a:r>
            <a:endParaRPr lang="tr-TR" b="1" dirty="0">
              <a:solidFill>
                <a:schemeClr val="bg2">
                  <a:lumMod val="25000"/>
                </a:schemeClr>
              </a:solidFill>
              <a:latin typeface="Curlz MT" panose="04040404050702020202" pitchFamily="82" charset="0"/>
            </a:endParaRPr>
          </a:p>
        </p:txBody>
      </p:sp>
      <p:sp>
        <p:nvSpPr>
          <p:cNvPr id="3" name="İçerik Yer Tutucusu 2"/>
          <p:cNvSpPr>
            <a:spLocks noGrp="1"/>
          </p:cNvSpPr>
          <p:nvPr>
            <p:ph idx="1"/>
          </p:nvPr>
        </p:nvSpPr>
        <p:spPr/>
        <p:txBody>
          <a:bodyPr>
            <a:normAutofit fontScale="85000" lnSpcReduction="10000"/>
          </a:bodyPr>
          <a:lstStyle/>
          <a:p>
            <a:pPr marL="0" indent="0">
              <a:buNone/>
            </a:pPr>
            <a:r>
              <a:rPr lang="tr-TR" dirty="0" smtClean="0">
                <a:latin typeface="Comic Sans MS" panose="030F0702030302020204" pitchFamily="66" charset="0"/>
              </a:rPr>
              <a:t>Program geliştirme çalışmalarında, psikolojiden ve öğrenme kuramlarından en çok öğrenme-öğretme süreçlerini anlamada, hedef oluştururken ise hedeflerin ulaşılabilirliğinden yararlanılır.</a:t>
            </a:r>
          </a:p>
          <a:p>
            <a:pPr marL="0" indent="0">
              <a:buNone/>
            </a:pPr>
            <a:r>
              <a:rPr lang="tr-TR" dirty="0" smtClean="0">
                <a:latin typeface="Comic Sans MS" panose="030F0702030302020204" pitchFamily="66" charset="0"/>
              </a:rPr>
              <a:t>Davranışçı ve bilişsel kuramların önemli etkileri görülür.</a:t>
            </a:r>
          </a:p>
          <a:p>
            <a:pPr marL="0" indent="0">
              <a:buNone/>
            </a:pPr>
            <a:r>
              <a:rPr lang="tr-TR" b="1" i="1" u="sng" dirty="0" smtClean="0">
                <a:latin typeface="Comic Sans MS" panose="030F0702030302020204" pitchFamily="66" charset="0"/>
              </a:rPr>
              <a:t>Davranışçı</a:t>
            </a:r>
            <a:r>
              <a:rPr lang="tr-TR" dirty="0" smtClean="0">
                <a:latin typeface="Comic Sans MS" panose="030F0702030302020204" pitchFamily="66" charset="0"/>
              </a:rPr>
              <a:t>: Öğrenmeyi, uyarana verilen tepki olarak açıklar. Öğrenme basit ve mekaniktir. Gözlenebilen davranışlardan anlaşılır. Öğretmen etkindir. </a:t>
            </a:r>
            <a:r>
              <a:rPr lang="tr-TR" dirty="0" err="1" smtClean="0">
                <a:latin typeface="Comic Sans MS" panose="030F0702030302020204" pitchFamily="66" charset="0"/>
              </a:rPr>
              <a:t>Skinner’in</a:t>
            </a:r>
            <a:r>
              <a:rPr lang="tr-TR" dirty="0" smtClean="0">
                <a:latin typeface="Comic Sans MS" panose="030F0702030302020204" pitchFamily="66" charset="0"/>
              </a:rPr>
              <a:t> edimsel koşullanma deneyi ile öğrenci katılımı ve bireysel farklar öğretimde önemsenmiştir.</a:t>
            </a:r>
          </a:p>
          <a:p>
            <a:pPr marL="0" indent="0">
              <a:buNone/>
            </a:pPr>
            <a:r>
              <a:rPr lang="tr-TR" b="1" i="1" u="sng" dirty="0" smtClean="0">
                <a:latin typeface="Comic Sans MS" panose="030F0702030302020204" pitchFamily="66" charset="0"/>
              </a:rPr>
              <a:t>Bilişsel</a:t>
            </a:r>
            <a:r>
              <a:rPr lang="tr-TR" b="1" i="1" dirty="0" smtClean="0">
                <a:latin typeface="Comic Sans MS" panose="030F0702030302020204" pitchFamily="66" charset="0"/>
              </a:rPr>
              <a:t>: </a:t>
            </a:r>
            <a:r>
              <a:rPr lang="tr-TR" dirty="0" smtClean="0">
                <a:latin typeface="Comic Sans MS" panose="030F0702030302020204" pitchFamily="66" charset="0"/>
              </a:rPr>
              <a:t>Uyarana verilen tepki öğrenmeyi kısmen açıklar. Öğrenme karmaşık bir süreçtir. Öğrenme sadece davranışlardan anlaşılmaz, bilgideki değişimleri de içerir. Öğrenci etkindir.</a:t>
            </a:r>
            <a:endParaRPr lang="tr-TR" dirty="0">
              <a:latin typeface="Comic Sans MS" panose="030F0702030302020204" pitchFamily="66" charset="0"/>
            </a:endParaRPr>
          </a:p>
        </p:txBody>
      </p:sp>
    </p:spTree>
    <p:extLst>
      <p:ext uri="{BB962C8B-B14F-4D97-AF65-F5344CB8AC3E}">
        <p14:creationId xmlns:p14="http://schemas.microsoft.com/office/powerpoint/2010/main" val="27291018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771</TotalTime>
  <Words>1847</Words>
  <Application>Microsoft Office PowerPoint</Application>
  <PresentationFormat>Özel</PresentationFormat>
  <Paragraphs>285</Paragraphs>
  <Slides>40</Slides>
  <Notes>0</Notes>
  <HiddenSlides>0</HiddenSlides>
  <MMClips>0</MMClips>
  <ScaleCrop>false</ScaleCrop>
  <HeadingPairs>
    <vt:vector size="4" baseType="variant">
      <vt:variant>
        <vt:lpstr>Tema</vt:lpstr>
      </vt:variant>
      <vt:variant>
        <vt:i4>1</vt:i4>
      </vt:variant>
      <vt:variant>
        <vt:lpstr>Slayt Başlıkları</vt:lpstr>
      </vt:variant>
      <vt:variant>
        <vt:i4>40</vt:i4>
      </vt:variant>
    </vt:vector>
  </HeadingPairs>
  <TitlesOfParts>
    <vt:vector size="41" baseType="lpstr">
      <vt:lpstr>Raptiye</vt:lpstr>
      <vt:lpstr>PROGRAM GELİŞTİRMENİN KURAMSAL TEMELLERİ</vt:lpstr>
      <vt:lpstr>PowerPoint Sunusu</vt:lpstr>
      <vt:lpstr>Tarihi Temel</vt:lpstr>
      <vt:lpstr>Ekonomik Temel</vt:lpstr>
      <vt:lpstr>Sosyal(Toplumsal) Temel</vt:lpstr>
      <vt:lpstr>Türk Milli Eğitim Sistemi’nde eğitim ve eğitim programının toplumsal temelleri</vt:lpstr>
      <vt:lpstr>Bireysel Temel</vt:lpstr>
      <vt:lpstr>Konu Alanı Temeli</vt:lpstr>
      <vt:lpstr>Psikolojik Temel</vt:lpstr>
      <vt:lpstr>Felsefi Temel</vt:lpstr>
      <vt:lpstr>PowerPoint Sunusu</vt:lpstr>
      <vt:lpstr>PowerPoint Sunusu</vt:lpstr>
      <vt:lpstr>PowerPoint Sunusu</vt:lpstr>
      <vt:lpstr>PowerPoint Sunusu</vt:lpstr>
      <vt:lpstr>PowerPoint Sunusu</vt:lpstr>
      <vt:lpstr>Eğitim felsefeleri</vt:lpstr>
      <vt:lpstr>PowerPoint Sunusu</vt:lpstr>
      <vt:lpstr>PowerPoint Sunusu</vt:lpstr>
      <vt:lpstr>PowerPoint Sunusu</vt:lpstr>
      <vt:lpstr>ANAHTAR KAVRAMLAR TABLOSU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muktedir akın</dc:creator>
  <cp:lastModifiedBy>Eda Bal</cp:lastModifiedBy>
  <cp:revision>79</cp:revision>
  <dcterms:created xsi:type="dcterms:W3CDTF">2015-04-12T07:31:15Z</dcterms:created>
  <dcterms:modified xsi:type="dcterms:W3CDTF">2016-03-09T20:03:41Z</dcterms:modified>
</cp:coreProperties>
</file>